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7"/>
  </p:notesMasterIdLst>
  <p:sldIdLst>
    <p:sldId id="295" r:id="rId2"/>
    <p:sldId id="296" r:id="rId3"/>
    <p:sldId id="297" r:id="rId4"/>
    <p:sldId id="298" r:id="rId5"/>
    <p:sldId id="299" r:id="rId6"/>
    <p:sldId id="300" r:id="rId7"/>
    <p:sldId id="302" r:id="rId8"/>
    <p:sldId id="385" r:id="rId9"/>
    <p:sldId id="387" r:id="rId10"/>
    <p:sldId id="389" r:id="rId11"/>
    <p:sldId id="390" r:id="rId12"/>
    <p:sldId id="391" r:id="rId13"/>
    <p:sldId id="393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305" r:id="rId39"/>
    <p:sldId id="306" r:id="rId40"/>
    <p:sldId id="307" r:id="rId41"/>
    <p:sldId id="309" r:id="rId42"/>
    <p:sldId id="310" r:id="rId43"/>
    <p:sldId id="311" r:id="rId44"/>
    <p:sldId id="419" r:id="rId45"/>
    <p:sldId id="314" r:id="rId46"/>
    <p:sldId id="317" r:id="rId47"/>
    <p:sldId id="318" r:id="rId48"/>
    <p:sldId id="420" r:id="rId49"/>
    <p:sldId id="421" r:id="rId50"/>
    <p:sldId id="422" r:id="rId51"/>
    <p:sldId id="424" r:id="rId52"/>
    <p:sldId id="445" r:id="rId53"/>
    <p:sldId id="425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7" r:id="rId62"/>
    <p:sldId id="439" r:id="rId63"/>
    <p:sldId id="441" r:id="rId64"/>
    <p:sldId id="443" r:id="rId65"/>
    <p:sldId id="446" r:id="rId66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6" autoAdjust="0"/>
    <p:restoredTop sz="94660"/>
  </p:normalViewPr>
  <p:slideViewPr>
    <p:cSldViewPr>
      <p:cViewPr>
        <p:scale>
          <a:sx n="60" d="100"/>
          <a:sy n="60" d="100"/>
        </p:scale>
        <p:origin x="-3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5BE8B-9B79-4A9A-9D1A-DFC69CDD1F5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7A51168-48AF-4D2B-9336-5A5FDA250E65}">
      <dgm:prSet phldrT="[Texto]"/>
      <dgm:spPr/>
      <dgm:t>
        <a:bodyPr/>
        <a:lstStyle/>
        <a:p>
          <a:r>
            <a:rPr lang="es-EC" dirty="0" smtClean="0"/>
            <a:t>Etapa previa a la compra</a:t>
          </a:r>
          <a:endParaRPr lang="es-EC" dirty="0"/>
        </a:p>
      </dgm:t>
    </dgm:pt>
    <dgm:pt modelId="{B4380CA6-512B-4CAB-AA80-970BA65FE24F}" type="parTrans" cxnId="{C973CCDB-FF90-4839-AB66-971D9CB0600D}">
      <dgm:prSet/>
      <dgm:spPr/>
      <dgm:t>
        <a:bodyPr/>
        <a:lstStyle/>
        <a:p>
          <a:endParaRPr lang="es-EC"/>
        </a:p>
      </dgm:t>
    </dgm:pt>
    <dgm:pt modelId="{A7BB5A54-97DE-48DF-B361-C75A6F33075D}" type="sibTrans" cxnId="{C973CCDB-FF90-4839-AB66-971D9CB0600D}">
      <dgm:prSet/>
      <dgm:spPr/>
      <dgm:t>
        <a:bodyPr/>
        <a:lstStyle/>
        <a:p>
          <a:endParaRPr lang="es-EC"/>
        </a:p>
      </dgm:t>
    </dgm:pt>
    <dgm:pt modelId="{02E55EB3-2F85-409D-A8CB-1DDAC20DA078}">
      <dgm:prSet phldrT="[Texto]"/>
      <dgm:spPr/>
      <dgm:t>
        <a:bodyPr/>
        <a:lstStyle/>
        <a:p>
          <a:r>
            <a:rPr lang="es-EC" dirty="0" smtClean="0"/>
            <a:t>Etapa del encuentro del servicio</a:t>
          </a:r>
          <a:endParaRPr lang="es-EC" dirty="0"/>
        </a:p>
      </dgm:t>
    </dgm:pt>
    <dgm:pt modelId="{DED15C33-F47E-4110-B318-BD8FC8B0920B}" type="parTrans" cxnId="{011F71ED-138D-4893-9AD2-16AE2AC3BAC1}">
      <dgm:prSet/>
      <dgm:spPr/>
      <dgm:t>
        <a:bodyPr/>
        <a:lstStyle/>
        <a:p>
          <a:endParaRPr lang="es-EC"/>
        </a:p>
      </dgm:t>
    </dgm:pt>
    <dgm:pt modelId="{3D4B7924-6DC2-4565-B640-F6E90FCBB4A2}" type="sibTrans" cxnId="{011F71ED-138D-4893-9AD2-16AE2AC3BAC1}">
      <dgm:prSet/>
      <dgm:spPr/>
      <dgm:t>
        <a:bodyPr/>
        <a:lstStyle/>
        <a:p>
          <a:endParaRPr lang="es-EC"/>
        </a:p>
      </dgm:t>
    </dgm:pt>
    <dgm:pt modelId="{C2A355D8-4F84-4A7F-9EBD-F765933DB7D4}">
      <dgm:prSet phldrT="[Texto]"/>
      <dgm:spPr/>
      <dgm:t>
        <a:bodyPr/>
        <a:lstStyle/>
        <a:p>
          <a:r>
            <a:rPr lang="es-EC" dirty="0" smtClean="0"/>
            <a:t>Etapa posterior a la venta</a:t>
          </a:r>
          <a:endParaRPr lang="es-EC" dirty="0"/>
        </a:p>
      </dgm:t>
    </dgm:pt>
    <dgm:pt modelId="{89A7D91A-4CAD-4481-893C-7114AF7589E5}" type="parTrans" cxnId="{F0B8BFEB-8485-4CA7-AF50-00B9DCC7A3CD}">
      <dgm:prSet/>
      <dgm:spPr/>
      <dgm:t>
        <a:bodyPr/>
        <a:lstStyle/>
        <a:p>
          <a:endParaRPr lang="es-EC"/>
        </a:p>
      </dgm:t>
    </dgm:pt>
    <dgm:pt modelId="{158E681A-318F-4028-B8C9-2B63E6DFF63D}" type="sibTrans" cxnId="{F0B8BFEB-8485-4CA7-AF50-00B9DCC7A3CD}">
      <dgm:prSet/>
      <dgm:spPr/>
      <dgm:t>
        <a:bodyPr/>
        <a:lstStyle/>
        <a:p>
          <a:endParaRPr lang="es-EC"/>
        </a:p>
      </dgm:t>
    </dgm:pt>
    <dgm:pt modelId="{FCF8A2A8-83C3-4B32-9AE9-D19C0ECE61E5}" type="pres">
      <dgm:prSet presAssocID="{F485BE8B-9B79-4A9A-9D1A-DFC69CDD1F5C}" presName="Name0" presStyleCnt="0">
        <dgm:presLayoutVars>
          <dgm:dir/>
          <dgm:animLvl val="lvl"/>
          <dgm:resizeHandles val="exact"/>
        </dgm:presLayoutVars>
      </dgm:prSet>
      <dgm:spPr/>
    </dgm:pt>
    <dgm:pt modelId="{F6413829-D0BB-45FB-BB8A-C3F94BEDFEEF}" type="pres">
      <dgm:prSet presAssocID="{A7A51168-48AF-4D2B-9336-5A5FDA250E65}" presName="parTxOnly" presStyleLbl="node1" presStyleIdx="0" presStyleCnt="3" custLinFactY="-8552" custLinFactNeighborX="-1055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8C4F7E-D456-4907-BFE0-5E751853FBF6}" type="pres">
      <dgm:prSet presAssocID="{A7BB5A54-97DE-48DF-B361-C75A6F33075D}" presName="parTxOnlySpace" presStyleCnt="0"/>
      <dgm:spPr/>
    </dgm:pt>
    <dgm:pt modelId="{BE7A1730-06D3-40C5-B10E-8DE3E137DA82}" type="pres">
      <dgm:prSet presAssocID="{02E55EB3-2F85-409D-A8CB-1DDAC20DA07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7AC7C6-4219-4B96-85E2-2943FAE28755}" type="pres">
      <dgm:prSet presAssocID="{3D4B7924-6DC2-4565-B640-F6E90FCBB4A2}" presName="parTxOnlySpace" presStyleCnt="0"/>
      <dgm:spPr/>
    </dgm:pt>
    <dgm:pt modelId="{F2DDD1FD-F6C9-45A0-9C96-2A4DD20F70E6}" type="pres">
      <dgm:prSet presAssocID="{C2A355D8-4F84-4A7F-9EBD-F765933DB7D4}" presName="parTxOnly" presStyleLbl="node1" presStyleIdx="2" presStyleCnt="3" custLinFactY="10327" custLinFactNeighborX="6208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1E9377-192A-4469-BB2C-BC9A790FC984}" type="presOf" srcId="{C2A355D8-4F84-4A7F-9EBD-F765933DB7D4}" destId="{F2DDD1FD-F6C9-45A0-9C96-2A4DD20F70E6}" srcOrd="0" destOrd="0" presId="urn:microsoft.com/office/officeart/2005/8/layout/chevron1"/>
    <dgm:cxn modelId="{48AFA8A4-077D-4591-A210-808B563767BE}" type="presOf" srcId="{F485BE8B-9B79-4A9A-9D1A-DFC69CDD1F5C}" destId="{FCF8A2A8-83C3-4B32-9AE9-D19C0ECE61E5}" srcOrd="0" destOrd="0" presId="urn:microsoft.com/office/officeart/2005/8/layout/chevron1"/>
    <dgm:cxn modelId="{C973CCDB-FF90-4839-AB66-971D9CB0600D}" srcId="{F485BE8B-9B79-4A9A-9D1A-DFC69CDD1F5C}" destId="{A7A51168-48AF-4D2B-9336-5A5FDA250E65}" srcOrd="0" destOrd="0" parTransId="{B4380CA6-512B-4CAB-AA80-970BA65FE24F}" sibTransId="{A7BB5A54-97DE-48DF-B361-C75A6F33075D}"/>
    <dgm:cxn modelId="{011F71ED-138D-4893-9AD2-16AE2AC3BAC1}" srcId="{F485BE8B-9B79-4A9A-9D1A-DFC69CDD1F5C}" destId="{02E55EB3-2F85-409D-A8CB-1DDAC20DA078}" srcOrd="1" destOrd="0" parTransId="{DED15C33-F47E-4110-B318-BD8FC8B0920B}" sibTransId="{3D4B7924-6DC2-4565-B640-F6E90FCBB4A2}"/>
    <dgm:cxn modelId="{1F955EF4-3612-4241-92AE-CA3AF20C1155}" type="presOf" srcId="{A7A51168-48AF-4D2B-9336-5A5FDA250E65}" destId="{F6413829-D0BB-45FB-BB8A-C3F94BEDFEEF}" srcOrd="0" destOrd="0" presId="urn:microsoft.com/office/officeart/2005/8/layout/chevron1"/>
    <dgm:cxn modelId="{EA35CB40-3F23-49DB-B3DD-C8D0AFB34037}" type="presOf" srcId="{02E55EB3-2F85-409D-A8CB-1DDAC20DA078}" destId="{BE7A1730-06D3-40C5-B10E-8DE3E137DA82}" srcOrd="0" destOrd="0" presId="urn:microsoft.com/office/officeart/2005/8/layout/chevron1"/>
    <dgm:cxn modelId="{F0B8BFEB-8485-4CA7-AF50-00B9DCC7A3CD}" srcId="{F485BE8B-9B79-4A9A-9D1A-DFC69CDD1F5C}" destId="{C2A355D8-4F84-4A7F-9EBD-F765933DB7D4}" srcOrd="2" destOrd="0" parTransId="{89A7D91A-4CAD-4481-893C-7114AF7589E5}" sibTransId="{158E681A-318F-4028-B8C9-2B63E6DFF63D}"/>
    <dgm:cxn modelId="{0CBD924D-336F-4BC3-8588-0245FB1F998C}" type="presParOf" srcId="{FCF8A2A8-83C3-4B32-9AE9-D19C0ECE61E5}" destId="{F6413829-D0BB-45FB-BB8A-C3F94BEDFEEF}" srcOrd="0" destOrd="0" presId="urn:microsoft.com/office/officeart/2005/8/layout/chevron1"/>
    <dgm:cxn modelId="{9FBC2532-D5D6-4F99-B59D-95D9FC0B3085}" type="presParOf" srcId="{FCF8A2A8-83C3-4B32-9AE9-D19C0ECE61E5}" destId="{3B8C4F7E-D456-4907-BFE0-5E751853FBF6}" srcOrd="1" destOrd="0" presId="urn:microsoft.com/office/officeart/2005/8/layout/chevron1"/>
    <dgm:cxn modelId="{75DFBBA7-14B1-46B4-BDA1-3E2B37239A85}" type="presParOf" srcId="{FCF8A2A8-83C3-4B32-9AE9-D19C0ECE61E5}" destId="{BE7A1730-06D3-40C5-B10E-8DE3E137DA82}" srcOrd="2" destOrd="0" presId="urn:microsoft.com/office/officeart/2005/8/layout/chevron1"/>
    <dgm:cxn modelId="{F792375C-B310-4272-A2F0-61BC8560B809}" type="presParOf" srcId="{FCF8A2A8-83C3-4B32-9AE9-D19C0ECE61E5}" destId="{D67AC7C6-4219-4B96-85E2-2943FAE28755}" srcOrd="3" destOrd="0" presId="urn:microsoft.com/office/officeart/2005/8/layout/chevron1"/>
    <dgm:cxn modelId="{86CF4CB7-E790-49F1-9DAC-C8210A07A3B4}" type="presParOf" srcId="{FCF8A2A8-83C3-4B32-9AE9-D19C0ECE61E5}" destId="{F2DDD1FD-F6C9-45A0-9C96-2A4DD20F70E6}" srcOrd="4" destOrd="0" presId="urn:microsoft.com/office/officeart/2005/8/layout/chevron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AA536-AA07-4211-9A83-86A3E98D7776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B7D5763-4E54-4A8D-A530-C1D961B62BB9}">
      <dgm:prSet phldrT="[Texto]"/>
      <dgm:spPr/>
      <dgm:t>
        <a:bodyPr/>
        <a:lstStyle/>
        <a:p>
          <a:r>
            <a:rPr lang="es-ES" u="sng" dirty="0" smtClean="0"/>
            <a:t>Fortalezas</a:t>
          </a:r>
          <a:endParaRPr lang="es-EC" dirty="0" smtClean="0"/>
        </a:p>
        <a:p>
          <a:r>
            <a:rPr lang="es-EC" dirty="0" smtClean="0"/>
            <a:t>Calidad Docente</a:t>
          </a:r>
        </a:p>
        <a:p>
          <a:r>
            <a:rPr lang="es-EC" dirty="0" smtClean="0"/>
            <a:t>Docentes especializados en cada área</a:t>
          </a:r>
        </a:p>
        <a:p>
          <a:r>
            <a:rPr lang="es-EC" dirty="0" smtClean="0"/>
            <a:t>Métodos De Enseñanza Innovadores</a:t>
          </a:r>
        </a:p>
        <a:p>
          <a:r>
            <a:rPr lang="es-EC" dirty="0" smtClean="0"/>
            <a:t>Interacción Continua entre Profesor y estudiante</a:t>
          </a:r>
        </a:p>
        <a:p>
          <a:r>
            <a:rPr lang="es-EC" dirty="0" smtClean="0"/>
            <a:t>Precios Módicos</a:t>
          </a:r>
          <a:endParaRPr lang="es-EC" dirty="0"/>
        </a:p>
      </dgm:t>
    </dgm:pt>
    <dgm:pt modelId="{B9F4BFCB-5E21-49DA-B45D-1CCBE878E6A6}" type="parTrans" cxnId="{4430D804-EAB0-49FC-A16E-7654609C898D}">
      <dgm:prSet/>
      <dgm:spPr/>
      <dgm:t>
        <a:bodyPr/>
        <a:lstStyle/>
        <a:p>
          <a:endParaRPr lang="es-EC"/>
        </a:p>
      </dgm:t>
    </dgm:pt>
    <dgm:pt modelId="{51DB49B3-CD3D-4B1F-8A4A-67158E188E9E}" type="sibTrans" cxnId="{4430D804-EAB0-49FC-A16E-7654609C898D}">
      <dgm:prSet/>
      <dgm:spPr/>
      <dgm:t>
        <a:bodyPr/>
        <a:lstStyle/>
        <a:p>
          <a:endParaRPr lang="es-EC"/>
        </a:p>
      </dgm:t>
    </dgm:pt>
    <dgm:pt modelId="{40D1F3A9-F9CF-410B-BD55-1245F152680F}">
      <dgm:prSet phldrT="[Texto]"/>
      <dgm:spPr/>
      <dgm:t>
        <a:bodyPr/>
        <a:lstStyle/>
        <a:p>
          <a:r>
            <a:rPr lang="es-ES" u="sng" dirty="0" smtClean="0"/>
            <a:t>Oportunidades</a:t>
          </a:r>
          <a:endParaRPr lang="es-EC" dirty="0" smtClean="0"/>
        </a:p>
        <a:p>
          <a:r>
            <a:rPr lang="es-EC" dirty="0" smtClean="0"/>
            <a:t>Gratuidad de educación </a:t>
          </a:r>
        </a:p>
        <a:p>
          <a:r>
            <a:rPr lang="es-EC" dirty="0" smtClean="0"/>
            <a:t>Efectos de la gratuidad de la educación</a:t>
          </a:r>
        </a:p>
        <a:p>
          <a:r>
            <a:rPr lang="es-EC" dirty="0" smtClean="0"/>
            <a:t>Incremento en números de planteles educativos que ofrecen BI.</a:t>
          </a:r>
        </a:p>
        <a:p>
          <a:r>
            <a:rPr lang="es-EC" dirty="0" smtClean="0"/>
            <a:t>Ausencia de Flexibilidad Horaria en Academias existentes.</a:t>
          </a:r>
          <a:endParaRPr lang="es-EC" dirty="0"/>
        </a:p>
      </dgm:t>
    </dgm:pt>
    <dgm:pt modelId="{DD9CC46D-0E2E-4043-B206-2C440F5EE3B1}" type="parTrans" cxnId="{854BD208-BAF3-405B-80B6-411D174261CC}">
      <dgm:prSet/>
      <dgm:spPr/>
      <dgm:t>
        <a:bodyPr/>
        <a:lstStyle/>
        <a:p>
          <a:endParaRPr lang="es-EC"/>
        </a:p>
      </dgm:t>
    </dgm:pt>
    <dgm:pt modelId="{D447628F-291C-4673-95E5-56ACFD9D2613}" type="sibTrans" cxnId="{854BD208-BAF3-405B-80B6-411D174261CC}">
      <dgm:prSet/>
      <dgm:spPr/>
      <dgm:t>
        <a:bodyPr/>
        <a:lstStyle/>
        <a:p>
          <a:endParaRPr lang="es-EC"/>
        </a:p>
      </dgm:t>
    </dgm:pt>
    <dgm:pt modelId="{D7878510-F7D7-4308-AA93-8CBBFAC24D9C}">
      <dgm:prSet phldrT="[Texto]"/>
      <dgm:spPr/>
      <dgm:t>
        <a:bodyPr/>
        <a:lstStyle/>
        <a:p>
          <a:r>
            <a:rPr lang="es-ES" u="sng" dirty="0" smtClean="0"/>
            <a:t>Debilidades</a:t>
          </a:r>
          <a:endParaRPr lang="es-EC" dirty="0" smtClean="0"/>
        </a:p>
        <a:p>
          <a:r>
            <a:rPr lang="es-EC" dirty="0" smtClean="0"/>
            <a:t>Falta de Experiencia en el mercado de capacitación.</a:t>
          </a:r>
          <a:endParaRPr lang="es-EC" dirty="0"/>
        </a:p>
      </dgm:t>
    </dgm:pt>
    <dgm:pt modelId="{E5217971-2310-4047-9730-4488BCE4EEEF}" type="parTrans" cxnId="{04EE88C0-F16A-4B97-8BC3-7524D9025EED}">
      <dgm:prSet/>
      <dgm:spPr/>
      <dgm:t>
        <a:bodyPr/>
        <a:lstStyle/>
        <a:p>
          <a:endParaRPr lang="es-EC"/>
        </a:p>
      </dgm:t>
    </dgm:pt>
    <dgm:pt modelId="{C19C2246-3383-4889-9BD4-FC11FD17D82C}" type="sibTrans" cxnId="{04EE88C0-F16A-4B97-8BC3-7524D9025EED}">
      <dgm:prSet/>
      <dgm:spPr/>
      <dgm:t>
        <a:bodyPr/>
        <a:lstStyle/>
        <a:p>
          <a:endParaRPr lang="es-EC"/>
        </a:p>
      </dgm:t>
    </dgm:pt>
    <dgm:pt modelId="{5F05C1D7-3010-4927-9165-6036D58500B4}">
      <dgm:prSet phldrT="[Texto]"/>
      <dgm:spPr/>
      <dgm:t>
        <a:bodyPr/>
        <a:lstStyle/>
        <a:p>
          <a:r>
            <a:rPr lang="es-EC" u="sng" dirty="0" smtClean="0"/>
            <a:t>Amenazas</a:t>
          </a:r>
          <a:endParaRPr lang="es-EC" dirty="0" smtClean="0"/>
        </a:p>
        <a:p>
          <a:r>
            <a:rPr lang="es-EC" dirty="0" smtClean="0"/>
            <a:t>Regulación educativa por parte del Gobierno.</a:t>
          </a:r>
        </a:p>
        <a:p>
          <a:r>
            <a:rPr lang="es-EC" dirty="0" smtClean="0"/>
            <a:t>Barreras bajas de entrada y salida del mercado.</a:t>
          </a:r>
          <a:endParaRPr lang="es-EC" dirty="0"/>
        </a:p>
      </dgm:t>
    </dgm:pt>
    <dgm:pt modelId="{02B9AA64-E464-4F6B-B789-C61A0AD235FB}" type="parTrans" cxnId="{9D232121-4F37-4E21-88BC-612D0113EB6C}">
      <dgm:prSet/>
      <dgm:spPr/>
      <dgm:t>
        <a:bodyPr/>
        <a:lstStyle/>
        <a:p>
          <a:endParaRPr lang="es-EC"/>
        </a:p>
      </dgm:t>
    </dgm:pt>
    <dgm:pt modelId="{BD3468D2-3208-4A26-AB32-E2DD5499DEBA}" type="sibTrans" cxnId="{9D232121-4F37-4E21-88BC-612D0113EB6C}">
      <dgm:prSet/>
      <dgm:spPr/>
      <dgm:t>
        <a:bodyPr/>
        <a:lstStyle/>
        <a:p>
          <a:endParaRPr lang="es-EC"/>
        </a:p>
      </dgm:t>
    </dgm:pt>
    <dgm:pt modelId="{524F39A9-6A8C-4960-8880-11EBDA34B365}" type="pres">
      <dgm:prSet presAssocID="{236AA536-AA07-4211-9A83-86A3E98D777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2E7A0C-8BFD-469C-B399-628E2265445B}" type="pres">
      <dgm:prSet presAssocID="{236AA536-AA07-4211-9A83-86A3E98D7776}" presName="axisShape" presStyleLbl="bgShp" presStyleIdx="0" presStyleCnt="1"/>
      <dgm:spPr/>
    </dgm:pt>
    <dgm:pt modelId="{0355F832-3346-4F25-9856-F9362C4732C7}" type="pres">
      <dgm:prSet presAssocID="{236AA536-AA07-4211-9A83-86A3E98D777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7A60D2-885B-4D4C-BE3C-876A63CFBF6B}" type="pres">
      <dgm:prSet presAssocID="{236AA536-AA07-4211-9A83-86A3E98D777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10DECA-E1A6-4C76-A56F-50A8F2432CC3}" type="pres">
      <dgm:prSet presAssocID="{236AA536-AA07-4211-9A83-86A3E98D777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DF2B9-6458-42BA-B652-22C58EF05A8F}" type="pres">
      <dgm:prSet presAssocID="{236AA536-AA07-4211-9A83-86A3E98D777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A66215-1874-4118-8E00-732840338CDD}" type="presOf" srcId="{40D1F3A9-F9CF-410B-BD55-1245F152680F}" destId="{177A60D2-885B-4D4C-BE3C-876A63CFBF6B}" srcOrd="0" destOrd="0" presId="urn:microsoft.com/office/officeart/2005/8/layout/matrix2"/>
    <dgm:cxn modelId="{58A0451D-88E5-4C02-8984-3DC4497C20F2}" type="presOf" srcId="{6B7D5763-4E54-4A8D-A530-C1D961B62BB9}" destId="{0355F832-3346-4F25-9856-F9362C4732C7}" srcOrd="0" destOrd="0" presId="urn:microsoft.com/office/officeart/2005/8/layout/matrix2"/>
    <dgm:cxn modelId="{854BD208-BAF3-405B-80B6-411D174261CC}" srcId="{236AA536-AA07-4211-9A83-86A3E98D7776}" destId="{40D1F3A9-F9CF-410B-BD55-1245F152680F}" srcOrd="1" destOrd="0" parTransId="{DD9CC46D-0E2E-4043-B206-2C440F5EE3B1}" sibTransId="{D447628F-291C-4673-95E5-56ACFD9D2613}"/>
    <dgm:cxn modelId="{B0029DAB-5FE0-4BFF-AA2C-0DB3F148B484}" type="presOf" srcId="{5F05C1D7-3010-4927-9165-6036D58500B4}" destId="{81EDF2B9-6458-42BA-B652-22C58EF05A8F}" srcOrd="0" destOrd="0" presId="urn:microsoft.com/office/officeart/2005/8/layout/matrix2"/>
    <dgm:cxn modelId="{95715FE7-A946-4B3E-B4CF-83D3A7C96E66}" type="presOf" srcId="{236AA536-AA07-4211-9A83-86A3E98D7776}" destId="{524F39A9-6A8C-4960-8880-11EBDA34B365}" srcOrd="0" destOrd="0" presId="urn:microsoft.com/office/officeart/2005/8/layout/matrix2"/>
    <dgm:cxn modelId="{E5C1240E-404C-4426-BA96-3061FA5EE63C}" type="presOf" srcId="{D7878510-F7D7-4308-AA93-8CBBFAC24D9C}" destId="{8510DECA-E1A6-4C76-A56F-50A8F2432CC3}" srcOrd="0" destOrd="0" presId="urn:microsoft.com/office/officeart/2005/8/layout/matrix2"/>
    <dgm:cxn modelId="{9D232121-4F37-4E21-88BC-612D0113EB6C}" srcId="{236AA536-AA07-4211-9A83-86A3E98D7776}" destId="{5F05C1D7-3010-4927-9165-6036D58500B4}" srcOrd="3" destOrd="0" parTransId="{02B9AA64-E464-4F6B-B789-C61A0AD235FB}" sibTransId="{BD3468D2-3208-4A26-AB32-E2DD5499DEBA}"/>
    <dgm:cxn modelId="{04EE88C0-F16A-4B97-8BC3-7524D9025EED}" srcId="{236AA536-AA07-4211-9A83-86A3E98D7776}" destId="{D7878510-F7D7-4308-AA93-8CBBFAC24D9C}" srcOrd="2" destOrd="0" parTransId="{E5217971-2310-4047-9730-4488BCE4EEEF}" sibTransId="{C19C2246-3383-4889-9BD4-FC11FD17D82C}"/>
    <dgm:cxn modelId="{4430D804-EAB0-49FC-A16E-7654609C898D}" srcId="{236AA536-AA07-4211-9A83-86A3E98D7776}" destId="{6B7D5763-4E54-4A8D-A530-C1D961B62BB9}" srcOrd="0" destOrd="0" parTransId="{B9F4BFCB-5E21-49DA-B45D-1CCBE878E6A6}" sibTransId="{51DB49B3-CD3D-4B1F-8A4A-67158E188E9E}"/>
    <dgm:cxn modelId="{83479DD4-DE61-43FC-83BF-D30A4919DFDC}" type="presParOf" srcId="{524F39A9-6A8C-4960-8880-11EBDA34B365}" destId="{722E7A0C-8BFD-469C-B399-628E2265445B}" srcOrd="0" destOrd="0" presId="urn:microsoft.com/office/officeart/2005/8/layout/matrix2"/>
    <dgm:cxn modelId="{B8A0FCC5-33BA-464F-8788-48DC8DABF02E}" type="presParOf" srcId="{524F39A9-6A8C-4960-8880-11EBDA34B365}" destId="{0355F832-3346-4F25-9856-F9362C4732C7}" srcOrd="1" destOrd="0" presId="urn:microsoft.com/office/officeart/2005/8/layout/matrix2"/>
    <dgm:cxn modelId="{8EF9A9CC-470B-4C99-A4AD-52EC056EB8DD}" type="presParOf" srcId="{524F39A9-6A8C-4960-8880-11EBDA34B365}" destId="{177A60D2-885B-4D4C-BE3C-876A63CFBF6B}" srcOrd="2" destOrd="0" presId="urn:microsoft.com/office/officeart/2005/8/layout/matrix2"/>
    <dgm:cxn modelId="{62853F3F-E6A7-4945-A880-0EBA22661C5D}" type="presParOf" srcId="{524F39A9-6A8C-4960-8880-11EBDA34B365}" destId="{8510DECA-E1A6-4C76-A56F-50A8F2432CC3}" srcOrd="3" destOrd="0" presId="urn:microsoft.com/office/officeart/2005/8/layout/matrix2"/>
    <dgm:cxn modelId="{A7BC663A-27AF-4D4F-A620-2EF05B6C9397}" type="presParOf" srcId="{524F39A9-6A8C-4960-8880-11EBDA34B365}" destId="{81EDF2B9-6458-42BA-B652-22C58EF05A8F}" srcOrd="4" destOrd="0" presId="urn:microsoft.com/office/officeart/2005/8/layout/matrix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6C938-B319-4870-BFC3-37F0EEC7970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FA25116-EE26-42FF-AAD0-C4732152D2EB}">
      <dgm:prSet phldrT="[Texto]"/>
      <dgm:spPr/>
      <dgm:t>
        <a:bodyPr/>
        <a:lstStyle/>
        <a:p>
          <a:r>
            <a:rPr lang="es-EC" dirty="0" smtClean="0"/>
            <a:t>Cursos Colegiales</a:t>
          </a:r>
          <a:endParaRPr lang="es-EC" dirty="0"/>
        </a:p>
      </dgm:t>
    </dgm:pt>
    <dgm:pt modelId="{48055C85-FC34-4817-980D-F57044B87C7F}" type="parTrans" cxnId="{CB718AD1-23BD-45DE-8315-47C11FEE4787}">
      <dgm:prSet/>
      <dgm:spPr/>
      <dgm:t>
        <a:bodyPr/>
        <a:lstStyle/>
        <a:p>
          <a:endParaRPr lang="es-EC"/>
        </a:p>
      </dgm:t>
    </dgm:pt>
    <dgm:pt modelId="{4C78BF39-2D00-4609-80F4-0BF932755662}" type="sibTrans" cxnId="{CB718AD1-23BD-45DE-8315-47C11FEE4787}">
      <dgm:prSet/>
      <dgm:spPr/>
      <dgm:t>
        <a:bodyPr/>
        <a:lstStyle/>
        <a:p>
          <a:endParaRPr lang="es-EC"/>
        </a:p>
      </dgm:t>
    </dgm:pt>
    <dgm:pt modelId="{E4A458EA-0F12-4220-9EB5-D9ECEBB439F1}">
      <dgm:prSet phldrT="[Texto]"/>
      <dgm:spPr/>
      <dgm:t>
        <a:bodyPr/>
        <a:lstStyle/>
        <a:p>
          <a:r>
            <a:rPr lang="es-EC" dirty="0" smtClean="0"/>
            <a:t>Cursos Preuniversitarios</a:t>
          </a:r>
          <a:endParaRPr lang="es-EC" dirty="0"/>
        </a:p>
      </dgm:t>
    </dgm:pt>
    <dgm:pt modelId="{B528C3D0-2114-4D02-83BC-DDD0676B1450}" type="parTrans" cxnId="{C46EB9E0-E04B-4DFF-89F1-77FC3C8C82F4}">
      <dgm:prSet/>
      <dgm:spPr/>
      <dgm:t>
        <a:bodyPr/>
        <a:lstStyle/>
        <a:p>
          <a:endParaRPr lang="es-EC"/>
        </a:p>
      </dgm:t>
    </dgm:pt>
    <dgm:pt modelId="{EF6556B2-E3CD-4126-B1E8-C2196E0B806C}" type="sibTrans" cxnId="{C46EB9E0-E04B-4DFF-89F1-77FC3C8C82F4}">
      <dgm:prSet/>
      <dgm:spPr/>
      <dgm:t>
        <a:bodyPr/>
        <a:lstStyle/>
        <a:p>
          <a:endParaRPr lang="es-EC"/>
        </a:p>
      </dgm:t>
    </dgm:pt>
    <dgm:pt modelId="{82CA912F-37E8-4F77-B1FB-AF4B49BCE82E}">
      <dgm:prSet phldrT="[Texto]"/>
      <dgm:spPr/>
      <dgm:t>
        <a:bodyPr/>
        <a:lstStyle/>
        <a:p>
          <a:r>
            <a:rPr lang="es-EC" dirty="0" smtClean="0"/>
            <a:t>Cursos carreras tipo ingeniería</a:t>
          </a:r>
          <a:endParaRPr lang="es-EC" dirty="0"/>
        </a:p>
      </dgm:t>
    </dgm:pt>
    <dgm:pt modelId="{E8028BC0-9B91-41E3-9C9D-EA56DC2731BD}" type="parTrans" cxnId="{1F04ED32-AF4B-41C7-81C8-CA627EBEB9D6}">
      <dgm:prSet/>
      <dgm:spPr/>
      <dgm:t>
        <a:bodyPr/>
        <a:lstStyle/>
        <a:p>
          <a:endParaRPr lang="es-EC"/>
        </a:p>
      </dgm:t>
    </dgm:pt>
    <dgm:pt modelId="{B6603539-75E9-4629-82AB-9D4A05E76C7F}" type="sibTrans" cxnId="{1F04ED32-AF4B-41C7-81C8-CA627EBEB9D6}">
      <dgm:prSet/>
      <dgm:spPr/>
      <dgm:t>
        <a:bodyPr/>
        <a:lstStyle/>
        <a:p>
          <a:endParaRPr lang="es-EC"/>
        </a:p>
      </dgm:t>
    </dgm:pt>
    <dgm:pt modelId="{FEB55B89-825B-45AF-A8EF-2EC50D62A49E}">
      <dgm:prSet phldrT="[Texto]"/>
      <dgm:spPr/>
      <dgm:t>
        <a:bodyPr/>
        <a:lstStyle/>
        <a:p>
          <a:r>
            <a:rPr lang="es-EC" dirty="0" smtClean="0"/>
            <a:t>Cursos Universitarios</a:t>
          </a:r>
          <a:endParaRPr lang="es-EC" dirty="0"/>
        </a:p>
      </dgm:t>
    </dgm:pt>
    <dgm:pt modelId="{43AFD0EE-70B9-4924-9138-AD3EB77737B3}" type="parTrans" cxnId="{A1C31B09-15CC-4CB3-89B0-710CA3EAC640}">
      <dgm:prSet/>
      <dgm:spPr/>
      <dgm:t>
        <a:bodyPr/>
        <a:lstStyle/>
        <a:p>
          <a:endParaRPr lang="es-EC"/>
        </a:p>
      </dgm:t>
    </dgm:pt>
    <dgm:pt modelId="{021A0F51-2FAC-4382-A73B-321699EBC73B}" type="sibTrans" cxnId="{A1C31B09-15CC-4CB3-89B0-710CA3EAC640}">
      <dgm:prSet/>
      <dgm:spPr/>
      <dgm:t>
        <a:bodyPr/>
        <a:lstStyle/>
        <a:p>
          <a:endParaRPr lang="es-EC"/>
        </a:p>
      </dgm:t>
    </dgm:pt>
    <dgm:pt modelId="{D51E0CB3-9917-4DDB-A4EF-BEE4D855BE86}">
      <dgm:prSet phldrT="[Texto]"/>
      <dgm:spPr/>
      <dgm:t>
        <a:bodyPr/>
        <a:lstStyle/>
        <a:p>
          <a:r>
            <a:rPr lang="es-EC" dirty="0" smtClean="0"/>
            <a:t>Cursos carreras tipo ingeniería</a:t>
          </a:r>
          <a:endParaRPr lang="es-EC" dirty="0"/>
        </a:p>
      </dgm:t>
    </dgm:pt>
    <dgm:pt modelId="{8C9FB56F-5CC3-4439-A3F4-374D4F5BAF14}" type="parTrans" cxnId="{CEE211DB-77F5-47D2-8A2D-5C58F908480E}">
      <dgm:prSet/>
      <dgm:spPr/>
      <dgm:t>
        <a:bodyPr/>
        <a:lstStyle/>
        <a:p>
          <a:endParaRPr lang="es-EC"/>
        </a:p>
      </dgm:t>
    </dgm:pt>
    <dgm:pt modelId="{1917C111-7344-42B1-BE36-D37D4578ADD2}" type="sibTrans" cxnId="{CEE211DB-77F5-47D2-8A2D-5C58F908480E}">
      <dgm:prSet/>
      <dgm:spPr/>
      <dgm:t>
        <a:bodyPr/>
        <a:lstStyle/>
        <a:p>
          <a:endParaRPr lang="es-EC"/>
        </a:p>
      </dgm:t>
    </dgm:pt>
    <dgm:pt modelId="{67D3D3ED-5638-48C3-9E5F-EA96B3F0A7B4}">
      <dgm:prSet/>
      <dgm:spPr/>
      <dgm:t>
        <a:bodyPr/>
        <a:lstStyle/>
        <a:p>
          <a:r>
            <a:rPr lang="es-EC" dirty="0" smtClean="0"/>
            <a:t>Programa Local</a:t>
          </a:r>
          <a:endParaRPr lang="es-EC" dirty="0"/>
        </a:p>
      </dgm:t>
    </dgm:pt>
    <dgm:pt modelId="{B06DB4A4-3291-4BC6-A83F-38042B82E089}" type="parTrans" cxnId="{A38126A5-8601-477D-A3B0-F16CB0408EE8}">
      <dgm:prSet/>
      <dgm:spPr/>
      <dgm:t>
        <a:bodyPr/>
        <a:lstStyle/>
        <a:p>
          <a:endParaRPr lang="es-EC"/>
        </a:p>
      </dgm:t>
    </dgm:pt>
    <dgm:pt modelId="{AF958EA5-5132-4719-9DBD-32B9B7F6EBF5}" type="sibTrans" cxnId="{A38126A5-8601-477D-A3B0-F16CB0408EE8}">
      <dgm:prSet/>
      <dgm:spPr/>
      <dgm:t>
        <a:bodyPr/>
        <a:lstStyle/>
        <a:p>
          <a:endParaRPr lang="es-EC"/>
        </a:p>
      </dgm:t>
    </dgm:pt>
    <dgm:pt modelId="{FFE1344A-A9DF-418A-BB0F-71B46098C5E0}">
      <dgm:prSet/>
      <dgm:spPr/>
      <dgm:t>
        <a:bodyPr/>
        <a:lstStyle/>
        <a:p>
          <a:r>
            <a:rPr lang="es-EC" dirty="0" smtClean="0"/>
            <a:t>Programa Internacional</a:t>
          </a:r>
          <a:endParaRPr lang="es-EC" dirty="0"/>
        </a:p>
      </dgm:t>
    </dgm:pt>
    <dgm:pt modelId="{B3FF8B1D-01B5-47CB-AE4B-2D9001A0F406}" type="parTrans" cxnId="{A41D2E73-E936-4FAF-86B7-27BCD129C5A6}">
      <dgm:prSet/>
      <dgm:spPr/>
      <dgm:t>
        <a:bodyPr/>
        <a:lstStyle/>
        <a:p>
          <a:endParaRPr lang="es-EC"/>
        </a:p>
      </dgm:t>
    </dgm:pt>
    <dgm:pt modelId="{598AFD64-EE9B-4B14-9AA9-39B21A9D4DC5}" type="sibTrans" cxnId="{A41D2E73-E936-4FAF-86B7-27BCD129C5A6}">
      <dgm:prSet/>
      <dgm:spPr/>
      <dgm:t>
        <a:bodyPr/>
        <a:lstStyle/>
        <a:p>
          <a:endParaRPr lang="es-EC"/>
        </a:p>
      </dgm:t>
    </dgm:pt>
    <dgm:pt modelId="{2F95572F-9745-49A2-907B-AC8AD41050A4}">
      <dgm:prSet phldrT="[Texto]"/>
      <dgm:spPr/>
      <dgm:t>
        <a:bodyPr/>
        <a:lstStyle/>
        <a:p>
          <a:r>
            <a:rPr lang="es-EC" dirty="0" smtClean="0"/>
            <a:t>Cursos carreras tipo administración</a:t>
          </a:r>
          <a:endParaRPr lang="es-EC" dirty="0"/>
        </a:p>
      </dgm:t>
    </dgm:pt>
    <dgm:pt modelId="{A787BD45-7345-474B-A040-864F42A04D87}" type="parTrans" cxnId="{4D6E5B40-D91C-4825-AC66-828F6D18F9D1}">
      <dgm:prSet/>
      <dgm:spPr/>
      <dgm:t>
        <a:bodyPr/>
        <a:lstStyle/>
        <a:p>
          <a:endParaRPr lang="es-EC"/>
        </a:p>
      </dgm:t>
    </dgm:pt>
    <dgm:pt modelId="{8C9B3BB7-3751-4E24-9434-635A40FCD574}" type="sibTrans" cxnId="{4D6E5B40-D91C-4825-AC66-828F6D18F9D1}">
      <dgm:prSet/>
      <dgm:spPr/>
      <dgm:t>
        <a:bodyPr/>
        <a:lstStyle/>
        <a:p>
          <a:endParaRPr lang="es-EC"/>
        </a:p>
      </dgm:t>
    </dgm:pt>
    <dgm:pt modelId="{CBAC1483-71A5-4050-9D9E-D9DEBD6DE9F2}">
      <dgm:prSet/>
      <dgm:spPr/>
      <dgm:t>
        <a:bodyPr/>
        <a:lstStyle/>
        <a:p>
          <a:r>
            <a:rPr lang="es-EC" dirty="0" smtClean="0"/>
            <a:t>Cursos carreras tipo administración</a:t>
          </a:r>
          <a:endParaRPr lang="es-EC" dirty="0"/>
        </a:p>
      </dgm:t>
    </dgm:pt>
    <dgm:pt modelId="{B42A237A-5B70-4027-9FE4-46B698201A66}" type="parTrans" cxnId="{80BC2B96-7B30-4624-8F46-B49713FF25A4}">
      <dgm:prSet/>
      <dgm:spPr/>
      <dgm:t>
        <a:bodyPr/>
        <a:lstStyle/>
        <a:p>
          <a:endParaRPr lang="es-EC"/>
        </a:p>
      </dgm:t>
    </dgm:pt>
    <dgm:pt modelId="{3503CED7-7B37-45BE-B75D-478EF0B14FF8}" type="sibTrans" cxnId="{80BC2B96-7B30-4624-8F46-B49713FF25A4}">
      <dgm:prSet/>
      <dgm:spPr/>
      <dgm:t>
        <a:bodyPr/>
        <a:lstStyle/>
        <a:p>
          <a:endParaRPr lang="es-EC"/>
        </a:p>
      </dgm:t>
    </dgm:pt>
    <dgm:pt modelId="{B7E7C654-3A86-4DC7-9A03-F822C20938D0}" type="pres">
      <dgm:prSet presAssocID="{7726C938-B319-4870-BFC3-37F0EEC797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32D5FA-5C53-4597-978E-9844C305C545}" type="pres">
      <dgm:prSet presAssocID="{7FA25116-EE26-42FF-AAD0-C4732152D2EB}" presName="composite" presStyleCnt="0"/>
      <dgm:spPr/>
    </dgm:pt>
    <dgm:pt modelId="{B83767CA-342C-431C-AC9B-DF3553E3B0F6}" type="pres">
      <dgm:prSet presAssocID="{7FA25116-EE26-42FF-AAD0-C4732152D2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2D707C-8427-4500-9FC4-DBD5796F6B7B}" type="pres">
      <dgm:prSet presAssocID="{7FA25116-EE26-42FF-AAD0-C4732152D2EB}" presName="desTx" presStyleLbl="alignAccFollowNode1" presStyleIdx="0" presStyleCnt="3" custLinFactNeighborX="-1765" custLinFactNeighborY="21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B6685B-8B80-4C5E-911A-BB210E22A4FE}" type="pres">
      <dgm:prSet presAssocID="{4C78BF39-2D00-4609-80F4-0BF932755662}" presName="space" presStyleCnt="0"/>
      <dgm:spPr/>
    </dgm:pt>
    <dgm:pt modelId="{2B6A7F82-275E-4720-A453-5FFCFB8DD0A7}" type="pres">
      <dgm:prSet presAssocID="{E4A458EA-0F12-4220-9EB5-D9ECEBB439F1}" presName="composite" presStyleCnt="0"/>
      <dgm:spPr/>
    </dgm:pt>
    <dgm:pt modelId="{93EBFD91-48E0-49DA-810F-339F5A9B70DC}" type="pres">
      <dgm:prSet presAssocID="{E4A458EA-0F12-4220-9EB5-D9ECEBB439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219203-1891-4FB7-936E-53D98BA7D13E}" type="pres">
      <dgm:prSet presAssocID="{E4A458EA-0F12-4220-9EB5-D9ECEBB439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0A1EB7-5FBD-4798-8812-2079A502C6EA}" type="pres">
      <dgm:prSet presAssocID="{EF6556B2-E3CD-4126-B1E8-C2196E0B806C}" presName="space" presStyleCnt="0"/>
      <dgm:spPr/>
    </dgm:pt>
    <dgm:pt modelId="{D25E520A-CD4E-449A-8076-18577D50995C}" type="pres">
      <dgm:prSet presAssocID="{FEB55B89-825B-45AF-A8EF-2EC50D62A49E}" presName="composite" presStyleCnt="0"/>
      <dgm:spPr/>
    </dgm:pt>
    <dgm:pt modelId="{F406E607-A067-466D-9143-5C1CC1236E06}" type="pres">
      <dgm:prSet presAssocID="{FEB55B89-825B-45AF-A8EF-2EC50D62A4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2533C-254F-43F6-8802-435B69EA04EB}" type="pres">
      <dgm:prSet presAssocID="{FEB55B89-825B-45AF-A8EF-2EC50D62A49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A9FD0F-8E11-41D0-9D7F-3D38506DB03C}" type="presOf" srcId="{82CA912F-37E8-4F77-B1FB-AF4B49BCE82E}" destId="{A3219203-1891-4FB7-936E-53D98BA7D13E}" srcOrd="0" destOrd="0" presId="urn:microsoft.com/office/officeart/2005/8/layout/hList1"/>
    <dgm:cxn modelId="{CEE211DB-77F5-47D2-8A2D-5C58F908480E}" srcId="{FEB55B89-825B-45AF-A8EF-2EC50D62A49E}" destId="{D51E0CB3-9917-4DDB-A4EF-BEE4D855BE86}" srcOrd="0" destOrd="0" parTransId="{8C9FB56F-5CC3-4439-A3F4-374D4F5BAF14}" sibTransId="{1917C111-7344-42B1-BE36-D37D4578ADD2}"/>
    <dgm:cxn modelId="{5F98A153-0123-448A-AA6F-3246D7D6C64E}" type="presOf" srcId="{2F95572F-9745-49A2-907B-AC8AD41050A4}" destId="{A3219203-1891-4FB7-936E-53D98BA7D13E}" srcOrd="0" destOrd="1" presId="urn:microsoft.com/office/officeart/2005/8/layout/hList1"/>
    <dgm:cxn modelId="{4D6E5B40-D91C-4825-AC66-828F6D18F9D1}" srcId="{E4A458EA-0F12-4220-9EB5-D9ECEBB439F1}" destId="{2F95572F-9745-49A2-907B-AC8AD41050A4}" srcOrd="1" destOrd="0" parTransId="{A787BD45-7345-474B-A040-864F42A04D87}" sibTransId="{8C9B3BB7-3751-4E24-9434-635A40FCD574}"/>
    <dgm:cxn modelId="{6D4DD1C7-7B8E-4372-B58D-0F9DBE68AEA4}" type="presOf" srcId="{FFE1344A-A9DF-418A-BB0F-71B46098C5E0}" destId="{9A2D707C-8427-4500-9FC4-DBD5796F6B7B}" srcOrd="0" destOrd="1" presId="urn:microsoft.com/office/officeart/2005/8/layout/hList1"/>
    <dgm:cxn modelId="{A1C31B09-15CC-4CB3-89B0-710CA3EAC640}" srcId="{7726C938-B319-4870-BFC3-37F0EEC79702}" destId="{FEB55B89-825B-45AF-A8EF-2EC50D62A49E}" srcOrd="2" destOrd="0" parTransId="{43AFD0EE-70B9-4924-9138-AD3EB77737B3}" sibTransId="{021A0F51-2FAC-4382-A73B-321699EBC73B}"/>
    <dgm:cxn modelId="{F34BCBA5-9272-45D9-8A19-AC138B7DA890}" type="presOf" srcId="{7FA25116-EE26-42FF-AAD0-C4732152D2EB}" destId="{B83767CA-342C-431C-AC9B-DF3553E3B0F6}" srcOrd="0" destOrd="0" presId="urn:microsoft.com/office/officeart/2005/8/layout/hList1"/>
    <dgm:cxn modelId="{C46EB9E0-E04B-4DFF-89F1-77FC3C8C82F4}" srcId="{7726C938-B319-4870-BFC3-37F0EEC79702}" destId="{E4A458EA-0F12-4220-9EB5-D9ECEBB439F1}" srcOrd="1" destOrd="0" parTransId="{B528C3D0-2114-4D02-83BC-DDD0676B1450}" sibTransId="{EF6556B2-E3CD-4126-B1E8-C2196E0B806C}"/>
    <dgm:cxn modelId="{A38126A5-8601-477D-A3B0-F16CB0408EE8}" srcId="{7FA25116-EE26-42FF-AAD0-C4732152D2EB}" destId="{67D3D3ED-5638-48C3-9E5F-EA96B3F0A7B4}" srcOrd="0" destOrd="0" parTransId="{B06DB4A4-3291-4BC6-A83F-38042B82E089}" sibTransId="{AF958EA5-5132-4719-9DBD-32B9B7F6EBF5}"/>
    <dgm:cxn modelId="{CB718AD1-23BD-45DE-8315-47C11FEE4787}" srcId="{7726C938-B319-4870-BFC3-37F0EEC79702}" destId="{7FA25116-EE26-42FF-AAD0-C4732152D2EB}" srcOrd="0" destOrd="0" parTransId="{48055C85-FC34-4817-980D-F57044B87C7F}" sibTransId="{4C78BF39-2D00-4609-80F4-0BF932755662}"/>
    <dgm:cxn modelId="{B2624773-DFB1-403D-B191-7AABE4DC5814}" type="presOf" srcId="{7726C938-B319-4870-BFC3-37F0EEC79702}" destId="{B7E7C654-3A86-4DC7-9A03-F822C20938D0}" srcOrd="0" destOrd="0" presId="urn:microsoft.com/office/officeart/2005/8/layout/hList1"/>
    <dgm:cxn modelId="{80BC2B96-7B30-4624-8F46-B49713FF25A4}" srcId="{FEB55B89-825B-45AF-A8EF-2EC50D62A49E}" destId="{CBAC1483-71A5-4050-9D9E-D9DEBD6DE9F2}" srcOrd="1" destOrd="0" parTransId="{B42A237A-5B70-4027-9FE4-46B698201A66}" sibTransId="{3503CED7-7B37-45BE-B75D-478EF0B14FF8}"/>
    <dgm:cxn modelId="{AD481967-61D7-4565-9D21-EDC7F7CCB4CF}" type="presOf" srcId="{CBAC1483-71A5-4050-9D9E-D9DEBD6DE9F2}" destId="{8932533C-254F-43F6-8802-435B69EA04EB}" srcOrd="0" destOrd="1" presId="urn:microsoft.com/office/officeart/2005/8/layout/hList1"/>
    <dgm:cxn modelId="{0BEE6321-13C6-45C6-84DD-F553FFAD0B87}" type="presOf" srcId="{FEB55B89-825B-45AF-A8EF-2EC50D62A49E}" destId="{F406E607-A067-466D-9143-5C1CC1236E06}" srcOrd="0" destOrd="0" presId="urn:microsoft.com/office/officeart/2005/8/layout/hList1"/>
    <dgm:cxn modelId="{A41D2E73-E936-4FAF-86B7-27BCD129C5A6}" srcId="{7FA25116-EE26-42FF-AAD0-C4732152D2EB}" destId="{FFE1344A-A9DF-418A-BB0F-71B46098C5E0}" srcOrd="1" destOrd="0" parTransId="{B3FF8B1D-01B5-47CB-AE4B-2D9001A0F406}" sibTransId="{598AFD64-EE9B-4B14-9AA9-39B21A9D4DC5}"/>
    <dgm:cxn modelId="{1F04ED32-AF4B-41C7-81C8-CA627EBEB9D6}" srcId="{E4A458EA-0F12-4220-9EB5-D9ECEBB439F1}" destId="{82CA912F-37E8-4F77-B1FB-AF4B49BCE82E}" srcOrd="0" destOrd="0" parTransId="{E8028BC0-9B91-41E3-9C9D-EA56DC2731BD}" sibTransId="{B6603539-75E9-4629-82AB-9D4A05E76C7F}"/>
    <dgm:cxn modelId="{70A14998-A81C-4A0A-96FC-E6EEF9CE24E2}" type="presOf" srcId="{D51E0CB3-9917-4DDB-A4EF-BEE4D855BE86}" destId="{8932533C-254F-43F6-8802-435B69EA04EB}" srcOrd="0" destOrd="0" presId="urn:microsoft.com/office/officeart/2005/8/layout/hList1"/>
    <dgm:cxn modelId="{2C85E872-C4E8-45D7-AAB5-C13F9C843390}" type="presOf" srcId="{67D3D3ED-5638-48C3-9E5F-EA96B3F0A7B4}" destId="{9A2D707C-8427-4500-9FC4-DBD5796F6B7B}" srcOrd="0" destOrd="0" presId="urn:microsoft.com/office/officeart/2005/8/layout/hList1"/>
    <dgm:cxn modelId="{D8920189-854E-4E32-9736-9899C72EB012}" type="presOf" srcId="{E4A458EA-0F12-4220-9EB5-D9ECEBB439F1}" destId="{93EBFD91-48E0-49DA-810F-339F5A9B70DC}" srcOrd="0" destOrd="0" presId="urn:microsoft.com/office/officeart/2005/8/layout/hList1"/>
    <dgm:cxn modelId="{ED565C1E-DF95-4F7A-8C38-9659A6AB2C34}" type="presParOf" srcId="{B7E7C654-3A86-4DC7-9A03-F822C20938D0}" destId="{5632D5FA-5C53-4597-978E-9844C305C545}" srcOrd="0" destOrd="0" presId="urn:microsoft.com/office/officeart/2005/8/layout/hList1"/>
    <dgm:cxn modelId="{EB756C0A-1487-4315-AB3D-A19116C11711}" type="presParOf" srcId="{5632D5FA-5C53-4597-978E-9844C305C545}" destId="{B83767CA-342C-431C-AC9B-DF3553E3B0F6}" srcOrd="0" destOrd="0" presId="urn:microsoft.com/office/officeart/2005/8/layout/hList1"/>
    <dgm:cxn modelId="{8497CD94-BED3-481B-A666-2ECC43293C54}" type="presParOf" srcId="{5632D5FA-5C53-4597-978E-9844C305C545}" destId="{9A2D707C-8427-4500-9FC4-DBD5796F6B7B}" srcOrd="1" destOrd="0" presId="urn:microsoft.com/office/officeart/2005/8/layout/hList1"/>
    <dgm:cxn modelId="{10BD4DD0-B250-4D2A-8737-863FD0208CDD}" type="presParOf" srcId="{B7E7C654-3A86-4DC7-9A03-F822C20938D0}" destId="{8EB6685B-8B80-4C5E-911A-BB210E22A4FE}" srcOrd="1" destOrd="0" presId="urn:microsoft.com/office/officeart/2005/8/layout/hList1"/>
    <dgm:cxn modelId="{79FFD2D2-76EE-45D9-B6C5-EC776430A104}" type="presParOf" srcId="{B7E7C654-3A86-4DC7-9A03-F822C20938D0}" destId="{2B6A7F82-275E-4720-A453-5FFCFB8DD0A7}" srcOrd="2" destOrd="0" presId="urn:microsoft.com/office/officeart/2005/8/layout/hList1"/>
    <dgm:cxn modelId="{036E5F1B-2CA6-4BD7-8DC2-CA21032B80B3}" type="presParOf" srcId="{2B6A7F82-275E-4720-A453-5FFCFB8DD0A7}" destId="{93EBFD91-48E0-49DA-810F-339F5A9B70DC}" srcOrd="0" destOrd="0" presId="urn:microsoft.com/office/officeart/2005/8/layout/hList1"/>
    <dgm:cxn modelId="{6EEFEA1E-C4F2-4185-BAF7-E22090C34062}" type="presParOf" srcId="{2B6A7F82-275E-4720-A453-5FFCFB8DD0A7}" destId="{A3219203-1891-4FB7-936E-53D98BA7D13E}" srcOrd="1" destOrd="0" presId="urn:microsoft.com/office/officeart/2005/8/layout/hList1"/>
    <dgm:cxn modelId="{DB59CA8D-0EB4-4548-87FA-B21B9240B610}" type="presParOf" srcId="{B7E7C654-3A86-4DC7-9A03-F822C20938D0}" destId="{AD0A1EB7-5FBD-4798-8812-2079A502C6EA}" srcOrd="3" destOrd="0" presId="urn:microsoft.com/office/officeart/2005/8/layout/hList1"/>
    <dgm:cxn modelId="{E1B0559C-976D-4811-9D70-8D8D20E6BEC0}" type="presParOf" srcId="{B7E7C654-3A86-4DC7-9A03-F822C20938D0}" destId="{D25E520A-CD4E-449A-8076-18577D50995C}" srcOrd="4" destOrd="0" presId="urn:microsoft.com/office/officeart/2005/8/layout/hList1"/>
    <dgm:cxn modelId="{FE92F51B-8197-42DF-AD21-FF0A588C9536}" type="presParOf" srcId="{D25E520A-CD4E-449A-8076-18577D50995C}" destId="{F406E607-A067-466D-9143-5C1CC1236E06}" srcOrd="0" destOrd="0" presId="urn:microsoft.com/office/officeart/2005/8/layout/hList1"/>
    <dgm:cxn modelId="{D735153B-248D-41A4-A271-3A825D4ACEDA}" type="presParOf" srcId="{D25E520A-CD4E-449A-8076-18577D50995C}" destId="{8932533C-254F-43F6-8802-435B69EA04EB}" srcOrd="1" destOrd="0" presId="urn:microsoft.com/office/officeart/2005/8/layout/hList1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D92832-E785-47B7-930E-C4DFE2007B84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15B4B49-714C-4B24-BD8E-31EA802B6726}">
      <dgm:prSet phldrT="[Texto]"/>
      <dgm:spPr/>
      <dgm:t>
        <a:bodyPr/>
        <a:lstStyle/>
        <a:p>
          <a:r>
            <a:rPr lang="es-EC" dirty="0" smtClean="0"/>
            <a:t>Métodos de enseñanza</a:t>
          </a:r>
          <a:endParaRPr lang="es-EC" dirty="0"/>
        </a:p>
      </dgm:t>
    </dgm:pt>
    <dgm:pt modelId="{4D8823EF-8225-4449-96F2-97623AC81159}" type="parTrans" cxnId="{151148A1-29DE-4CCE-9BC7-0E269E7CDAB8}">
      <dgm:prSet/>
      <dgm:spPr/>
      <dgm:t>
        <a:bodyPr/>
        <a:lstStyle/>
        <a:p>
          <a:endParaRPr lang="es-EC"/>
        </a:p>
      </dgm:t>
    </dgm:pt>
    <dgm:pt modelId="{87936829-F6CE-4C7B-92CE-D2396B4B1997}" type="sibTrans" cxnId="{151148A1-29DE-4CCE-9BC7-0E269E7CDAB8}">
      <dgm:prSet/>
      <dgm:spPr/>
      <dgm:t>
        <a:bodyPr/>
        <a:lstStyle/>
        <a:p>
          <a:endParaRPr lang="es-EC"/>
        </a:p>
      </dgm:t>
    </dgm:pt>
    <dgm:pt modelId="{2200089C-598E-46F7-B0C7-D4C5029F6547}">
      <dgm:prSet phldrT="[Texto]"/>
      <dgm:spPr/>
      <dgm:t>
        <a:bodyPr/>
        <a:lstStyle/>
        <a:p>
          <a:r>
            <a:rPr lang="es-EC" dirty="0" smtClean="0"/>
            <a:t>Calidad</a:t>
          </a:r>
          <a:endParaRPr lang="es-EC" dirty="0"/>
        </a:p>
      </dgm:t>
    </dgm:pt>
    <dgm:pt modelId="{69E83E6D-CA33-406E-8F4C-21F95823B640}" type="parTrans" cxnId="{0F16AFA4-4838-4BD2-871B-2DC7E922B72D}">
      <dgm:prSet/>
      <dgm:spPr/>
      <dgm:t>
        <a:bodyPr/>
        <a:lstStyle/>
        <a:p>
          <a:endParaRPr lang="es-EC"/>
        </a:p>
      </dgm:t>
    </dgm:pt>
    <dgm:pt modelId="{9AAECC76-6F7B-408B-8A39-C253B09BCEC9}" type="sibTrans" cxnId="{0F16AFA4-4838-4BD2-871B-2DC7E922B72D}">
      <dgm:prSet/>
      <dgm:spPr/>
      <dgm:t>
        <a:bodyPr/>
        <a:lstStyle/>
        <a:p>
          <a:endParaRPr lang="es-EC"/>
        </a:p>
      </dgm:t>
    </dgm:pt>
    <dgm:pt modelId="{2EFBEEE6-8E6C-482F-9978-88F070144169}">
      <dgm:prSet phldrT="[Texto]"/>
      <dgm:spPr/>
      <dgm:t>
        <a:bodyPr/>
        <a:lstStyle/>
        <a:p>
          <a:r>
            <a:rPr lang="es-EC" dirty="0" smtClean="0"/>
            <a:t>Material didáctico</a:t>
          </a:r>
          <a:endParaRPr lang="es-EC" dirty="0"/>
        </a:p>
      </dgm:t>
    </dgm:pt>
    <dgm:pt modelId="{AA182B0C-04E4-4B6C-85BD-AB68CD4828F7}" type="parTrans" cxnId="{46F97E85-CCF5-486F-91BB-BA8BC93B7D79}">
      <dgm:prSet/>
      <dgm:spPr/>
      <dgm:t>
        <a:bodyPr/>
        <a:lstStyle/>
        <a:p>
          <a:endParaRPr lang="es-EC"/>
        </a:p>
      </dgm:t>
    </dgm:pt>
    <dgm:pt modelId="{B86DC20F-31D5-4A93-9904-8A37B28EF47F}" type="sibTrans" cxnId="{46F97E85-CCF5-486F-91BB-BA8BC93B7D79}">
      <dgm:prSet/>
      <dgm:spPr/>
      <dgm:t>
        <a:bodyPr/>
        <a:lstStyle/>
        <a:p>
          <a:endParaRPr lang="es-EC"/>
        </a:p>
      </dgm:t>
    </dgm:pt>
    <dgm:pt modelId="{3528C49F-EE47-475F-91CD-D2DD0056149B}">
      <dgm:prSet phldrT="[Texto]"/>
      <dgm:spPr/>
      <dgm:t>
        <a:bodyPr/>
        <a:lstStyle/>
        <a:p>
          <a:r>
            <a:rPr lang="es-EC" dirty="0" smtClean="0"/>
            <a:t>Plataforma Digital </a:t>
          </a:r>
          <a:endParaRPr lang="es-EC" dirty="0"/>
        </a:p>
      </dgm:t>
    </dgm:pt>
    <dgm:pt modelId="{64D07F30-3249-4A2B-AB99-2B0079106039}" type="parTrans" cxnId="{6F892E99-32EC-4448-992B-5B151078E975}">
      <dgm:prSet/>
      <dgm:spPr/>
      <dgm:t>
        <a:bodyPr/>
        <a:lstStyle/>
        <a:p>
          <a:endParaRPr lang="es-EC"/>
        </a:p>
      </dgm:t>
    </dgm:pt>
    <dgm:pt modelId="{C64C10FB-D601-4A83-9B57-0F6FEEF19302}" type="sibTrans" cxnId="{6F892E99-32EC-4448-992B-5B151078E975}">
      <dgm:prSet/>
      <dgm:spPr/>
      <dgm:t>
        <a:bodyPr/>
        <a:lstStyle/>
        <a:p>
          <a:endParaRPr lang="es-EC"/>
        </a:p>
      </dgm:t>
    </dgm:pt>
    <dgm:pt modelId="{7D09F005-0C22-4C78-9783-F2E34C8394CF}" type="pres">
      <dgm:prSet presAssocID="{B4D92832-E785-47B7-930E-C4DFE2007B8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31E3FF-1B29-4441-A60E-31A8044D6304}" type="pres">
      <dgm:prSet presAssocID="{B4D92832-E785-47B7-930E-C4DFE2007B84}" presName="ellipse" presStyleLbl="trBgShp" presStyleIdx="0" presStyleCnt="1"/>
      <dgm:spPr/>
    </dgm:pt>
    <dgm:pt modelId="{213440EF-DAE7-4A88-B7EC-C50AEE923844}" type="pres">
      <dgm:prSet presAssocID="{B4D92832-E785-47B7-930E-C4DFE2007B84}" presName="arrow1" presStyleLbl="fgShp" presStyleIdx="0" presStyleCnt="1"/>
      <dgm:spPr/>
    </dgm:pt>
    <dgm:pt modelId="{FDB45ED5-F048-4AD5-A34E-2CDCAE5ECBCF}" type="pres">
      <dgm:prSet presAssocID="{B4D92832-E785-47B7-930E-C4DFE2007B8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1A6B9-565F-4A50-AC7A-9EA0EF874FF6}" type="pres">
      <dgm:prSet presAssocID="{2200089C-598E-46F7-B0C7-D4C5029F654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85AD5-C7E4-4303-8789-BAF900879012}" type="pres">
      <dgm:prSet presAssocID="{2EFBEEE6-8E6C-482F-9978-88F07014416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9CA15-EC93-4A92-A9E4-016CD4A2F920}" type="pres">
      <dgm:prSet presAssocID="{3528C49F-EE47-475F-91CD-D2DD0056149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1BD8C2-38C2-47ED-98A8-799B79F5FB62}" type="pres">
      <dgm:prSet presAssocID="{B4D92832-E785-47B7-930E-C4DFE2007B84}" presName="funnel" presStyleLbl="trAlignAcc1" presStyleIdx="0" presStyleCnt="1" custLinFactNeighborX="-54" custLinFactNeighborY="-1974"/>
      <dgm:spPr/>
    </dgm:pt>
  </dgm:ptLst>
  <dgm:cxnLst>
    <dgm:cxn modelId="{EC5439DE-5744-469F-AD41-8A8F33A3D6A9}" type="presOf" srcId="{B4D92832-E785-47B7-930E-C4DFE2007B84}" destId="{7D09F005-0C22-4C78-9783-F2E34C8394CF}" srcOrd="0" destOrd="0" presId="urn:microsoft.com/office/officeart/2005/8/layout/funnel1"/>
    <dgm:cxn modelId="{C6E5310D-CF8C-44A2-AF74-6142597735BA}" type="presOf" srcId="{2200089C-598E-46F7-B0C7-D4C5029F6547}" destId="{C1185AD5-C7E4-4303-8789-BAF900879012}" srcOrd="0" destOrd="0" presId="urn:microsoft.com/office/officeart/2005/8/layout/funnel1"/>
    <dgm:cxn modelId="{0F16AFA4-4838-4BD2-871B-2DC7E922B72D}" srcId="{B4D92832-E785-47B7-930E-C4DFE2007B84}" destId="{2200089C-598E-46F7-B0C7-D4C5029F6547}" srcOrd="1" destOrd="0" parTransId="{69E83E6D-CA33-406E-8F4C-21F95823B640}" sibTransId="{9AAECC76-6F7B-408B-8A39-C253B09BCEC9}"/>
    <dgm:cxn modelId="{83431737-E664-4F4E-A71B-8C2AE358F54B}" type="presOf" srcId="{2EFBEEE6-8E6C-482F-9978-88F070144169}" destId="{07D1A6B9-565F-4A50-AC7A-9EA0EF874FF6}" srcOrd="0" destOrd="0" presId="urn:microsoft.com/office/officeart/2005/8/layout/funnel1"/>
    <dgm:cxn modelId="{28CD8F0F-37B7-4389-8E44-1552DBFA4536}" type="presOf" srcId="{3528C49F-EE47-475F-91CD-D2DD0056149B}" destId="{FDB45ED5-F048-4AD5-A34E-2CDCAE5ECBCF}" srcOrd="0" destOrd="0" presId="urn:microsoft.com/office/officeart/2005/8/layout/funnel1"/>
    <dgm:cxn modelId="{6F892E99-32EC-4448-992B-5B151078E975}" srcId="{B4D92832-E785-47B7-930E-C4DFE2007B84}" destId="{3528C49F-EE47-475F-91CD-D2DD0056149B}" srcOrd="3" destOrd="0" parTransId="{64D07F30-3249-4A2B-AB99-2B0079106039}" sibTransId="{C64C10FB-D601-4A83-9B57-0F6FEEF19302}"/>
    <dgm:cxn modelId="{151148A1-29DE-4CCE-9BC7-0E269E7CDAB8}" srcId="{B4D92832-E785-47B7-930E-C4DFE2007B84}" destId="{915B4B49-714C-4B24-BD8E-31EA802B6726}" srcOrd="0" destOrd="0" parTransId="{4D8823EF-8225-4449-96F2-97623AC81159}" sibTransId="{87936829-F6CE-4C7B-92CE-D2396B4B1997}"/>
    <dgm:cxn modelId="{46F97E85-CCF5-486F-91BB-BA8BC93B7D79}" srcId="{B4D92832-E785-47B7-930E-C4DFE2007B84}" destId="{2EFBEEE6-8E6C-482F-9978-88F070144169}" srcOrd="2" destOrd="0" parTransId="{AA182B0C-04E4-4B6C-85BD-AB68CD4828F7}" sibTransId="{B86DC20F-31D5-4A93-9904-8A37B28EF47F}"/>
    <dgm:cxn modelId="{361EB6A0-5FF2-4C09-8463-FC1E149CB78F}" type="presOf" srcId="{915B4B49-714C-4B24-BD8E-31EA802B6726}" destId="{F259CA15-EC93-4A92-A9E4-016CD4A2F920}" srcOrd="0" destOrd="0" presId="urn:microsoft.com/office/officeart/2005/8/layout/funnel1"/>
    <dgm:cxn modelId="{0504FC1F-3E80-43AD-B030-C33CED44E96F}" type="presParOf" srcId="{7D09F005-0C22-4C78-9783-F2E34C8394CF}" destId="{0C31E3FF-1B29-4441-A60E-31A8044D6304}" srcOrd="0" destOrd="0" presId="urn:microsoft.com/office/officeart/2005/8/layout/funnel1"/>
    <dgm:cxn modelId="{8428364B-4CD2-460E-B567-9D3DFA91F1D7}" type="presParOf" srcId="{7D09F005-0C22-4C78-9783-F2E34C8394CF}" destId="{213440EF-DAE7-4A88-B7EC-C50AEE923844}" srcOrd="1" destOrd="0" presId="urn:microsoft.com/office/officeart/2005/8/layout/funnel1"/>
    <dgm:cxn modelId="{3F5BA46C-951E-4438-BC42-1A3CCA4D1EDA}" type="presParOf" srcId="{7D09F005-0C22-4C78-9783-F2E34C8394CF}" destId="{FDB45ED5-F048-4AD5-A34E-2CDCAE5ECBCF}" srcOrd="2" destOrd="0" presId="urn:microsoft.com/office/officeart/2005/8/layout/funnel1"/>
    <dgm:cxn modelId="{1851CDB1-EF92-4107-8A26-34A9B1585CC6}" type="presParOf" srcId="{7D09F005-0C22-4C78-9783-F2E34C8394CF}" destId="{07D1A6B9-565F-4A50-AC7A-9EA0EF874FF6}" srcOrd="3" destOrd="0" presId="urn:microsoft.com/office/officeart/2005/8/layout/funnel1"/>
    <dgm:cxn modelId="{51BFFB76-A83F-404C-929A-180703AEF248}" type="presParOf" srcId="{7D09F005-0C22-4C78-9783-F2E34C8394CF}" destId="{C1185AD5-C7E4-4303-8789-BAF900879012}" srcOrd="4" destOrd="0" presId="urn:microsoft.com/office/officeart/2005/8/layout/funnel1"/>
    <dgm:cxn modelId="{E1500DB9-265A-4178-9CA8-E8C72B361866}" type="presParOf" srcId="{7D09F005-0C22-4C78-9783-F2E34C8394CF}" destId="{F259CA15-EC93-4A92-A9E4-016CD4A2F920}" srcOrd="5" destOrd="0" presId="urn:microsoft.com/office/officeart/2005/8/layout/funnel1"/>
    <dgm:cxn modelId="{E1497BC6-1EDE-4A10-A53D-82817F8C31A0}" type="presParOf" srcId="{7D09F005-0C22-4C78-9783-F2E34C8394CF}" destId="{981BD8C2-38C2-47ED-98A8-799B79F5FB62}" srcOrd="6" destOrd="0" presId="urn:microsoft.com/office/officeart/2005/8/layout/funnel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D6883C-D204-452F-932F-99991DBF02BD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EF0B759-E707-4399-B72E-8331355C0087}">
      <dgm:prSet phldrT="[Texto]"/>
      <dgm:spPr/>
      <dgm:t>
        <a:bodyPr/>
        <a:lstStyle/>
        <a:p>
          <a:r>
            <a:rPr lang="es-EC" dirty="0" smtClean="0"/>
            <a:t>39,7% Carreras Administrativas</a:t>
          </a:r>
          <a:endParaRPr lang="es-EC" dirty="0"/>
        </a:p>
      </dgm:t>
    </dgm:pt>
    <dgm:pt modelId="{4AE0E2C5-4FE1-4514-A22B-D39F55196C34}" type="parTrans" cxnId="{5E61AEF4-0711-4C3B-A610-8B707643DC32}">
      <dgm:prSet/>
      <dgm:spPr/>
      <dgm:t>
        <a:bodyPr/>
        <a:lstStyle/>
        <a:p>
          <a:endParaRPr lang="es-EC"/>
        </a:p>
      </dgm:t>
    </dgm:pt>
    <dgm:pt modelId="{9CF8CE09-D950-4200-B3C1-55B38D1CC459}" type="sibTrans" cxnId="{5E61AEF4-0711-4C3B-A610-8B707643DC32}">
      <dgm:prSet/>
      <dgm:spPr/>
      <dgm:t>
        <a:bodyPr/>
        <a:lstStyle/>
        <a:p>
          <a:endParaRPr lang="es-EC"/>
        </a:p>
      </dgm:t>
    </dgm:pt>
    <dgm:pt modelId="{0B899BB8-483B-4814-B60E-07A34E7DFF25}">
      <dgm:prSet phldrT="[Texto]"/>
      <dgm:spPr/>
      <dgm:t>
        <a:bodyPr/>
        <a:lstStyle/>
        <a:p>
          <a:r>
            <a:rPr lang="es-EC" dirty="0" smtClean="0"/>
            <a:t>53,2% Carreras de Ingenierías</a:t>
          </a:r>
          <a:endParaRPr lang="es-EC" dirty="0"/>
        </a:p>
      </dgm:t>
    </dgm:pt>
    <dgm:pt modelId="{1CBAE5D7-DE6A-46F3-B342-ACDBCE96881A}" type="parTrans" cxnId="{B970D591-A188-42C4-BBDE-9DBF22A2008B}">
      <dgm:prSet/>
      <dgm:spPr/>
      <dgm:t>
        <a:bodyPr/>
        <a:lstStyle/>
        <a:p>
          <a:endParaRPr lang="es-EC"/>
        </a:p>
      </dgm:t>
    </dgm:pt>
    <dgm:pt modelId="{9576B6E2-8AB3-489C-AE9E-CC483C0F7377}" type="sibTrans" cxnId="{B970D591-A188-42C4-BBDE-9DBF22A2008B}">
      <dgm:prSet/>
      <dgm:spPr/>
      <dgm:t>
        <a:bodyPr/>
        <a:lstStyle/>
        <a:p>
          <a:endParaRPr lang="es-EC"/>
        </a:p>
      </dgm:t>
    </dgm:pt>
    <dgm:pt modelId="{CFB53AF6-9C9A-4B99-AA96-5B6307FDDCB1}" type="pres">
      <dgm:prSet presAssocID="{7AD6883C-D204-452F-932F-99991DBF02B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ECFA2F-2A42-4BCD-8FC4-CEDBB896CB6A}" type="pres">
      <dgm:prSet presAssocID="{7AD6883C-D204-452F-932F-99991DBF02BD}" presName="dummyMaxCanvas" presStyleCnt="0"/>
      <dgm:spPr/>
    </dgm:pt>
    <dgm:pt modelId="{6EA267B1-C372-4B23-A0CB-4887D36AB0C6}" type="pres">
      <dgm:prSet presAssocID="{7AD6883C-D204-452F-932F-99991DBF02BD}" presName="parentComposite" presStyleCnt="0"/>
      <dgm:spPr/>
    </dgm:pt>
    <dgm:pt modelId="{04805F4C-CCA9-455B-B155-396595569911}" type="pres">
      <dgm:prSet presAssocID="{7AD6883C-D204-452F-932F-99991DBF02BD}" presName="parent1" presStyleLbl="alignAccFollowNode1" presStyleIdx="0" presStyleCnt="4" custAng="426408" custLinFactY="100000" custLinFactNeighborX="14598" custLinFactNeighborY="165635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027E1CDE-D09A-46E9-AA6C-B5E079305BF0}" type="pres">
      <dgm:prSet presAssocID="{7AD6883C-D204-452F-932F-99991DBF02BD}" presName="parent2" presStyleLbl="alignAccFollowNode1" presStyleIdx="1" presStyleCnt="4" custAng="462255" custLinFactY="101604" custLinFactNeighborX="4186" custLinFactNeighborY="200000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C854AA7D-450E-4F6B-8095-DFA114A03E90}" type="pres">
      <dgm:prSet presAssocID="{7AD6883C-D204-452F-932F-99991DBF02BD}" presName="childrenComposite" presStyleCnt="0"/>
      <dgm:spPr/>
    </dgm:pt>
    <dgm:pt modelId="{3B542871-2751-4244-96C4-23AE80432849}" type="pres">
      <dgm:prSet presAssocID="{7AD6883C-D204-452F-932F-99991DBF02BD}" presName="dummyMaxCanvas_ChildArea" presStyleCnt="0"/>
      <dgm:spPr/>
    </dgm:pt>
    <dgm:pt modelId="{533E77D0-B4DB-4252-B88B-33575DA845C1}" type="pres">
      <dgm:prSet presAssocID="{7AD6883C-D204-452F-932F-99991DBF02BD}" presName="fulcrum" presStyleLbl="alignAccFollowNode1" presStyleIdx="2" presStyleCnt="4"/>
      <dgm:spPr/>
    </dgm:pt>
    <dgm:pt modelId="{F95D52D7-BD75-4AD7-9CEE-9BD706B3AF51}" type="pres">
      <dgm:prSet presAssocID="{7AD6883C-D204-452F-932F-99991DBF02BD}" presName="balance_00" presStyleLbl="alignAccFollowNode1" presStyleIdx="3" presStyleCnt="4" custAng="526037">
        <dgm:presLayoutVars>
          <dgm:bulletEnabled val="1"/>
        </dgm:presLayoutVars>
      </dgm:prSet>
      <dgm:spPr/>
    </dgm:pt>
  </dgm:ptLst>
  <dgm:cxnLst>
    <dgm:cxn modelId="{410F7D51-1786-4675-A266-D635D61213BA}" type="presOf" srcId="{7AD6883C-D204-452F-932F-99991DBF02BD}" destId="{CFB53AF6-9C9A-4B99-AA96-5B6307FDDCB1}" srcOrd="0" destOrd="0" presId="urn:microsoft.com/office/officeart/2005/8/layout/balance1"/>
    <dgm:cxn modelId="{B970D591-A188-42C4-BBDE-9DBF22A2008B}" srcId="{7AD6883C-D204-452F-932F-99991DBF02BD}" destId="{0B899BB8-483B-4814-B60E-07A34E7DFF25}" srcOrd="1" destOrd="0" parTransId="{1CBAE5D7-DE6A-46F3-B342-ACDBCE96881A}" sibTransId="{9576B6E2-8AB3-489C-AE9E-CC483C0F7377}"/>
    <dgm:cxn modelId="{5B754E12-AEF4-4A99-8AAC-C02088E08E87}" type="presOf" srcId="{5EF0B759-E707-4399-B72E-8331355C0087}" destId="{04805F4C-CCA9-455B-B155-396595569911}" srcOrd="0" destOrd="0" presId="urn:microsoft.com/office/officeart/2005/8/layout/balance1"/>
    <dgm:cxn modelId="{5E61AEF4-0711-4C3B-A610-8B707643DC32}" srcId="{7AD6883C-D204-452F-932F-99991DBF02BD}" destId="{5EF0B759-E707-4399-B72E-8331355C0087}" srcOrd="0" destOrd="0" parTransId="{4AE0E2C5-4FE1-4514-A22B-D39F55196C34}" sibTransId="{9CF8CE09-D950-4200-B3C1-55B38D1CC459}"/>
    <dgm:cxn modelId="{8DE81685-75FD-4516-9DF5-A93481C584E1}" type="presOf" srcId="{0B899BB8-483B-4814-B60E-07A34E7DFF25}" destId="{027E1CDE-D09A-46E9-AA6C-B5E079305BF0}" srcOrd="0" destOrd="0" presId="urn:microsoft.com/office/officeart/2005/8/layout/balance1"/>
    <dgm:cxn modelId="{84653BB3-99B4-4E83-AB2D-120F50850E45}" type="presParOf" srcId="{CFB53AF6-9C9A-4B99-AA96-5B6307FDDCB1}" destId="{51ECFA2F-2A42-4BCD-8FC4-CEDBB896CB6A}" srcOrd="0" destOrd="0" presId="urn:microsoft.com/office/officeart/2005/8/layout/balance1"/>
    <dgm:cxn modelId="{7EA573EB-2337-4EF5-9791-B4BDA0B71195}" type="presParOf" srcId="{CFB53AF6-9C9A-4B99-AA96-5B6307FDDCB1}" destId="{6EA267B1-C372-4B23-A0CB-4887D36AB0C6}" srcOrd="1" destOrd="0" presId="urn:microsoft.com/office/officeart/2005/8/layout/balance1"/>
    <dgm:cxn modelId="{167F83CA-F373-4C3D-8DD0-20ABF4DA0903}" type="presParOf" srcId="{6EA267B1-C372-4B23-A0CB-4887D36AB0C6}" destId="{04805F4C-CCA9-455B-B155-396595569911}" srcOrd="0" destOrd="0" presId="urn:microsoft.com/office/officeart/2005/8/layout/balance1"/>
    <dgm:cxn modelId="{190F12FE-77EF-4F72-B9A7-3AA100D41241}" type="presParOf" srcId="{6EA267B1-C372-4B23-A0CB-4887D36AB0C6}" destId="{027E1CDE-D09A-46E9-AA6C-B5E079305BF0}" srcOrd="1" destOrd="0" presId="urn:microsoft.com/office/officeart/2005/8/layout/balance1"/>
    <dgm:cxn modelId="{9B40D08F-8D7C-4A08-9A9A-8478F401DCE0}" type="presParOf" srcId="{CFB53AF6-9C9A-4B99-AA96-5B6307FDDCB1}" destId="{C854AA7D-450E-4F6B-8095-DFA114A03E90}" srcOrd="2" destOrd="0" presId="urn:microsoft.com/office/officeart/2005/8/layout/balance1"/>
    <dgm:cxn modelId="{61978B83-E4F7-4377-9451-18196A86DFA6}" type="presParOf" srcId="{C854AA7D-450E-4F6B-8095-DFA114A03E90}" destId="{3B542871-2751-4244-96C4-23AE80432849}" srcOrd="0" destOrd="0" presId="urn:microsoft.com/office/officeart/2005/8/layout/balance1"/>
    <dgm:cxn modelId="{026160B9-0088-44DB-9B23-E43458093750}" type="presParOf" srcId="{C854AA7D-450E-4F6B-8095-DFA114A03E90}" destId="{533E77D0-B4DB-4252-B88B-33575DA845C1}" srcOrd="1" destOrd="0" presId="urn:microsoft.com/office/officeart/2005/8/layout/balance1"/>
    <dgm:cxn modelId="{1DD2851B-054E-4730-A260-D5FC11DBEB5F}" type="presParOf" srcId="{C854AA7D-450E-4F6B-8095-DFA114A03E90}" destId="{F95D52D7-BD75-4AD7-9CEE-9BD706B3AF51}" srcOrd="2" destOrd="0" presId="urn:microsoft.com/office/officeart/2005/8/layout/balance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37A55-F4A9-4F12-A4AA-2C19CEE7CAE2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59AFAF-F6F6-4414-BDA8-3EEB89E9379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83A2B-F62B-4DD9-B744-9E3F00510E77}" type="slidenum">
              <a:rPr lang="es-EC" smtClean="0"/>
              <a:pPr>
                <a:defRPr/>
              </a:pPr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C" smtClean="0"/>
              <a:t>38% tomo cursos, 62% no. </a:t>
            </a:r>
          </a:p>
          <a:p>
            <a:pPr eaLnBrk="1" hangingPunct="1"/>
            <a:r>
              <a:rPr lang="es-EC" smtClean="0"/>
              <a:t>29% tomo clases, 71% no.</a:t>
            </a:r>
          </a:p>
          <a:p>
            <a:pPr eaLnBrk="1" hangingPunct="1"/>
            <a:r>
              <a:rPr lang="es-EC" smtClean="0"/>
              <a:t>20% tomo ayudantias, 80% no.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89874-B723-436D-B0AC-F1C20FD453E2}" type="slidenum">
              <a:rPr lang="es-EC" smtClean="0"/>
              <a:pPr>
                <a:defRPr/>
              </a:pPr>
              <a:t>19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8A6A3E-6ECC-4C13-9BB6-6A243B1CBD34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CA8F0-1244-4515-B701-8596BC57D84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1487-46ED-431C-930B-8D90EBAE4164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CAC9-E110-4253-AC71-CB5667826D8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53B7-37EC-4AA6-A357-6518A9573D17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0DE3-F409-4D7A-B2AA-43E0CDDBE88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074D-869F-4C4D-9F1C-C9FF15460C39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E9DB-56A7-4292-BFDA-B614AE959AF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742C2-5299-4D9A-9D68-FCB7D12C94AD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6C13D6-B8DB-4E1F-AC2A-2AB0A49F9FE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2E4FA5-6FC1-424F-8BF8-62C0FF8DF96D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06D599-EC07-49AF-992D-73A15613CFF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BDB0A8-8EFB-4186-BFDD-EA75195EF2A7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E42520-4AB8-4614-890A-DFF695C40E0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5A20-D046-4578-B0A7-B28A4EC52D23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A267-2C5D-4A42-A9D5-C507BB991C2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CB55-E6D2-4987-9432-002E2773E70E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57A14F-2AD4-4AE4-811D-53A2A49EEBD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957B-B222-452D-B0B2-C49B8E716AEE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05BF-A6BF-4704-BB5E-00694B8E9A8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A133D6-361A-469A-8CA9-C7CA1200ABB1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5EBE76A-D789-4408-848D-AD5D3F7DD97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49943C-65E7-49E0-BBEC-3A0440BE8E74}" type="datetimeFigureOut">
              <a:rPr lang="es-EC"/>
              <a:pPr>
                <a:defRPr/>
              </a:pPr>
              <a:t>09/11/2009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75C3DC-04A0-4FBF-AC02-8353A03509A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3" r:id="rId2"/>
    <p:sldLayoutId id="2147483948" r:id="rId3"/>
    <p:sldLayoutId id="2147483949" r:id="rId4"/>
    <p:sldLayoutId id="2147483950" r:id="rId5"/>
    <p:sldLayoutId id="2147483944" r:id="rId6"/>
    <p:sldLayoutId id="2147483951" r:id="rId7"/>
    <p:sldLayoutId id="2147483945" r:id="rId8"/>
    <p:sldLayoutId id="2147483952" r:id="rId9"/>
    <p:sldLayoutId id="2147483946" r:id="rId10"/>
    <p:sldLayoutId id="21474839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ubtítulo"/>
          <p:cNvSpPr>
            <a:spLocks noGrp="1"/>
          </p:cNvSpPr>
          <p:nvPr>
            <p:ph type="body" idx="1"/>
          </p:nvPr>
        </p:nvSpPr>
        <p:spPr>
          <a:xfrm>
            <a:off x="1905000" y="838200"/>
            <a:ext cx="5715000" cy="533400"/>
          </a:xfrm>
        </p:spPr>
        <p:txBody>
          <a:bodyPr/>
          <a:lstStyle/>
          <a:p>
            <a:pPr eaLnBrk="1" hangingPunct="1"/>
            <a:r>
              <a:rPr lang="es-EC" sz="2400" b="1" smtClean="0"/>
              <a:t>FACULTAD DE ECONOMÍA Y NEGOCIOS</a:t>
            </a:r>
            <a:endParaRPr lang="en-US" sz="2400" b="1" smtClean="0"/>
          </a:p>
        </p:txBody>
      </p:sp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190500" y="334963"/>
            <a:ext cx="8686800" cy="685800"/>
          </a:xfrm>
        </p:spPr>
        <p:txBody>
          <a:bodyPr/>
          <a:lstStyle/>
          <a:p>
            <a:pPr algn="ctr" eaLnBrk="1" hangingPunct="1"/>
            <a:r>
              <a:rPr lang="es-EC" sz="3200" b="1" smtClean="0">
                <a:solidFill>
                  <a:schemeClr val="tx2"/>
                </a:solidFill>
              </a:rPr>
              <a:t>Escuela Superior Politécnica del Litoral</a:t>
            </a:r>
            <a:endParaRPr lang="en-US" sz="3200" b="1" smtClean="0">
              <a:solidFill>
                <a:schemeClr val="tx2"/>
              </a:solidFill>
            </a:endParaRPr>
          </a:p>
        </p:txBody>
      </p:sp>
      <p:pic>
        <p:nvPicPr>
          <p:cNvPr id="10244" name="Picture 1" descr="LogoFen_Sell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341313"/>
            <a:ext cx="1177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index_r35_c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188" y="317500"/>
            <a:ext cx="1143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Subtítulo"/>
          <p:cNvSpPr txBox="1">
            <a:spLocks/>
          </p:cNvSpPr>
          <p:nvPr/>
        </p:nvSpPr>
        <p:spPr>
          <a:xfrm>
            <a:off x="1571625" y="1714500"/>
            <a:ext cx="3762375" cy="685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C" sz="3200" b="1" dirty="0">
                <a:solidFill>
                  <a:schemeClr val="tx2">
                    <a:shade val="75000"/>
                  </a:schemeClr>
                </a:solidFill>
                <a:latin typeface="+mj-lt"/>
                <a:cs typeface="Gautami" pitchFamily="2"/>
              </a:rPr>
              <a:t>TESIS DE GRADO</a:t>
            </a:r>
            <a:endParaRPr lang="en-US" sz="3200" b="1" dirty="0">
              <a:solidFill>
                <a:schemeClr val="tx2">
                  <a:shade val="75000"/>
                </a:schemeClr>
              </a:solidFill>
              <a:latin typeface="+mj-lt"/>
              <a:cs typeface="Gautami" pitchFamily="2"/>
            </a:endParaRPr>
          </a:p>
        </p:txBody>
      </p:sp>
      <p:sp>
        <p:nvSpPr>
          <p:cNvPr id="9" name="3 Subtítulo"/>
          <p:cNvSpPr txBox="1">
            <a:spLocks/>
          </p:cNvSpPr>
          <p:nvPr/>
        </p:nvSpPr>
        <p:spPr>
          <a:xfrm>
            <a:off x="4643438" y="3395663"/>
            <a:ext cx="4038600" cy="1066800"/>
          </a:xfrm>
          <a:prstGeom prst="rect">
            <a:avLst/>
          </a:prstGeom>
        </p:spPr>
        <p:txBody>
          <a:bodyPr anchor="b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C" sz="2800" b="1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DIRECTOR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C" sz="2800" b="1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Ec. Pedro Gando Cañarte, MBF</a:t>
            </a:r>
          </a:p>
        </p:txBody>
      </p:sp>
      <p:sp>
        <p:nvSpPr>
          <p:cNvPr id="10" name="3 Subtítulo"/>
          <p:cNvSpPr txBox="1">
            <a:spLocks/>
          </p:cNvSpPr>
          <p:nvPr/>
        </p:nvSpPr>
        <p:spPr>
          <a:xfrm>
            <a:off x="785813" y="3000375"/>
            <a:ext cx="3500437" cy="20574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C" sz="2800" b="1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INTEGRANTES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s-EC" sz="2800" b="1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Carlos González C.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s-EC" sz="2800" b="1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Alfredo Olivares M.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s-EC" sz="2800" b="1" dirty="0">
                <a:solidFill>
                  <a:schemeClr val="tx2">
                    <a:shade val="75000"/>
                  </a:schemeClr>
                </a:solidFill>
                <a:latin typeface="+mn-lt"/>
                <a:cs typeface="+mn-cs"/>
              </a:rPr>
              <a:t>Mónica Rumbea C.</a:t>
            </a:r>
            <a:endParaRPr lang="en-US" sz="2800" b="1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z="4000" smtClean="0"/>
              <a:t>Análisis de la demanda: Base de decisión de compra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Estimación de la demanda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/>
              <a:t/>
            </a:r>
            <a:br>
              <a:rPr lang="es-EC"/>
            </a:br>
            <a:endParaRPr lang="es-EC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14480" y="1928802"/>
          <a:ext cx="2899602" cy="16517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9929"/>
                <a:gridCol w="1959673"/>
              </a:tblGrid>
              <a:tr h="25989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72755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GER 35%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89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25464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CLASE MEDIA ALTA 35%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89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1782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Estudian carreras Ingeniería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989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1260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/>
                        <a:t>Están dispuestos a tomar cursos de capacitación 70,7%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0615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504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/>
                        <a:t>Cuota de mercado estimada 40%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/>
              <a:t/>
            </a:r>
            <a:br>
              <a:rPr lang="es-EC"/>
            </a:br>
            <a:endParaRPr lang="es-EC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214938" y="1928813"/>
            <a:ext cx="3429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1100" b="1" i="1" baseline="30000">
                <a:ea typeface="Calibri" pitchFamily="34" charset="0"/>
                <a:cs typeface="Times New Roman" pitchFamily="18" charset="0"/>
                <a:hlinkClick r:id=""/>
              </a:rPr>
              <a:t>[1]</a:t>
            </a:r>
            <a:r>
              <a:rPr lang="es-EC" sz="1100" i="1">
                <a:ea typeface="Calibri" pitchFamily="34" charset="0"/>
                <a:cs typeface="Times New Roman" pitchFamily="18" charset="0"/>
              </a:rPr>
              <a:t> GER (Gross Enrolment Ratio) Fuente: UNESCO</a:t>
            </a:r>
            <a:endParaRPr lang="es-EC" sz="900">
              <a:ea typeface="Calibri" pitchFamily="34" charset="0"/>
            </a:endParaRPr>
          </a:p>
          <a:p>
            <a:pPr eaLnBrk="0" hangingPunct="0"/>
            <a:r>
              <a:rPr lang="es-EC" sz="1100" b="1" i="1" baseline="30000"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lang="es-EC" sz="1100" i="1">
                <a:ea typeface="Calibri" pitchFamily="34" charset="0"/>
                <a:cs typeface="Times New Roman" pitchFamily="18" charset="0"/>
              </a:rPr>
              <a:t> Fuente: INEC</a:t>
            </a:r>
            <a:endParaRPr lang="es-EC" sz="900"/>
          </a:p>
          <a:p>
            <a:pPr eaLnBrk="0" hangingPunct="0"/>
            <a:r>
              <a:rPr lang="es-EC" sz="1100" b="1" i="1" baseline="30000">
                <a:ea typeface="Calibri" pitchFamily="34" charset="0"/>
                <a:cs typeface="Calibri" pitchFamily="34" charset="0"/>
                <a:hlinkClick r:id=""/>
              </a:rPr>
              <a:t>[3]</a:t>
            </a:r>
            <a:r>
              <a:rPr lang="es-EC" sz="1100" i="1">
                <a:ea typeface="Calibri" pitchFamily="34" charset="0"/>
                <a:cs typeface="Calibri" pitchFamily="34" charset="0"/>
              </a:rPr>
              <a:t> Fuente: UNESCO</a:t>
            </a:r>
            <a:endParaRPr lang="es-EC" sz="900"/>
          </a:p>
          <a:p>
            <a:pPr eaLnBrk="0" hangingPunct="0"/>
            <a:r>
              <a:rPr lang="es-EC" sz="1100" b="1" i="1" baseline="30000">
                <a:ea typeface="Calibri" pitchFamily="34" charset="0"/>
                <a:cs typeface="Calibri" pitchFamily="34" charset="0"/>
                <a:hlinkClick r:id=""/>
              </a:rPr>
              <a:t>[4]</a:t>
            </a:r>
            <a:r>
              <a:rPr lang="es-EC" sz="1100" i="1">
                <a:ea typeface="Calibri" pitchFamily="34" charset="0"/>
                <a:cs typeface="Calibri" pitchFamily="34" charset="0"/>
              </a:rPr>
              <a:t> Fuente: Investigación de mercados</a:t>
            </a:r>
            <a:endParaRPr lang="es-EC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14500" y="4071938"/>
          <a:ext cx="4303713" cy="1156716"/>
        </p:xfrm>
        <a:graphic>
          <a:graphicData uri="http://schemas.openxmlformats.org/drawingml/2006/table">
            <a:tbl>
              <a:tblPr/>
              <a:tblGrid>
                <a:gridCol w="681038"/>
                <a:gridCol w="765175"/>
                <a:gridCol w="765175"/>
                <a:gridCol w="917575"/>
                <a:gridCol w="541337"/>
                <a:gridCol w="633413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N° de registrados programa BI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N° de instituciones Ecuador</a:t>
                      </a:r>
                      <a:r>
                        <a:rPr kumimoji="0" lang="es-EC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N° de instituciones Guayaquil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% Representación Guayaquil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N° de alumnos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Capacidad de atención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360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20%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</a:t>
                      </a:r>
                      <a:endParaRPr kumimoji="0" lang="es-EC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1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/>
              <a:t/>
            </a:r>
            <a:br>
              <a:rPr lang="es-EC"/>
            </a:br>
            <a:endParaRPr lang="es-EC"/>
          </a:p>
        </p:txBody>
      </p:sp>
      <p:sp>
        <p:nvSpPr>
          <p:cNvPr id="20511" name="Rectangle 2"/>
          <p:cNvSpPr>
            <a:spLocks noChangeArrowheads="1"/>
          </p:cNvSpPr>
          <p:nvPr/>
        </p:nvSpPr>
        <p:spPr bwMode="auto">
          <a:xfrm>
            <a:off x="5286375" y="3135313"/>
            <a:ext cx="3017838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512" name="Rectangle 3"/>
          <p:cNvSpPr>
            <a:spLocks noChangeArrowheads="1"/>
          </p:cNvSpPr>
          <p:nvPr/>
        </p:nvSpPr>
        <p:spPr bwMode="auto">
          <a:xfrm>
            <a:off x="5286375" y="3214688"/>
            <a:ext cx="2214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1000" baseline="30000">
                <a:ea typeface="Calibri" pitchFamily="34" charset="0"/>
                <a:cs typeface="Times New Roman" pitchFamily="18" charset="0"/>
                <a:hlinkClick r:id=""/>
              </a:rPr>
              <a:t>[1]</a:t>
            </a:r>
            <a:r>
              <a:rPr lang="es-EC" sz="1000">
                <a:ea typeface="Calibri" pitchFamily="34" charset="0"/>
                <a:cs typeface="Times New Roman" pitchFamily="18" charset="0"/>
              </a:rPr>
              <a:t> IBO Boletín estadístico año 2008</a:t>
            </a:r>
            <a:endParaRPr lang="es-EC">
              <a:ea typeface="Calibri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714500" y="5500688"/>
          <a:ext cx="3274695" cy="578358"/>
        </p:xfrm>
        <a:graphic>
          <a:graphicData uri="http://schemas.openxmlformats.org/drawingml/2006/table">
            <a:tbl>
              <a:tblPr/>
              <a:tblGrid>
                <a:gridCol w="762000"/>
                <a:gridCol w="785495"/>
                <a:gridCol w="863600"/>
                <a:gridCol w="86360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Bachillerato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Cuota de mercado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Capacidad de atención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Particular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C"/>
              <a:t/>
            </a:r>
            <a:br>
              <a:rPr lang="es-EC"/>
            </a:br>
            <a:endParaRPr lang="es-EC"/>
          </a:p>
        </p:txBody>
      </p:sp>
      <p:sp>
        <p:nvSpPr>
          <p:cNvPr id="20531" name="Rectangle 5"/>
          <p:cNvSpPr>
            <a:spLocks noChangeArrowheads="1"/>
          </p:cNvSpPr>
          <p:nvPr/>
        </p:nvSpPr>
        <p:spPr bwMode="auto">
          <a:xfrm>
            <a:off x="5286375" y="2714625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532" name="Rectangle 6"/>
          <p:cNvSpPr>
            <a:spLocks noChangeArrowheads="1"/>
          </p:cNvSpPr>
          <p:nvPr/>
        </p:nvSpPr>
        <p:spPr bwMode="auto">
          <a:xfrm>
            <a:off x="5214938" y="2857500"/>
            <a:ext cx="2857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C" sz="1000" baseline="30000">
                <a:ea typeface="Calibri" pitchFamily="34" charset="0"/>
                <a:cs typeface="Times New Roman" pitchFamily="18" charset="0"/>
                <a:hlinkClick r:id=""/>
              </a:rPr>
              <a:t>[1]</a:t>
            </a:r>
            <a:r>
              <a:rPr lang="es-EC" sz="1000">
                <a:ea typeface="Calibri" pitchFamily="34" charset="0"/>
                <a:cs typeface="Times New Roman" pitchFamily="18" charset="0"/>
              </a:rPr>
              <a:t> Fuente: Ministerio de Educación del Ecuador</a:t>
            </a:r>
            <a:endParaRPr lang="es-EC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Estimación de la demanda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3000" y="2500313"/>
          <a:ext cx="6929485" cy="2169814"/>
        </p:xfrm>
        <a:graphic>
          <a:graphicData uri="http://schemas.openxmlformats.org/drawingml/2006/table">
            <a:tbl>
              <a:tblPr/>
              <a:tblGrid>
                <a:gridCol w="3071833"/>
                <a:gridCol w="714380"/>
                <a:gridCol w="762789"/>
                <a:gridCol w="808847"/>
                <a:gridCol w="857256"/>
                <a:gridCol w="714380"/>
              </a:tblGrid>
              <a:tr h="13140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ESTIMACIÓN DEMANDA PROYECTADA A 5 AÑOS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2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AÑO 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AÑO 2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AÑO 3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AÑO 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AÑO 5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</a:tr>
              <a:tr h="50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Curos Universitarios y Preuniversitarios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504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511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517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524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531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Cursos Programas Regulares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Curso Programas Internacionales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13" marR="29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Precios de la competencia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88" y="2214563"/>
          <a:ext cx="3028950" cy="2468880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Efectivo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Matemáticas- Física- Química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$180,00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Matemáticas- Física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$ 170,00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 –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$ 160,00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Física –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Física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$ 60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28688" y="5000625"/>
          <a:ext cx="3028950" cy="1371600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Efectivo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Matemáticas – Contabilidad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$ 150,00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$ 140,00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Sólo Contabilidad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$ 60,00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77" name="5 CuadroTexto"/>
          <p:cNvSpPr txBox="1">
            <a:spLocks noChangeArrowheads="1"/>
          </p:cNvSpPr>
          <p:nvPr/>
        </p:nvSpPr>
        <p:spPr bwMode="auto">
          <a:xfrm>
            <a:off x="4214813" y="6072188"/>
            <a:ext cx="278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Duración 12 semanas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429250" y="2357438"/>
          <a:ext cx="3028950" cy="1371600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Efectivo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Matemáticas- Física-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$60 mensuales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$ 50 mensuales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92" name="7 CuadroTexto"/>
          <p:cNvSpPr txBox="1">
            <a:spLocks noChangeArrowheads="1"/>
          </p:cNvSpPr>
          <p:nvPr/>
        </p:nvSpPr>
        <p:spPr bwMode="auto">
          <a:xfrm>
            <a:off x="5429250" y="3786188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Duración 16 semanas</a:t>
            </a:r>
          </a:p>
        </p:txBody>
      </p:sp>
      <p:sp>
        <p:nvSpPr>
          <p:cNvPr id="22593" name="8 CuadroTexto"/>
          <p:cNvSpPr txBox="1">
            <a:spLocks noChangeArrowheads="1"/>
          </p:cNvSpPr>
          <p:nvPr/>
        </p:nvSpPr>
        <p:spPr bwMode="auto">
          <a:xfrm>
            <a:off x="5357813" y="17145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INPA</a:t>
            </a:r>
          </a:p>
        </p:txBody>
      </p:sp>
      <p:sp>
        <p:nvSpPr>
          <p:cNvPr id="22594" name="9 CuadroTexto"/>
          <p:cNvSpPr txBox="1">
            <a:spLocks noChangeArrowheads="1"/>
          </p:cNvSpPr>
          <p:nvPr/>
        </p:nvSpPr>
        <p:spPr bwMode="auto">
          <a:xfrm>
            <a:off x="928688" y="17145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APOL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Investigación cuantitativa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010150"/>
            <a:ext cx="23209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714750" y="5005388"/>
            <a:ext cx="385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C">
                <a:ea typeface="Calibri" pitchFamily="34" charset="0"/>
              </a:rPr>
              <a:t>n = { [(0.35)*(0.65)] / (0.05)</a:t>
            </a:r>
            <a:r>
              <a:rPr lang="es-EC" baseline="30000">
                <a:ea typeface="Calibri" pitchFamily="34" charset="0"/>
              </a:rPr>
              <a:t>2 </a:t>
            </a:r>
            <a:r>
              <a:rPr lang="es-EC">
                <a:ea typeface="Calibri" pitchFamily="34" charset="0"/>
              </a:rPr>
              <a:t>} * (1,95)</a:t>
            </a:r>
            <a:r>
              <a:rPr lang="es-EC" baseline="30000">
                <a:ea typeface="Calibri" pitchFamily="34" charset="0"/>
              </a:rPr>
              <a:t>2</a:t>
            </a:r>
            <a:endParaRPr lang="es-EC" sz="1100">
              <a:ea typeface="Calibri" pitchFamily="34" charset="0"/>
            </a:endParaRPr>
          </a:p>
          <a:p>
            <a:pPr algn="ctr" eaLnBrk="0" hangingPunct="0"/>
            <a:r>
              <a:rPr lang="es-EC" b="1">
                <a:ea typeface="Calibri" pitchFamily="34" charset="0"/>
              </a:rPr>
              <a:t>n = 366</a:t>
            </a:r>
            <a:endParaRPr lang="es-EC" sz="2800">
              <a:ea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43000" y="4286250"/>
            <a:ext cx="7072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C" sz="1600" b="1" dirty="0">
                <a:latin typeface="Arial" pitchFamily="34" charset="0"/>
                <a:cs typeface="Arial" pitchFamily="34" charset="0"/>
              </a:rPr>
              <a:t>Tamaño de la muestra</a:t>
            </a:r>
            <a:endParaRPr lang="es-EC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1071563" y="2511425"/>
            <a:ext cx="7143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Char char="•"/>
              <a:tabLst>
                <a:tab pos="1135063" algn="l"/>
              </a:tabLst>
            </a:pPr>
            <a:r>
              <a:rPr lang="es-EC">
                <a:ea typeface="Calibri" pitchFamily="34" charset="0"/>
              </a:rPr>
              <a:t>Se ha trabajado con un nivel de confianza del 95,095%.</a:t>
            </a:r>
            <a:endParaRPr lang="es-EC" sz="1100">
              <a:ea typeface="Calibri" pitchFamily="34" charset="0"/>
            </a:endParaRPr>
          </a:p>
          <a:p>
            <a:pPr algn="just" eaLnBrk="0" hangingPunct="0">
              <a:buFontTx/>
              <a:buChar char="•"/>
              <a:tabLst>
                <a:tab pos="1135063" algn="l"/>
              </a:tabLst>
            </a:pPr>
            <a:r>
              <a:rPr lang="es-EC">
                <a:ea typeface="Calibri" pitchFamily="34" charset="0"/>
              </a:rPr>
              <a:t>El error de la muestra establecido es del 4,905%.</a:t>
            </a:r>
            <a:endParaRPr lang="es-EC" sz="1100">
              <a:ea typeface="Calibri" pitchFamily="34" charset="0"/>
            </a:endParaRPr>
          </a:p>
          <a:p>
            <a:pPr algn="just" eaLnBrk="0" hangingPunct="0">
              <a:tabLst>
                <a:tab pos="1135063" algn="l"/>
              </a:tabLst>
            </a:pPr>
            <a:r>
              <a:rPr lang="es-EC">
                <a:ea typeface="Calibri" pitchFamily="34" charset="0"/>
              </a:rPr>
              <a:t>El tamaño de la población N= </a:t>
            </a:r>
            <a:r>
              <a:rPr lang="es-EC">
                <a:ea typeface="Calibri" pitchFamily="34" charset="0"/>
                <a:cs typeface="Times New Roman" pitchFamily="18" charset="0"/>
              </a:rPr>
              <a:t>1,985,379 habitantes en la ciudad de Guayaquil. Se considera a esta una población infinita.  Según datos de la Unesco, el 35% ingresa a la universidad.</a:t>
            </a:r>
            <a:endParaRPr lang="es-EC" sz="2800">
              <a:ea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1563" y="1938338"/>
            <a:ext cx="72151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C" sz="1600" b="1" dirty="0">
                <a:latin typeface="Arial" pitchFamily="34" charset="0"/>
                <a:cs typeface="Arial" pitchFamily="34" charset="0"/>
              </a:rPr>
              <a:t>Determinación del tamaño de la muestra</a:t>
            </a:r>
            <a:endParaRPr lang="es-EC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las encuestas</a:t>
            </a:r>
          </a:p>
        </p:txBody>
      </p:sp>
      <p:sp>
        <p:nvSpPr>
          <p:cNvPr id="24579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s-EC" smtClean="0"/>
              <a:t>Intención de compra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/>
              <a:t>Distribución de los encuestados</a:t>
            </a:r>
            <a:endParaRPr lang="es-EC" dirty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00313"/>
            <a:ext cx="4645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 l="21999" t="21165" r="42609" b="29056"/>
          <a:stretch>
            <a:fillRect/>
          </a:stretch>
        </p:blipFill>
        <p:spPr bwMode="auto">
          <a:xfrm>
            <a:off x="5214938" y="2765425"/>
            <a:ext cx="32004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las encuestas</a:t>
            </a:r>
          </a:p>
        </p:txBody>
      </p:sp>
      <p:pic>
        <p:nvPicPr>
          <p:cNvPr id="25603" name="Gráfico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85938"/>
            <a:ext cx="37861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Gráfico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785938"/>
            <a:ext cx="37861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Gráfico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214813"/>
            <a:ext cx="3786188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Gráfico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4214813"/>
            <a:ext cx="3786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sp>
        <p:nvSpPr>
          <p:cNvPr id="26627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s-EC" smtClean="0"/>
              <a:t>Dificultades en materias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/>
              <a:t>Grupos identificados</a:t>
            </a:r>
            <a:endParaRPr lang="es-EC" dirty="0"/>
          </a:p>
        </p:txBody>
      </p:sp>
      <p:pic>
        <p:nvPicPr>
          <p:cNvPr id="26629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857500"/>
            <a:ext cx="37147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Gráfico 2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0"/>
            <a:ext cx="42322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sp>
        <p:nvSpPr>
          <p:cNvPr id="27651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s-EC" smtClean="0"/>
              <a:t>Capacitación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/>
              <a:t>Tipo de capacitación</a:t>
            </a:r>
            <a:endParaRPr lang="es-EC" dirty="0"/>
          </a:p>
        </p:txBody>
      </p:sp>
      <p:pic>
        <p:nvPicPr>
          <p:cNvPr id="27653" name="Gráfico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71813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Gráfico 11"/>
          <p:cNvPicPr>
            <a:picLocks noChangeArrowheads="1"/>
          </p:cNvPicPr>
          <p:nvPr/>
        </p:nvPicPr>
        <p:blipFill>
          <a:blip r:embed="rId3"/>
          <a:srcRect l="24435" t="16113" r="23122" b="5653"/>
          <a:stretch>
            <a:fillRect/>
          </a:stretch>
        </p:blipFill>
        <p:spPr bwMode="auto">
          <a:xfrm>
            <a:off x="5072063" y="2786063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6 CuadroTexto"/>
          <p:cNvSpPr txBox="1">
            <a:spLocks noChangeArrowheads="1"/>
          </p:cNvSpPr>
          <p:nvPr/>
        </p:nvSpPr>
        <p:spPr bwMode="auto">
          <a:xfrm>
            <a:off x="3214688" y="31432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61,2%</a:t>
            </a:r>
          </a:p>
        </p:txBody>
      </p:sp>
      <p:sp>
        <p:nvSpPr>
          <p:cNvPr id="27656" name="7 CuadroTexto"/>
          <p:cNvSpPr txBox="1">
            <a:spLocks noChangeArrowheads="1"/>
          </p:cNvSpPr>
          <p:nvPr/>
        </p:nvSpPr>
        <p:spPr bwMode="auto">
          <a:xfrm>
            <a:off x="1500188" y="371475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38,8%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pic>
        <p:nvPicPr>
          <p:cNvPr id="28675" name="Gráfico 2"/>
          <p:cNvPicPr>
            <a:picLocks noChangeArrowheads="1"/>
          </p:cNvPicPr>
          <p:nvPr/>
        </p:nvPicPr>
        <p:blipFill>
          <a:blip r:embed="rId3"/>
          <a:srcRect l="21526" t="5396" r="28232" b="8487"/>
          <a:stretch>
            <a:fillRect/>
          </a:stretch>
        </p:blipFill>
        <p:spPr bwMode="auto">
          <a:xfrm>
            <a:off x="928688" y="1714500"/>
            <a:ext cx="2214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Gráfico 4"/>
          <p:cNvPicPr>
            <a:picLocks noChangeArrowheads="1"/>
          </p:cNvPicPr>
          <p:nvPr/>
        </p:nvPicPr>
        <p:blipFill>
          <a:blip r:embed="rId4"/>
          <a:srcRect l="28716" t="4636" r="23845" b="8485"/>
          <a:stretch>
            <a:fillRect/>
          </a:stretch>
        </p:blipFill>
        <p:spPr bwMode="auto">
          <a:xfrm>
            <a:off x="5214938" y="1643063"/>
            <a:ext cx="217963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Gráfico 5"/>
          <p:cNvPicPr>
            <a:picLocks noChangeArrowheads="1"/>
          </p:cNvPicPr>
          <p:nvPr/>
        </p:nvPicPr>
        <p:blipFill>
          <a:blip r:embed="rId5"/>
          <a:srcRect l="27997" t="3851" r="12955" b="8879"/>
          <a:stretch>
            <a:fillRect/>
          </a:stretch>
        </p:blipFill>
        <p:spPr bwMode="auto">
          <a:xfrm>
            <a:off x="2643188" y="4071938"/>
            <a:ext cx="27114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lum bright="-28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1143000" y="2714625"/>
            <a:ext cx="7123113" cy="1673225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PROYECTO DE INVERSIÓN PARA LA CREACIÓN DE UNA EMPRESA DE CAPACITACIÓN Y NIVELACIÓN ESTUDIANTIL EN LA CIUDAD DE GUAYAQUIL</a:t>
            </a:r>
            <a:endParaRPr lang="es-EC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2857500" y="1785938"/>
            <a:ext cx="3886200" cy="639762"/>
          </a:xfrm>
        </p:spPr>
        <p:txBody>
          <a:bodyPr/>
          <a:lstStyle/>
          <a:p>
            <a:pPr algn="ctr" eaLnBrk="1" hangingPunct="1">
              <a:defRPr/>
            </a:pPr>
            <a:r>
              <a:rPr lang="es-EC" dirty="0" smtClean="0"/>
              <a:t>Inversión por monto</a:t>
            </a:r>
            <a:endParaRPr lang="es-EC" dirty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14563" y="2928938"/>
          <a:ext cx="5311775" cy="2714625"/>
        </p:xfrm>
        <a:graphic>
          <a:graphicData uri="http://schemas.openxmlformats.org/presentationml/2006/ole">
            <p:oleObj spid="_x0000_s1026" name="Gráfico" r:id="rId3" imgW="5114976" imgH="26575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sp>
        <p:nvSpPr>
          <p:cNvPr id="29699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2714625" y="1785938"/>
            <a:ext cx="3886200" cy="639762"/>
          </a:xfrm>
        </p:spPr>
        <p:txBody>
          <a:bodyPr/>
          <a:lstStyle/>
          <a:p>
            <a:pPr eaLnBrk="1" hangingPunct="1"/>
            <a:r>
              <a:rPr lang="es-EC" smtClean="0"/>
              <a:t>Intención de compra</a:t>
            </a:r>
          </a:p>
        </p:txBody>
      </p:sp>
      <p:pic>
        <p:nvPicPr>
          <p:cNvPr id="29700" name="Gráfico 14"/>
          <p:cNvPicPr>
            <a:picLocks noChangeArrowheads="1"/>
          </p:cNvPicPr>
          <p:nvPr/>
        </p:nvPicPr>
        <p:blipFill>
          <a:blip r:embed="rId2"/>
          <a:srcRect l="21573" t="18369" r="22627" b="5536"/>
          <a:stretch>
            <a:fillRect/>
          </a:stretch>
        </p:blipFill>
        <p:spPr bwMode="auto">
          <a:xfrm>
            <a:off x="3071813" y="2928938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sp>
        <p:nvSpPr>
          <p:cNvPr id="30723" name="9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971550"/>
          </a:xfrm>
        </p:spPr>
        <p:txBody>
          <a:bodyPr/>
          <a:lstStyle/>
          <a:p>
            <a:r>
              <a:rPr lang="es-EC" sz="3200" smtClean="0"/>
              <a:t>Intención de compra de personas con dificultad por nivel de estudios</a:t>
            </a:r>
          </a:p>
          <a:p>
            <a:endParaRPr lang="es-EC" smtClean="0"/>
          </a:p>
        </p:txBody>
      </p:sp>
      <p:pic>
        <p:nvPicPr>
          <p:cNvPr id="30724" name="Gráfico 16"/>
          <p:cNvPicPr>
            <a:picLocks noChangeArrowheads="1"/>
          </p:cNvPicPr>
          <p:nvPr/>
        </p:nvPicPr>
        <p:blipFill>
          <a:blip r:embed="rId2"/>
          <a:srcRect t="14902"/>
          <a:stretch>
            <a:fillRect/>
          </a:stretch>
        </p:blipFill>
        <p:spPr bwMode="auto">
          <a:xfrm>
            <a:off x="1928813" y="2928938"/>
            <a:ext cx="5357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Resultados de la investigación</a:t>
            </a:r>
          </a:p>
        </p:txBody>
      </p:sp>
      <p:sp>
        <p:nvSpPr>
          <p:cNvPr id="31747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2400300" y="1928813"/>
            <a:ext cx="3886200" cy="639762"/>
          </a:xfrm>
        </p:spPr>
        <p:txBody>
          <a:bodyPr/>
          <a:lstStyle/>
          <a:p>
            <a:pPr algn="ctr" eaLnBrk="1" hangingPunct="1"/>
            <a:r>
              <a:rPr lang="es-EC" smtClean="0"/>
              <a:t>Características del servicio</a:t>
            </a:r>
          </a:p>
        </p:txBody>
      </p:sp>
      <p:pic>
        <p:nvPicPr>
          <p:cNvPr id="31748" name="Gráfico 1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786063"/>
            <a:ext cx="4929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Investigación Cualitativa</a:t>
            </a:r>
          </a:p>
        </p:txBody>
      </p:sp>
      <p:sp>
        <p:nvSpPr>
          <p:cNvPr id="32771" name="7 Marcador de contenido"/>
          <p:cNvSpPr>
            <a:spLocks noGrp="1"/>
          </p:cNvSpPr>
          <p:nvPr>
            <p:ph sz="quarter" idx="1"/>
          </p:nvPr>
        </p:nvSpPr>
        <p:spPr>
          <a:xfrm>
            <a:off x="214313" y="1714500"/>
            <a:ext cx="8715375" cy="4857750"/>
          </a:xfrm>
        </p:spPr>
        <p:txBody>
          <a:bodyPr/>
          <a:lstStyle/>
          <a:p>
            <a:pPr algn="just" eaLnBrk="1" hangingPunct="1"/>
            <a:r>
              <a:rPr lang="es-EC" sz="3400" smtClean="0"/>
              <a:t>No se conocen muchas academias</a:t>
            </a:r>
          </a:p>
          <a:p>
            <a:pPr algn="just" eaLnBrk="1" hangingPunct="1"/>
            <a:r>
              <a:rPr lang="es-EC" sz="3400" smtClean="0"/>
              <a:t>Dificultad Programas Internacionales</a:t>
            </a:r>
          </a:p>
          <a:p>
            <a:pPr algn="just" eaLnBrk="1" hangingPunct="1"/>
            <a:r>
              <a:rPr lang="es-EC" sz="3400" smtClean="0"/>
              <a:t>Gasto extra de mínimo $10 la hora</a:t>
            </a:r>
          </a:p>
          <a:p>
            <a:pPr algn="just" eaLnBrk="1" hangingPunct="1"/>
            <a:r>
              <a:rPr lang="es-EC" sz="3400" smtClean="0"/>
              <a:t>Estos profesores especializados son muchas veces difíciles de encontrar</a:t>
            </a:r>
          </a:p>
          <a:p>
            <a:pPr algn="just" eaLnBrk="1" hangingPunct="1"/>
            <a:r>
              <a:rPr lang="es-EC" sz="3400" smtClean="0"/>
              <a:t>La frecuencia con la que contratan a profesores particulares es desde 2 veces a la semana a 2 veces al 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Investigación cualitativa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8480425" cy="468630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defRPr/>
            </a:pPr>
            <a:r>
              <a:rPr lang="es-EC" sz="4400" dirty="0" smtClean="0"/>
              <a:t>Ciclo diversificado, estos se prefirieron de hora y media, entre semana de 16h00 a 17h30</a:t>
            </a:r>
          </a:p>
          <a:p>
            <a:pPr algn="just" eaLnBrk="1" hangingPunct="1">
              <a:defRPr/>
            </a:pPr>
            <a:r>
              <a:rPr lang="es-EC" sz="4400" dirty="0" smtClean="0"/>
              <a:t>Plataformas Digitales son un apoyo didáctico </a:t>
            </a:r>
          </a:p>
          <a:p>
            <a:pPr algn="just" eaLnBrk="1" hangingPunct="1">
              <a:defRPr/>
            </a:pPr>
            <a:r>
              <a:rPr lang="es-EC" sz="4400" dirty="0" smtClean="0"/>
              <a:t>Brindar cursos de actualización para padres de familia </a:t>
            </a:r>
          </a:p>
          <a:p>
            <a:pPr algn="just" eaLnBrk="1" hangingPunct="1">
              <a:defRPr/>
            </a:pPr>
            <a:r>
              <a:rPr lang="es-EC" sz="4400" dirty="0" smtClean="0"/>
              <a:t>Para BI un curso de apoyo con pocos alumnos del mismo colegio e intensivo los fines de semana</a:t>
            </a:r>
            <a:endParaRPr lang="es-EC" sz="3200" dirty="0" smtClean="0"/>
          </a:p>
          <a:p>
            <a:pPr eaLnBrk="1" hangingPunct="1"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/>
              <a:t>Marketing estratégico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s-ES" dirty="0" smtClean="0"/>
              <a:t>“Proporcionar a los estudiantes de la ciudad de Guayaquil un servicio de capacitación y nivelación adecuado a través de la utilización de métodos innovadores y avanzados de enseñanza con calidad docente, con el fin de contribuir en el cumplimiento de las metas y aspiraciones de los estudiantes”.</a:t>
            </a:r>
            <a:endParaRPr lang="es-EC" dirty="0" smtClean="0"/>
          </a:p>
          <a:p>
            <a:pPr eaLnBrk="1" hangingPunct="1">
              <a:defRPr/>
            </a:pP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s-ES" dirty="0" smtClean="0"/>
              <a:t>“Consolidarse como la empresa de capacitación y nivelación líder en el mercado, pioneros en la implementación de metodologías educativas innovadoras y ser un modelo de excelencia educativa”.</a:t>
            </a:r>
            <a:endParaRPr lang="es-EC" dirty="0" smtClean="0"/>
          </a:p>
          <a:p>
            <a:pPr eaLnBrk="1" hangingPunct="1">
              <a:defRPr/>
            </a:pPr>
            <a:endParaRPr lang="es-EC" dirty="0"/>
          </a:p>
        </p:txBody>
      </p:sp>
      <p:sp>
        <p:nvSpPr>
          <p:cNvPr id="35844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s-EC" smtClean="0"/>
              <a:t>Misión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/>
              <a:t>Visión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Boston Consulting Group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l="29492" t="48125" r="25391" b="11562"/>
          <a:stretch>
            <a:fillRect/>
          </a:stretch>
        </p:blipFill>
        <p:spPr bwMode="auto">
          <a:xfrm>
            <a:off x="1071563" y="1857375"/>
            <a:ext cx="70358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Matriz FODA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785786" y="1500174"/>
          <a:ext cx="7786742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6 Título"/>
          <p:cNvSpPr>
            <a:spLocks noGrp="1"/>
          </p:cNvSpPr>
          <p:nvPr>
            <p:ph type="title"/>
          </p:nvPr>
        </p:nvSpPr>
        <p:spPr>
          <a:xfrm>
            <a:off x="549275" y="2794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C" b="1" smtClean="0"/>
              <a:t>Índice</a:t>
            </a:r>
            <a:endParaRPr lang="en-US" b="1" smtClean="0"/>
          </a:p>
        </p:txBody>
      </p:sp>
      <p:sp>
        <p:nvSpPr>
          <p:cNvPr id="12291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Introducción</a:t>
            </a:r>
          </a:p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Estudio de Mercado</a:t>
            </a:r>
          </a:p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Estudio Técnico</a:t>
            </a:r>
          </a:p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Estudio Organizacional</a:t>
            </a:r>
          </a:p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Estudio Financiero</a:t>
            </a:r>
          </a:p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Conclusiones</a:t>
            </a:r>
          </a:p>
          <a:p>
            <a:pPr marL="514350" indent="-514350" algn="just" eaLnBrk="1" hangingPunct="1">
              <a:buFont typeface="Tw Cen MT" pitchFamily="34" charset="0"/>
              <a:buAutoNum type="arabicPeriod"/>
            </a:pPr>
            <a:r>
              <a:rPr lang="es-ES" smtClean="0">
                <a:solidFill>
                  <a:schemeClr val="tx2"/>
                </a:solidFill>
              </a:rPr>
              <a:t>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dirty="0" smtClean="0"/>
              <a:t>Marketing Mix</a:t>
            </a:r>
            <a:endParaRPr lang="es-EC" dirty="0"/>
          </a:p>
        </p:txBody>
      </p:sp>
      <p:sp>
        <p:nvSpPr>
          <p:cNvPr id="38915" name="4 Subtítulo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s-EC" smtClean="0"/>
              <a:t>Enfoque de las 4 “C”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Cliente Satisfecho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C" dirty="0" smtClean="0"/>
              <a:t>Costo a Satisfacer - Cursos Colegiales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00125" y="2857500"/>
          <a:ext cx="3028950" cy="549275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Efectivo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Matemáticas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30,00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4" name="7 CuadroTexto"/>
          <p:cNvSpPr txBox="1">
            <a:spLocks noChangeArrowheads="1"/>
          </p:cNvSpPr>
          <p:nvPr/>
        </p:nvSpPr>
        <p:spPr bwMode="auto">
          <a:xfrm>
            <a:off x="1000125" y="414337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Duración mensual</a:t>
            </a:r>
          </a:p>
        </p:txBody>
      </p:sp>
      <p:sp>
        <p:nvSpPr>
          <p:cNvPr id="40975" name="8 CuadroTexto"/>
          <p:cNvSpPr txBox="1">
            <a:spLocks noChangeArrowheads="1"/>
          </p:cNvSpPr>
          <p:nvPr/>
        </p:nvSpPr>
        <p:spPr bwMode="auto">
          <a:xfrm>
            <a:off x="1000125" y="214312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Programa Regular</a:t>
            </a:r>
          </a:p>
        </p:txBody>
      </p:sp>
      <p:sp>
        <p:nvSpPr>
          <p:cNvPr id="40976" name="9 CuadroTexto"/>
          <p:cNvSpPr txBox="1">
            <a:spLocks noChangeArrowheads="1"/>
          </p:cNvSpPr>
          <p:nvPr/>
        </p:nvSpPr>
        <p:spPr bwMode="auto">
          <a:xfrm>
            <a:off x="4714875" y="214312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Programa Internacional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714875" y="2857500"/>
          <a:ext cx="3028950" cy="549275"/>
        </p:xfrm>
        <a:graphic>
          <a:graphicData uri="http://schemas.openxmlformats.org/drawingml/2006/table">
            <a:tbl>
              <a:tblPr/>
              <a:tblGrid>
                <a:gridCol w="1428760"/>
                <a:gridCol w="16001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Efectivo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Matemáticas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30,00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8" name="11 CuadroTexto"/>
          <p:cNvSpPr txBox="1">
            <a:spLocks noChangeArrowheads="1"/>
          </p:cNvSpPr>
          <p:nvPr/>
        </p:nvSpPr>
        <p:spPr bwMode="auto">
          <a:xfrm>
            <a:off x="4857750" y="4143375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/>
              <a:t>Duración mensual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z="3600" smtClean="0"/>
              <a:t>Costo a Satisfacer - Cursos Preuniversitarios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50" y="2357438"/>
          <a:ext cx="3028950" cy="2468562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Arial"/>
                          <a:ea typeface="Times New Roman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Efectivo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Matemáticas- Física-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$150,00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Matemáticas- Física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$ 140,00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 –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$ 130,00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Física –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$ 120,00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Física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$80,00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$ 50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143500" y="2357438"/>
          <a:ext cx="3028950" cy="1371600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Materias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Efectivo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Matemáticas – Contabilidad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$ 130,00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$ 100,00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Sólo Contabilidad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$ 50,00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033" name="Rectangle 1"/>
          <p:cNvSpPr>
            <a:spLocks noChangeArrowheads="1"/>
          </p:cNvSpPr>
          <p:nvPr/>
        </p:nvSpPr>
        <p:spPr bwMode="auto">
          <a:xfrm>
            <a:off x="1285875" y="5162550"/>
            <a:ext cx="3214688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1200" b="1">
                <a:cs typeface="Times New Roman" pitchFamily="18" charset="0"/>
              </a:rPr>
              <a:t>Duración:</a:t>
            </a:r>
            <a:r>
              <a:rPr lang="es-EC" sz="1200">
                <a:cs typeface="Times New Roman" pitchFamily="18" charset="0"/>
              </a:rPr>
              <a:t> Matemáticas (12 semanas); Física (8 semanas);  Química (4 semanas)</a:t>
            </a:r>
            <a:endParaRPr lang="es-EC"/>
          </a:p>
        </p:txBody>
      </p:sp>
      <p:sp>
        <p:nvSpPr>
          <p:cNvPr id="42034" name="Rectangle 2"/>
          <p:cNvSpPr>
            <a:spLocks noChangeArrowheads="1"/>
          </p:cNvSpPr>
          <p:nvPr/>
        </p:nvSpPr>
        <p:spPr bwMode="auto">
          <a:xfrm>
            <a:off x="5143500" y="4071938"/>
            <a:ext cx="3071813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1200" b="1">
                <a:cs typeface="Times New Roman" pitchFamily="18" charset="0"/>
              </a:rPr>
              <a:t>Duración:</a:t>
            </a:r>
            <a:r>
              <a:rPr lang="es-EC" sz="1200">
                <a:cs typeface="Times New Roman" pitchFamily="18" charset="0"/>
              </a:rPr>
              <a:t> Matemáticas (12 semanas); Contabilidad (4 semanas)</a:t>
            </a:r>
            <a:endParaRPr lang="es-EC"/>
          </a:p>
        </p:txBody>
      </p:sp>
      <p:sp>
        <p:nvSpPr>
          <p:cNvPr id="42035" name="8 Rectángulo"/>
          <p:cNvSpPr>
            <a:spLocks noChangeArrowheads="1"/>
          </p:cNvSpPr>
          <p:nvPr/>
        </p:nvSpPr>
        <p:spPr bwMode="auto">
          <a:xfrm>
            <a:off x="5164138" y="1714500"/>
            <a:ext cx="305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/>
              <a:t>Carreras Tipo Administración</a:t>
            </a:r>
            <a:r>
              <a:rPr lang="es-EC"/>
              <a:t> </a:t>
            </a:r>
          </a:p>
        </p:txBody>
      </p:sp>
      <p:sp>
        <p:nvSpPr>
          <p:cNvPr id="42036" name="9 Rectángulo"/>
          <p:cNvSpPr>
            <a:spLocks noChangeArrowheads="1"/>
          </p:cNvSpPr>
          <p:nvPr/>
        </p:nvSpPr>
        <p:spPr bwMode="auto">
          <a:xfrm>
            <a:off x="1428750" y="171450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Carreras Tipo Ingeniería</a:t>
            </a:r>
            <a:r>
              <a:rPr lang="es-EC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z="3600" smtClean="0"/>
              <a:t>Costo a Satisfacer - Cursos Universitarios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313" y="2428875"/>
          <a:ext cx="3028950" cy="2468563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Materias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latin typeface="Arial"/>
                          <a:ea typeface="Times New Roman"/>
                          <a:cs typeface="Times New Roman"/>
                        </a:rPr>
                        <a:t>Efectivo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Matemáticas- Física-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$150,00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Matemáticas- Física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$ 140,00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Matemáticas –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$ 130,00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Física –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$ 120,00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$ 100,00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Física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$80,00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Sólo Química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$ 50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929188" y="2428875"/>
          <a:ext cx="3028950" cy="1371600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Arial"/>
                          <a:ea typeface="Calibri"/>
                          <a:cs typeface="Times New Roman"/>
                        </a:rPr>
                        <a:t>Materias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Arial"/>
                          <a:ea typeface="Calibri"/>
                          <a:cs typeface="Times New Roman"/>
                        </a:rPr>
                        <a:t>Efectivo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Matemáticas – Contabilidad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$ 130,00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Sólo Matemáticas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$ 100,00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Sólo Contabilidad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50,00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929188" y="4214813"/>
          <a:ext cx="3028950" cy="274637"/>
        </p:xfrm>
        <a:graphic>
          <a:graphicData uri="http://schemas.openxmlformats.org/drawingml/2006/table">
            <a:tbl>
              <a:tblPr/>
              <a:tblGrid>
                <a:gridCol w="1943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Otras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es-EC" sz="1200" dirty="0" smtClean="0">
                          <a:latin typeface="Arial"/>
                          <a:ea typeface="Calibri"/>
                          <a:cs typeface="Times New Roman"/>
                        </a:rPr>
                        <a:t>100,00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65" name="Rectangle 1"/>
          <p:cNvSpPr>
            <a:spLocks noChangeArrowheads="1"/>
          </p:cNvSpPr>
          <p:nvPr/>
        </p:nvSpPr>
        <p:spPr bwMode="auto">
          <a:xfrm>
            <a:off x="1285875" y="5162550"/>
            <a:ext cx="3214688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1200" b="1">
                <a:cs typeface="Times New Roman" pitchFamily="18" charset="0"/>
              </a:rPr>
              <a:t>Duración:</a:t>
            </a:r>
            <a:r>
              <a:rPr lang="es-EC" sz="1200">
                <a:cs typeface="Times New Roman" pitchFamily="18" charset="0"/>
              </a:rPr>
              <a:t> Matemáticas (12 semanas); Física (8 semanas);  Química (4 semanas)</a:t>
            </a:r>
            <a:endParaRPr lang="es-EC"/>
          </a:p>
        </p:txBody>
      </p:sp>
      <p:sp>
        <p:nvSpPr>
          <p:cNvPr id="43066" name="Rectangle 1"/>
          <p:cNvSpPr>
            <a:spLocks noChangeArrowheads="1"/>
          </p:cNvSpPr>
          <p:nvPr/>
        </p:nvSpPr>
        <p:spPr bwMode="auto">
          <a:xfrm>
            <a:off x="5000625" y="5181600"/>
            <a:ext cx="3214688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C" sz="1200" b="1">
                <a:cs typeface="Times New Roman" pitchFamily="18" charset="0"/>
              </a:rPr>
              <a:t>Duración:</a:t>
            </a:r>
            <a:r>
              <a:rPr lang="es-EC" sz="1200">
                <a:cs typeface="Times New Roman" pitchFamily="18" charset="0"/>
              </a:rPr>
              <a:t> Matemáticas (12 semanas); Física (8 semanas);  Química (4 semanas)</a:t>
            </a:r>
            <a:endParaRPr lang="es-EC"/>
          </a:p>
        </p:txBody>
      </p:sp>
      <p:sp>
        <p:nvSpPr>
          <p:cNvPr id="43067" name="8 Rectángulo"/>
          <p:cNvSpPr>
            <a:spLocks noChangeArrowheads="1"/>
          </p:cNvSpPr>
          <p:nvPr/>
        </p:nvSpPr>
        <p:spPr bwMode="auto">
          <a:xfrm>
            <a:off x="4929188" y="1714500"/>
            <a:ext cx="305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b="1"/>
              <a:t>Carreras Tipo Administración</a:t>
            </a:r>
            <a:r>
              <a:rPr lang="es-EC"/>
              <a:t> </a:t>
            </a:r>
          </a:p>
        </p:txBody>
      </p:sp>
      <p:sp>
        <p:nvSpPr>
          <p:cNvPr id="43068" name="9 Rectángulo"/>
          <p:cNvSpPr>
            <a:spLocks noChangeArrowheads="1"/>
          </p:cNvSpPr>
          <p:nvPr/>
        </p:nvSpPr>
        <p:spPr bwMode="auto">
          <a:xfrm>
            <a:off x="1428750" y="171450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b="1"/>
              <a:t>Carreras Tipo Ingeniería</a:t>
            </a:r>
            <a:r>
              <a:rPr lang="es-EC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Comodidad del Cliente</a:t>
            </a:r>
          </a:p>
        </p:txBody>
      </p:sp>
      <p:sp>
        <p:nvSpPr>
          <p:cNvPr id="44035" name="2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257300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	</a:t>
            </a:r>
            <a:r>
              <a:rPr lang="es-ES" b="1" u="sng" smtClean="0"/>
              <a:t>Localización Centro de la ciudad</a:t>
            </a:r>
          </a:p>
          <a:p>
            <a:pPr eaLnBrk="1" hangingPunct="1"/>
            <a:endParaRPr lang="es-EC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143250"/>
            <a:ext cx="7770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Comunicación</a:t>
            </a:r>
          </a:p>
        </p:txBody>
      </p:sp>
      <p:sp>
        <p:nvSpPr>
          <p:cNvPr id="45059" name="4 Marcador de contenido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/>
          <a:lstStyle/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Hojas Volantes</a:t>
            </a:r>
          </a:p>
          <a:p>
            <a:pPr eaLnBrk="1" hangingPunct="1"/>
            <a:r>
              <a:rPr lang="es-EC" smtClean="0"/>
              <a:t>Promoción en radio</a:t>
            </a:r>
          </a:p>
          <a:p>
            <a:pPr eaLnBrk="1" hangingPunct="1"/>
            <a:endParaRPr lang="es-EC" smtClean="0"/>
          </a:p>
        </p:txBody>
      </p:sp>
      <p:pic>
        <p:nvPicPr>
          <p:cNvPr id="45060" name="Picture 2" descr="http://t3.gstatic.com/images?q=tbn:VaYfB8iivHU_dM:http://gmlp.files.wordpress.com/2009/05/megafon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214688"/>
            <a:ext cx="21224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400" smtClean="0">
                <a:solidFill>
                  <a:schemeClr val="bg1"/>
                </a:solidFill>
              </a:rPr>
              <a:t>Estudio Técnico</a:t>
            </a:r>
            <a:endParaRPr lang="en-US" sz="5400" smtClean="0">
              <a:solidFill>
                <a:schemeClr val="bg1"/>
              </a:solidFill>
            </a:endParaRPr>
          </a:p>
        </p:txBody>
      </p:sp>
      <p:sp>
        <p:nvSpPr>
          <p:cNvPr id="46083" name="3 Subtítulo"/>
          <p:cNvSpPr txBox="1">
            <a:spLocks/>
          </p:cNvSpPr>
          <p:nvPr/>
        </p:nvSpPr>
        <p:spPr bwMode="auto">
          <a:xfrm>
            <a:off x="4576763" y="3071813"/>
            <a:ext cx="4495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s-EC" sz="2400">
                <a:solidFill>
                  <a:schemeClr val="tx2"/>
                </a:solidFill>
                <a:latin typeface="Tw Cen MT" pitchFamily="34" charset="0"/>
              </a:rPr>
              <a:t>Antecedentes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s-EC" sz="2000">
                <a:solidFill>
                  <a:schemeClr val="tx2"/>
                </a:solidFill>
                <a:latin typeface="Tw Cen MT" pitchFamily="34" charset="0"/>
              </a:rPr>
              <a:t>Balance de Maquinaria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s-EC" sz="2000">
                <a:solidFill>
                  <a:schemeClr val="tx2"/>
                </a:solidFill>
                <a:latin typeface="Tw Cen MT" pitchFamily="34" charset="0"/>
              </a:rPr>
              <a:t>Balance de Personal Técnico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s-EC" sz="2000">
                <a:solidFill>
                  <a:schemeClr val="tx2"/>
                </a:solidFill>
                <a:latin typeface="Tw Cen MT" pitchFamily="34" charset="0"/>
              </a:rPr>
              <a:t>Balance de Obras Físicas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s-EC" sz="2400">
                <a:solidFill>
                  <a:schemeClr val="tx2"/>
                </a:solidFill>
                <a:latin typeface="Tw Cen MT" pitchFamily="34" charset="0"/>
              </a:rPr>
              <a:t>Determinación del Tamaño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6 Título"/>
          <p:cNvSpPr>
            <a:spLocks noGrp="1"/>
          </p:cNvSpPr>
          <p:nvPr>
            <p:ph type="title" idx="4294967295"/>
          </p:nvPr>
        </p:nvSpPr>
        <p:spPr>
          <a:xfrm>
            <a:off x="500063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C" smtClean="0"/>
              <a:t>Balance de Maquinaria y Equipos</a:t>
            </a:r>
            <a:endParaRPr lang="en-US" smtClean="0"/>
          </a:p>
        </p:txBody>
      </p:sp>
      <p:sp>
        <p:nvSpPr>
          <p:cNvPr id="47107" name="7 Marcador de contenido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6439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Docentes</a:t>
            </a:r>
            <a:endParaRPr lang="en-US" smtClean="0"/>
          </a:p>
        </p:txBody>
      </p:sp>
      <p:sp>
        <p:nvSpPr>
          <p:cNvPr id="48131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9" name="8 Bisel"/>
          <p:cNvSpPr/>
          <p:nvPr/>
        </p:nvSpPr>
        <p:spPr>
          <a:xfrm>
            <a:off x="533400" y="3352800"/>
            <a:ext cx="2362200" cy="914400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dirty="0">
                <a:solidFill>
                  <a:schemeClr val="tx2"/>
                </a:solidFill>
              </a:rPr>
              <a:t>DOCENTES</a:t>
            </a:r>
            <a:endParaRPr lang="en-US" sz="2400" b="1" dirty="0">
              <a:solidFill>
                <a:schemeClr val="tx2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048000" y="1981200"/>
            <a:ext cx="12192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276600" y="2743200"/>
            <a:ext cx="15240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3276600" y="3627438"/>
            <a:ext cx="1584325" cy="106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4343400" y="1524000"/>
            <a:ext cx="2209800" cy="533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/>
                </a:solidFill>
              </a:rPr>
              <a:t>Matemática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4876800" y="2286000"/>
            <a:ext cx="1752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/>
              <a:t>Física</a:t>
            </a:r>
            <a:endParaRPr lang="en-US" sz="2000" dirty="0"/>
          </a:p>
        </p:txBody>
      </p:sp>
      <p:sp>
        <p:nvSpPr>
          <p:cNvPr id="21" name="20 Elipse"/>
          <p:cNvSpPr/>
          <p:nvPr/>
        </p:nvSpPr>
        <p:spPr>
          <a:xfrm>
            <a:off x="4953000" y="3276600"/>
            <a:ext cx="1676400" cy="533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/>
              <a:t>Química</a:t>
            </a:r>
            <a:endParaRPr lang="en-US" sz="2000" dirty="0"/>
          </a:p>
        </p:txBody>
      </p:sp>
      <p:sp>
        <p:nvSpPr>
          <p:cNvPr id="22" name="21 Elipse"/>
          <p:cNvSpPr/>
          <p:nvPr/>
        </p:nvSpPr>
        <p:spPr>
          <a:xfrm>
            <a:off x="4752975" y="4191000"/>
            <a:ext cx="2286000" cy="609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/>
              <a:t>Contabilidad</a:t>
            </a:r>
            <a:endParaRPr lang="en-US" sz="2000" dirty="0"/>
          </a:p>
        </p:txBody>
      </p:sp>
      <p:sp>
        <p:nvSpPr>
          <p:cNvPr id="24" name="23 Elipse"/>
          <p:cNvSpPr/>
          <p:nvPr/>
        </p:nvSpPr>
        <p:spPr>
          <a:xfrm>
            <a:off x="4191000" y="4953000"/>
            <a:ext cx="3259138" cy="609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/>
              <a:t>Varias de carreras ingeniería</a:t>
            </a:r>
            <a:endParaRPr lang="en-US" sz="2000" dirty="0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3276600" y="4114800"/>
            <a:ext cx="1371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Elipse"/>
          <p:cNvSpPr/>
          <p:nvPr/>
        </p:nvSpPr>
        <p:spPr>
          <a:xfrm>
            <a:off x="3733800" y="5715000"/>
            <a:ext cx="3352800" cy="685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000" dirty="0">
                <a:solidFill>
                  <a:schemeClr val="tx1"/>
                </a:solidFill>
              </a:rPr>
              <a:t>Varias de carreras administrativas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3124200" y="44196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H="1">
            <a:off x="2971800" y="4800600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400" smtClean="0">
                <a:solidFill>
                  <a:schemeClr val="bg1"/>
                </a:solidFill>
              </a:rPr>
              <a:t>Introducción</a:t>
            </a:r>
            <a:endParaRPr lang="en-US" sz="5400" smtClean="0">
              <a:solidFill>
                <a:schemeClr val="bg1"/>
              </a:solidFill>
            </a:endParaRPr>
          </a:p>
        </p:txBody>
      </p:sp>
      <p:sp>
        <p:nvSpPr>
          <p:cNvPr id="13315" name="3 Subtítulo"/>
          <p:cNvSpPr txBox="1">
            <a:spLocks/>
          </p:cNvSpPr>
          <p:nvPr/>
        </p:nvSpPr>
        <p:spPr bwMode="auto">
          <a:xfrm>
            <a:off x="4503738" y="3214688"/>
            <a:ext cx="5286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s-EC" sz="2000" dirty="0">
                <a:solidFill>
                  <a:schemeClr val="tx2"/>
                </a:solidFill>
                <a:latin typeface="+mn-lt"/>
                <a:cs typeface="+mn-cs"/>
              </a:rPr>
              <a:t>Antecedentes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s-EC" sz="2000" dirty="0">
                <a:solidFill>
                  <a:schemeClr val="tx2"/>
                </a:solidFill>
                <a:latin typeface="+mn-lt"/>
                <a:cs typeface="+mn-cs"/>
              </a:rPr>
              <a:t>Objetivo General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s-EC" sz="2000" dirty="0">
                <a:solidFill>
                  <a:schemeClr val="tx2"/>
                </a:solidFill>
                <a:latin typeface="+mn-lt"/>
                <a:cs typeface="+mn-cs"/>
              </a:rPr>
              <a:t>Características del Servicio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Planificación de Cursos</a:t>
            </a:r>
            <a:endParaRPr lang="en-US" smtClean="0"/>
          </a:p>
        </p:txBody>
      </p:sp>
      <p:sp>
        <p:nvSpPr>
          <p:cNvPr id="49155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881188"/>
            <a:ext cx="42576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isel"/>
          <p:cNvSpPr/>
          <p:nvPr/>
        </p:nvSpPr>
        <p:spPr>
          <a:xfrm>
            <a:off x="762000" y="2819400"/>
            <a:ext cx="2743200" cy="990600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dirty="0">
                <a:solidFill>
                  <a:schemeClr val="tx2"/>
                </a:solidFill>
                <a:latin typeface="+mj-lt"/>
              </a:rPr>
              <a:t>Planificación de Cursos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6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pPr eaLnBrk="1" hangingPunct="1"/>
            <a:r>
              <a:rPr lang="es-EC" smtClean="0"/>
              <a:t>Balance de Personal Técnico</a:t>
            </a:r>
            <a:endParaRPr lang="en-US" smtClean="0"/>
          </a:p>
        </p:txBody>
      </p:sp>
      <p:pic>
        <p:nvPicPr>
          <p:cNvPr id="50179" name="Imagen 43"/>
          <p:cNvPicPr>
            <a:picLocks noChangeAspect="1" noChangeArrowheads="1"/>
          </p:cNvPicPr>
          <p:nvPr/>
        </p:nvPicPr>
        <p:blipFill>
          <a:blip r:embed="rId2"/>
          <a:srcRect l="8029" t="31212" r="67242" b="55684"/>
          <a:stretch>
            <a:fillRect/>
          </a:stretch>
        </p:blipFill>
        <p:spPr bwMode="auto">
          <a:xfrm>
            <a:off x="214313" y="2727325"/>
            <a:ext cx="28575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9163" y="1555750"/>
            <a:ext cx="49291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6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838200"/>
          </a:xfrm>
        </p:spPr>
        <p:txBody>
          <a:bodyPr/>
          <a:lstStyle/>
          <a:p>
            <a:pPr eaLnBrk="1" hangingPunct="1"/>
            <a:r>
              <a:rPr lang="es-EC" smtClean="0"/>
              <a:t>Balance de Obras Físicas</a:t>
            </a:r>
            <a:endParaRPr lang="en-US" smtClean="0"/>
          </a:p>
        </p:txBody>
      </p:sp>
      <p:sp>
        <p:nvSpPr>
          <p:cNvPr id="51203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214563"/>
            <a:ext cx="80930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Determinación del tamaño</a:t>
            </a:r>
            <a:endParaRPr lang="en-US" b="1" smtClean="0"/>
          </a:p>
        </p:txBody>
      </p:sp>
      <p:sp>
        <p:nvSpPr>
          <p:cNvPr id="52227" name="8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s-EC" sz="16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Capacidad de las Instalaciones</a:t>
            </a:r>
            <a:endParaRPr lang="en-US" sz="1600" b="1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s-EC" smtClean="0">
              <a:solidFill>
                <a:srgbClr val="FFFFFF"/>
              </a:solidFill>
            </a:endParaRPr>
          </a:p>
        </p:txBody>
      </p:sp>
      <p:sp>
        <p:nvSpPr>
          <p:cNvPr id="52228" name="7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000250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C" smtClean="0"/>
              <a:t>Determinación del tamaño</a:t>
            </a:r>
            <a:endParaRPr lang="en-US" smtClean="0"/>
          </a:p>
        </p:txBody>
      </p:sp>
      <p:sp>
        <p:nvSpPr>
          <p:cNvPr id="53251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8286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solidFill>
                  <a:schemeClr val="bg1"/>
                </a:solidFill>
              </a:rPr>
              <a:t>Estudio Organizacional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4275" name="3 Subtítulo"/>
          <p:cNvSpPr txBox="1">
            <a:spLocks/>
          </p:cNvSpPr>
          <p:nvPr/>
        </p:nvSpPr>
        <p:spPr bwMode="auto">
          <a:xfrm>
            <a:off x="4214813" y="3257550"/>
            <a:ext cx="5715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s-EC" sz="2000">
                <a:solidFill>
                  <a:schemeClr val="tx2"/>
                </a:solidFill>
                <a:latin typeface="Tw Cen MT" pitchFamily="34" charset="0"/>
              </a:rPr>
              <a:t>Organigrama de la Empresa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s-EC" sz="2000">
                <a:solidFill>
                  <a:schemeClr val="tx2"/>
                </a:solidFill>
                <a:latin typeface="Tw Cen MT" pitchFamily="34" charset="0"/>
              </a:rPr>
              <a:t>Balance de Personal Administrativo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6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838200"/>
          </a:xfrm>
        </p:spPr>
        <p:txBody>
          <a:bodyPr/>
          <a:lstStyle/>
          <a:p>
            <a:pPr eaLnBrk="1" hangingPunct="1"/>
            <a:r>
              <a:rPr lang="es-EC" smtClean="0"/>
              <a:t>Organigrama</a:t>
            </a:r>
            <a:endParaRPr lang="en-US" smtClean="0"/>
          </a:p>
        </p:txBody>
      </p:sp>
      <p:sp>
        <p:nvSpPr>
          <p:cNvPr id="55299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8004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6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86800" cy="838200"/>
          </a:xfrm>
        </p:spPr>
        <p:txBody>
          <a:bodyPr/>
          <a:lstStyle/>
          <a:p>
            <a:pPr eaLnBrk="1" hangingPunct="1"/>
            <a:r>
              <a:rPr lang="es-EC" smtClean="0"/>
              <a:t>Personal Administrativo</a:t>
            </a:r>
            <a:endParaRPr lang="en-US" smtClean="0"/>
          </a:p>
        </p:txBody>
      </p:sp>
      <p:sp>
        <p:nvSpPr>
          <p:cNvPr id="56323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286000"/>
            <a:ext cx="81089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type="body" idx="1"/>
          </p:nvPr>
        </p:nvSpPr>
        <p:spPr>
          <a:xfrm>
            <a:off x="4857750" y="3429000"/>
            <a:ext cx="3771900" cy="3000375"/>
          </a:xfrm>
        </p:spPr>
        <p:txBody>
          <a:bodyPr>
            <a:noAutofit/>
          </a:bodyPr>
          <a:lstStyle/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es-ES" sz="1800" dirty="0" smtClean="0"/>
              <a:t>Estimación de Costos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s-ES" sz="1800" dirty="0" smtClean="0"/>
              <a:t>Inversiones del Proyecto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s-ES" sz="1800" dirty="0" smtClean="0"/>
              <a:t>Ingresos del Proyecto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s-ES" sz="1800" dirty="0" smtClean="0"/>
              <a:t>Tasa de Descuento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s-ES" sz="1800" dirty="0" smtClean="0"/>
              <a:t>Flujo de Caja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s-ES_tradnl" sz="1800" dirty="0" smtClean="0"/>
              <a:t>VAN, TIR, Payback</a:t>
            </a:r>
            <a:endParaRPr lang="es-ES" sz="1800" dirty="0" smtClean="0"/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s-ES" sz="1800" dirty="0" smtClean="0"/>
              <a:t>Análisis de Sensibilidad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371600" y="1571625"/>
            <a:ext cx="7620000" cy="1019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solidFill>
                  <a:schemeClr val="accent2"/>
                </a:solidFill>
              </a:rPr>
              <a:t/>
            </a:r>
            <a:br>
              <a:rPr lang="es-ES" dirty="0" smtClean="0">
                <a:solidFill>
                  <a:schemeClr val="accent2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Estudio Financiero</a:t>
            </a:r>
            <a:br>
              <a:rPr lang="es-ES" dirty="0" smtClean="0">
                <a:solidFill>
                  <a:schemeClr val="bg1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8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Estimación de Costos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25"/>
            <a:ext cx="7796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857750"/>
            <a:ext cx="81438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MX" sz="4000" smtClean="0"/>
              <a:t>Antecedentes</a:t>
            </a:r>
            <a:endParaRPr lang="en-US" sz="4000" smtClean="0"/>
          </a:p>
        </p:txBody>
      </p:sp>
      <p:sp>
        <p:nvSpPr>
          <p:cNvPr id="14339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04800" y="1981200"/>
            <a:ext cx="7467600" cy="1752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Artículo 28 de la Constitución de la República del Ecuador publicado el 20 de octubre del 2008 en el R. O. Nº 449; de la Ley Orgánica de Educación.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914400" y="4267200"/>
            <a:ext cx="7543800" cy="1905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tx1"/>
                </a:solidFill>
              </a:rPr>
              <a:t>“La educación pública será universal y laica en todos sus niveles, y gratuita hasta el tercer nivel de educación superior inclusive”</a:t>
            </a:r>
            <a:r>
              <a:rPr lang="es-MX" sz="2400" dirty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Estimación de Costos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75422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3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Estimación de Costos</a:t>
            </a:r>
          </a:p>
        </p:txBody>
      </p:sp>
      <p:sp>
        <p:nvSpPr>
          <p:cNvPr id="9" name="7 Marcador de contenido"/>
          <p:cNvSpPr txBox="1">
            <a:spLocks/>
          </p:cNvSpPr>
          <p:nvPr/>
        </p:nvSpPr>
        <p:spPr>
          <a:xfrm>
            <a:off x="457200" y="3048000"/>
            <a:ext cx="86868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_tradnl" sz="3200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S_tradnl" sz="3200" dirty="0">
                <a:solidFill>
                  <a:schemeClr val="bg1"/>
                </a:solidFill>
                <a:latin typeface="+mn-lt"/>
                <a:cs typeface="+mn-cs"/>
              </a:rPr>
              <a:t>	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7 Marcador de contenido"/>
          <p:cNvSpPr txBox="1">
            <a:spLocks/>
          </p:cNvSpPr>
          <p:nvPr/>
        </p:nvSpPr>
        <p:spPr>
          <a:xfrm>
            <a:off x="457200" y="3962400"/>
            <a:ext cx="83058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S_trad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Unidad de medida = Número de aulas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s-ES_tradnl" sz="3200" dirty="0">
                <a:solidFill>
                  <a:schemeClr val="bg1"/>
                </a:solidFill>
                <a:latin typeface="+mn-lt"/>
                <a:cs typeface="+mn-cs"/>
              </a:rPr>
              <a:t>	</a:t>
            </a: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28813" y="1571625"/>
            <a:ext cx="2500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_tradnl" u="sng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Costos Variables:</a:t>
            </a:r>
            <a:endParaRPr lang="es-EC" dirty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428875"/>
            <a:ext cx="4778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Participaciones</a:t>
            </a:r>
          </a:p>
        </p:txBody>
      </p:sp>
      <p:sp>
        <p:nvSpPr>
          <p:cNvPr id="61443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es-EC" smtClean="0"/>
              <a:t>Preuniversitario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>
              <a:defRPr/>
            </a:pPr>
            <a:r>
              <a:rPr lang="es-EC" dirty="0" smtClean="0"/>
              <a:t>Universitario</a:t>
            </a:r>
            <a:endParaRPr lang="es-EC" dirty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928938"/>
            <a:ext cx="4056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928938"/>
            <a:ext cx="36433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9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Estimación de Costos</a:t>
            </a:r>
          </a:p>
        </p:txBody>
      </p:sp>
      <p:sp>
        <p:nvSpPr>
          <p:cNvPr id="6" name="7 Marcador de contenido"/>
          <p:cNvSpPr txBox="1">
            <a:spLocks/>
          </p:cNvSpPr>
          <p:nvPr/>
        </p:nvSpPr>
        <p:spPr>
          <a:xfrm>
            <a:off x="228600" y="2514600"/>
            <a:ext cx="86868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" sz="3200" u="sng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28750" y="1785938"/>
            <a:ext cx="60721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defRPr/>
            </a:pPr>
            <a:r>
              <a:rPr lang="es-ES_tradnl" u="sng" dirty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  <a:t>Determinación de número de cursos a dictarse</a:t>
            </a:r>
            <a:endParaRPr lang="es-ES" u="sng" dirty="0">
              <a:solidFill>
                <a:schemeClr val="tx1">
                  <a:lumMod val="85000"/>
                  <a:lumOff val="15000"/>
                </a:schemeClr>
              </a:solidFill>
              <a:cs typeface="+mn-cs"/>
            </a:endParaRP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286000"/>
            <a:ext cx="6211887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z="3500" smtClean="0"/>
              <a:t>Inversiones del Proyecto y Valor de desecho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28875"/>
            <a:ext cx="79708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Ingresos del Proyecto</a:t>
            </a:r>
          </a:p>
        </p:txBody>
      </p:sp>
      <p:sp>
        <p:nvSpPr>
          <p:cNvPr id="64515" name="5 Subtítul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Ingresos del Proyecto</a:t>
            </a:r>
            <a:endParaRPr lang="es-EC" smtClean="0"/>
          </a:p>
        </p:txBody>
      </p:sp>
      <p:sp>
        <p:nvSpPr>
          <p:cNvPr id="5" name="7 Marcador de contenido"/>
          <p:cNvSpPr txBox="1">
            <a:spLocks/>
          </p:cNvSpPr>
          <p:nvPr/>
        </p:nvSpPr>
        <p:spPr>
          <a:xfrm>
            <a:off x="457200" y="2895600"/>
            <a:ext cx="8686800" cy="884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s-E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14500"/>
            <a:ext cx="85979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514350" indent="-514350"/>
            <a:r>
              <a:rPr lang="es-ES" smtClean="0"/>
              <a:t>Tasa de Descuento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Estructura de Capital:</a:t>
            </a:r>
          </a:p>
          <a:p>
            <a:pPr lvl="1">
              <a:defRPr/>
            </a:pPr>
            <a:r>
              <a:rPr lang="es-ES" b="1" dirty="0" smtClean="0"/>
              <a:t>Capital Propio:</a:t>
            </a:r>
            <a:r>
              <a:rPr lang="es-ES" dirty="0" smtClean="0"/>
              <a:t>  70% del Capital</a:t>
            </a:r>
          </a:p>
          <a:p>
            <a:pPr lvl="1">
              <a:defRPr/>
            </a:pPr>
            <a:r>
              <a:rPr lang="es-ES" b="1" dirty="0" smtClean="0"/>
              <a:t>Deuda: </a:t>
            </a:r>
            <a:r>
              <a:rPr lang="es-ES" dirty="0" smtClean="0"/>
              <a:t>30% del Capital.</a:t>
            </a:r>
          </a:p>
          <a:p>
            <a:pPr lvl="1">
              <a:buFont typeface="Wingdings 2" pitchFamily="18" charset="2"/>
              <a:buNone/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Tasa impositiva:  25% (No reinversión)</a:t>
            </a:r>
          </a:p>
          <a:p>
            <a:pPr>
              <a:defRPr/>
            </a:pPr>
            <a:endParaRPr lang="es-ES_tradnl" dirty="0" smtClean="0"/>
          </a:p>
          <a:p>
            <a:pPr>
              <a:defRPr/>
            </a:pPr>
            <a:r>
              <a:rPr lang="es-ES_tradnl" dirty="0" smtClean="0"/>
              <a:t>Método CAPM</a:t>
            </a:r>
            <a:endParaRPr lang="es-ES" dirty="0" smtClean="0"/>
          </a:p>
          <a:p>
            <a:pPr marL="514350" indent="-514350" algn="just">
              <a:buFont typeface="Wingdings" pitchFamily="2" charset="2"/>
              <a:buNone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Tasa de descuento</a:t>
            </a:r>
          </a:p>
        </p:txBody>
      </p:sp>
      <p:pic>
        <p:nvPicPr>
          <p:cNvPr id="6656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857375"/>
            <a:ext cx="46704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Flujo de caja</a:t>
            </a:r>
          </a:p>
        </p:txBody>
      </p:sp>
      <p:sp>
        <p:nvSpPr>
          <p:cNvPr id="67587" name="4 Subtítulo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s-ES" smtClean="0">
                <a:solidFill>
                  <a:schemeClr val="bg1"/>
                </a:solidFill>
              </a:rPr>
              <a:t>Flujo de Caja</a:t>
            </a:r>
            <a:endParaRPr lang="es-EC" smtClean="0"/>
          </a:p>
        </p:txBody>
      </p:sp>
      <p:pic>
        <p:nvPicPr>
          <p:cNvPr id="6758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84740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VAN, TIR, Payback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357438"/>
            <a:ext cx="67421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s-EC" sz="4800" smtClean="0"/>
              <a:t>Objetivo General</a:t>
            </a:r>
            <a:endParaRPr lang="en-US" sz="4800" smtClean="0"/>
          </a:p>
        </p:txBody>
      </p:sp>
      <p:sp>
        <p:nvSpPr>
          <p:cNvPr id="15363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C" smtClean="0">
                <a:solidFill>
                  <a:srgbClr val="FFFF00"/>
                </a:solidFill>
              </a:rPr>
              <a:t>   </a:t>
            </a:r>
            <a:endParaRPr lang="es-MX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9600" y="2362200"/>
            <a:ext cx="8153400" cy="2438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/>
              <a:t>Capacitar a los jóvenes y bachilleres que deseen prepararse para su ingreso a las universidades y escuelas politécnicas; y estudiantes que necesiten nivelación en las materias básicas de su formación estudiantil.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VAN, TIR, Payback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428875"/>
            <a:ext cx="78279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5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S" smtClean="0"/>
              <a:t>Análisis de sensibilidad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571750"/>
            <a:ext cx="6096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50" t="62711" r="38724" b="7014"/>
          <a:stretch>
            <a:fillRect/>
          </a:stretch>
        </p:blipFill>
        <p:spPr bwMode="auto">
          <a:xfrm>
            <a:off x="5786438" y="1285875"/>
            <a:ext cx="3357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C" smtClean="0"/>
              <a:t>CONCLUSIONES</a:t>
            </a:r>
            <a:endParaRPr lang="en-US" smtClean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571500" y="1500188"/>
            <a:ext cx="4000500" cy="507206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EC" sz="2800" dirty="0" smtClean="0">
                <a:solidFill>
                  <a:schemeClr val="tx2"/>
                </a:solidFill>
              </a:rPr>
              <a:t>	Dada l</a:t>
            </a:r>
            <a:r>
              <a:rPr lang="es-EC" sz="3200" dirty="0" smtClean="0">
                <a:solidFill>
                  <a:schemeClr val="tx2"/>
                </a:solidFill>
              </a:rPr>
              <a:t>a valoración de  los clientes para los distintas factores clave mostrados como características del servicio, se logró modificar la oferta del mismo y se llegó a lo siguiente:</a:t>
            </a:r>
            <a:endParaRPr lang="es-ES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s-EC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s-ES" sz="2800" dirty="0" smtClean="0">
              <a:solidFill>
                <a:schemeClr val="tx2"/>
              </a:solidFill>
            </a:endParaRPr>
          </a:p>
          <a:p>
            <a:pPr marL="514350" indent="-514350" algn="just">
              <a:buFont typeface="Wingdings" pitchFamily="2" charset="2"/>
              <a:buNone/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452794" y="1714488"/>
          <a:ext cx="669137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C" smtClean="0"/>
              <a:t>CONCLUSIONES</a:t>
            </a:r>
            <a:endParaRPr lang="en-US" smtClean="0"/>
          </a:p>
        </p:txBody>
      </p:sp>
      <p:sp>
        <p:nvSpPr>
          <p:cNvPr id="72707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None/>
            </a:pPr>
            <a:r>
              <a:rPr lang="es-ES_tradnl" smtClean="0">
                <a:solidFill>
                  <a:schemeClr val="tx2"/>
                </a:solidFill>
              </a:rPr>
              <a:t>2. </a:t>
            </a:r>
            <a:r>
              <a:rPr lang="es-EC" sz="2800" smtClean="0">
                <a:solidFill>
                  <a:schemeClr val="tx2"/>
                </a:solidFill>
              </a:rPr>
              <a:t>Observando las dificultades presentadas en cada asignatura, se ha podido estructurar paquetes académicos que reflejen las necesidades de capacitación de los clientes. </a:t>
            </a:r>
            <a:endParaRPr lang="es-ES" sz="2800" smtClean="0">
              <a:solidFill>
                <a:schemeClr val="tx2"/>
              </a:solidFill>
            </a:endParaRPr>
          </a:p>
          <a:p>
            <a:pPr marL="514350" indent="-514350" algn="just">
              <a:buFont typeface="Wingdings" pitchFamily="2" charset="2"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1357290" y="1214422"/>
          <a:ext cx="6786610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6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s-EC" smtClean="0"/>
              <a:t>RECOMENDACIONES</a:t>
            </a:r>
            <a:endParaRPr lang="en-US" smtClean="0"/>
          </a:p>
        </p:txBody>
      </p:sp>
      <p:sp>
        <p:nvSpPr>
          <p:cNvPr id="73731" name="7 Marcador de contenido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AutoNum type="arabicPeriod"/>
            </a:pPr>
            <a:r>
              <a:rPr lang="es-EC" sz="2800" smtClean="0">
                <a:solidFill>
                  <a:schemeClr val="tx2"/>
                </a:solidFill>
              </a:rPr>
              <a:t>En base a los análisis desarrollados en este proyecto, se recomienda implementar el proyecto, con una TIR del 34.02%, por encima de la TMAR estimada en 23.10%. </a:t>
            </a:r>
          </a:p>
          <a:p>
            <a:pPr marL="514350" indent="-514350" algn="just">
              <a:buFont typeface="Wingdings" pitchFamily="2" charset="2"/>
              <a:buAutoNum type="arabicPeriod"/>
            </a:pPr>
            <a:r>
              <a:rPr lang="es-EC" sz="2800" smtClean="0">
                <a:solidFill>
                  <a:schemeClr val="tx2"/>
                </a:solidFill>
              </a:rPr>
              <a:t>Se recomienda que la empresa de capacitación y nivelación forme parte de las ferias abiertas de estudios superiores que organiza anualmente EXPOPLAZA, para así promocionar de mejor forma el servicio.</a:t>
            </a:r>
            <a:endParaRPr lang="es-ES" sz="2800" smtClean="0">
              <a:solidFill>
                <a:schemeClr val="tx2"/>
              </a:solidFill>
            </a:endParaRPr>
          </a:p>
          <a:p>
            <a:pPr marL="514350" indent="-514350" algn="just">
              <a:buFont typeface="Wingdings" pitchFamily="2" charset="2"/>
              <a:buAutoNum type="arabicPeriod"/>
            </a:pPr>
            <a:endParaRPr lang="es-ES" sz="2800" smtClean="0">
              <a:solidFill>
                <a:schemeClr val="tx2"/>
              </a:solidFill>
            </a:endParaRPr>
          </a:p>
          <a:p>
            <a:pPr marL="514350" indent="-514350" algn="just">
              <a:buFont typeface="Wingdings" pitchFamily="2" charset="2"/>
              <a:buNone/>
            </a:pPr>
            <a:endParaRPr lang="es-ES" sz="2800" smtClean="0">
              <a:solidFill>
                <a:schemeClr val="tx2"/>
              </a:solidFill>
            </a:endParaRPr>
          </a:p>
          <a:p>
            <a:pPr marL="514350" indent="-514350" algn="just">
              <a:buFont typeface="Wingdings" pitchFamily="2" charset="2"/>
              <a:buNone/>
            </a:pPr>
            <a:endParaRPr lang="es-E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4 Subtít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4800" b="1" smtClean="0">
                <a:solidFill>
                  <a:schemeClr val="tx1"/>
                </a:solidFill>
                <a:latin typeface="Edwardian Script ITC" pitchFamily="66" charset="0"/>
              </a:rPr>
              <a:t>“Si la educación te parece cara, prueba con la ignorancia” , Albert Einstein</a:t>
            </a:r>
          </a:p>
        </p:txBody>
      </p:sp>
      <p:sp>
        <p:nvSpPr>
          <p:cNvPr id="7475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6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algn="ctr" eaLnBrk="1" hangingPunct="1"/>
            <a:r>
              <a:rPr lang="es-MX" smtClean="0"/>
              <a:t>Características Del Servicio</a:t>
            </a:r>
            <a:r>
              <a:rPr lang="es-ES" b="1" smtClean="0"/>
              <a:t/>
            </a:r>
            <a:br>
              <a:rPr lang="es-ES" b="1" smtClean="0"/>
            </a:br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28625" y="1928813"/>
            <a:ext cx="5572125" cy="990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>
              <a:latin typeface="Rockwell Condensed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/>
              <a:t>Capacitación Colegial</a:t>
            </a:r>
            <a:endParaRPr lang="es-ES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Rockwell Condensed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287588" y="4500563"/>
            <a:ext cx="6572250" cy="8382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>
              <a:latin typeface="Rockwell Condensed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/>
              <a:t>Capacitación Universitaria</a:t>
            </a:r>
            <a:endParaRPr lang="es-ES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Rockwell Condensed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643063" y="3276600"/>
            <a:ext cx="6400800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3200" b="1" dirty="0">
              <a:solidFill>
                <a:srgbClr val="FFFF00"/>
              </a:solidFill>
              <a:latin typeface="Rockwell Condensed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dirty="0">
                <a:solidFill>
                  <a:schemeClr val="bg1"/>
                </a:solidFill>
              </a:rPr>
              <a:t>Capacitación Preuniversitaria</a:t>
            </a:r>
            <a:endParaRPr lang="es-ES" sz="32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Estudio de mercado</a:t>
            </a:r>
          </a:p>
        </p:txBody>
      </p:sp>
      <p:sp>
        <p:nvSpPr>
          <p:cNvPr id="17411" name="3 Rectángulo"/>
          <p:cNvSpPr>
            <a:spLocks noChangeArrowheads="1"/>
          </p:cNvSpPr>
          <p:nvPr/>
        </p:nvSpPr>
        <p:spPr bwMode="auto">
          <a:xfrm>
            <a:off x="4000500" y="34290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s-ES">
                <a:solidFill>
                  <a:schemeClr val="tx2"/>
                </a:solidFill>
              </a:rPr>
              <a:t>Análisis de la oferta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">
                <a:solidFill>
                  <a:schemeClr val="tx2"/>
                </a:solidFill>
              </a:rPr>
              <a:t>Análisis de la demanda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C">
                <a:solidFill>
                  <a:schemeClr val="tx2"/>
                </a:solidFill>
              </a:rPr>
              <a:t>Resultados Investigación mercados cuantitativa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C">
                <a:solidFill>
                  <a:schemeClr val="tx2"/>
                </a:solidFill>
              </a:rPr>
              <a:t>Resultados Investigación mercados cualitativa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C">
                <a:solidFill>
                  <a:schemeClr val="tx2"/>
                </a:solidFill>
              </a:rPr>
              <a:t>Marketing Estratégico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C">
                <a:solidFill>
                  <a:schemeClr val="tx2"/>
                </a:solidFill>
              </a:rPr>
              <a:t>Marketing Mix </a:t>
            </a:r>
          </a:p>
          <a:p>
            <a:pPr marL="571500" indent="-571500" algn="just">
              <a:buFont typeface="Arial" charset="0"/>
              <a:buChar char="•"/>
            </a:pPr>
            <a:endParaRPr lang="es-E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Análisis de la Oferta: Competencia 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s-EC" smtClean="0"/>
          </a:p>
          <a:p>
            <a:pPr eaLnBrk="1" hangingPunct="1"/>
            <a:r>
              <a:rPr lang="es-EC" smtClean="0"/>
              <a:t>Academia de Ciencias Exactas APOL, </a:t>
            </a:r>
          </a:p>
          <a:p>
            <a:pPr eaLnBrk="1" hangingPunct="1"/>
            <a:r>
              <a:rPr lang="es-EC" smtClean="0"/>
              <a:t>Academia de Capacitación JESHUA.</a:t>
            </a:r>
          </a:p>
          <a:p>
            <a:pPr eaLnBrk="1" hangingPunct="1"/>
            <a:r>
              <a:rPr lang="es-EC" smtClean="0"/>
              <a:t>Centro de Asesoría y Capacitación INPA</a:t>
            </a:r>
          </a:p>
          <a:p>
            <a:pPr eaLnBrk="1" hangingPunct="1"/>
            <a:endParaRPr lang="es-EC" smtClean="0"/>
          </a:p>
        </p:txBody>
      </p:sp>
      <p:sp>
        <p:nvSpPr>
          <p:cNvPr id="18436" name="3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Academia de Computación EfraínPol</a:t>
            </a:r>
          </a:p>
          <a:p>
            <a:pPr eaLnBrk="1" hangingPunct="1"/>
            <a:r>
              <a:rPr lang="es-EC" smtClean="0"/>
              <a:t>Centro de Asesoría Académica Finanfis</a:t>
            </a:r>
          </a:p>
          <a:p>
            <a:pPr eaLnBrk="1" hangingPunct="1"/>
            <a:r>
              <a:rPr lang="es-EC" smtClean="0"/>
              <a:t>Centro de Asesoría y Capacitación </a:t>
            </a:r>
          </a:p>
          <a:p>
            <a:pPr eaLnBrk="1" hangingPunct="1"/>
            <a:endParaRPr lang="es-EC" smtClean="0"/>
          </a:p>
        </p:txBody>
      </p:sp>
      <p:sp>
        <p:nvSpPr>
          <p:cNvPr id="18437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s-EC" smtClean="0"/>
              <a:t>Competencia Directa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s-EC" dirty="0" smtClean="0"/>
              <a:t>Competencia Indirecta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531</TotalTime>
  <Words>1555</Words>
  <Application>Microsoft Office PowerPoint</Application>
  <PresentationFormat>Presentación en pantalla (4:3)</PresentationFormat>
  <Paragraphs>412</Paragraphs>
  <Slides>65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7" baseType="lpstr">
      <vt:lpstr>Arial</vt:lpstr>
      <vt:lpstr>Tw Cen MT</vt:lpstr>
      <vt:lpstr>Wingdings</vt:lpstr>
      <vt:lpstr>Wingdings 2</vt:lpstr>
      <vt:lpstr>Calibri</vt:lpstr>
      <vt:lpstr>Gautami</vt:lpstr>
      <vt:lpstr>Rockwell Condensed</vt:lpstr>
      <vt:lpstr>Times New Roman</vt:lpstr>
      <vt:lpstr>Arial Unicode MS</vt:lpstr>
      <vt:lpstr>Edwardian Script ITC</vt:lpstr>
      <vt:lpstr>Intermedio</vt:lpstr>
      <vt:lpstr>Gráfico</vt:lpstr>
      <vt:lpstr>Escuela Superior Politécnica del Litoral</vt:lpstr>
      <vt:lpstr>Diapositiva 2</vt:lpstr>
      <vt:lpstr>Índice</vt:lpstr>
      <vt:lpstr>Introducción</vt:lpstr>
      <vt:lpstr>Antecedentes</vt:lpstr>
      <vt:lpstr>Objetivo General</vt:lpstr>
      <vt:lpstr>Características Del Servicio </vt:lpstr>
      <vt:lpstr>Estudio de mercado</vt:lpstr>
      <vt:lpstr>Análisis de la Oferta: Competencia </vt:lpstr>
      <vt:lpstr>Análisis de la demanda: Base de decisión de compra</vt:lpstr>
      <vt:lpstr>Estimación de la demanda</vt:lpstr>
      <vt:lpstr>Estimación de la demanda</vt:lpstr>
      <vt:lpstr>Precios de la competencia</vt:lpstr>
      <vt:lpstr>Investigación cuantitativa</vt:lpstr>
      <vt:lpstr>Resultados de las encuestas</vt:lpstr>
      <vt:lpstr>Resultados de las encuestas</vt:lpstr>
      <vt:lpstr>Resultados de la Investigación</vt:lpstr>
      <vt:lpstr>Resultados de la Investigación</vt:lpstr>
      <vt:lpstr>Resultados de la Investigación</vt:lpstr>
      <vt:lpstr>Resultados de la investigación</vt:lpstr>
      <vt:lpstr>Resultados de la investigación</vt:lpstr>
      <vt:lpstr>Resultados de la investigación</vt:lpstr>
      <vt:lpstr>Resultados de la investigación</vt:lpstr>
      <vt:lpstr>Investigación Cualitativa</vt:lpstr>
      <vt:lpstr>Investigación cualitativa</vt:lpstr>
      <vt:lpstr>Marketing estratégico</vt:lpstr>
      <vt:lpstr>Diapositiva 27</vt:lpstr>
      <vt:lpstr>Boston Consulting Group</vt:lpstr>
      <vt:lpstr>Matriz FODA</vt:lpstr>
      <vt:lpstr>Marketing Mix</vt:lpstr>
      <vt:lpstr>Cliente Satisfecho</vt:lpstr>
      <vt:lpstr>Costo a Satisfacer - Cursos Colegiales</vt:lpstr>
      <vt:lpstr>Costo a Satisfacer - Cursos Preuniversitarios</vt:lpstr>
      <vt:lpstr>Costo a Satisfacer - Cursos Universitarios</vt:lpstr>
      <vt:lpstr>Comodidad del Cliente</vt:lpstr>
      <vt:lpstr>Comunicación</vt:lpstr>
      <vt:lpstr>Estudio Técnico</vt:lpstr>
      <vt:lpstr>Balance de Maquinaria y Equipos</vt:lpstr>
      <vt:lpstr>Docentes</vt:lpstr>
      <vt:lpstr>Planificación de Cursos</vt:lpstr>
      <vt:lpstr>Balance de Personal Técnico</vt:lpstr>
      <vt:lpstr>Balance de Obras Físicas</vt:lpstr>
      <vt:lpstr>Determinación del tamaño</vt:lpstr>
      <vt:lpstr>Determinación del tamaño</vt:lpstr>
      <vt:lpstr>Estudio Organizacional</vt:lpstr>
      <vt:lpstr>Organigrama</vt:lpstr>
      <vt:lpstr>Personal Administrativo</vt:lpstr>
      <vt:lpstr> Estudio Financiero </vt:lpstr>
      <vt:lpstr>Estimación de Costos</vt:lpstr>
      <vt:lpstr>Estimación de Costos</vt:lpstr>
      <vt:lpstr>Estimación de Costos</vt:lpstr>
      <vt:lpstr>Participaciones</vt:lpstr>
      <vt:lpstr>Estimación de Costos</vt:lpstr>
      <vt:lpstr>Inversiones del Proyecto y Valor de desecho</vt:lpstr>
      <vt:lpstr>Ingresos del Proyecto</vt:lpstr>
      <vt:lpstr>Tasa de Descuento</vt:lpstr>
      <vt:lpstr>Tasa de descuento</vt:lpstr>
      <vt:lpstr>Flujo de caja</vt:lpstr>
      <vt:lpstr>VAN, TIR, Payback</vt:lpstr>
      <vt:lpstr>VAN, TIR, Payback</vt:lpstr>
      <vt:lpstr>Análisis de sensibilidad</vt:lpstr>
      <vt:lpstr>CONCLUSIONES</vt:lpstr>
      <vt:lpstr>CONCLUSIONES</vt:lpstr>
      <vt:lpstr>RECOMENDACIONES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</dc:creator>
  <cp:lastModifiedBy>Administrador</cp:lastModifiedBy>
  <cp:revision>68</cp:revision>
  <dcterms:created xsi:type="dcterms:W3CDTF">2009-09-15T13:58:17Z</dcterms:created>
  <dcterms:modified xsi:type="dcterms:W3CDTF">2009-11-09T17:21:02Z</dcterms:modified>
</cp:coreProperties>
</file>