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789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11D448-2CBB-4500-9067-5A377B26E37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535D4-46C1-4DF4-BC8F-F2210B3EFC3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1E049-478B-4872-94E7-2EF5059D05A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3D549-4B7E-49CB-BEF9-5A6F69B4607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F5ABB-CCD2-47C1-9C77-037359303E8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CA73F-CD19-447C-9115-5EFB98BFE54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813D3-17E7-4BB5-8516-A93CA48FAB1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1B8AC-FA7A-4231-90FE-31555646B2E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9C6A4-B734-4C3E-B9CC-FECB7D9A67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E298B-8E67-483D-B128-79CA1BCE9CB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82789-E2AD-4C05-B516-A3951F950F0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687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68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3E86F081-7367-4AFB-831B-7D6D3F93E4DD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d/d6/Jensen_box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731838" y="22828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052" name="Imagen 2" descr="logo Espol nue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404813"/>
            <a:ext cx="1219200" cy="113982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763713" y="1700213"/>
            <a:ext cx="572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 b="1"/>
              <a:t>ESCUELA SUPERIOR POLITÉCNICA DEL LITORAL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47813" y="2276475"/>
            <a:ext cx="600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 b="1"/>
              <a:t>Facultad de Ingeniería en Electricidad y Computación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68313" y="2852738"/>
            <a:ext cx="821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/>
              <a:t> “Rediseño e Implementación de un Medidor del Tiempo de Reacción Humana”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455738" y="3429000"/>
            <a:ext cx="614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 b="1"/>
              <a:t>TÓPICO DE GRADUACIÓN EN ELECTRÓNICA MÉDICA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670175" y="393382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/>
              <a:t>Previa a la obtención del Título de: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474788" y="4443413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 b="1"/>
              <a:t>INGENIERO EN ELECTRICIDAD ESPECIALIZACIÓN ELECTRÓNICA Y AUTOMATIZACIÓN INDUSTRIAL</a:t>
            </a:r>
            <a:r>
              <a:rPr lang="es-ES"/>
              <a:t> 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771775" y="5321300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/>
              <a:t>Presentado por:</a:t>
            </a:r>
          </a:p>
          <a:p>
            <a:pPr algn="ctr"/>
            <a:r>
              <a:rPr lang="es-ES"/>
              <a:t>Yasser Denek Montero Florín</a:t>
            </a:r>
          </a:p>
          <a:p>
            <a:pPr algn="ctr"/>
            <a:r>
              <a:rPr lang="es-ES"/>
              <a:t>Fausto Enrique Veloz Pacheco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 l="28346" t="14188" r="29713" b="20438"/>
          <a:stretch>
            <a:fillRect/>
          </a:stretch>
        </p:blipFill>
        <p:spPr bwMode="auto">
          <a:xfrm>
            <a:off x="3563938" y="1628775"/>
            <a:ext cx="511333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U1 – 74LS138</a:t>
            </a:r>
            <a:endParaRPr lang="es-ES"/>
          </a:p>
        </p:txBody>
      </p:sp>
      <p:sp>
        <p:nvSpPr>
          <p:cNvPr id="49158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4209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U2 – 74LS138</a:t>
            </a:r>
            <a:endParaRPr lang="es-ES"/>
          </a:p>
        </p:txBody>
      </p:sp>
      <p:sp>
        <p:nvSpPr>
          <p:cNvPr id="49159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9972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U4 – 74151</a:t>
            </a:r>
            <a:endParaRPr lang="es-ES"/>
          </a:p>
        </p:txBody>
      </p:sp>
      <p:sp>
        <p:nvSpPr>
          <p:cNvPr id="49160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357346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DISPLAY</a:t>
            </a:r>
            <a:endParaRPr lang="es-ES"/>
          </a:p>
        </p:txBody>
      </p:sp>
      <p:sp>
        <p:nvSpPr>
          <p:cNvPr id="49161" name="Text Box 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40767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SENSORES</a:t>
            </a:r>
            <a:endParaRPr lang="es-ES"/>
          </a:p>
        </p:txBody>
      </p:sp>
      <p:sp>
        <p:nvSpPr>
          <p:cNvPr id="49162" name="Text Box 1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TX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 l="4727" t="24583" r="35612" b="43291"/>
          <a:stretch>
            <a:fillRect/>
          </a:stretch>
        </p:blipFill>
        <p:spPr bwMode="auto">
          <a:xfrm>
            <a:off x="395288" y="3573463"/>
            <a:ext cx="820896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4209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SENSORES</a:t>
            </a:r>
            <a:endParaRPr lang="es-ES"/>
          </a:p>
        </p:txBody>
      </p:sp>
      <p:sp>
        <p:nvSpPr>
          <p:cNvPr id="50182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1916113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U3 - PIC16F876A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/>
          <a:srcRect l="56706" t="24562" r="7864" b="17792"/>
          <a:stretch>
            <a:fillRect/>
          </a:stretch>
        </p:blipFill>
        <p:spPr bwMode="auto">
          <a:xfrm>
            <a:off x="4356100" y="2133600"/>
            <a:ext cx="43195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6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9972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DISPLAY</a:t>
            </a:r>
            <a:endParaRPr lang="es-ES"/>
          </a:p>
        </p:txBody>
      </p:sp>
      <p:sp>
        <p:nvSpPr>
          <p:cNvPr id="51207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4923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SENSORES</a:t>
            </a:r>
            <a:endParaRPr lang="es-ES"/>
          </a:p>
        </p:txBody>
      </p:sp>
      <p:sp>
        <p:nvSpPr>
          <p:cNvPr id="51208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198913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U3 - PIC16F876A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 l="41341" t="16063" r="15547" b="17209"/>
          <a:stretch>
            <a:fillRect/>
          </a:stretch>
        </p:blipFill>
        <p:spPr bwMode="auto">
          <a:xfrm>
            <a:off x="3419475" y="1557338"/>
            <a:ext cx="525621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4209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U2 – 74LS138</a:t>
            </a:r>
            <a:endParaRPr lang="es-ES"/>
          </a:p>
        </p:txBody>
      </p:sp>
      <p:sp>
        <p:nvSpPr>
          <p:cNvPr id="52230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198913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U3 - PIC16F876A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es-EC"/>
              <a:t>TRANSFERENCIA DE DATOS</a:t>
            </a:r>
            <a:endParaRPr lang="es-ES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 l="31888" t="44417" r="31499" b="39520"/>
          <a:stretch>
            <a:fillRect/>
          </a:stretch>
        </p:blipFill>
        <p:spPr bwMode="auto">
          <a:xfrm>
            <a:off x="1619250" y="3198813"/>
            <a:ext cx="5040313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3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198913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U3 - PIC16F876A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/>
              <a:t>PROGRAMA DE ADQUISICIÓN DE DATOS</a:t>
            </a:r>
            <a:endParaRPr lang="es-ES" sz="320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484313"/>
            <a:ext cx="43513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19700" y="501332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/>
              <a:t>                 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REGRESIÓN LINEAL</a:t>
            </a:r>
            <a:endParaRPr lang="es-ES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 l="21776" t="29527" r="22699" b="29773"/>
          <a:stretch>
            <a:fillRect/>
          </a:stretch>
        </p:blipFill>
        <p:spPr bwMode="auto">
          <a:xfrm>
            <a:off x="468313" y="1628775"/>
            <a:ext cx="3527425" cy="1936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/>
          <a:srcRect l="19223" t="13078" r="19666" b="13852"/>
          <a:stretch>
            <a:fillRect/>
          </a:stretch>
        </p:blipFill>
        <p:spPr bwMode="auto">
          <a:xfrm>
            <a:off x="395288" y="3860800"/>
            <a:ext cx="3621087" cy="270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/>
          <a:srcRect l="21201" t="6804" r="21703" b="6047"/>
          <a:stretch>
            <a:fillRect/>
          </a:stretch>
        </p:blipFill>
        <p:spPr bwMode="auto">
          <a:xfrm>
            <a:off x="4211638" y="1989138"/>
            <a:ext cx="4464050" cy="4262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DESARROLLO MATEMÁTICO</a:t>
            </a:r>
            <a:endParaRPr lang="es-ES"/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>
            <p:ph idx="1"/>
          </p:nvPr>
        </p:nvGraphicFramePr>
        <p:xfrm>
          <a:off x="468313" y="1609725"/>
          <a:ext cx="1655762" cy="444500"/>
        </p:xfrm>
        <a:graphic>
          <a:graphicData uri="http://schemas.openxmlformats.org/presentationml/2006/ole">
            <p:oleObj spid="_x0000_s56326" name="Ecuación" r:id="rId3" imgW="850680" imgH="228600" progId="Equation.3">
              <p:embed/>
            </p:oleObj>
          </a:graphicData>
        </a:graphic>
      </p:graphicFrame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468313" y="2205038"/>
          <a:ext cx="2519362" cy="1025525"/>
        </p:xfrm>
        <a:graphic>
          <a:graphicData uri="http://schemas.openxmlformats.org/presentationml/2006/ole">
            <p:oleObj spid="_x0000_s56329" name="Ecuación" r:id="rId4" imgW="1295280" imgH="533160" progId="Equation.3">
              <p:embed/>
            </p:oleObj>
          </a:graphicData>
        </a:graphic>
      </p:graphicFrame>
      <p:graphicFrame>
        <p:nvGraphicFramePr>
          <p:cNvPr id="56330" name="Object 10"/>
          <p:cNvGraphicFramePr>
            <a:graphicFrameLocks noChangeAspect="1"/>
          </p:cNvGraphicFramePr>
          <p:nvPr/>
        </p:nvGraphicFramePr>
        <p:xfrm>
          <a:off x="468313" y="3357563"/>
          <a:ext cx="1727200" cy="528637"/>
        </p:xfrm>
        <a:graphic>
          <a:graphicData uri="http://schemas.openxmlformats.org/presentationml/2006/ole">
            <p:oleObj spid="_x0000_s56330" name="Ecuación" r:id="rId5" imgW="799920" imgH="253800" progId="Equation.3">
              <p:embed/>
            </p:oleObj>
          </a:graphicData>
        </a:graphic>
      </p:graphicFrame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395288" y="4365625"/>
          <a:ext cx="2951162" cy="1177925"/>
        </p:xfrm>
        <a:graphic>
          <a:graphicData uri="http://schemas.openxmlformats.org/presentationml/2006/ole">
            <p:oleObj spid="_x0000_s56331" name="Ecuación" r:id="rId6" imgW="1981080" imgH="812520" progId="Equation.3">
              <p:embed/>
            </p:oleObj>
          </a:graphicData>
        </a:graphic>
      </p:graphicFrame>
      <p:graphicFrame>
        <p:nvGraphicFramePr>
          <p:cNvPr id="56332" name="Object 12"/>
          <p:cNvGraphicFramePr>
            <a:graphicFrameLocks noChangeAspect="1"/>
          </p:cNvGraphicFramePr>
          <p:nvPr/>
        </p:nvGraphicFramePr>
        <p:xfrm>
          <a:off x="468313" y="5741988"/>
          <a:ext cx="8424862" cy="936625"/>
        </p:xfrm>
        <a:graphic>
          <a:graphicData uri="http://schemas.openxmlformats.org/presentationml/2006/ole">
            <p:oleObj spid="_x0000_s56332" name="Ecuación" r:id="rId7" imgW="5778360" imgH="660240" progId="Equation.3">
              <p:embed/>
            </p:oleObj>
          </a:graphicData>
        </a:graphic>
      </p:graphicFrame>
      <p:pic>
        <p:nvPicPr>
          <p:cNvPr id="56397" name="Picture 77"/>
          <p:cNvPicPr>
            <a:picLocks noChangeAspect="1" noChangeArrowheads="1"/>
          </p:cNvPicPr>
          <p:nvPr/>
        </p:nvPicPr>
        <p:blipFill>
          <a:blip r:embed="rId8"/>
          <a:srcRect l="30702" t="29292" r="52748" b="32916"/>
          <a:stretch>
            <a:fillRect/>
          </a:stretch>
        </p:blipFill>
        <p:spPr bwMode="auto">
          <a:xfrm>
            <a:off x="5724525" y="1844675"/>
            <a:ext cx="15144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MANEJO DEL EQUIPO</a:t>
            </a:r>
            <a:endParaRPr lang="es-E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Encendido.</a:t>
            </a:r>
          </a:p>
          <a:p>
            <a:r>
              <a:rPr lang="es-EC"/>
              <a:t>Toma de muestras.</a:t>
            </a:r>
          </a:p>
          <a:p>
            <a:r>
              <a:rPr lang="es-EC"/>
              <a:t>Visualización de los tiempos de reacción y tiempo de movimiento.</a:t>
            </a:r>
          </a:p>
          <a:p>
            <a:r>
              <a:rPr lang="es-EC"/>
              <a:t>Arranque del programa de adquisición de datos.</a:t>
            </a:r>
          </a:p>
          <a:p>
            <a:r>
              <a:rPr lang="es-EC"/>
              <a:t>Transmisión de datos.</a:t>
            </a:r>
          </a:p>
          <a:p>
            <a:r>
              <a:rPr lang="es-EC"/>
              <a:t>Reporte Final.</a:t>
            </a:r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CONCLUSIONES</a:t>
            </a:r>
            <a:endParaRPr lang="es-E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buFont typeface="Wingdings" pitchFamily="2" charset="2"/>
              <a:buAutoNum type="arabicPeriod"/>
            </a:pPr>
            <a:r>
              <a:rPr lang="es-EC"/>
              <a:t>Simplificación de los elementos electrónicos utilizados para la construcción del equipo.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s-EC"/>
              <a:t>Mayor capacidad de interpretación de los resultados obtenidos a través de la ayuda del software implementado.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s-EC"/>
              <a:t>Estructura de programación mas amigable y conocida.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s-EC"/>
          </a:p>
          <a:p>
            <a:pPr marL="609600" indent="-609600">
              <a:buFont typeface="Wingdings" pitchFamily="2" charset="2"/>
              <a:buAutoNum type="arabicPeriod"/>
            </a:pPr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ANTECEDENTES</a:t>
            </a:r>
            <a:endParaRPr lang="es-E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Psicólogo William Edmund Hick, Universidad de Cambridge en Inglaterra, Ley de Hick, 1952.</a:t>
            </a:r>
          </a:p>
          <a:p>
            <a:r>
              <a:rPr lang="es-EC"/>
              <a:t>Ingeniero George Kondraske, Universidad de Texas en Arlington, 1985.</a:t>
            </a:r>
          </a:p>
          <a:p>
            <a:r>
              <a:rPr lang="es-EC"/>
              <a:t>Psicólogo Arthur Jensen, Universidad de California en Berkeley, 1987.</a:t>
            </a:r>
          </a:p>
          <a:p>
            <a:endParaRPr lang="es-EC"/>
          </a:p>
          <a:p>
            <a:endParaRPr lang="es-EC"/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5838"/>
            <a:ext cx="8496300" cy="51069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s-ES" sz="2800"/>
              <a:t>Ventaja económica y física mediante el uso de un puerto de transmisión serial en lugar de un puerto de transmisión paralelo.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s-EC" sz="2800"/>
              <a:t>Optimización del tiempo al momento de realizar el análisis matemático de los resultados obtenidos mediante el uso del software.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s-EC" sz="2800"/>
              <a:t>Se demuestra que la ley de Hick está vigente.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s-EC" sz="2800"/>
              <a:t>Mientras menor es la pendiente de la curva, menor es el tiempo de reacción.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s-EC" sz="2800"/>
              <a:t>La familiaridad con la prueba disminuye el tiempo de reacción.</a:t>
            </a:r>
            <a:endParaRPr lang="es-E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RECOMENDACIONES</a:t>
            </a:r>
            <a:endParaRPr 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marL="609600" indent="-609600" algn="just">
              <a:buFont typeface="Wingdings" pitchFamily="2" charset="2"/>
              <a:buAutoNum type="arabicPeriod"/>
            </a:pPr>
            <a:r>
              <a:rPr lang="es-EC"/>
              <a:t>Implantación de una pantalla de cristal líquido.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s-EC"/>
              <a:t>Uso de un puerto de transmisión de datos USB.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s-EC"/>
              <a:t>Para poder corroborar la ley de Hick es necesario explicar al usuario funcionamiento del equipo.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s-EC" sz="6600">
              <a:latin typeface="Forte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es-EC" sz="6600">
                <a:latin typeface="Forte" pitchFamily="66" charset="0"/>
              </a:rPr>
              <a:t>GRACIAS POR SU ATENCIÓN</a:t>
            </a:r>
            <a:endParaRPr lang="es-ES" sz="660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2376488"/>
          </a:xfrm>
        </p:spPr>
        <p:txBody>
          <a:bodyPr/>
          <a:lstStyle/>
          <a:p>
            <a:r>
              <a:rPr lang="es-EC"/>
              <a:t>Población de 900 individuos.</a:t>
            </a:r>
          </a:p>
          <a:p>
            <a:r>
              <a:rPr lang="es-EC"/>
              <a:t>Correlación entre tiempos de reacción y elección de alternativas.</a:t>
            </a:r>
          </a:p>
          <a:p>
            <a:r>
              <a:rPr lang="es-EC"/>
              <a:t>Equipo estándar.</a:t>
            </a:r>
          </a:p>
          <a:p>
            <a:endParaRPr lang="es-ES"/>
          </a:p>
        </p:txBody>
      </p:sp>
      <p:pic>
        <p:nvPicPr>
          <p:cNvPr id="39941" name="Picture 5" descr="File:Jensen box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6191" t="28810" r="8214" b="6429"/>
          <a:stretch>
            <a:fillRect/>
          </a:stretch>
        </p:blipFill>
        <p:spPr bwMode="auto">
          <a:xfrm>
            <a:off x="3419475" y="3716338"/>
            <a:ext cx="2665413" cy="171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OBJETIVOS</a:t>
            </a:r>
            <a:endParaRPr lang="es-E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s-EC"/>
              <a:t>OBJETIVO GENERAL</a:t>
            </a:r>
          </a:p>
          <a:p>
            <a:pPr marL="609600" indent="-609600">
              <a:buFont typeface="Wingdings" pitchFamily="2" charset="2"/>
              <a:buNone/>
            </a:pPr>
            <a:r>
              <a:rPr lang="es-EC"/>
              <a:t>	Aprovechar las bondades que presentan los microcontroladores para el desarrollo de proyectos electrónicos.</a:t>
            </a:r>
          </a:p>
          <a:p>
            <a:pPr marL="609600" indent="-609600">
              <a:buFont typeface="Wingdings" pitchFamily="2" charset="2"/>
              <a:buNone/>
            </a:pPr>
            <a:endParaRPr lang="es-EC"/>
          </a:p>
          <a:p>
            <a:pPr marL="609600" indent="-609600"/>
            <a:r>
              <a:rPr lang="es-EC"/>
              <a:t>OBJETIVO ESPECÍFICO</a:t>
            </a:r>
          </a:p>
          <a:p>
            <a:pPr marL="609600" indent="-609600">
              <a:buFont typeface="Wingdings" pitchFamily="2" charset="2"/>
              <a:buNone/>
            </a:pPr>
            <a:r>
              <a:rPr lang="es-EC"/>
              <a:t>	Comprobar la Ley de Hick.</a:t>
            </a:r>
          </a:p>
          <a:p>
            <a:pPr marL="609600" indent="-609600">
              <a:buFont typeface="Wingdings" pitchFamily="2" charset="2"/>
              <a:buNone/>
            </a:pPr>
            <a:endParaRPr lang="es-EC"/>
          </a:p>
          <a:p>
            <a:pPr marL="609600" indent="-609600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es-EC"/>
              <a:t>FUNDAMENTOS TEÓRICOS</a:t>
            </a: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49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C" sz="2800"/>
              <a:t>LEY DE HICK</a:t>
            </a:r>
          </a:p>
          <a:p>
            <a:r>
              <a:rPr lang="es-EC" sz="2800"/>
              <a:t>El tiempo que una persona tarda en tomar una decisión aumenta conforme crece el número de alternativas que se le presentan.</a:t>
            </a:r>
          </a:p>
          <a:p>
            <a:r>
              <a:rPr lang="es-EC" sz="2800"/>
              <a:t>Tiempo de Reacción ~ log</a:t>
            </a:r>
            <a:r>
              <a:rPr lang="es-EC" sz="2800" baseline="-25000"/>
              <a:t>2</a:t>
            </a:r>
            <a:r>
              <a:rPr lang="es-EC" sz="2800"/>
              <a:t> n</a:t>
            </a:r>
            <a:endParaRPr lang="es-ES" sz="280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 l="14166" t="25520" r="9648" b="19667"/>
          <a:stretch>
            <a:fillRect/>
          </a:stretch>
        </p:blipFill>
        <p:spPr bwMode="auto">
          <a:xfrm>
            <a:off x="1979613" y="4149725"/>
            <a:ext cx="518477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07375" cy="5256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C" sz="2800"/>
              <a:t>TIEMPO DE REACCIÓN</a:t>
            </a:r>
          </a:p>
          <a:p>
            <a:r>
              <a:rPr lang="es-EC" sz="2800"/>
              <a:t>Es la cantidad de tiempo que transcurre entre el momento en que se produce una acción y el momento en que se reacciona ante ella. </a:t>
            </a:r>
          </a:p>
          <a:p>
            <a:endParaRPr lang="es-EC" sz="2800"/>
          </a:p>
          <a:p>
            <a:pPr>
              <a:buFont typeface="Wingdings" pitchFamily="2" charset="2"/>
              <a:buNone/>
            </a:pPr>
            <a:r>
              <a:rPr lang="es-EC" sz="2800"/>
              <a:t>TIEMPO DE MOVIMIENTO</a:t>
            </a:r>
          </a:p>
          <a:p>
            <a:r>
              <a:rPr lang="es-EC" sz="2800"/>
              <a:t>Es la cantidad de tiempo que transcurre entre el momento en que se produce una reacción ante un evento y el momento en que se toma una decisión ante ella.</a:t>
            </a:r>
          </a:p>
          <a:p>
            <a:pPr>
              <a:buFont typeface="Wingdings" pitchFamily="2" charset="2"/>
              <a:buNone/>
            </a:pP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EQUIPO ACTUAL</a:t>
            </a:r>
            <a:endParaRPr 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C" sz="2800"/>
              <a:t>Construido en el año de 1991.</a:t>
            </a:r>
          </a:p>
          <a:p>
            <a:pPr>
              <a:lnSpc>
                <a:spcPct val="90000"/>
              </a:lnSpc>
            </a:pPr>
            <a:r>
              <a:rPr lang="es-EC" sz="2800"/>
              <a:t>Microprocesador 8085.</a:t>
            </a:r>
          </a:p>
          <a:p>
            <a:pPr>
              <a:lnSpc>
                <a:spcPct val="90000"/>
              </a:lnSpc>
            </a:pPr>
            <a:r>
              <a:rPr lang="es-EC" sz="2800"/>
              <a:t>Longitud: 45 cm, Ancho: 35 cm, Profundidad: 15 cm.</a:t>
            </a:r>
          </a:p>
          <a:p>
            <a:pPr>
              <a:lnSpc>
                <a:spcPct val="90000"/>
              </a:lnSpc>
            </a:pPr>
            <a:r>
              <a:rPr lang="es-EC" sz="2800"/>
              <a:t>Microprocesador 8085.</a:t>
            </a:r>
          </a:p>
          <a:p>
            <a:pPr>
              <a:lnSpc>
                <a:spcPct val="90000"/>
              </a:lnSpc>
            </a:pPr>
            <a:r>
              <a:rPr lang="es-EC" sz="2800"/>
              <a:t>Memoria RAM 8155.</a:t>
            </a:r>
          </a:p>
          <a:p>
            <a:pPr>
              <a:lnSpc>
                <a:spcPct val="90000"/>
              </a:lnSpc>
            </a:pPr>
            <a:r>
              <a:rPr lang="es-EC" sz="2800"/>
              <a:t>Memoria EPROM 8755.</a:t>
            </a:r>
          </a:p>
          <a:p>
            <a:pPr>
              <a:lnSpc>
                <a:spcPct val="90000"/>
              </a:lnSpc>
            </a:pPr>
            <a:r>
              <a:rPr lang="es-EC" sz="2800"/>
              <a:t>Comunicación mediante puerto paralelo.</a:t>
            </a:r>
          </a:p>
          <a:p>
            <a:pPr>
              <a:lnSpc>
                <a:spcPct val="90000"/>
              </a:lnSpc>
            </a:pPr>
            <a:r>
              <a:rPr lang="es-EC" sz="2800"/>
              <a:t>Programa de Adquisición de Datos INDATOS.</a:t>
            </a: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/>
              <a:t>CONSTRUCCIÓN DEL EQUIPO</a:t>
            </a:r>
            <a:endParaRPr lang="es-ES" sz="4000"/>
          </a:p>
        </p:txBody>
      </p:sp>
      <p:pic>
        <p:nvPicPr>
          <p:cNvPr id="450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4120" t="19691" r="7118" b="15137"/>
          <a:stretch>
            <a:fillRect/>
          </a:stretch>
        </p:blipFill>
        <p:spPr>
          <a:xfrm>
            <a:off x="1547813" y="2205038"/>
            <a:ext cx="6481762" cy="295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es-EC"/>
              <a:t>OPERACIÓN ELECTRÓNICA</a:t>
            </a:r>
            <a:endParaRPr lang="es-ES"/>
          </a:p>
        </p:txBody>
      </p:sp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2"/>
          <a:srcRect l="2657" t="13229" r="12109" b="17770"/>
          <a:stretch>
            <a:fillRect/>
          </a:stretch>
        </p:blipFill>
        <p:spPr bwMode="auto">
          <a:xfrm>
            <a:off x="323850" y="2420938"/>
            <a:ext cx="81359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93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U3 - PIC16F876A</a:t>
            </a:r>
            <a:endParaRPr lang="es-ES"/>
          </a:p>
        </p:txBody>
      </p:sp>
      <p:sp>
        <p:nvSpPr>
          <p:cNvPr id="46094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0605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U4 – 74151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822</TotalTime>
  <Words>513</Words>
  <Application>Microsoft Office PowerPoint</Application>
  <PresentationFormat>Presentación en pantalla (4:3)</PresentationFormat>
  <Paragraphs>86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Wingdings</vt:lpstr>
      <vt:lpstr>Forte</vt:lpstr>
      <vt:lpstr>Órbita</vt:lpstr>
      <vt:lpstr>Microsoft Editor de ecuaciones 3.0</vt:lpstr>
      <vt:lpstr>Diapositiva 1</vt:lpstr>
      <vt:lpstr>ANTECEDENTES</vt:lpstr>
      <vt:lpstr>Diapositiva 3</vt:lpstr>
      <vt:lpstr>OBJETIVOS</vt:lpstr>
      <vt:lpstr>FUNDAMENTOS TEÓRICOS</vt:lpstr>
      <vt:lpstr>Diapositiva 6</vt:lpstr>
      <vt:lpstr>EQUIPO ACTUAL</vt:lpstr>
      <vt:lpstr>CONSTRUCCIÓN DEL EQUIPO</vt:lpstr>
      <vt:lpstr>OPERACIÓN ELECTRÓNICA</vt:lpstr>
      <vt:lpstr>Diapositiva 10</vt:lpstr>
      <vt:lpstr>Diapositiva 11</vt:lpstr>
      <vt:lpstr>Diapositiva 12</vt:lpstr>
      <vt:lpstr>Diapositiva 13</vt:lpstr>
      <vt:lpstr>TRANSFERENCIA DE DATOS</vt:lpstr>
      <vt:lpstr>PROGRAMA DE ADQUISICIÓN DE DATOS</vt:lpstr>
      <vt:lpstr>REGRESIÓN LINEAL</vt:lpstr>
      <vt:lpstr>DESARROLLO MATEMÁTICO</vt:lpstr>
      <vt:lpstr>MANEJO DEL EQUIPO</vt:lpstr>
      <vt:lpstr>CONCLUSIONES</vt:lpstr>
      <vt:lpstr>Diapositiva 20</vt:lpstr>
      <vt:lpstr>RECOMENDACIONES</vt:lpstr>
      <vt:lpstr>Diapositiva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TENESACA</dc:creator>
  <cp:lastModifiedBy>kenjjime</cp:lastModifiedBy>
  <cp:revision>14</cp:revision>
  <dcterms:created xsi:type="dcterms:W3CDTF">2009-09-16T01:34:18Z</dcterms:created>
  <dcterms:modified xsi:type="dcterms:W3CDTF">2009-11-09T17:32:29Z</dcterms:modified>
</cp:coreProperties>
</file>