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4" r:id="rId3"/>
    <p:sldId id="275" r:id="rId4"/>
    <p:sldId id="276" r:id="rId5"/>
    <p:sldId id="277" r:id="rId6"/>
    <p:sldId id="278" r:id="rId7"/>
    <p:sldId id="279" r:id="rId8"/>
    <p:sldId id="280" r:id="rId9"/>
    <p:sldId id="281" r:id="rId10"/>
    <p:sldId id="286" r:id="rId11"/>
    <p:sldId id="287" r:id="rId12"/>
    <p:sldId id="288" r:id="rId13"/>
    <p:sldId id="289" r:id="rId14"/>
    <p:sldId id="282" r:id="rId15"/>
    <p:sldId id="283" r:id="rId16"/>
    <p:sldId id="284" r:id="rId17"/>
    <p:sldId id="285" r:id="rId18"/>
    <p:sldId id="292" r:id="rId19"/>
    <p:sldId id="293" r:id="rId20"/>
    <p:sldId id="295" r:id="rId21"/>
    <p:sldId id="296" r:id="rId22"/>
    <p:sldId id="297" r:id="rId23"/>
    <p:sldId id="298" r:id="rId24"/>
    <p:sldId id="299" r:id="rId25"/>
    <p:sldId id="294" r:id="rId26"/>
    <p:sldId id="257" r:id="rId27"/>
    <p:sldId id="301" r:id="rId28"/>
    <p:sldId id="258" r:id="rId29"/>
    <p:sldId id="260" r:id="rId30"/>
    <p:sldId id="261" r:id="rId31"/>
    <p:sldId id="273" r:id="rId32"/>
    <p:sldId id="263" r:id="rId33"/>
    <p:sldId id="264" r:id="rId34"/>
    <p:sldId id="265" r:id="rId35"/>
    <p:sldId id="267" r:id="rId36"/>
    <p:sldId id="270" r:id="rId37"/>
    <p:sldId id="269" r:id="rId38"/>
    <p:sldId id="271" r:id="rId39"/>
    <p:sldId id="272" r:id="rId40"/>
    <p:sldId id="290" r:id="rId41"/>
    <p:sldId id="291" r:id="rId4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3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28 Título"/>
          <p:cNvSpPr>
            <a:spLocks noGrp="1"/>
          </p:cNvSpPr>
          <p:nvPr>
            <p:ph type="ctrTitle"/>
          </p:nvPr>
        </p:nvSpPr>
        <p:spPr>
          <a:xfrm>
            <a:off x="381000" y="4853411"/>
            <a:ext cx="8458200" cy="1222375"/>
          </a:xfrm>
        </p:spPr>
        <p:txBody>
          <a:bodyPr anchor="t"/>
          <a:lstStyle/>
          <a:p>
            <a:r>
              <a:rPr lang="es-ES" smtClean="0"/>
              <a:t>Haga clic para modificar el estilo de título del patrón</a:t>
            </a:r>
            <a:endParaRPr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5" name="15 Marcador de fecha"/>
          <p:cNvSpPr>
            <a:spLocks noGrp="1"/>
          </p:cNvSpPr>
          <p:nvPr>
            <p:ph type="dt" sz="half" idx="10"/>
          </p:nvPr>
        </p:nvSpPr>
        <p:spPr/>
        <p:txBody>
          <a:bodyPr/>
          <a:lstStyle>
            <a:lvl1pPr>
              <a:defRPr/>
            </a:lvl1pPr>
          </a:lstStyle>
          <a:p>
            <a:pPr>
              <a:defRPr/>
            </a:pPr>
            <a:fld id="{A5170736-0838-4EA8-90FF-4E4B2A8D1303}" type="datetimeFigureOut">
              <a:rPr lang="es-ES"/>
              <a:pPr>
                <a:defRPr/>
              </a:pPr>
              <a:t>09/11/2009</a:t>
            </a:fld>
            <a:endParaRPr lang="es-ES"/>
          </a:p>
        </p:txBody>
      </p:sp>
      <p:sp>
        <p:nvSpPr>
          <p:cNvPr id="6" name="1 Marcador de pie de página"/>
          <p:cNvSpPr>
            <a:spLocks noGrp="1"/>
          </p:cNvSpPr>
          <p:nvPr>
            <p:ph type="ftr" sz="quarter" idx="11"/>
          </p:nvPr>
        </p:nvSpPr>
        <p:spPr/>
        <p:txBody>
          <a:bodyPr/>
          <a:lstStyle>
            <a:lvl1pPr>
              <a:defRPr/>
            </a:lvl1pPr>
          </a:lstStyle>
          <a:p>
            <a:pPr>
              <a:defRPr/>
            </a:pPr>
            <a:endParaRPr lang="es-ES"/>
          </a:p>
        </p:txBody>
      </p:sp>
      <p:sp>
        <p:nvSpPr>
          <p:cNvPr id="7" name="14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79A14E4B-9ED1-46EF-BA53-C0BEDAE71A2C}"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0 Marcador de fecha"/>
          <p:cNvSpPr>
            <a:spLocks noGrp="1"/>
          </p:cNvSpPr>
          <p:nvPr>
            <p:ph type="dt" sz="half" idx="10"/>
          </p:nvPr>
        </p:nvSpPr>
        <p:spPr/>
        <p:txBody>
          <a:bodyPr/>
          <a:lstStyle>
            <a:lvl1pPr>
              <a:defRPr/>
            </a:lvl1pPr>
          </a:lstStyle>
          <a:p>
            <a:pPr>
              <a:defRPr/>
            </a:pPr>
            <a:fld id="{65B93B92-FA57-426C-8527-42CE5D7B206A}" type="datetimeFigureOut">
              <a:rPr lang="es-ES"/>
              <a:pPr>
                <a:defRPr/>
              </a:pPr>
              <a:t>09/11/2009</a:t>
            </a:fld>
            <a:endParaRPr lang="es-ES"/>
          </a:p>
        </p:txBody>
      </p:sp>
      <p:sp>
        <p:nvSpPr>
          <p:cNvPr id="5" name="27 Marcador de pie de página"/>
          <p:cNvSpPr>
            <a:spLocks noGrp="1"/>
          </p:cNvSpPr>
          <p:nvPr>
            <p:ph type="ftr" sz="quarter" idx="11"/>
          </p:nvPr>
        </p:nvSpPr>
        <p:spPr/>
        <p:txBody>
          <a:bodyPr/>
          <a:lstStyle>
            <a:lvl1pPr>
              <a:defRPr/>
            </a:lvl1pPr>
          </a:lstStyle>
          <a:p>
            <a:pPr>
              <a:defRPr/>
            </a:pPr>
            <a:endParaRPr lang="es-ES"/>
          </a:p>
        </p:txBody>
      </p:sp>
      <p:sp>
        <p:nvSpPr>
          <p:cNvPr id="6" name="4 Marcador de número de diapositiva"/>
          <p:cNvSpPr>
            <a:spLocks noGrp="1"/>
          </p:cNvSpPr>
          <p:nvPr>
            <p:ph type="sldNum" sz="quarter" idx="12"/>
          </p:nvPr>
        </p:nvSpPr>
        <p:spPr/>
        <p:txBody>
          <a:bodyPr/>
          <a:lstStyle>
            <a:lvl1pPr>
              <a:defRPr/>
            </a:lvl1pPr>
          </a:lstStyle>
          <a:p>
            <a:pPr>
              <a:defRPr/>
            </a:pPr>
            <a:fld id="{A48BDBAC-87DE-44FC-AB45-B1089CD07447}"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D224464C-8F19-4F89-AE27-927379CC7EE5}" type="datetimeFigureOut">
              <a:rPr lang="es-ES"/>
              <a:pPr>
                <a:defRPr/>
              </a:pPr>
              <a:t>09/11/2009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7D46B88-FDE5-40FE-89F3-8B207B820EB9}"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lang="es-ES" smtClean="0"/>
              <a:t>Haga clic para modificar el estilo de título del patrón</a:t>
            </a:r>
            <a:endParaRPr lang="en-US"/>
          </a:p>
        </p:txBody>
      </p:sp>
      <p:sp>
        <p:nvSpPr>
          <p:cNvPr id="27" name="26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D1285B04-78CE-4548-8927-6A4AFBAC681D}" type="datetimeFigureOut">
              <a:rPr lang="es-ES"/>
              <a:pPr>
                <a:defRPr/>
              </a:pPr>
              <a:t>09/11/2009</a:t>
            </a:fld>
            <a:endParaRPr lang="es-ES"/>
          </a:p>
        </p:txBody>
      </p:sp>
      <p:sp>
        <p:nvSpPr>
          <p:cNvPr id="5" name="18 Marcador de pie de página"/>
          <p:cNvSpPr>
            <a:spLocks noGrp="1"/>
          </p:cNvSpPr>
          <p:nvPr>
            <p:ph type="ftr" sz="quarter" idx="11"/>
          </p:nvPr>
        </p:nvSpPr>
        <p:spPr>
          <a:xfrm>
            <a:off x="3581400" y="76200"/>
            <a:ext cx="2895600" cy="288925"/>
          </a:xfrm>
        </p:spPr>
        <p:txBody>
          <a:bodyPr/>
          <a:lstStyle>
            <a:lvl1pPr>
              <a:defRPr/>
            </a:lvl1pPr>
          </a:lstStyle>
          <a:p>
            <a:pPr>
              <a:defRPr/>
            </a:pPr>
            <a:endParaRPr lang="es-ES"/>
          </a:p>
        </p:txBody>
      </p:sp>
      <p:sp>
        <p:nvSpPr>
          <p:cNvPr id="6" name="15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621B0A48-5A47-420D-8434-5E68FFE47417}"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3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lang="es-ES" smtClean="0"/>
              <a:t>Haga clic para modificar el estilo de título del patrón</a:t>
            </a:r>
            <a:endParaRPr lang="en-US"/>
          </a:p>
        </p:txBody>
      </p:sp>
      <p:sp>
        <p:nvSpPr>
          <p:cNvPr id="5" name="18 Marcador de fecha"/>
          <p:cNvSpPr>
            <a:spLocks noGrp="1"/>
          </p:cNvSpPr>
          <p:nvPr>
            <p:ph type="dt" sz="half" idx="10"/>
          </p:nvPr>
        </p:nvSpPr>
        <p:spPr/>
        <p:txBody>
          <a:bodyPr/>
          <a:lstStyle>
            <a:lvl1pPr>
              <a:defRPr/>
            </a:lvl1pPr>
          </a:lstStyle>
          <a:p>
            <a:pPr>
              <a:defRPr/>
            </a:pPr>
            <a:fld id="{2C3BB03B-3EB5-4273-A9AB-5D7196A6EC9C}" type="datetimeFigureOut">
              <a:rPr lang="es-ES"/>
              <a:pPr>
                <a:defRPr/>
              </a:pPr>
              <a:t>09/11/2009</a:t>
            </a:fld>
            <a:endParaRPr lang="es-ES"/>
          </a:p>
        </p:txBody>
      </p:sp>
      <p:sp>
        <p:nvSpPr>
          <p:cNvPr id="7" name="10 Marcador de pie de página"/>
          <p:cNvSpPr>
            <a:spLocks noGrp="1"/>
          </p:cNvSpPr>
          <p:nvPr>
            <p:ph type="ftr" sz="quarter" idx="11"/>
          </p:nvPr>
        </p:nvSpPr>
        <p:spPr/>
        <p:txBody>
          <a:bodyPr/>
          <a:lstStyle>
            <a:lvl1pPr>
              <a:defRPr/>
            </a:lvl1pPr>
          </a:lstStyle>
          <a:p>
            <a:pPr>
              <a:defRPr/>
            </a:pPr>
            <a:endParaRPr lang="es-ES"/>
          </a:p>
        </p:txBody>
      </p:sp>
      <p:sp>
        <p:nvSpPr>
          <p:cNvPr id="9" name="15 Marcador de número de diapositiva"/>
          <p:cNvSpPr>
            <a:spLocks noGrp="1"/>
          </p:cNvSpPr>
          <p:nvPr>
            <p:ph type="sldNum" sz="quarter" idx="12"/>
          </p:nvPr>
        </p:nvSpPr>
        <p:spPr/>
        <p:txBody>
          <a:bodyPr/>
          <a:lstStyle>
            <a:lvl1pPr>
              <a:defRPr/>
            </a:lvl1pPr>
          </a:lstStyle>
          <a:p>
            <a:pPr>
              <a:defRPr/>
            </a:pPr>
            <a:fld id="{4A79AA3F-170C-457A-8404-35B0DF51A5D1}"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lang="es-ES" smtClean="0"/>
              <a:t>Haga clic para modificar el estilo de título del patrón</a:t>
            </a:r>
            <a:endParaRPr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0 Marcador de fecha"/>
          <p:cNvSpPr>
            <a:spLocks noGrp="1"/>
          </p:cNvSpPr>
          <p:nvPr>
            <p:ph type="dt" sz="half" idx="10"/>
          </p:nvPr>
        </p:nvSpPr>
        <p:spPr/>
        <p:txBody>
          <a:bodyPr/>
          <a:lstStyle>
            <a:lvl1pPr>
              <a:defRPr/>
            </a:lvl1pPr>
          </a:lstStyle>
          <a:p>
            <a:pPr>
              <a:defRPr/>
            </a:pPr>
            <a:fld id="{4C91FAAA-61F0-49F6-8AB0-236A6CD78EB8}" type="datetimeFigureOut">
              <a:rPr lang="es-ES"/>
              <a:pPr>
                <a:defRPr/>
              </a:pPr>
              <a:t>09/11/2009</a:t>
            </a:fld>
            <a:endParaRPr lang="es-ES"/>
          </a:p>
        </p:txBody>
      </p:sp>
      <p:sp>
        <p:nvSpPr>
          <p:cNvPr id="6" name="27 Marcador de pie de página"/>
          <p:cNvSpPr>
            <a:spLocks noGrp="1"/>
          </p:cNvSpPr>
          <p:nvPr>
            <p:ph type="ftr" sz="quarter" idx="11"/>
          </p:nvPr>
        </p:nvSpPr>
        <p:spPr/>
        <p:txBody>
          <a:bodyPr/>
          <a:lstStyle>
            <a:lvl1pPr>
              <a:defRPr/>
            </a:lvl1pPr>
          </a:lstStyle>
          <a:p>
            <a:pPr>
              <a:defRPr/>
            </a:pPr>
            <a:endParaRPr lang="es-ES"/>
          </a:p>
        </p:txBody>
      </p:sp>
      <p:sp>
        <p:nvSpPr>
          <p:cNvPr id="7" name="4 Marcador de número de diapositiva"/>
          <p:cNvSpPr>
            <a:spLocks noGrp="1"/>
          </p:cNvSpPr>
          <p:nvPr>
            <p:ph type="sldNum" sz="quarter" idx="12"/>
          </p:nvPr>
        </p:nvSpPr>
        <p:spPr/>
        <p:txBody>
          <a:bodyPr/>
          <a:lstStyle>
            <a:lvl1pPr>
              <a:defRPr/>
            </a:lvl1pPr>
          </a:lstStyle>
          <a:p>
            <a:pPr>
              <a:defRPr/>
            </a:pPr>
            <a:fld id="{A5D26755-3434-4C1B-B65F-DFECD60D6D3E}"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28 Título"/>
          <p:cNvSpPr>
            <a:spLocks noGrp="1"/>
          </p:cNvSpPr>
          <p:nvPr>
            <p:ph type="title"/>
          </p:nvPr>
        </p:nvSpPr>
        <p:spPr>
          <a:xfrm>
            <a:off x="304800" y="5410200"/>
            <a:ext cx="8610600" cy="882650"/>
          </a:xfrm>
        </p:spPr>
        <p:txBody>
          <a:bodyPr/>
          <a:lstStyle>
            <a:lvl1pPr>
              <a:defRPr/>
            </a:lvl1pPr>
          </a:lstStyle>
          <a:p>
            <a:r>
              <a:rPr lang="es-ES" smtClean="0"/>
              <a:t>Haga clic para modificar el estilo de título del patrón</a:t>
            </a:r>
            <a:endParaRPr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9 Marcador de fecha"/>
          <p:cNvSpPr>
            <a:spLocks noGrp="1"/>
          </p:cNvSpPr>
          <p:nvPr>
            <p:ph type="dt" sz="half" idx="10"/>
          </p:nvPr>
        </p:nvSpPr>
        <p:spPr/>
        <p:txBody>
          <a:bodyPr/>
          <a:lstStyle>
            <a:lvl1pPr>
              <a:defRPr/>
            </a:lvl1pPr>
          </a:lstStyle>
          <a:p>
            <a:pPr>
              <a:defRPr/>
            </a:pPr>
            <a:fld id="{8805D00B-6802-4804-8E2F-6BF869EF6E84}" type="datetimeFigureOut">
              <a:rPr lang="es-ES"/>
              <a:pPr>
                <a:defRPr/>
              </a:pPr>
              <a:t>09/11/2009</a:t>
            </a:fld>
            <a:endParaRPr lang="es-ES"/>
          </a:p>
        </p:txBody>
      </p:sp>
      <p:sp>
        <p:nvSpPr>
          <p:cNvPr id="9" name="5 Marcador de pie de página"/>
          <p:cNvSpPr>
            <a:spLocks noGrp="1"/>
          </p:cNvSpPr>
          <p:nvPr>
            <p:ph type="ftr" sz="quarter" idx="11"/>
          </p:nvPr>
        </p:nvSpPr>
        <p:spPr/>
        <p:txBody>
          <a:bodyPr/>
          <a:lstStyle>
            <a:lvl1pPr>
              <a:defRPr/>
            </a:lvl1pPr>
          </a:lstStyle>
          <a:p>
            <a:pPr>
              <a:defRPr/>
            </a:pPr>
            <a:endParaRPr lang="es-ES"/>
          </a:p>
        </p:txBody>
      </p:sp>
      <p:sp>
        <p:nvSpPr>
          <p:cNvPr id="10" name="6 Marcador de número de diapositiva"/>
          <p:cNvSpPr>
            <a:spLocks noGrp="1"/>
          </p:cNvSpPr>
          <p:nvPr>
            <p:ph type="sldNum" sz="quarter" idx="12"/>
          </p:nvPr>
        </p:nvSpPr>
        <p:spPr>
          <a:xfrm>
            <a:off x="8229600" y="6477000"/>
            <a:ext cx="762000" cy="247650"/>
          </a:xfrm>
        </p:spPr>
        <p:txBody>
          <a:bodyPr/>
          <a:lstStyle>
            <a:lvl1pPr>
              <a:defRPr/>
            </a:lvl1pPr>
          </a:lstStyle>
          <a:p>
            <a:pPr>
              <a:defRPr/>
            </a:pPr>
            <a:fld id="{99B0D1D1-CC74-46F8-A7DD-DC7E3C0EB13C}"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lang="es-ES" smtClean="0"/>
              <a:t>Haga clic para modificar el estilo de título del patrón</a:t>
            </a:r>
            <a:endParaRPr lang="en-US"/>
          </a:p>
        </p:txBody>
      </p:sp>
      <p:sp>
        <p:nvSpPr>
          <p:cNvPr id="3" name="10 Marcador de fecha"/>
          <p:cNvSpPr>
            <a:spLocks noGrp="1"/>
          </p:cNvSpPr>
          <p:nvPr>
            <p:ph type="dt" sz="half" idx="10"/>
          </p:nvPr>
        </p:nvSpPr>
        <p:spPr/>
        <p:txBody>
          <a:bodyPr/>
          <a:lstStyle>
            <a:lvl1pPr>
              <a:defRPr/>
            </a:lvl1pPr>
          </a:lstStyle>
          <a:p>
            <a:pPr>
              <a:defRPr/>
            </a:pPr>
            <a:fld id="{25724488-9575-4655-A361-A4FDC0050152}" type="datetimeFigureOut">
              <a:rPr lang="es-ES"/>
              <a:pPr>
                <a:defRPr/>
              </a:pPr>
              <a:t>09/11/2009</a:t>
            </a:fld>
            <a:endParaRPr lang="es-ES"/>
          </a:p>
        </p:txBody>
      </p:sp>
      <p:sp>
        <p:nvSpPr>
          <p:cNvPr id="4" name="27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p:txBody>
          <a:bodyPr/>
          <a:lstStyle>
            <a:lvl1pPr>
              <a:defRPr/>
            </a:lvl1pPr>
          </a:lstStyle>
          <a:p>
            <a:pPr>
              <a:defRPr/>
            </a:pPr>
            <a:fld id="{6590DB8F-ECCA-4AEB-910B-D08F80D8E08F}"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2 Marcador de fecha"/>
          <p:cNvSpPr>
            <a:spLocks noGrp="1"/>
          </p:cNvSpPr>
          <p:nvPr>
            <p:ph type="dt" sz="half" idx="10"/>
          </p:nvPr>
        </p:nvSpPr>
        <p:spPr/>
        <p:txBody>
          <a:bodyPr/>
          <a:lstStyle>
            <a:lvl1pPr>
              <a:defRPr/>
            </a:lvl1pPr>
          </a:lstStyle>
          <a:p>
            <a:pPr>
              <a:defRPr/>
            </a:pPr>
            <a:fld id="{F66ECFB3-DC73-4F55-9F41-BFB585113157}" type="datetimeFigureOut">
              <a:rPr lang="es-ES"/>
              <a:pPr>
                <a:defRPr/>
              </a:pPr>
              <a:t>09/11/2009</a:t>
            </a:fld>
            <a:endParaRPr lang="es-ES"/>
          </a:p>
        </p:txBody>
      </p:sp>
      <p:sp>
        <p:nvSpPr>
          <p:cNvPr id="3" name="23 Marcador de pie de página"/>
          <p:cNvSpPr>
            <a:spLocks noGrp="1"/>
          </p:cNvSpPr>
          <p:nvPr>
            <p:ph type="ftr" sz="quarter" idx="11"/>
          </p:nvPr>
        </p:nvSpPr>
        <p:spPr/>
        <p:txBody>
          <a:bodyPr/>
          <a:lstStyle>
            <a:lvl1pPr>
              <a:defRPr/>
            </a:lvl1pPr>
          </a:lstStyle>
          <a:p>
            <a:pPr>
              <a:defRPr/>
            </a:pPr>
            <a:endParaRPr lang="es-ES"/>
          </a:p>
        </p:txBody>
      </p:sp>
      <p:sp>
        <p:nvSpPr>
          <p:cNvPr id="4" name="6 Marcador de número de diapositiva"/>
          <p:cNvSpPr>
            <a:spLocks noGrp="1"/>
          </p:cNvSpPr>
          <p:nvPr>
            <p:ph type="sldNum" sz="quarter" idx="12"/>
          </p:nvPr>
        </p:nvSpPr>
        <p:spPr/>
        <p:txBody>
          <a:bodyPr/>
          <a:lstStyle>
            <a:lvl1pPr>
              <a:defRPr/>
            </a:lvl1pPr>
          </a:lstStyle>
          <a:p>
            <a:pPr>
              <a:defRPr/>
            </a:pPr>
            <a:fld id="{55C51989-F922-4EF5-8590-DC2A975C6FC1}"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4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Título"/>
          <p:cNvSpPr>
            <a:spLocks noGrp="1"/>
          </p:cNvSpPr>
          <p:nvPr>
            <p:ph type="title"/>
          </p:nvPr>
        </p:nvSpPr>
        <p:spPr>
          <a:xfrm>
            <a:off x="457200" y="5486400"/>
            <a:ext cx="8458200" cy="520700"/>
          </a:xfrm>
        </p:spPr>
        <p:txBody>
          <a:bodyPr/>
          <a:lstStyle>
            <a:lvl1pPr algn="l">
              <a:buNone/>
              <a:defRPr sz="2000" b="1"/>
            </a:lvl1pPr>
          </a:lstStyle>
          <a:p>
            <a:r>
              <a:rPr lang="es-ES" smtClean="0"/>
              <a:t>Haga clic para modificar el estilo de título del patrón</a:t>
            </a:r>
            <a:endParaRPr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24 Marcador de fecha"/>
          <p:cNvSpPr>
            <a:spLocks noGrp="1"/>
          </p:cNvSpPr>
          <p:nvPr>
            <p:ph type="dt" sz="half" idx="10"/>
          </p:nvPr>
        </p:nvSpPr>
        <p:spPr/>
        <p:txBody>
          <a:bodyPr/>
          <a:lstStyle>
            <a:lvl1pPr>
              <a:defRPr/>
            </a:lvl1pPr>
          </a:lstStyle>
          <a:p>
            <a:pPr>
              <a:defRPr/>
            </a:pPr>
            <a:fld id="{6F99B88B-4F78-4745-81B5-1A058914E415}" type="datetimeFigureOut">
              <a:rPr lang="es-ES"/>
              <a:pPr>
                <a:defRPr/>
              </a:pPr>
              <a:t>09/11/2009</a:t>
            </a:fld>
            <a:endParaRPr lang="es-ES"/>
          </a:p>
        </p:txBody>
      </p:sp>
      <p:sp>
        <p:nvSpPr>
          <p:cNvPr id="7" name="28 Marcador de pie de página"/>
          <p:cNvSpPr>
            <a:spLocks noGrp="1"/>
          </p:cNvSpPr>
          <p:nvPr>
            <p:ph type="ftr" sz="quarter" idx="11"/>
          </p:nvPr>
        </p:nvSpPr>
        <p:spPr/>
        <p:txBody>
          <a:bodyPr/>
          <a:lstStyle>
            <a:lvl1pPr>
              <a:defRPr/>
            </a:lvl1pPr>
          </a:lstStyle>
          <a:p>
            <a:pPr>
              <a:defRPr/>
            </a:pPr>
            <a:endParaRPr lang="es-ES"/>
          </a:p>
        </p:txBody>
      </p:sp>
      <p:sp>
        <p:nvSpPr>
          <p:cNvPr id="8" name="6 Marcador de número de diapositiva"/>
          <p:cNvSpPr>
            <a:spLocks noGrp="1"/>
          </p:cNvSpPr>
          <p:nvPr>
            <p:ph type="sldNum" sz="quarter" idx="12"/>
          </p:nvPr>
        </p:nvSpPr>
        <p:spPr/>
        <p:txBody>
          <a:bodyPr/>
          <a:lstStyle>
            <a:lvl1pPr>
              <a:defRPr/>
            </a:lvl1pPr>
          </a:lstStyle>
          <a:p>
            <a:pPr>
              <a:defRPr/>
            </a:pPr>
            <a:fld id="{C3E9F44A-C468-45F1-B02F-6217820BD01D}"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17" name="16 Título"/>
          <p:cNvSpPr>
            <a:spLocks noGrp="1"/>
          </p:cNvSpPr>
          <p:nvPr>
            <p:ph type="title"/>
          </p:nvPr>
        </p:nvSpPr>
        <p:spPr>
          <a:xfrm>
            <a:off x="381000" y="4993760"/>
            <a:ext cx="5867400" cy="522288"/>
          </a:xfrm>
        </p:spPr>
        <p:txBody>
          <a:bodyPr/>
          <a:lstStyle>
            <a:lvl1pPr algn="l">
              <a:buNone/>
              <a:defRPr sz="2000" b="1"/>
            </a:lvl1pPr>
          </a:lstStyle>
          <a:p>
            <a:r>
              <a:rPr lang="es-ES" smtClean="0"/>
              <a:t>Haga clic para modificar el estilo de título del patrón</a:t>
            </a:r>
            <a:endParaRPr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6 Marcador de fecha"/>
          <p:cNvSpPr>
            <a:spLocks noGrp="1"/>
          </p:cNvSpPr>
          <p:nvPr>
            <p:ph type="dt" sz="half" idx="10"/>
          </p:nvPr>
        </p:nvSpPr>
        <p:spPr/>
        <p:txBody>
          <a:bodyPr/>
          <a:lstStyle>
            <a:lvl1pPr>
              <a:defRPr/>
            </a:lvl1pPr>
          </a:lstStyle>
          <a:p>
            <a:pPr>
              <a:defRPr/>
            </a:pPr>
            <a:fld id="{6D783B00-4DBA-4AD7-B092-A398B611F99E}" type="datetimeFigureOut">
              <a:rPr lang="es-ES"/>
              <a:pPr>
                <a:defRPr/>
              </a:pPr>
              <a:t>09/11/2009</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30 Marcador de número de diapositiva"/>
          <p:cNvSpPr>
            <a:spLocks noGrp="1"/>
          </p:cNvSpPr>
          <p:nvPr>
            <p:ph type="sldNum" sz="quarter" idx="12"/>
          </p:nvPr>
        </p:nvSpPr>
        <p:spPr/>
        <p:txBody>
          <a:bodyPr/>
          <a:lstStyle>
            <a:lvl1pPr>
              <a:defRPr/>
            </a:lvl1pPr>
          </a:lstStyle>
          <a:p>
            <a:pPr>
              <a:defRPr/>
            </a:pPr>
            <a:fld id="{11B249D8-726B-4B93-8A3A-955A7FD80FD6}"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7 Marcador de texto"/>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B04EDD80-BEBE-4928-97B1-4A9F14EBE9AE}" type="datetimeFigureOut">
              <a:rPr lang="es-ES"/>
              <a:pPr>
                <a:defRPr/>
              </a:pPr>
              <a:t>09/11/2009</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3921FFB2-53D9-4B36-9D5E-E3837ED10977}" type="slidenum">
              <a:rPr lang="es-ES"/>
              <a:pPr>
                <a:defRPr/>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lang="es-ES" smtClean="0"/>
              <a:t>Haga clic para modificar el estilo de título del patrón</a:t>
            </a:r>
            <a:endParaRPr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76" r:id="rId4"/>
    <p:sldLayoutId id="2147483782" r:id="rId5"/>
    <p:sldLayoutId id="2147483777" r:id="rId6"/>
    <p:sldLayoutId id="2147483783" r:id="rId7"/>
    <p:sldLayoutId id="2147483784" r:id="rId8"/>
    <p:sldLayoutId id="2147483785" r:id="rId9"/>
    <p:sldLayoutId id="2147483778" r:id="rId10"/>
    <p:sldLayoutId id="2147483786"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3.emf"/></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2.emf"/></Relationships>
</file>

<file path=ppt/slides/_rels/slide35.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hyperlink" Target="ANALISIS%20FINANCIERO%20WOBENZYM.xlsx"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6.emf"/></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ANALISIS%20FINANCIERO%20WOBENZYM.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857356" y="1428736"/>
            <a:ext cx="5686218" cy="2786082"/>
          </a:xfrm>
        </p:spPr>
        <p:txBody>
          <a:bodyPr/>
          <a:lstStyle/>
          <a:p>
            <a:pPr algn="ctr" fontAlgn="auto">
              <a:spcAft>
                <a:spcPts val="0"/>
              </a:spcAft>
              <a:defRPr/>
            </a:pPr>
            <a:r>
              <a:rPr lang="es-EC" sz="4800" dirty="0" smtClean="0">
                <a:solidFill>
                  <a:schemeClr val="accent1">
                    <a:lumMod val="75000"/>
                  </a:schemeClr>
                </a:solidFill>
                <a:latin typeface="Broadway" pitchFamily="82" charset="0"/>
              </a:rPr>
              <a:t>WOBENZYM® n</a:t>
            </a:r>
            <a:r>
              <a:rPr lang="es-EC" dirty="0" smtClean="0">
                <a:solidFill>
                  <a:schemeClr val="accent1">
                    <a:lumMod val="75000"/>
                  </a:schemeClr>
                </a:solidFill>
                <a:latin typeface="Broadway" pitchFamily="82" charset="0"/>
              </a:rPr>
              <a:t/>
            </a:r>
            <a:br>
              <a:rPr lang="es-EC" dirty="0" smtClean="0">
                <a:solidFill>
                  <a:schemeClr val="accent1">
                    <a:lumMod val="75000"/>
                  </a:schemeClr>
                </a:solidFill>
                <a:latin typeface="Broadway" pitchFamily="82" charset="0"/>
              </a:rPr>
            </a:br>
            <a:r>
              <a:rPr lang="es-EC" dirty="0" smtClean="0">
                <a:solidFill>
                  <a:schemeClr val="accent1">
                    <a:lumMod val="75000"/>
                  </a:schemeClr>
                </a:solidFill>
                <a:latin typeface="Broadway" pitchFamily="82" charset="0"/>
              </a:rPr>
              <a:t/>
            </a:r>
            <a:br>
              <a:rPr lang="es-EC" dirty="0" smtClean="0">
                <a:solidFill>
                  <a:schemeClr val="accent1">
                    <a:lumMod val="75000"/>
                  </a:schemeClr>
                </a:solidFill>
                <a:latin typeface="Broadway" pitchFamily="82" charset="0"/>
              </a:rPr>
            </a:br>
            <a:r>
              <a:rPr lang="es-EC" dirty="0" smtClean="0">
                <a:solidFill>
                  <a:schemeClr val="accent1">
                    <a:lumMod val="75000"/>
                  </a:schemeClr>
                </a:solidFill>
                <a:latin typeface="Broadway" pitchFamily="82" charset="0"/>
              </a:rPr>
              <a:t>NATURPHARMA</a:t>
            </a:r>
            <a:endParaRPr lang="es-EC" dirty="0">
              <a:solidFill>
                <a:schemeClr val="accent1">
                  <a:lumMod val="75000"/>
                </a:schemeClr>
              </a:solidFill>
              <a:latin typeface="Broadway" pitchFamily="82" charset="0"/>
            </a:endParaRPr>
          </a:p>
        </p:txBody>
      </p:sp>
      <p:sp>
        <p:nvSpPr>
          <p:cNvPr id="3" name="2 Subtítulo"/>
          <p:cNvSpPr>
            <a:spLocks noGrp="1"/>
          </p:cNvSpPr>
          <p:nvPr>
            <p:ph type="subTitle" idx="1"/>
          </p:nvPr>
        </p:nvSpPr>
        <p:spPr>
          <a:xfrm>
            <a:off x="5214938" y="4071938"/>
            <a:ext cx="3540125" cy="1101725"/>
          </a:xfrm>
        </p:spPr>
        <p:txBody>
          <a:bodyPr>
            <a:normAutofit fontScale="92500" lnSpcReduction="20000"/>
          </a:bodyPr>
          <a:lstStyle/>
          <a:p>
            <a:pPr fontAlgn="auto">
              <a:spcAft>
                <a:spcPts val="0"/>
              </a:spcAft>
              <a:buFont typeface="Wingdings 2"/>
              <a:buNone/>
              <a:defRPr/>
            </a:pPr>
            <a:r>
              <a:rPr lang="es-EC" dirty="0" smtClean="0"/>
              <a:t>Mario Alvarado Mendoza</a:t>
            </a:r>
          </a:p>
          <a:p>
            <a:pPr fontAlgn="auto">
              <a:spcAft>
                <a:spcPts val="0"/>
              </a:spcAft>
              <a:buFont typeface="Wingdings 2"/>
              <a:buNone/>
              <a:defRPr/>
            </a:pPr>
            <a:r>
              <a:rPr lang="es-EC" dirty="0" smtClean="0"/>
              <a:t>Angélica Pazmiño Crow</a:t>
            </a:r>
          </a:p>
          <a:p>
            <a:pPr fontAlgn="auto">
              <a:spcAft>
                <a:spcPts val="0"/>
              </a:spcAft>
              <a:buFont typeface="Wingdings 2"/>
              <a:buNone/>
              <a:defRPr/>
            </a:pPr>
            <a:r>
              <a:rPr lang="es-EC" dirty="0" smtClean="0"/>
              <a:t>Susana Tucunango </a:t>
            </a:r>
            <a:r>
              <a:rPr lang="es-EC" dirty="0" err="1" smtClean="0"/>
              <a:t>Villamar</a:t>
            </a:r>
            <a:endParaRPr lang="es-EC" dirty="0"/>
          </a:p>
        </p:txBody>
      </p:sp>
      <p:pic>
        <p:nvPicPr>
          <p:cNvPr id="10244" name="Picture 11" descr="http://www.academico.espol.edu.ec/postgrados/iconosUnidades/ICHE.gif"/>
          <p:cNvPicPr>
            <a:picLocks noChangeAspect="1" noChangeArrowheads="1"/>
          </p:cNvPicPr>
          <p:nvPr/>
        </p:nvPicPr>
        <p:blipFill>
          <a:blip r:embed="rId2"/>
          <a:srcRect/>
          <a:stretch>
            <a:fillRect/>
          </a:stretch>
        </p:blipFill>
        <p:spPr bwMode="auto">
          <a:xfrm>
            <a:off x="7429500" y="263525"/>
            <a:ext cx="1428750" cy="989013"/>
          </a:xfrm>
          <a:prstGeom prst="rect">
            <a:avLst/>
          </a:prstGeom>
          <a:noFill/>
          <a:ln w="9525">
            <a:noFill/>
            <a:miter lim="800000"/>
            <a:headEnd/>
            <a:tailEnd/>
          </a:ln>
        </p:spPr>
      </p:pic>
      <p:pic>
        <p:nvPicPr>
          <p:cNvPr id="10245" name="Picture 13" descr="C:\Users\Laura Crow\Desktop\WOBENZYM\LOGOTIPO DE WOBENZYM.gif"/>
          <p:cNvPicPr>
            <a:picLocks noChangeAspect="1" noChangeArrowheads="1"/>
          </p:cNvPicPr>
          <p:nvPr/>
        </p:nvPicPr>
        <p:blipFill>
          <a:blip r:embed="rId3"/>
          <a:srcRect/>
          <a:stretch>
            <a:fillRect/>
          </a:stretch>
        </p:blipFill>
        <p:spPr bwMode="auto">
          <a:xfrm>
            <a:off x="2571750" y="3714750"/>
            <a:ext cx="1571625" cy="1144588"/>
          </a:xfrm>
          <a:prstGeom prst="rect">
            <a:avLst/>
          </a:prstGeom>
          <a:noFill/>
          <a:ln w="9525">
            <a:noFill/>
            <a:miter lim="800000"/>
            <a:headEnd/>
            <a:tailEnd/>
          </a:ln>
        </p:spPr>
      </p:pic>
      <p:pic>
        <p:nvPicPr>
          <p:cNvPr id="78850" name="Picture 2" descr="http://blog.espol.edu.ec/jcmena/files/2009/01/logo_espol1.jpg"/>
          <p:cNvPicPr>
            <a:picLocks noChangeAspect="1" noChangeArrowheads="1"/>
          </p:cNvPicPr>
          <p:nvPr/>
        </p:nvPicPr>
        <p:blipFill>
          <a:blip r:embed="rId4">
            <a:duotone>
              <a:schemeClr val="accent2">
                <a:shade val="45000"/>
                <a:satMod val="135000"/>
              </a:schemeClr>
              <a:prstClr val="white"/>
            </a:duotone>
            <a:lum bright="-23000" contrast="24000"/>
          </a:blip>
          <a:srcRect/>
          <a:stretch>
            <a:fillRect/>
          </a:stretch>
        </p:blipFill>
        <p:spPr bwMode="auto">
          <a:xfrm>
            <a:off x="500034" y="357166"/>
            <a:ext cx="1314450" cy="12858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1 Título"/>
          <p:cNvSpPr txBox="1">
            <a:spLocks/>
          </p:cNvSpPr>
          <p:nvPr/>
        </p:nvSpPr>
        <p:spPr>
          <a:xfrm>
            <a:off x="642910" y="214290"/>
            <a:ext cx="7772400" cy="785818"/>
          </a:xfrm>
          <a:prstGeom prst="rect">
            <a:avLst/>
          </a:prstGeom>
        </p:spPr>
        <p:txBody>
          <a:bodyPr anchor="ctr">
            <a:normAutofit/>
          </a:bodyPr>
          <a:lstStyle/>
          <a:p>
            <a:pPr algn="ctr" fontAlgn="auto">
              <a:spcAft>
                <a:spcPts val="0"/>
              </a:spcAft>
              <a:defRPr/>
            </a:pPr>
            <a:r>
              <a:rPr lang="es-ES"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rPr>
              <a:t>Investigación de Mercado</a:t>
            </a:r>
            <a:endParaRPr lang="es-ES_tradnl"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endParaRPr>
          </a:p>
        </p:txBody>
      </p:sp>
      <p:pic>
        <p:nvPicPr>
          <p:cNvPr id="19460" name="Imagen 113"/>
          <p:cNvPicPr>
            <a:picLocks noChangeAspect="1" noChangeArrowheads="1"/>
          </p:cNvPicPr>
          <p:nvPr/>
        </p:nvPicPr>
        <p:blipFill>
          <a:blip r:embed="rId3"/>
          <a:srcRect/>
          <a:stretch>
            <a:fillRect/>
          </a:stretch>
        </p:blipFill>
        <p:spPr bwMode="auto">
          <a:xfrm>
            <a:off x="928688" y="1571625"/>
            <a:ext cx="7485062" cy="4643438"/>
          </a:xfrm>
          <a:prstGeom prst="rect">
            <a:avLst/>
          </a:prstGeom>
          <a:solidFill>
            <a:srgbClr val="8DB3E2"/>
          </a:solid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1 Título"/>
          <p:cNvSpPr txBox="1">
            <a:spLocks/>
          </p:cNvSpPr>
          <p:nvPr/>
        </p:nvSpPr>
        <p:spPr>
          <a:xfrm>
            <a:off x="571472" y="285728"/>
            <a:ext cx="7772400" cy="785818"/>
          </a:xfrm>
          <a:prstGeom prst="rect">
            <a:avLst/>
          </a:prstGeom>
        </p:spPr>
        <p:txBody>
          <a:bodyPr anchor="ctr">
            <a:normAutofit/>
          </a:bodyPr>
          <a:lstStyle/>
          <a:p>
            <a:pPr algn="ctr" fontAlgn="auto">
              <a:spcAft>
                <a:spcPts val="0"/>
              </a:spcAft>
              <a:defRPr/>
            </a:pPr>
            <a:r>
              <a:rPr lang="es-ES"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rPr>
              <a:t>Investigación de Mercado</a:t>
            </a:r>
            <a:endParaRPr lang="es-ES_tradnl"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endParaRPr>
          </a:p>
        </p:txBody>
      </p:sp>
      <p:pic>
        <p:nvPicPr>
          <p:cNvPr id="20484" name="Imagen 123"/>
          <p:cNvPicPr>
            <a:picLocks noChangeAspect="1" noChangeArrowheads="1"/>
          </p:cNvPicPr>
          <p:nvPr/>
        </p:nvPicPr>
        <p:blipFill>
          <a:blip r:embed="rId3"/>
          <a:srcRect/>
          <a:stretch>
            <a:fillRect/>
          </a:stretch>
        </p:blipFill>
        <p:spPr bwMode="auto">
          <a:xfrm>
            <a:off x="1428750" y="1985963"/>
            <a:ext cx="6786563" cy="4086225"/>
          </a:xfrm>
          <a:prstGeom prst="rect">
            <a:avLst/>
          </a:prstGeom>
          <a:solidFill>
            <a:srgbClr val="8DB3E2"/>
          </a:solid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1 Título"/>
          <p:cNvSpPr txBox="1">
            <a:spLocks/>
          </p:cNvSpPr>
          <p:nvPr/>
        </p:nvSpPr>
        <p:spPr>
          <a:xfrm>
            <a:off x="514376" y="285728"/>
            <a:ext cx="7772400" cy="785818"/>
          </a:xfrm>
          <a:prstGeom prst="rect">
            <a:avLst/>
          </a:prstGeom>
        </p:spPr>
        <p:txBody>
          <a:bodyPr anchor="ctr">
            <a:normAutofit/>
          </a:bodyPr>
          <a:lstStyle/>
          <a:p>
            <a:pPr algn="ctr" fontAlgn="auto">
              <a:spcAft>
                <a:spcPts val="0"/>
              </a:spcAft>
              <a:defRPr/>
            </a:pPr>
            <a:r>
              <a:rPr lang="es-ES"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rPr>
              <a:t>Investigación de Mercado</a:t>
            </a:r>
            <a:endParaRPr lang="es-ES_tradnl"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endParaRPr>
          </a:p>
        </p:txBody>
      </p:sp>
      <p:pic>
        <p:nvPicPr>
          <p:cNvPr id="21508" name="Imagen 114"/>
          <p:cNvPicPr>
            <a:picLocks noChangeAspect="1" noChangeArrowheads="1"/>
          </p:cNvPicPr>
          <p:nvPr/>
        </p:nvPicPr>
        <p:blipFill>
          <a:blip r:embed="rId3"/>
          <a:srcRect/>
          <a:stretch>
            <a:fillRect/>
          </a:stretch>
        </p:blipFill>
        <p:spPr bwMode="auto">
          <a:xfrm>
            <a:off x="1214438" y="1860550"/>
            <a:ext cx="7000875" cy="4211638"/>
          </a:xfrm>
          <a:prstGeom prst="rect">
            <a:avLst/>
          </a:prstGeom>
          <a:solidFill>
            <a:srgbClr val="8DB3E2"/>
          </a:solid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1 Título"/>
          <p:cNvSpPr txBox="1">
            <a:spLocks/>
          </p:cNvSpPr>
          <p:nvPr/>
        </p:nvSpPr>
        <p:spPr>
          <a:xfrm>
            <a:off x="1014442" y="71414"/>
            <a:ext cx="7772400" cy="1143008"/>
          </a:xfrm>
          <a:prstGeom prst="rect">
            <a:avLst/>
          </a:prstGeom>
        </p:spPr>
        <p:txBody>
          <a:bodyPr anchor="ctr">
            <a:normAutofit/>
          </a:bodyPr>
          <a:lstStyle/>
          <a:p>
            <a:pPr fontAlgn="auto">
              <a:spcAft>
                <a:spcPts val="0"/>
              </a:spcAft>
              <a:defRPr/>
            </a:pPr>
            <a:r>
              <a:rPr lang="es-ES"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rPr>
              <a:t>Investigación de Mercado</a:t>
            </a:r>
            <a:endParaRPr lang="es-ES_tradnl"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endParaRPr>
          </a:p>
        </p:txBody>
      </p:sp>
      <p:sp>
        <p:nvSpPr>
          <p:cNvPr id="6" name="4 Subtítulo"/>
          <p:cNvSpPr txBox="1">
            <a:spLocks/>
          </p:cNvSpPr>
          <p:nvPr/>
        </p:nvSpPr>
        <p:spPr>
          <a:xfrm>
            <a:off x="857250" y="1643063"/>
            <a:ext cx="7215188" cy="4429125"/>
          </a:xfrm>
          <a:prstGeom prst="rect">
            <a:avLst/>
          </a:prstGeom>
        </p:spPr>
        <p:txBody>
          <a:bodyPr>
            <a:normAutofit/>
          </a:bodyPr>
          <a:lstStyle/>
          <a:p>
            <a:pPr marL="342900" indent="-342900" fontAlgn="auto">
              <a:spcBef>
                <a:spcPct val="20000"/>
              </a:spcBef>
              <a:spcAft>
                <a:spcPts val="0"/>
              </a:spcAft>
              <a:buClr>
                <a:schemeClr val="accent1"/>
              </a:buClr>
              <a:buSzPct val="70000"/>
              <a:buFont typeface="Wingdings 2"/>
              <a:buChar char=""/>
              <a:defRPr/>
            </a:pPr>
            <a:r>
              <a:rPr lang="es-ES" sz="3200" b="1" u="sng" dirty="0">
                <a:solidFill>
                  <a:schemeClr val="accent1">
                    <a:lumMod val="75000"/>
                  </a:schemeClr>
                </a:solidFill>
                <a:latin typeface="+mn-lt"/>
                <a:cs typeface="+mn-cs"/>
              </a:rPr>
              <a:t>Análisis </a:t>
            </a:r>
            <a:r>
              <a:rPr lang="es-ES" sz="3200" b="1" u="sng" dirty="0" err="1">
                <a:solidFill>
                  <a:schemeClr val="accent1">
                    <a:lumMod val="75000"/>
                  </a:schemeClr>
                </a:solidFill>
                <a:latin typeface="+mn-lt"/>
                <a:cs typeface="+mn-cs"/>
              </a:rPr>
              <a:t>Crosstabs</a:t>
            </a:r>
            <a:r>
              <a:rPr lang="es-ES" sz="3200" b="1" dirty="0">
                <a:solidFill>
                  <a:schemeClr val="accent1">
                    <a:lumMod val="75000"/>
                  </a:schemeClr>
                </a:solidFill>
                <a:latin typeface="+mn-lt"/>
                <a:cs typeface="+mn-cs"/>
              </a:rPr>
              <a:t>:</a:t>
            </a:r>
          </a:p>
          <a:p>
            <a:pPr marL="342900" indent="-342900" fontAlgn="auto">
              <a:spcBef>
                <a:spcPct val="20000"/>
              </a:spcBef>
              <a:spcAft>
                <a:spcPts val="0"/>
              </a:spcAft>
              <a:buClr>
                <a:schemeClr val="accent1"/>
              </a:buClr>
              <a:buSzPct val="70000"/>
              <a:buFont typeface="Wingdings 2"/>
              <a:buChar char=""/>
              <a:defRPr/>
            </a:pPr>
            <a:endParaRPr lang="es-ES" sz="3200" dirty="0">
              <a:solidFill>
                <a:schemeClr val="accent1">
                  <a:lumMod val="75000"/>
                </a:schemeClr>
              </a:solidFill>
              <a:latin typeface="+mn-lt"/>
              <a:cs typeface="+mn-cs"/>
            </a:endParaRPr>
          </a:p>
          <a:p>
            <a:pPr marL="342900" indent="-342900" algn="just" fontAlgn="auto">
              <a:spcBef>
                <a:spcPct val="20000"/>
              </a:spcBef>
              <a:spcAft>
                <a:spcPts val="0"/>
              </a:spcAft>
              <a:buClr>
                <a:schemeClr val="accent1"/>
              </a:buClr>
              <a:buSzPct val="70000"/>
              <a:buFont typeface="Wingdings" pitchFamily="2" charset="2"/>
              <a:buChar char="ü"/>
              <a:defRPr/>
            </a:pPr>
            <a:r>
              <a:rPr lang="es-ES" sz="3200" dirty="0">
                <a:solidFill>
                  <a:schemeClr val="accent1">
                    <a:lumMod val="75000"/>
                  </a:schemeClr>
                </a:solidFill>
                <a:latin typeface="+mn-lt"/>
                <a:cs typeface="+mn-cs"/>
              </a:rPr>
              <a:t>Sector de Residencia-Medios de Información: Relacionados</a:t>
            </a:r>
          </a:p>
          <a:p>
            <a:pPr marL="342900" indent="-342900" algn="just" fontAlgn="auto">
              <a:spcBef>
                <a:spcPct val="20000"/>
              </a:spcBef>
              <a:spcAft>
                <a:spcPts val="0"/>
              </a:spcAft>
              <a:buClr>
                <a:schemeClr val="accent1"/>
              </a:buClr>
              <a:buSzPct val="70000"/>
              <a:buFont typeface="Wingdings" pitchFamily="2" charset="2"/>
              <a:buChar char="ü"/>
              <a:defRPr/>
            </a:pPr>
            <a:endParaRPr lang="es-ES" sz="3200" dirty="0">
              <a:solidFill>
                <a:schemeClr val="accent1">
                  <a:lumMod val="75000"/>
                </a:schemeClr>
              </a:solidFill>
              <a:latin typeface="+mn-lt"/>
              <a:cs typeface="+mn-cs"/>
            </a:endParaRPr>
          </a:p>
          <a:p>
            <a:pPr marL="342900" indent="-342900" algn="just" fontAlgn="auto">
              <a:spcBef>
                <a:spcPct val="20000"/>
              </a:spcBef>
              <a:spcAft>
                <a:spcPts val="0"/>
              </a:spcAft>
              <a:buClr>
                <a:schemeClr val="accent1"/>
              </a:buClr>
              <a:buSzPct val="70000"/>
              <a:buFont typeface="Wingdings" pitchFamily="2" charset="2"/>
              <a:buChar char="ü"/>
              <a:defRPr/>
            </a:pPr>
            <a:r>
              <a:rPr lang="es-ES" sz="3200" dirty="0">
                <a:solidFill>
                  <a:schemeClr val="accent1">
                    <a:lumMod val="75000"/>
                  </a:schemeClr>
                </a:solidFill>
                <a:latin typeface="+mn-lt"/>
                <a:cs typeface="+mn-cs"/>
              </a:rPr>
              <a:t>Sector de Residencia-Lugar de Adquisición: Relacionados</a:t>
            </a:r>
            <a:endParaRPr lang="es-ES_tradnl" sz="3200" dirty="0">
              <a:solidFill>
                <a:schemeClr val="accent1">
                  <a:lumMod val="75000"/>
                </a:schemeClr>
              </a:solidFill>
              <a:latin typeface="+mn-lt"/>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Text Box 4"/>
          <p:cNvSpPr txBox="1">
            <a:spLocks noChangeArrowheads="1"/>
          </p:cNvSpPr>
          <p:nvPr/>
        </p:nvSpPr>
        <p:spPr bwMode="auto">
          <a:xfrm>
            <a:off x="714375" y="357188"/>
            <a:ext cx="7993063" cy="64611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s-ES" sz="3600" b="1" dirty="0">
                <a:solidFill>
                  <a:schemeClr val="accent2">
                    <a:lumMod val="50000"/>
                  </a:schemeClr>
                </a:solidFill>
                <a:latin typeface="Algerian" pitchFamily="82" charset="0"/>
                <a:cs typeface="+mn-cs"/>
              </a:rPr>
              <a:t>PLAN </a:t>
            </a:r>
            <a:r>
              <a:rPr lang="es-ES" sz="3600" b="1" dirty="0">
                <a:solidFill>
                  <a:schemeClr val="accent2">
                    <a:lumMod val="50000"/>
                  </a:schemeClr>
                </a:solidFill>
                <a:latin typeface="Algerian" pitchFamily="82" charset="0"/>
                <a:cs typeface="+mn-cs"/>
              </a:rPr>
              <a:t>DE MARKETING</a:t>
            </a:r>
          </a:p>
        </p:txBody>
      </p:sp>
      <p:sp>
        <p:nvSpPr>
          <p:cNvPr id="6" name="Text Box 5"/>
          <p:cNvSpPr txBox="1">
            <a:spLocks noChangeArrowheads="1"/>
          </p:cNvSpPr>
          <p:nvPr/>
        </p:nvSpPr>
        <p:spPr bwMode="auto">
          <a:xfrm>
            <a:off x="827088" y="1125538"/>
            <a:ext cx="4752975" cy="4572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es-ES" sz="2400" b="1" u="sng">
                <a:solidFill>
                  <a:schemeClr val="accent1">
                    <a:lumMod val="75000"/>
                  </a:schemeClr>
                </a:solidFill>
                <a:latin typeface="+mn-lt"/>
                <a:cs typeface="+mn-cs"/>
              </a:rPr>
              <a:t>ANTECEDENTES</a:t>
            </a:r>
          </a:p>
        </p:txBody>
      </p:sp>
      <p:sp>
        <p:nvSpPr>
          <p:cNvPr id="7" name="Text Box 7"/>
          <p:cNvSpPr txBox="1">
            <a:spLocks noChangeArrowheads="1"/>
          </p:cNvSpPr>
          <p:nvPr/>
        </p:nvSpPr>
        <p:spPr bwMode="auto">
          <a:xfrm>
            <a:off x="755650" y="1844675"/>
            <a:ext cx="7704138" cy="915988"/>
          </a:xfrm>
          <a:prstGeom prst="rect">
            <a:avLst/>
          </a:prstGeom>
          <a:noFill/>
          <a:ln w="9525">
            <a:noFill/>
            <a:miter lim="800000"/>
            <a:headEnd/>
            <a:tailEnd/>
          </a:ln>
          <a:effectLst/>
        </p:spPr>
        <p:txBody>
          <a:bodyPr>
            <a:spAutoFit/>
          </a:bodyPr>
          <a:lstStyle/>
          <a:p>
            <a:pPr algn="just" fontAlgn="auto">
              <a:spcBef>
                <a:spcPct val="50000"/>
              </a:spcBef>
              <a:spcAft>
                <a:spcPts val="0"/>
              </a:spcAft>
              <a:defRPr/>
            </a:pPr>
            <a:r>
              <a:rPr lang="es-EC" dirty="0">
                <a:solidFill>
                  <a:schemeClr val="accent1">
                    <a:lumMod val="75000"/>
                  </a:schemeClr>
                </a:solidFill>
                <a:latin typeface="+mn-lt"/>
                <a:cs typeface="+mn-cs"/>
              </a:rPr>
              <a:t>Mediante </a:t>
            </a:r>
            <a:r>
              <a:rPr lang="es-EC" dirty="0">
                <a:solidFill>
                  <a:schemeClr val="accent1">
                    <a:lumMod val="75000"/>
                  </a:schemeClr>
                </a:solidFill>
                <a:latin typeface="+mn-lt"/>
                <a:cs typeface="+mn-cs"/>
              </a:rPr>
              <a:t>la investigación de mercado realizada previamente, se logró establecer el mercado potencial al cual va dirigido el anti-inflamatorio WOBENZYM® N. </a:t>
            </a:r>
            <a:endParaRPr lang="es-ES" dirty="0">
              <a:solidFill>
                <a:schemeClr val="accent1">
                  <a:lumMod val="75000"/>
                </a:schemeClr>
              </a:solidFill>
              <a:latin typeface="+mn-lt"/>
              <a:cs typeface="+mn-cs"/>
            </a:endParaRPr>
          </a:p>
        </p:txBody>
      </p:sp>
      <p:sp>
        <p:nvSpPr>
          <p:cNvPr id="8" name="Text Box 8"/>
          <p:cNvSpPr txBox="1">
            <a:spLocks noChangeArrowheads="1"/>
          </p:cNvSpPr>
          <p:nvPr/>
        </p:nvSpPr>
        <p:spPr bwMode="auto">
          <a:xfrm>
            <a:off x="755650" y="2924175"/>
            <a:ext cx="3959225" cy="457200"/>
          </a:xfrm>
          <a:prstGeom prst="rect">
            <a:avLst/>
          </a:prstGeom>
          <a:noFill/>
          <a:ln w="9525">
            <a:noFill/>
            <a:miter lim="800000"/>
            <a:headEnd/>
            <a:tailEnd/>
          </a:ln>
          <a:effectLst/>
        </p:spPr>
        <p:txBody>
          <a:bodyPr>
            <a:spAutoFit/>
          </a:bodyPr>
          <a:lstStyle/>
          <a:p>
            <a:pPr fontAlgn="auto">
              <a:spcBef>
                <a:spcPct val="50000"/>
              </a:spcBef>
              <a:spcAft>
                <a:spcPts val="0"/>
              </a:spcAft>
              <a:defRPr/>
            </a:pPr>
            <a:r>
              <a:rPr lang="es-ES" sz="2400" b="1" u="sng" dirty="0">
                <a:solidFill>
                  <a:schemeClr val="accent1">
                    <a:lumMod val="75000"/>
                  </a:schemeClr>
                </a:solidFill>
                <a:latin typeface="+mn-lt"/>
                <a:cs typeface="+mn-cs"/>
              </a:rPr>
              <a:t>CICLO DE VIDA</a:t>
            </a:r>
          </a:p>
        </p:txBody>
      </p:sp>
      <p:pic>
        <p:nvPicPr>
          <p:cNvPr id="23559" name="Imagen 3"/>
          <p:cNvPicPr>
            <a:picLocks noChangeAspect="1" noChangeArrowheads="1"/>
          </p:cNvPicPr>
          <p:nvPr/>
        </p:nvPicPr>
        <p:blipFill>
          <a:blip r:embed="rId3"/>
          <a:srcRect/>
          <a:stretch>
            <a:fillRect/>
          </a:stretch>
        </p:blipFill>
        <p:spPr bwMode="auto">
          <a:xfrm>
            <a:off x="3995738" y="2868613"/>
            <a:ext cx="4464050" cy="3617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Text Box 4"/>
          <p:cNvSpPr txBox="1">
            <a:spLocks noChangeArrowheads="1"/>
          </p:cNvSpPr>
          <p:nvPr/>
        </p:nvSpPr>
        <p:spPr bwMode="auto">
          <a:xfrm>
            <a:off x="755650" y="476250"/>
            <a:ext cx="6769100" cy="523875"/>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s-ES" sz="2800" b="1" dirty="0">
                <a:solidFill>
                  <a:schemeClr val="accent2">
                    <a:lumMod val="50000"/>
                  </a:schemeClr>
                </a:solidFill>
                <a:latin typeface="Algerian" pitchFamily="82" charset="0"/>
                <a:cs typeface="+mn-cs"/>
              </a:rPr>
              <a:t>OBJETIVOS DEL PLAN DE MARKETING</a:t>
            </a:r>
          </a:p>
        </p:txBody>
      </p:sp>
      <p:sp>
        <p:nvSpPr>
          <p:cNvPr id="6" name="Text Box 5"/>
          <p:cNvSpPr txBox="1">
            <a:spLocks noChangeArrowheads="1"/>
          </p:cNvSpPr>
          <p:nvPr/>
        </p:nvSpPr>
        <p:spPr bwMode="auto">
          <a:xfrm>
            <a:off x="900113" y="1268413"/>
            <a:ext cx="5400675" cy="366712"/>
          </a:xfrm>
          <a:prstGeom prst="rect">
            <a:avLst/>
          </a:prstGeom>
          <a:noFill/>
          <a:ln w="9525">
            <a:noFill/>
            <a:miter lim="800000"/>
            <a:headEnd/>
            <a:tailEnd/>
          </a:ln>
          <a:effectLst/>
        </p:spPr>
        <p:txBody>
          <a:bodyPr>
            <a:spAutoFit/>
          </a:bodyPr>
          <a:lstStyle/>
          <a:p>
            <a:pPr fontAlgn="auto">
              <a:spcBef>
                <a:spcPct val="50000"/>
              </a:spcBef>
              <a:spcAft>
                <a:spcPts val="0"/>
              </a:spcAft>
              <a:defRPr/>
            </a:pPr>
            <a:r>
              <a:rPr lang="es-ES" b="1" u="sng" dirty="0">
                <a:solidFill>
                  <a:schemeClr val="accent1">
                    <a:lumMod val="75000"/>
                  </a:schemeClr>
                </a:solidFill>
                <a:latin typeface="+mn-lt"/>
                <a:cs typeface="+mn-cs"/>
              </a:rPr>
              <a:t>OBJETIVOS FINANCIEROS</a:t>
            </a:r>
          </a:p>
        </p:txBody>
      </p:sp>
      <p:sp>
        <p:nvSpPr>
          <p:cNvPr id="7" name="Text Box 6"/>
          <p:cNvSpPr txBox="1">
            <a:spLocks noChangeArrowheads="1"/>
          </p:cNvSpPr>
          <p:nvPr/>
        </p:nvSpPr>
        <p:spPr bwMode="auto">
          <a:xfrm>
            <a:off x="827088" y="1844675"/>
            <a:ext cx="7848600" cy="1465263"/>
          </a:xfrm>
          <a:prstGeom prst="rect">
            <a:avLst/>
          </a:prstGeom>
          <a:noFill/>
          <a:ln w="9525">
            <a:noFill/>
            <a:miter lim="800000"/>
            <a:headEnd/>
            <a:tailEnd/>
          </a:ln>
          <a:effectLst/>
        </p:spPr>
        <p:txBody>
          <a:bodyPr>
            <a:spAutoFit/>
          </a:bodyPr>
          <a:lstStyle/>
          <a:p>
            <a:pPr algn="just" fontAlgn="auto">
              <a:spcBef>
                <a:spcPts val="0"/>
              </a:spcBef>
              <a:spcAft>
                <a:spcPts val="0"/>
              </a:spcAft>
              <a:buFontTx/>
              <a:buChar char="•"/>
              <a:defRPr/>
            </a:pPr>
            <a:r>
              <a:rPr lang="es-EC" dirty="0">
                <a:solidFill>
                  <a:schemeClr val="accent1">
                    <a:lumMod val="75000"/>
                  </a:schemeClr>
                </a:solidFill>
                <a:latin typeface="+mn-lt"/>
                <a:cs typeface="+mn-cs"/>
              </a:rPr>
              <a:t> Recuperar el monto de inversión lo más pronto posible.</a:t>
            </a:r>
          </a:p>
          <a:p>
            <a:pPr algn="just" fontAlgn="auto">
              <a:spcBef>
                <a:spcPts val="0"/>
              </a:spcBef>
              <a:spcAft>
                <a:spcPts val="0"/>
              </a:spcAft>
              <a:defRPr/>
            </a:pPr>
            <a:endParaRPr lang="es-EC" dirty="0">
              <a:solidFill>
                <a:schemeClr val="accent1">
                  <a:lumMod val="75000"/>
                </a:schemeClr>
              </a:solidFill>
              <a:latin typeface="+mn-lt"/>
              <a:cs typeface="+mn-cs"/>
            </a:endParaRPr>
          </a:p>
          <a:p>
            <a:pPr algn="just" fontAlgn="auto">
              <a:spcBef>
                <a:spcPts val="0"/>
              </a:spcBef>
              <a:spcAft>
                <a:spcPts val="0"/>
              </a:spcAft>
              <a:buFontTx/>
              <a:buChar char="•"/>
              <a:defRPr/>
            </a:pPr>
            <a:r>
              <a:rPr lang="es-EC" dirty="0">
                <a:solidFill>
                  <a:schemeClr val="accent1">
                    <a:lumMod val="75000"/>
                  </a:schemeClr>
                </a:solidFill>
                <a:latin typeface="+mn-lt"/>
                <a:cs typeface="+mn-cs"/>
              </a:rPr>
              <a:t> Alcanzar ingresos mayores a los costos totales con la finalidad de</a:t>
            </a:r>
          </a:p>
          <a:p>
            <a:pPr algn="just" fontAlgn="auto">
              <a:spcBef>
                <a:spcPts val="0"/>
              </a:spcBef>
              <a:spcAft>
                <a:spcPts val="0"/>
              </a:spcAft>
              <a:defRPr/>
            </a:pPr>
            <a:r>
              <a:rPr lang="es-ES" dirty="0">
                <a:solidFill>
                  <a:schemeClr val="accent1">
                    <a:lumMod val="75000"/>
                  </a:schemeClr>
                </a:solidFill>
                <a:latin typeface="+mn-lt"/>
                <a:cs typeface="+mn-cs"/>
              </a:rPr>
              <a:t>  </a:t>
            </a:r>
            <a:r>
              <a:rPr lang="es-EC" dirty="0">
                <a:solidFill>
                  <a:schemeClr val="accent1">
                    <a:lumMod val="75000"/>
                  </a:schemeClr>
                </a:solidFill>
                <a:latin typeface="+mn-lt"/>
                <a:cs typeface="+mn-cs"/>
              </a:rPr>
              <a:t>obtener utilidades.</a:t>
            </a:r>
            <a:endParaRPr lang="es-ES" dirty="0">
              <a:solidFill>
                <a:schemeClr val="accent1">
                  <a:lumMod val="75000"/>
                </a:schemeClr>
              </a:solidFill>
              <a:latin typeface="+mn-lt"/>
              <a:cs typeface="+mn-cs"/>
            </a:endParaRPr>
          </a:p>
          <a:p>
            <a:pPr algn="just" fontAlgn="auto">
              <a:spcBef>
                <a:spcPts val="0"/>
              </a:spcBef>
              <a:spcAft>
                <a:spcPts val="0"/>
              </a:spcAft>
              <a:defRPr/>
            </a:pPr>
            <a:endParaRPr lang="es-ES" dirty="0">
              <a:solidFill>
                <a:schemeClr val="accent1">
                  <a:lumMod val="75000"/>
                </a:schemeClr>
              </a:solidFill>
              <a:latin typeface="+mn-lt"/>
              <a:cs typeface="+mn-cs"/>
            </a:endParaRPr>
          </a:p>
        </p:txBody>
      </p:sp>
      <p:sp>
        <p:nvSpPr>
          <p:cNvPr id="8" name="Text Box 7"/>
          <p:cNvSpPr txBox="1">
            <a:spLocks noChangeArrowheads="1"/>
          </p:cNvSpPr>
          <p:nvPr/>
        </p:nvSpPr>
        <p:spPr bwMode="auto">
          <a:xfrm>
            <a:off x="900113" y="3213100"/>
            <a:ext cx="4968875" cy="366713"/>
          </a:xfrm>
          <a:prstGeom prst="rect">
            <a:avLst/>
          </a:prstGeom>
          <a:noFill/>
          <a:ln w="9525">
            <a:noFill/>
            <a:miter lim="800000"/>
            <a:headEnd/>
            <a:tailEnd/>
          </a:ln>
          <a:effectLst/>
        </p:spPr>
        <p:txBody>
          <a:bodyPr>
            <a:spAutoFit/>
          </a:bodyPr>
          <a:lstStyle/>
          <a:p>
            <a:pPr fontAlgn="auto">
              <a:spcBef>
                <a:spcPct val="50000"/>
              </a:spcBef>
              <a:spcAft>
                <a:spcPts val="0"/>
              </a:spcAft>
              <a:defRPr/>
            </a:pPr>
            <a:r>
              <a:rPr lang="es-ES" b="1" u="sng">
                <a:solidFill>
                  <a:schemeClr val="accent1">
                    <a:lumMod val="75000"/>
                  </a:schemeClr>
                </a:solidFill>
                <a:latin typeface="+mn-lt"/>
                <a:cs typeface="+mn-cs"/>
              </a:rPr>
              <a:t>OBJETIVOS DE MERCADOTECNIA</a:t>
            </a:r>
          </a:p>
        </p:txBody>
      </p:sp>
      <p:sp>
        <p:nvSpPr>
          <p:cNvPr id="9" name="Text Box 8"/>
          <p:cNvSpPr txBox="1">
            <a:spLocks noChangeArrowheads="1"/>
          </p:cNvSpPr>
          <p:nvPr/>
        </p:nvSpPr>
        <p:spPr bwMode="auto">
          <a:xfrm>
            <a:off x="827088" y="3933825"/>
            <a:ext cx="7921625" cy="2014538"/>
          </a:xfrm>
          <a:prstGeom prst="rect">
            <a:avLst/>
          </a:prstGeom>
          <a:noFill/>
          <a:ln w="9525">
            <a:noFill/>
            <a:miter lim="800000"/>
            <a:headEnd/>
            <a:tailEnd/>
          </a:ln>
          <a:effectLst/>
        </p:spPr>
        <p:txBody>
          <a:bodyPr>
            <a:spAutoFit/>
          </a:bodyPr>
          <a:lstStyle/>
          <a:p>
            <a:pPr algn="just" fontAlgn="auto">
              <a:spcBef>
                <a:spcPts val="0"/>
              </a:spcBef>
              <a:spcAft>
                <a:spcPts val="0"/>
              </a:spcAft>
              <a:buFontTx/>
              <a:buChar char="•"/>
              <a:defRPr/>
            </a:pPr>
            <a:r>
              <a:rPr lang="es-EC" dirty="0">
                <a:solidFill>
                  <a:schemeClr val="accent1">
                    <a:lumMod val="75000"/>
                  </a:schemeClr>
                </a:solidFill>
                <a:latin typeface="+mn-lt"/>
                <a:cs typeface="+mn-cs"/>
              </a:rPr>
              <a:t> Dar a conocer la marca WOBENZYM® N en el mercado guayaquileño.</a:t>
            </a:r>
          </a:p>
          <a:p>
            <a:pPr algn="just" fontAlgn="auto">
              <a:spcBef>
                <a:spcPts val="0"/>
              </a:spcBef>
              <a:spcAft>
                <a:spcPts val="0"/>
              </a:spcAft>
              <a:defRPr/>
            </a:pPr>
            <a:endParaRPr lang="es-EC" dirty="0">
              <a:solidFill>
                <a:schemeClr val="accent1">
                  <a:lumMod val="75000"/>
                </a:schemeClr>
              </a:solidFill>
              <a:latin typeface="+mn-lt"/>
              <a:cs typeface="+mn-cs"/>
            </a:endParaRPr>
          </a:p>
          <a:p>
            <a:pPr algn="just" fontAlgn="auto">
              <a:spcBef>
                <a:spcPts val="0"/>
              </a:spcBef>
              <a:spcAft>
                <a:spcPts val="0"/>
              </a:spcAft>
              <a:buFontTx/>
              <a:buChar char="•"/>
              <a:defRPr/>
            </a:pPr>
            <a:r>
              <a:rPr lang="es-EC" dirty="0">
                <a:solidFill>
                  <a:schemeClr val="accent1">
                    <a:lumMod val="75000"/>
                  </a:schemeClr>
                </a:solidFill>
                <a:latin typeface="+mn-lt"/>
                <a:cs typeface="+mn-cs"/>
              </a:rPr>
              <a:t> Establecer estrategias de posicionamiento de la marca en la mente de los</a:t>
            </a:r>
          </a:p>
          <a:p>
            <a:pPr algn="just" fontAlgn="auto">
              <a:spcBef>
                <a:spcPts val="0"/>
              </a:spcBef>
              <a:spcAft>
                <a:spcPts val="0"/>
              </a:spcAft>
              <a:defRPr/>
            </a:pPr>
            <a:r>
              <a:rPr lang="es-EC" dirty="0">
                <a:solidFill>
                  <a:schemeClr val="accent1">
                    <a:lumMod val="75000"/>
                  </a:schemeClr>
                </a:solidFill>
                <a:latin typeface="+mn-lt"/>
                <a:cs typeface="+mn-cs"/>
              </a:rPr>
              <a:t> consumidores objetivos.</a:t>
            </a:r>
          </a:p>
          <a:p>
            <a:pPr algn="just" fontAlgn="auto">
              <a:spcBef>
                <a:spcPts val="0"/>
              </a:spcBef>
              <a:spcAft>
                <a:spcPts val="0"/>
              </a:spcAft>
              <a:defRPr/>
            </a:pPr>
            <a:endParaRPr lang="es-EC" dirty="0">
              <a:solidFill>
                <a:schemeClr val="accent1">
                  <a:lumMod val="75000"/>
                </a:schemeClr>
              </a:solidFill>
              <a:latin typeface="+mn-lt"/>
              <a:cs typeface="+mn-cs"/>
            </a:endParaRPr>
          </a:p>
          <a:p>
            <a:pPr algn="just" fontAlgn="auto">
              <a:spcBef>
                <a:spcPts val="0"/>
              </a:spcBef>
              <a:spcAft>
                <a:spcPts val="0"/>
              </a:spcAft>
              <a:buFontTx/>
              <a:buChar char="•"/>
              <a:defRPr/>
            </a:pPr>
            <a:r>
              <a:rPr lang="es-EC" dirty="0">
                <a:solidFill>
                  <a:schemeClr val="accent1">
                    <a:lumMod val="75000"/>
                  </a:schemeClr>
                </a:solidFill>
                <a:latin typeface="+mn-lt"/>
                <a:cs typeface="+mn-cs"/>
              </a:rPr>
              <a:t> Convertirse en la marca líder de la industria farmacéutica en la ciudad de</a:t>
            </a:r>
          </a:p>
          <a:p>
            <a:pPr algn="just" fontAlgn="auto">
              <a:spcBef>
                <a:spcPts val="0"/>
              </a:spcBef>
              <a:spcAft>
                <a:spcPts val="0"/>
              </a:spcAft>
              <a:defRPr/>
            </a:pPr>
            <a:r>
              <a:rPr lang="es-ES" dirty="0">
                <a:solidFill>
                  <a:schemeClr val="accent1">
                    <a:lumMod val="75000"/>
                  </a:schemeClr>
                </a:solidFill>
                <a:latin typeface="+mn-lt"/>
                <a:cs typeface="+mn-cs"/>
              </a:rPr>
              <a:t> </a:t>
            </a:r>
            <a:r>
              <a:rPr lang="es-EC" dirty="0">
                <a:solidFill>
                  <a:schemeClr val="accent1">
                    <a:lumMod val="75000"/>
                  </a:schemeClr>
                </a:solidFill>
                <a:latin typeface="+mn-lt"/>
                <a:cs typeface="+mn-cs"/>
              </a:rPr>
              <a:t>Guayaquil.</a:t>
            </a:r>
            <a:endParaRPr lang="es-ES" dirty="0">
              <a:solidFill>
                <a:schemeClr val="accent1">
                  <a:lumMod val="75000"/>
                </a:schemeClr>
              </a:solidFill>
              <a:latin typeface="+mn-lt"/>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Text Box 5"/>
          <p:cNvSpPr txBox="1">
            <a:spLocks noChangeArrowheads="1"/>
          </p:cNvSpPr>
          <p:nvPr/>
        </p:nvSpPr>
        <p:spPr bwMode="auto">
          <a:xfrm>
            <a:off x="1589088" y="357188"/>
            <a:ext cx="6840537" cy="584200"/>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s-EC" sz="3200" b="1" dirty="0">
                <a:solidFill>
                  <a:schemeClr val="accent2">
                    <a:lumMod val="50000"/>
                  </a:schemeClr>
                </a:solidFill>
                <a:latin typeface="Algerian" pitchFamily="82" charset="0"/>
                <a:cs typeface="+mn-cs"/>
              </a:rPr>
              <a:t>ANÁLISIS </a:t>
            </a:r>
            <a:r>
              <a:rPr lang="es-EC" sz="3200" b="1" dirty="0">
                <a:solidFill>
                  <a:schemeClr val="accent2">
                    <a:lumMod val="50000"/>
                  </a:schemeClr>
                </a:solidFill>
                <a:latin typeface="Algerian" pitchFamily="82" charset="0"/>
                <a:cs typeface="+mn-cs"/>
              </a:rPr>
              <a:t>ESTRATÉGICO</a:t>
            </a:r>
          </a:p>
        </p:txBody>
      </p:sp>
      <p:sp>
        <p:nvSpPr>
          <p:cNvPr id="6" name="Text Box 6"/>
          <p:cNvSpPr txBox="1">
            <a:spLocks noChangeArrowheads="1"/>
          </p:cNvSpPr>
          <p:nvPr/>
        </p:nvSpPr>
        <p:spPr bwMode="auto">
          <a:xfrm>
            <a:off x="827088" y="1196975"/>
            <a:ext cx="6913562" cy="779463"/>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s-ES_tradnl" b="1" u="sng" dirty="0">
                <a:solidFill>
                  <a:schemeClr val="accent1">
                    <a:lumMod val="75000"/>
                  </a:schemeClr>
                </a:solidFill>
                <a:latin typeface="+mn-lt"/>
                <a:cs typeface="+mn-cs"/>
              </a:rPr>
              <a:t>MATRIZ </a:t>
            </a:r>
            <a:r>
              <a:rPr lang="es-ES_tradnl" b="1" u="sng" dirty="0">
                <a:solidFill>
                  <a:schemeClr val="accent1">
                    <a:lumMod val="75000"/>
                  </a:schemeClr>
                </a:solidFill>
                <a:latin typeface="+mn-lt"/>
                <a:cs typeface="+mn-cs"/>
              </a:rPr>
              <a:t>BOSTON CONSULTING GROUP (BCG)</a:t>
            </a:r>
            <a:endParaRPr lang="es-EC" b="1" u="sng" dirty="0">
              <a:solidFill>
                <a:schemeClr val="accent1">
                  <a:lumMod val="75000"/>
                </a:schemeClr>
              </a:solidFill>
              <a:latin typeface="+mn-lt"/>
              <a:cs typeface="+mn-cs"/>
            </a:endParaRPr>
          </a:p>
          <a:p>
            <a:pPr fontAlgn="auto">
              <a:spcBef>
                <a:spcPct val="50000"/>
              </a:spcBef>
              <a:spcAft>
                <a:spcPts val="0"/>
              </a:spcAft>
              <a:defRPr/>
            </a:pPr>
            <a:endParaRPr lang="es-ES" u="sng" dirty="0">
              <a:latin typeface="+mn-lt"/>
              <a:cs typeface="+mn-cs"/>
            </a:endParaRPr>
          </a:p>
        </p:txBody>
      </p:sp>
      <p:sp>
        <p:nvSpPr>
          <p:cNvPr id="18" name="Text Box 19"/>
          <p:cNvSpPr txBox="1">
            <a:spLocks noChangeArrowheads="1"/>
          </p:cNvSpPr>
          <p:nvPr/>
        </p:nvSpPr>
        <p:spPr bwMode="auto">
          <a:xfrm>
            <a:off x="1042988" y="5949950"/>
            <a:ext cx="4176712" cy="366713"/>
          </a:xfrm>
          <a:prstGeom prst="rect">
            <a:avLst/>
          </a:prstGeom>
          <a:noFill/>
          <a:ln w="9525">
            <a:noFill/>
            <a:miter lim="800000"/>
            <a:headEnd/>
            <a:tailEnd/>
          </a:ln>
          <a:effectLst/>
        </p:spPr>
        <p:txBody>
          <a:bodyPr>
            <a:spAutoFit/>
          </a:bodyPr>
          <a:lstStyle/>
          <a:p>
            <a:pPr fontAlgn="auto">
              <a:spcBef>
                <a:spcPct val="50000"/>
              </a:spcBef>
              <a:spcAft>
                <a:spcPts val="0"/>
              </a:spcAft>
              <a:defRPr/>
            </a:pPr>
            <a:r>
              <a:rPr lang="es-EC">
                <a:solidFill>
                  <a:schemeClr val="accent1">
                    <a:lumMod val="75000"/>
                  </a:schemeClr>
                </a:solidFill>
                <a:latin typeface="+mn-lt"/>
                <a:cs typeface="+mn-cs"/>
              </a:rPr>
              <a:t>Fuente: Elaborado por Autores</a:t>
            </a:r>
            <a:endParaRPr lang="es-ES">
              <a:solidFill>
                <a:schemeClr val="accent1">
                  <a:lumMod val="75000"/>
                </a:schemeClr>
              </a:solidFill>
              <a:latin typeface="+mn-lt"/>
              <a:cs typeface="+mn-cs"/>
            </a:endParaRPr>
          </a:p>
        </p:txBody>
      </p:sp>
      <p:pic>
        <p:nvPicPr>
          <p:cNvPr id="25606" name="Diagrama 1"/>
          <p:cNvPicPr>
            <a:picLocks noChangeArrowheads="1"/>
          </p:cNvPicPr>
          <p:nvPr/>
        </p:nvPicPr>
        <p:blipFill>
          <a:blip r:embed="rId3"/>
          <a:srcRect/>
          <a:stretch>
            <a:fillRect/>
          </a:stretch>
        </p:blipFill>
        <p:spPr bwMode="auto">
          <a:xfrm>
            <a:off x="2428875" y="2357438"/>
            <a:ext cx="4151313" cy="2498725"/>
          </a:xfrm>
          <a:prstGeom prst="rect">
            <a:avLst/>
          </a:prstGeom>
          <a:noFill/>
          <a:ln w="9525">
            <a:noFill/>
            <a:miter lim="800000"/>
            <a:headEnd/>
            <a:tailEnd/>
          </a:ln>
        </p:spPr>
      </p:pic>
      <p:pic>
        <p:nvPicPr>
          <p:cNvPr id="25607" name="Picture 8"/>
          <p:cNvPicPr>
            <a:picLocks noChangeAspect="1" noChangeArrowheads="1"/>
          </p:cNvPicPr>
          <p:nvPr/>
        </p:nvPicPr>
        <p:blipFill>
          <a:blip r:embed="rId4"/>
          <a:srcRect/>
          <a:stretch>
            <a:fillRect/>
          </a:stretch>
        </p:blipFill>
        <p:spPr bwMode="auto">
          <a:xfrm>
            <a:off x="1643063" y="2433638"/>
            <a:ext cx="287337" cy="2424112"/>
          </a:xfrm>
          <a:prstGeom prst="rect">
            <a:avLst/>
          </a:prstGeom>
          <a:noFill/>
          <a:ln w="9525">
            <a:noFill/>
            <a:miter lim="800000"/>
            <a:headEnd/>
            <a:tailEnd/>
          </a:ln>
        </p:spPr>
      </p:pic>
      <p:sp>
        <p:nvSpPr>
          <p:cNvPr id="25608" name="Rectangle 9"/>
          <p:cNvSpPr>
            <a:spLocks noChangeArrowheads="1"/>
          </p:cNvSpPr>
          <p:nvPr/>
        </p:nvSpPr>
        <p:spPr bwMode="auto">
          <a:xfrm rot="-5400000">
            <a:off x="1790701" y="4005262"/>
            <a:ext cx="857250" cy="276225"/>
          </a:xfrm>
          <a:prstGeom prst="rect">
            <a:avLst/>
          </a:prstGeom>
          <a:solidFill>
            <a:srgbClr val="FFFFFF"/>
          </a:solidFill>
          <a:ln w="9525">
            <a:solidFill>
              <a:srgbClr val="FFFFFF"/>
            </a:solidFill>
            <a:miter lim="800000"/>
            <a:headEnd/>
            <a:tailEnd/>
          </a:ln>
        </p:spPr>
        <p:txBody>
          <a:bodyPr/>
          <a:lstStyle/>
          <a:p>
            <a:pPr algn="ctr">
              <a:spcAft>
                <a:spcPts val="1000"/>
              </a:spcAft>
            </a:pPr>
            <a:r>
              <a:rPr lang="es-ES" sz="1100" b="1"/>
              <a:t>Bajo</a:t>
            </a:r>
            <a:endParaRPr lang="es-EC"/>
          </a:p>
        </p:txBody>
      </p:sp>
      <p:sp>
        <p:nvSpPr>
          <p:cNvPr id="25609" name="Rectangle 10"/>
          <p:cNvSpPr>
            <a:spLocks noChangeArrowheads="1"/>
          </p:cNvSpPr>
          <p:nvPr/>
        </p:nvSpPr>
        <p:spPr bwMode="auto">
          <a:xfrm rot="-5400000">
            <a:off x="1857375" y="2857501"/>
            <a:ext cx="714375" cy="285750"/>
          </a:xfrm>
          <a:prstGeom prst="rect">
            <a:avLst/>
          </a:prstGeom>
          <a:solidFill>
            <a:srgbClr val="FFFFFF"/>
          </a:solidFill>
          <a:ln w="9525">
            <a:solidFill>
              <a:srgbClr val="FFFFFF"/>
            </a:solidFill>
            <a:miter lim="800000"/>
            <a:headEnd/>
            <a:tailEnd/>
          </a:ln>
        </p:spPr>
        <p:txBody>
          <a:bodyPr/>
          <a:lstStyle/>
          <a:p>
            <a:pPr algn="ctr">
              <a:spcAft>
                <a:spcPts val="1000"/>
              </a:spcAft>
            </a:pPr>
            <a:r>
              <a:rPr lang="es-ES" sz="1100" b="1"/>
              <a:t>Alto</a:t>
            </a:r>
            <a:endParaRPr lang="es-EC"/>
          </a:p>
        </p:txBody>
      </p:sp>
      <p:cxnSp>
        <p:nvCxnSpPr>
          <p:cNvPr id="25610" name="AutoShape 11"/>
          <p:cNvCxnSpPr>
            <a:cxnSpLocks noChangeShapeType="1"/>
          </p:cNvCxnSpPr>
          <p:nvPr/>
        </p:nvCxnSpPr>
        <p:spPr bwMode="auto">
          <a:xfrm flipV="1">
            <a:off x="2000250" y="2309813"/>
            <a:ext cx="0" cy="2476500"/>
          </a:xfrm>
          <a:prstGeom prst="straightConnector1">
            <a:avLst/>
          </a:prstGeom>
          <a:noFill/>
          <a:ln w="19050">
            <a:solidFill>
              <a:srgbClr val="000000"/>
            </a:solidFill>
            <a:round/>
            <a:headEnd/>
            <a:tailEnd type="triangle" w="med" len="med"/>
          </a:ln>
        </p:spPr>
      </p:cxnSp>
      <p:sp>
        <p:nvSpPr>
          <p:cNvPr id="25611" name="Rectangle 12"/>
          <p:cNvSpPr>
            <a:spLocks noChangeArrowheads="1"/>
          </p:cNvSpPr>
          <p:nvPr/>
        </p:nvSpPr>
        <p:spPr bwMode="auto">
          <a:xfrm>
            <a:off x="3109913" y="4929188"/>
            <a:ext cx="962025" cy="285750"/>
          </a:xfrm>
          <a:prstGeom prst="rect">
            <a:avLst/>
          </a:prstGeom>
          <a:solidFill>
            <a:srgbClr val="FFFFFF"/>
          </a:solidFill>
          <a:ln w="9525">
            <a:solidFill>
              <a:srgbClr val="FFFFFF"/>
            </a:solidFill>
            <a:miter lim="800000"/>
            <a:headEnd/>
            <a:tailEnd/>
          </a:ln>
        </p:spPr>
        <p:txBody>
          <a:bodyPr/>
          <a:lstStyle/>
          <a:p>
            <a:pPr algn="ctr">
              <a:spcAft>
                <a:spcPts val="1000"/>
              </a:spcAft>
            </a:pPr>
            <a:r>
              <a:rPr lang="es-ES" sz="1100" b="1"/>
              <a:t>Bajo</a:t>
            </a:r>
            <a:endParaRPr lang="es-EC"/>
          </a:p>
        </p:txBody>
      </p:sp>
      <p:sp>
        <p:nvSpPr>
          <p:cNvPr id="25612" name="Rectangle 13"/>
          <p:cNvSpPr>
            <a:spLocks noChangeArrowheads="1"/>
          </p:cNvSpPr>
          <p:nvPr/>
        </p:nvSpPr>
        <p:spPr bwMode="auto">
          <a:xfrm>
            <a:off x="5038725" y="4929188"/>
            <a:ext cx="962025" cy="285750"/>
          </a:xfrm>
          <a:prstGeom prst="rect">
            <a:avLst/>
          </a:prstGeom>
          <a:solidFill>
            <a:srgbClr val="FFFFFF"/>
          </a:solidFill>
          <a:ln w="9525">
            <a:solidFill>
              <a:srgbClr val="FFFFFF"/>
            </a:solidFill>
            <a:miter lim="800000"/>
            <a:headEnd/>
            <a:tailEnd/>
          </a:ln>
        </p:spPr>
        <p:txBody>
          <a:bodyPr/>
          <a:lstStyle/>
          <a:p>
            <a:pPr algn="ctr">
              <a:spcAft>
                <a:spcPts val="1000"/>
              </a:spcAft>
            </a:pPr>
            <a:r>
              <a:rPr lang="es-ES" sz="1100" b="1"/>
              <a:t>Alto</a:t>
            </a:r>
            <a:endParaRPr lang="es-EC"/>
          </a:p>
        </p:txBody>
      </p:sp>
      <p:cxnSp>
        <p:nvCxnSpPr>
          <p:cNvPr id="25613" name="AutoShape 14"/>
          <p:cNvCxnSpPr>
            <a:cxnSpLocks noChangeShapeType="1"/>
          </p:cNvCxnSpPr>
          <p:nvPr/>
        </p:nvCxnSpPr>
        <p:spPr bwMode="auto">
          <a:xfrm>
            <a:off x="2381250" y="5286375"/>
            <a:ext cx="3905250" cy="0"/>
          </a:xfrm>
          <a:prstGeom prst="straightConnector1">
            <a:avLst/>
          </a:prstGeom>
          <a:noFill/>
          <a:ln w="19050">
            <a:solidFill>
              <a:srgbClr val="000000"/>
            </a:solidFill>
            <a:round/>
            <a:headEnd/>
            <a:tailEnd type="triangle" w="med" len="med"/>
          </a:ln>
        </p:spPr>
      </p:cxnSp>
      <p:sp>
        <p:nvSpPr>
          <p:cNvPr id="25614" name="Rectangle 15"/>
          <p:cNvSpPr>
            <a:spLocks noChangeArrowheads="1"/>
          </p:cNvSpPr>
          <p:nvPr/>
        </p:nvSpPr>
        <p:spPr bwMode="auto">
          <a:xfrm>
            <a:off x="2428875" y="5357813"/>
            <a:ext cx="3743325" cy="276225"/>
          </a:xfrm>
          <a:prstGeom prst="rect">
            <a:avLst/>
          </a:prstGeom>
          <a:solidFill>
            <a:srgbClr val="FFFFFF"/>
          </a:solidFill>
          <a:ln w="9525">
            <a:solidFill>
              <a:srgbClr val="FFFFFF"/>
            </a:solidFill>
            <a:miter lim="800000"/>
            <a:headEnd/>
            <a:tailEnd/>
          </a:ln>
        </p:spPr>
        <p:txBody>
          <a:bodyPr/>
          <a:lstStyle/>
          <a:p>
            <a:pPr algn="ctr">
              <a:spcAft>
                <a:spcPts val="1000"/>
              </a:spcAft>
            </a:pPr>
            <a:r>
              <a:rPr lang="es-ES" sz="1100" b="1"/>
              <a:t>Posición Relativa (Participación de Mercado)</a:t>
            </a:r>
            <a:endParaRPr lang="es-EC"/>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Text Box 4"/>
          <p:cNvSpPr txBox="1">
            <a:spLocks noChangeArrowheads="1"/>
          </p:cNvSpPr>
          <p:nvPr/>
        </p:nvSpPr>
        <p:spPr bwMode="auto">
          <a:xfrm>
            <a:off x="1085850" y="428625"/>
            <a:ext cx="7272338" cy="938213"/>
          </a:xfrm>
          <a:prstGeom prst="rect">
            <a:avLst/>
          </a:prstGeom>
          <a:noFill/>
          <a:ln w="9525">
            <a:noFill/>
            <a:miter lim="800000"/>
            <a:headEnd/>
            <a:tailEnd/>
          </a:ln>
          <a:effectLst/>
        </p:spPr>
        <p:txBody>
          <a:bodyPr>
            <a:spAutoFit/>
          </a:bodyPr>
          <a:lstStyle/>
          <a:p>
            <a:pPr algn="just" fontAlgn="auto">
              <a:spcBef>
                <a:spcPct val="50000"/>
              </a:spcBef>
              <a:spcAft>
                <a:spcPts val="0"/>
              </a:spcAft>
              <a:defRPr/>
            </a:pPr>
            <a:r>
              <a:rPr lang="es-EC" sz="2800" b="1" dirty="0">
                <a:solidFill>
                  <a:schemeClr val="accent2">
                    <a:lumMod val="50000"/>
                  </a:schemeClr>
                </a:solidFill>
                <a:latin typeface="Algerian" pitchFamily="82" charset="0"/>
                <a:cs typeface="+mn-cs"/>
              </a:rPr>
              <a:t>MATRIZ </a:t>
            </a:r>
            <a:r>
              <a:rPr lang="es-EC" sz="2800" b="1" dirty="0">
                <a:solidFill>
                  <a:schemeClr val="accent2">
                    <a:lumMod val="50000"/>
                  </a:schemeClr>
                </a:solidFill>
                <a:latin typeface="Algerian" pitchFamily="82" charset="0"/>
                <a:cs typeface="+mn-cs"/>
              </a:rPr>
              <a:t>PRODUCTO/MERCADO (ANSOFF)</a:t>
            </a:r>
          </a:p>
          <a:p>
            <a:pPr fontAlgn="auto">
              <a:spcBef>
                <a:spcPct val="50000"/>
              </a:spcBef>
              <a:spcAft>
                <a:spcPts val="0"/>
              </a:spcAft>
              <a:defRPr/>
            </a:pPr>
            <a:endParaRPr lang="es-ES" dirty="0">
              <a:latin typeface="+mn-lt"/>
              <a:cs typeface="+mn-cs"/>
            </a:endParaRPr>
          </a:p>
        </p:txBody>
      </p:sp>
      <p:grpSp>
        <p:nvGrpSpPr>
          <p:cNvPr id="26628" name="Group 5"/>
          <p:cNvGrpSpPr>
            <a:grpSpLocks/>
          </p:cNvGrpSpPr>
          <p:nvPr/>
        </p:nvGrpSpPr>
        <p:grpSpPr bwMode="auto">
          <a:xfrm>
            <a:off x="1258888" y="1412875"/>
            <a:ext cx="6264275" cy="3744913"/>
            <a:chOff x="2802" y="6463"/>
            <a:chExt cx="7436" cy="4576"/>
          </a:xfrm>
        </p:grpSpPr>
        <p:pic>
          <p:nvPicPr>
            <p:cNvPr id="26630" name="Diagrama 2"/>
            <p:cNvPicPr>
              <a:picLocks noChangeArrowheads="1"/>
            </p:cNvPicPr>
            <p:nvPr/>
          </p:nvPicPr>
          <p:blipFill>
            <a:blip r:embed="rId3"/>
            <a:srcRect/>
            <a:stretch>
              <a:fillRect/>
            </a:stretch>
          </p:blipFill>
          <p:spPr bwMode="auto">
            <a:xfrm>
              <a:off x="3844" y="7497"/>
              <a:ext cx="6394" cy="3542"/>
            </a:xfrm>
            <a:prstGeom prst="rect">
              <a:avLst/>
            </a:prstGeom>
            <a:noFill/>
            <a:ln w="9525">
              <a:noFill/>
              <a:miter lim="800000"/>
              <a:headEnd/>
              <a:tailEnd/>
            </a:ln>
          </p:spPr>
        </p:pic>
        <p:sp>
          <p:nvSpPr>
            <p:cNvPr id="26631" name="Rectangle 7"/>
            <p:cNvSpPr>
              <a:spLocks noChangeArrowheads="1"/>
            </p:cNvSpPr>
            <p:nvPr/>
          </p:nvSpPr>
          <p:spPr bwMode="auto">
            <a:xfrm>
              <a:off x="4077" y="6463"/>
              <a:ext cx="5895" cy="405"/>
            </a:xfrm>
            <a:prstGeom prst="rect">
              <a:avLst/>
            </a:prstGeom>
            <a:solidFill>
              <a:srgbClr val="FFFFFF"/>
            </a:solidFill>
            <a:ln w="9525">
              <a:solidFill>
                <a:srgbClr val="FFFFFF"/>
              </a:solidFill>
              <a:miter lim="800000"/>
              <a:headEnd/>
              <a:tailEnd/>
            </a:ln>
          </p:spPr>
          <p:txBody>
            <a:bodyPr/>
            <a:lstStyle/>
            <a:p>
              <a:pPr algn="ctr"/>
              <a:r>
                <a:rPr lang="es-ES" sz="1200" b="1">
                  <a:latin typeface="Franklin Gothic Book" pitchFamily="34" charset="0"/>
                </a:rPr>
                <a:t> Productos</a:t>
              </a:r>
              <a:endParaRPr lang="es-ES">
                <a:latin typeface="Franklin Gothic Book" pitchFamily="34" charset="0"/>
              </a:endParaRPr>
            </a:p>
          </p:txBody>
        </p:sp>
        <p:sp>
          <p:nvSpPr>
            <p:cNvPr id="26632" name="Rectangle 8"/>
            <p:cNvSpPr>
              <a:spLocks noChangeArrowheads="1"/>
            </p:cNvSpPr>
            <p:nvPr/>
          </p:nvSpPr>
          <p:spPr bwMode="auto">
            <a:xfrm rot="-5400000">
              <a:off x="1310" y="9053"/>
              <a:ext cx="3390" cy="405"/>
            </a:xfrm>
            <a:prstGeom prst="rect">
              <a:avLst/>
            </a:prstGeom>
            <a:solidFill>
              <a:srgbClr val="FFFFFF"/>
            </a:solidFill>
            <a:ln w="9525">
              <a:solidFill>
                <a:srgbClr val="FFFFFF"/>
              </a:solidFill>
              <a:miter lim="800000"/>
              <a:headEnd/>
              <a:tailEnd/>
            </a:ln>
          </p:spPr>
          <p:txBody>
            <a:bodyPr/>
            <a:lstStyle/>
            <a:p>
              <a:pPr algn="ctr"/>
              <a:r>
                <a:rPr lang="es-ES" sz="1200" b="1">
                  <a:latin typeface="Franklin Gothic Book" pitchFamily="34" charset="0"/>
                </a:rPr>
                <a:t>   Mercados</a:t>
              </a:r>
              <a:endParaRPr lang="es-ES">
                <a:latin typeface="Franklin Gothic Book" pitchFamily="34" charset="0"/>
              </a:endParaRPr>
            </a:p>
          </p:txBody>
        </p:sp>
        <p:sp>
          <p:nvSpPr>
            <p:cNvPr id="26633" name="Rectangle 9"/>
            <p:cNvSpPr>
              <a:spLocks noChangeArrowheads="1"/>
            </p:cNvSpPr>
            <p:nvPr/>
          </p:nvSpPr>
          <p:spPr bwMode="auto">
            <a:xfrm>
              <a:off x="4077" y="7012"/>
              <a:ext cx="2835" cy="405"/>
            </a:xfrm>
            <a:prstGeom prst="rect">
              <a:avLst/>
            </a:prstGeom>
            <a:solidFill>
              <a:srgbClr val="FFFFFF"/>
            </a:solidFill>
            <a:ln w="9525">
              <a:solidFill>
                <a:srgbClr val="FFFFFF"/>
              </a:solidFill>
              <a:miter lim="800000"/>
              <a:headEnd/>
              <a:tailEnd/>
            </a:ln>
          </p:spPr>
          <p:txBody>
            <a:bodyPr/>
            <a:lstStyle/>
            <a:p>
              <a:pPr algn="ctr"/>
              <a:r>
                <a:rPr lang="es-ES" sz="1200" b="1">
                  <a:latin typeface="Franklin Gothic Book" pitchFamily="34" charset="0"/>
                </a:rPr>
                <a:t>Tradicionales</a:t>
              </a:r>
              <a:endParaRPr lang="es-ES">
                <a:latin typeface="Franklin Gothic Book" pitchFamily="34" charset="0"/>
              </a:endParaRPr>
            </a:p>
          </p:txBody>
        </p:sp>
        <p:sp>
          <p:nvSpPr>
            <p:cNvPr id="26634" name="Rectangle 10"/>
            <p:cNvSpPr>
              <a:spLocks noChangeArrowheads="1"/>
            </p:cNvSpPr>
            <p:nvPr/>
          </p:nvSpPr>
          <p:spPr bwMode="auto">
            <a:xfrm>
              <a:off x="7137" y="7012"/>
              <a:ext cx="2835" cy="405"/>
            </a:xfrm>
            <a:prstGeom prst="rect">
              <a:avLst/>
            </a:prstGeom>
            <a:solidFill>
              <a:srgbClr val="FFFFFF"/>
            </a:solidFill>
            <a:ln w="9525">
              <a:solidFill>
                <a:srgbClr val="FFFFFF"/>
              </a:solidFill>
              <a:miter lim="800000"/>
              <a:headEnd/>
              <a:tailEnd/>
            </a:ln>
          </p:spPr>
          <p:txBody>
            <a:bodyPr/>
            <a:lstStyle/>
            <a:p>
              <a:pPr algn="ctr"/>
              <a:r>
                <a:rPr lang="es-ES" sz="1200" b="1">
                  <a:latin typeface="Franklin Gothic Book" pitchFamily="34" charset="0"/>
                </a:rPr>
                <a:t>Nuevos</a:t>
              </a:r>
              <a:endParaRPr lang="es-ES">
                <a:latin typeface="Franklin Gothic Book" pitchFamily="34" charset="0"/>
              </a:endParaRPr>
            </a:p>
          </p:txBody>
        </p:sp>
        <p:sp>
          <p:nvSpPr>
            <p:cNvPr id="26635" name="Rectangle 11"/>
            <p:cNvSpPr>
              <a:spLocks noChangeArrowheads="1"/>
            </p:cNvSpPr>
            <p:nvPr/>
          </p:nvSpPr>
          <p:spPr bwMode="auto">
            <a:xfrm rot="-5400000">
              <a:off x="2757" y="8176"/>
              <a:ext cx="1635" cy="405"/>
            </a:xfrm>
            <a:prstGeom prst="rect">
              <a:avLst/>
            </a:prstGeom>
            <a:solidFill>
              <a:srgbClr val="FFFFFF"/>
            </a:solidFill>
            <a:ln w="9525">
              <a:solidFill>
                <a:srgbClr val="FFFFFF"/>
              </a:solidFill>
              <a:miter lim="800000"/>
              <a:headEnd/>
              <a:tailEnd/>
            </a:ln>
          </p:spPr>
          <p:txBody>
            <a:bodyPr/>
            <a:lstStyle/>
            <a:p>
              <a:r>
                <a:rPr lang="es-ES" sz="1200" b="1">
                  <a:latin typeface="Franklin Gothic Book" pitchFamily="34" charset="0"/>
                </a:rPr>
                <a:t>Tradicionales</a:t>
              </a:r>
              <a:endParaRPr lang="es-ES">
                <a:latin typeface="Franklin Gothic Book" pitchFamily="34" charset="0"/>
              </a:endParaRPr>
            </a:p>
          </p:txBody>
        </p:sp>
        <p:sp>
          <p:nvSpPr>
            <p:cNvPr id="26636" name="Rectangle 12"/>
            <p:cNvSpPr>
              <a:spLocks noChangeArrowheads="1"/>
            </p:cNvSpPr>
            <p:nvPr/>
          </p:nvSpPr>
          <p:spPr bwMode="auto">
            <a:xfrm rot="-5400000">
              <a:off x="2757" y="9931"/>
              <a:ext cx="1635" cy="405"/>
            </a:xfrm>
            <a:prstGeom prst="rect">
              <a:avLst/>
            </a:prstGeom>
            <a:solidFill>
              <a:srgbClr val="FFFFFF"/>
            </a:solidFill>
            <a:ln w="9525">
              <a:solidFill>
                <a:srgbClr val="FFFFFF"/>
              </a:solidFill>
              <a:miter lim="800000"/>
              <a:headEnd/>
              <a:tailEnd/>
            </a:ln>
          </p:spPr>
          <p:txBody>
            <a:bodyPr/>
            <a:lstStyle/>
            <a:p>
              <a:pPr algn="ctr"/>
              <a:r>
                <a:rPr lang="es-ES" sz="1200" b="1">
                  <a:latin typeface="Franklin Gothic Book" pitchFamily="34" charset="0"/>
                </a:rPr>
                <a:t>Nuevos</a:t>
              </a:r>
              <a:endParaRPr lang="es-ES">
                <a:latin typeface="Franklin Gothic Book" pitchFamily="34" charset="0"/>
              </a:endParaRPr>
            </a:p>
          </p:txBody>
        </p:sp>
        <p:pic>
          <p:nvPicPr>
            <p:cNvPr id="26637" name="Imagen 1" descr="http://www.buywobenzym.com/images/buynow.gif"/>
            <p:cNvPicPr>
              <a:picLocks noChangeAspect="1" noChangeArrowheads="1"/>
            </p:cNvPicPr>
            <p:nvPr/>
          </p:nvPicPr>
          <p:blipFill>
            <a:blip r:embed="rId2"/>
            <a:srcRect/>
            <a:stretch>
              <a:fillRect/>
            </a:stretch>
          </p:blipFill>
          <p:spPr bwMode="auto">
            <a:xfrm>
              <a:off x="8085" y="8295"/>
              <a:ext cx="1830" cy="840"/>
            </a:xfrm>
            <a:prstGeom prst="rect">
              <a:avLst/>
            </a:prstGeom>
            <a:noFill/>
            <a:ln w="9525">
              <a:noFill/>
              <a:miter lim="800000"/>
              <a:headEnd/>
              <a:tailEnd/>
            </a:ln>
          </p:spPr>
        </p:pic>
      </p:grpSp>
      <p:sp>
        <p:nvSpPr>
          <p:cNvPr id="15" name="Text Box 14"/>
          <p:cNvSpPr txBox="1">
            <a:spLocks noChangeArrowheads="1"/>
          </p:cNvSpPr>
          <p:nvPr/>
        </p:nvSpPr>
        <p:spPr bwMode="auto">
          <a:xfrm>
            <a:off x="1692275" y="5516563"/>
            <a:ext cx="4464050" cy="366712"/>
          </a:xfrm>
          <a:prstGeom prst="rect">
            <a:avLst/>
          </a:prstGeom>
          <a:noFill/>
          <a:ln w="9525">
            <a:noFill/>
            <a:miter lim="800000"/>
            <a:headEnd/>
            <a:tailEnd/>
          </a:ln>
          <a:effectLst/>
        </p:spPr>
        <p:txBody>
          <a:bodyPr>
            <a:spAutoFit/>
          </a:bodyPr>
          <a:lstStyle/>
          <a:p>
            <a:pPr fontAlgn="auto">
              <a:spcBef>
                <a:spcPct val="50000"/>
              </a:spcBef>
              <a:spcAft>
                <a:spcPts val="0"/>
              </a:spcAft>
              <a:defRPr/>
            </a:pPr>
            <a:r>
              <a:rPr lang="es-EC" dirty="0">
                <a:solidFill>
                  <a:schemeClr val="accent1">
                    <a:lumMod val="75000"/>
                  </a:schemeClr>
                </a:solidFill>
                <a:latin typeface="+mn-lt"/>
                <a:cs typeface="+mn-cs"/>
              </a:rPr>
              <a:t> Fuente: Elaborado por Autores</a:t>
            </a:r>
            <a:endParaRPr lang="es-ES" dirty="0">
              <a:solidFill>
                <a:schemeClr val="accent1">
                  <a:lumMod val="75000"/>
                </a:schemeClr>
              </a:solidFill>
              <a:latin typeface="+mn-lt"/>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Text Box 4"/>
          <p:cNvSpPr txBox="1">
            <a:spLocks noChangeArrowheads="1"/>
          </p:cNvSpPr>
          <p:nvPr/>
        </p:nvSpPr>
        <p:spPr bwMode="auto">
          <a:xfrm>
            <a:off x="-642938" y="428625"/>
            <a:ext cx="5905501" cy="1000125"/>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s-EC" sz="3200" b="1" dirty="0">
                <a:solidFill>
                  <a:schemeClr val="accent2">
                    <a:lumMod val="50000"/>
                  </a:schemeClr>
                </a:solidFill>
                <a:latin typeface="Algerian" pitchFamily="82" charset="0"/>
                <a:cs typeface="+mn-cs"/>
              </a:rPr>
              <a:t>ANÁLISIS </a:t>
            </a:r>
            <a:r>
              <a:rPr lang="es-EC" sz="3200" b="1" dirty="0">
                <a:solidFill>
                  <a:schemeClr val="accent2">
                    <a:lumMod val="50000"/>
                  </a:schemeClr>
                </a:solidFill>
                <a:latin typeface="Algerian" pitchFamily="82" charset="0"/>
                <a:cs typeface="+mn-cs"/>
              </a:rPr>
              <a:t>FODA</a:t>
            </a:r>
          </a:p>
          <a:p>
            <a:pPr fontAlgn="auto">
              <a:spcBef>
                <a:spcPct val="50000"/>
              </a:spcBef>
              <a:spcAft>
                <a:spcPts val="0"/>
              </a:spcAft>
              <a:defRPr/>
            </a:pPr>
            <a:endParaRPr lang="es-ES" dirty="0">
              <a:latin typeface="+mn-lt"/>
              <a:cs typeface="+mn-cs"/>
            </a:endParaRPr>
          </a:p>
        </p:txBody>
      </p:sp>
      <p:pic>
        <p:nvPicPr>
          <p:cNvPr id="27652" name="Diagrama 1"/>
          <p:cNvPicPr>
            <a:picLocks noChangeArrowheads="1"/>
          </p:cNvPicPr>
          <p:nvPr/>
        </p:nvPicPr>
        <p:blipFill>
          <a:blip r:embed="rId3"/>
          <a:srcRect/>
          <a:stretch>
            <a:fillRect/>
          </a:stretch>
        </p:blipFill>
        <p:spPr bwMode="auto">
          <a:xfrm>
            <a:off x="1116013" y="476250"/>
            <a:ext cx="6911975" cy="6381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Text Box 4"/>
          <p:cNvSpPr txBox="1">
            <a:spLocks noChangeArrowheads="1"/>
          </p:cNvSpPr>
          <p:nvPr/>
        </p:nvSpPr>
        <p:spPr bwMode="auto">
          <a:xfrm>
            <a:off x="500063" y="357188"/>
            <a:ext cx="7704137" cy="1000125"/>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s-EC" sz="3200" b="1" dirty="0">
                <a:solidFill>
                  <a:schemeClr val="accent2">
                    <a:lumMod val="50000"/>
                  </a:schemeClr>
                </a:solidFill>
                <a:latin typeface="Algerian" pitchFamily="82" charset="0"/>
                <a:cs typeface="+mn-cs"/>
              </a:rPr>
              <a:t>ESTRATEGIAS </a:t>
            </a:r>
            <a:r>
              <a:rPr lang="es-EC" sz="3200" b="1" dirty="0">
                <a:solidFill>
                  <a:schemeClr val="accent2">
                    <a:lumMod val="50000"/>
                  </a:schemeClr>
                </a:solidFill>
                <a:latin typeface="Algerian" pitchFamily="82" charset="0"/>
                <a:cs typeface="+mn-cs"/>
              </a:rPr>
              <a:t>DE LA MATRIZ FODA  </a:t>
            </a:r>
          </a:p>
          <a:p>
            <a:pPr fontAlgn="auto">
              <a:spcBef>
                <a:spcPct val="50000"/>
              </a:spcBef>
              <a:spcAft>
                <a:spcPts val="0"/>
              </a:spcAft>
              <a:defRPr/>
            </a:pPr>
            <a:endParaRPr lang="es-ES" dirty="0">
              <a:latin typeface="+mn-lt"/>
              <a:cs typeface="+mn-cs"/>
            </a:endParaRPr>
          </a:p>
        </p:txBody>
      </p:sp>
      <p:grpSp>
        <p:nvGrpSpPr>
          <p:cNvPr id="28676" name="Group 5"/>
          <p:cNvGrpSpPr>
            <a:grpSpLocks/>
          </p:cNvGrpSpPr>
          <p:nvPr/>
        </p:nvGrpSpPr>
        <p:grpSpPr bwMode="auto">
          <a:xfrm>
            <a:off x="1042988" y="1268413"/>
            <a:ext cx="6313487" cy="4248150"/>
            <a:chOff x="2247" y="2587"/>
            <a:chExt cx="7794" cy="4385"/>
          </a:xfrm>
        </p:grpSpPr>
        <p:grpSp>
          <p:nvGrpSpPr>
            <p:cNvPr id="28678" name="Group 6"/>
            <p:cNvGrpSpPr>
              <a:grpSpLocks/>
            </p:cNvGrpSpPr>
            <p:nvPr/>
          </p:nvGrpSpPr>
          <p:grpSpPr bwMode="auto">
            <a:xfrm>
              <a:off x="4166" y="2587"/>
              <a:ext cx="5875" cy="4385"/>
              <a:chOff x="4166" y="2587"/>
              <a:chExt cx="5875" cy="4385"/>
            </a:xfrm>
          </p:grpSpPr>
          <p:pic>
            <p:nvPicPr>
              <p:cNvPr id="28681" name="Diagrama 1"/>
              <p:cNvPicPr>
                <a:picLocks noChangeArrowheads="1"/>
              </p:cNvPicPr>
              <p:nvPr/>
            </p:nvPicPr>
            <p:blipFill>
              <a:blip r:embed="rId3"/>
              <a:srcRect/>
              <a:stretch>
                <a:fillRect/>
              </a:stretch>
            </p:blipFill>
            <p:spPr bwMode="auto">
              <a:xfrm>
                <a:off x="4166" y="3266"/>
                <a:ext cx="5875" cy="3706"/>
              </a:xfrm>
              <a:prstGeom prst="rect">
                <a:avLst/>
              </a:prstGeom>
              <a:noFill/>
              <a:ln w="9525">
                <a:noFill/>
                <a:miter lim="800000"/>
                <a:headEnd/>
                <a:tailEnd/>
              </a:ln>
            </p:spPr>
          </p:pic>
          <p:sp>
            <p:nvSpPr>
              <p:cNvPr id="28682" name="Rectangle 8"/>
              <p:cNvSpPr>
                <a:spLocks noChangeArrowheads="1"/>
              </p:cNvSpPr>
              <p:nvPr/>
            </p:nvSpPr>
            <p:spPr bwMode="auto">
              <a:xfrm>
                <a:off x="4287" y="2587"/>
                <a:ext cx="2760" cy="600"/>
              </a:xfrm>
              <a:prstGeom prst="rect">
                <a:avLst/>
              </a:prstGeom>
              <a:solidFill>
                <a:srgbClr val="FFFFFF"/>
              </a:solidFill>
              <a:ln w="9525">
                <a:solidFill>
                  <a:srgbClr val="FFFFFF"/>
                </a:solidFill>
                <a:miter lim="800000"/>
                <a:headEnd/>
                <a:tailEnd/>
              </a:ln>
            </p:spPr>
            <p:txBody>
              <a:bodyPr/>
              <a:lstStyle/>
              <a:p>
                <a:pPr algn="ctr"/>
                <a:r>
                  <a:rPr lang="es-ES" sz="1200" b="1">
                    <a:latin typeface="Franklin Gothic Book" pitchFamily="34" charset="0"/>
                  </a:rPr>
                  <a:t>Fortalezas</a:t>
                </a:r>
                <a:endParaRPr lang="es-ES">
                  <a:latin typeface="Franklin Gothic Book" pitchFamily="34" charset="0"/>
                </a:endParaRPr>
              </a:p>
            </p:txBody>
          </p:sp>
          <p:sp>
            <p:nvSpPr>
              <p:cNvPr id="28683" name="Rectangle 9"/>
              <p:cNvSpPr>
                <a:spLocks noChangeArrowheads="1"/>
              </p:cNvSpPr>
              <p:nvPr/>
            </p:nvSpPr>
            <p:spPr bwMode="auto">
              <a:xfrm>
                <a:off x="7152" y="2587"/>
                <a:ext cx="2760" cy="600"/>
              </a:xfrm>
              <a:prstGeom prst="rect">
                <a:avLst/>
              </a:prstGeom>
              <a:solidFill>
                <a:srgbClr val="FFFFFF"/>
              </a:solidFill>
              <a:ln w="9525">
                <a:solidFill>
                  <a:srgbClr val="FFFFFF"/>
                </a:solidFill>
                <a:miter lim="800000"/>
                <a:headEnd/>
                <a:tailEnd/>
              </a:ln>
            </p:spPr>
            <p:txBody>
              <a:bodyPr/>
              <a:lstStyle/>
              <a:p>
                <a:pPr algn="ctr"/>
                <a:r>
                  <a:rPr lang="es-ES" sz="1200" b="1">
                    <a:latin typeface="Franklin Gothic Book" pitchFamily="34" charset="0"/>
                  </a:rPr>
                  <a:t>Debilidades</a:t>
                </a:r>
                <a:endParaRPr lang="es-ES">
                  <a:latin typeface="Franklin Gothic Book" pitchFamily="34" charset="0"/>
                </a:endParaRPr>
              </a:p>
            </p:txBody>
          </p:sp>
        </p:grpSp>
        <p:sp>
          <p:nvSpPr>
            <p:cNvPr id="28679" name="Rectangle 10"/>
            <p:cNvSpPr>
              <a:spLocks noChangeArrowheads="1"/>
            </p:cNvSpPr>
            <p:nvPr/>
          </p:nvSpPr>
          <p:spPr bwMode="auto">
            <a:xfrm>
              <a:off x="2247" y="3427"/>
              <a:ext cx="1845" cy="1605"/>
            </a:xfrm>
            <a:prstGeom prst="rect">
              <a:avLst/>
            </a:prstGeom>
            <a:solidFill>
              <a:srgbClr val="FFFFFF"/>
            </a:solidFill>
            <a:ln w="9525">
              <a:solidFill>
                <a:srgbClr val="FFFFFF"/>
              </a:solidFill>
              <a:miter lim="800000"/>
              <a:headEnd/>
              <a:tailEnd/>
            </a:ln>
          </p:spPr>
          <p:txBody>
            <a:bodyPr/>
            <a:lstStyle/>
            <a:p>
              <a:endParaRPr lang="es-ES" sz="1200">
                <a:latin typeface="Times New Roman" pitchFamily="18" charset="0"/>
              </a:endParaRPr>
            </a:p>
            <a:p>
              <a:endParaRPr lang="es-ES" sz="1200">
                <a:latin typeface="Times New Roman" pitchFamily="18" charset="0"/>
              </a:endParaRPr>
            </a:p>
            <a:p>
              <a:r>
                <a:rPr lang="es-ES" sz="1000" b="1">
                  <a:latin typeface="Franklin Gothic Book" pitchFamily="34" charset="0"/>
                </a:rPr>
                <a:t>Oportunidades</a:t>
              </a:r>
              <a:endParaRPr lang="es-ES">
                <a:latin typeface="Franklin Gothic Book" pitchFamily="34" charset="0"/>
              </a:endParaRPr>
            </a:p>
          </p:txBody>
        </p:sp>
        <p:sp>
          <p:nvSpPr>
            <p:cNvPr id="28680" name="Rectangle 11"/>
            <p:cNvSpPr>
              <a:spLocks noChangeArrowheads="1"/>
            </p:cNvSpPr>
            <p:nvPr/>
          </p:nvSpPr>
          <p:spPr bwMode="auto">
            <a:xfrm>
              <a:off x="2247" y="5182"/>
              <a:ext cx="1845" cy="1605"/>
            </a:xfrm>
            <a:prstGeom prst="rect">
              <a:avLst/>
            </a:prstGeom>
            <a:solidFill>
              <a:srgbClr val="FFFFFF"/>
            </a:solidFill>
            <a:ln w="9525">
              <a:solidFill>
                <a:srgbClr val="FFFFFF"/>
              </a:solidFill>
              <a:miter lim="800000"/>
              <a:headEnd/>
              <a:tailEnd/>
            </a:ln>
          </p:spPr>
          <p:txBody>
            <a:bodyPr/>
            <a:lstStyle/>
            <a:p>
              <a:endParaRPr lang="es-ES" sz="1200" b="1">
                <a:latin typeface="Franklin Gothic Book" pitchFamily="34" charset="0"/>
              </a:endParaRPr>
            </a:p>
            <a:p>
              <a:endParaRPr lang="es-ES" sz="1200" b="1">
                <a:latin typeface="Franklin Gothic Book" pitchFamily="34" charset="0"/>
              </a:endParaRPr>
            </a:p>
            <a:p>
              <a:pPr algn="ctr"/>
              <a:r>
                <a:rPr lang="es-ES" sz="1200" b="1">
                  <a:latin typeface="Franklin Gothic Book" pitchFamily="34" charset="0"/>
                </a:rPr>
                <a:t>Amenazas</a:t>
              </a:r>
              <a:endParaRPr lang="es-ES">
                <a:latin typeface="Franklin Gothic Book" pitchFamily="34" charset="0"/>
              </a:endParaRPr>
            </a:p>
          </p:txBody>
        </p:sp>
      </p:grpSp>
      <p:sp>
        <p:nvSpPr>
          <p:cNvPr id="28677" name="Text Box 12"/>
          <p:cNvSpPr txBox="1">
            <a:spLocks noChangeArrowheads="1"/>
          </p:cNvSpPr>
          <p:nvPr/>
        </p:nvSpPr>
        <p:spPr bwMode="auto">
          <a:xfrm>
            <a:off x="1547813" y="5876925"/>
            <a:ext cx="4537075" cy="366713"/>
          </a:xfrm>
          <a:prstGeom prst="rect">
            <a:avLst/>
          </a:prstGeom>
          <a:noFill/>
          <a:ln w="9525">
            <a:noFill/>
            <a:miter lim="800000"/>
            <a:headEnd/>
            <a:tailEnd/>
          </a:ln>
        </p:spPr>
        <p:txBody>
          <a:bodyPr>
            <a:spAutoFit/>
          </a:bodyPr>
          <a:lstStyle/>
          <a:p>
            <a:pPr>
              <a:spcBef>
                <a:spcPct val="50000"/>
              </a:spcBef>
            </a:pPr>
            <a:r>
              <a:rPr lang="es-ES">
                <a:latin typeface="Franklin Gothic Book" pitchFamily="34" charset="0"/>
              </a:rPr>
              <a:t>Fuente: Elaborado por Autores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1 Título"/>
          <p:cNvSpPr txBox="1">
            <a:spLocks/>
          </p:cNvSpPr>
          <p:nvPr/>
        </p:nvSpPr>
        <p:spPr>
          <a:xfrm>
            <a:off x="1014442" y="214290"/>
            <a:ext cx="7772400" cy="785818"/>
          </a:xfrm>
          <a:prstGeom prst="rect">
            <a:avLst/>
          </a:prstGeom>
        </p:spPr>
        <p:txBody>
          <a:bodyPr anchor="ctr">
            <a:normAutofit/>
          </a:bodyPr>
          <a:lstStyle/>
          <a:p>
            <a:pPr fontAlgn="auto">
              <a:spcAft>
                <a:spcPts val="0"/>
              </a:spcAft>
              <a:defRPr/>
            </a:pPr>
            <a:r>
              <a:rPr lang="es-ES"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rPr>
              <a:t>Descripción del Producto</a:t>
            </a:r>
            <a:endParaRPr lang="es-ES_tradnl"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endParaRPr>
          </a:p>
        </p:txBody>
      </p:sp>
      <p:sp>
        <p:nvSpPr>
          <p:cNvPr id="6" name="2 Subtítulo"/>
          <p:cNvSpPr txBox="1">
            <a:spLocks/>
          </p:cNvSpPr>
          <p:nvPr/>
        </p:nvSpPr>
        <p:spPr>
          <a:xfrm>
            <a:off x="642938" y="1285875"/>
            <a:ext cx="7786687" cy="4643438"/>
          </a:xfrm>
          <a:prstGeom prst="rect">
            <a:avLst/>
          </a:prstGeom>
        </p:spPr>
        <p:txBody>
          <a:bodyPr>
            <a:normAutofit/>
          </a:bodyPr>
          <a:lstStyle/>
          <a:p>
            <a:pPr marL="342900" indent="-342900" fontAlgn="auto">
              <a:spcBef>
                <a:spcPct val="20000"/>
              </a:spcBef>
              <a:spcAft>
                <a:spcPts val="0"/>
              </a:spcAft>
              <a:buClr>
                <a:schemeClr val="accent1"/>
              </a:buClr>
              <a:buSzPct val="70000"/>
              <a:defRPr/>
            </a:pPr>
            <a:endParaRPr lang="es-ES" sz="3200" dirty="0">
              <a:solidFill>
                <a:schemeClr val="accent1">
                  <a:lumMod val="75000"/>
                </a:schemeClr>
              </a:solidFill>
              <a:latin typeface="+mn-lt"/>
              <a:cs typeface="+mn-cs"/>
            </a:endParaRPr>
          </a:p>
          <a:p>
            <a:pPr marL="342900" indent="-342900" algn="ctr" fontAlgn="auto">
              <a:spcBef>
                <a:spcPct val="20000"/>
              </a:spcBef>
              <a:spcAft>
                <a:spcPts val="0"/>
              </a:spcAft>
              <a:buClr>
                <a:schemeClr val="accent1"/>
              </a:buClr>
              <a:buSzPct val="70000"/>
              <a:defRPr/>
            </a:pPr>
            <a:r>
              <a:rPr lang="es-ES" sz="3200" b="1" u="sng" dirty="0">
                <a:solidFill>
                  <a:schemeClr val="accent1">
                    <a:lumMod val="75000"/>
                  </a:schemeClr>
                </a:solidFill>
                <a:latin typeface="+mn-lt"/>
                <a:cs typeface="+mn-cs"/>
              </a:rPr>
              <a:t>WOBENZYM® N</a:t>
            </a:r>
            <a:r>
              <a:rPr lang="es-ES" sz="3200" b="1" dirty="0">
                <a:solidFill>
                  <a:schemeClr val="accent1">
                    <a:lumMod val="75000"/>
                  </a:schemeClr>
                </a:solidFill>
                <a:latin typeface="+mn-lt"/>
                <a:cs typeface="+mn-cs"/>
              </a:rPr>
              <a:t>:</a:t>
            </a:r>
          </a:p>
          <a:p>
            <a:pPr marL="342900" indent="-342900" fontAlgn="auto">
              <a:spcBef>
                <a:spcPct val="20000"/>
              </a:spcBef>
              <a:spcAft>
                <a:spcPts val="0"/>
              </a:spcAft>
              <a:buClr>
                <a:schemeClr val="accent1"/>
              </a:buClr>
              <a:buSzPct val="70000"/>
              <a:buFont typeface="Wingdings 2"/>
              <a:buChar char=""/>
              <a:defRPr/>
            </a:pPr>
            <a:endParaRPr lang="es-ES" sz="3200" dirty="0">
              <a:solidFill>
                <a:schemeClr val="accent1">
                  <a:lumMod val="75000"/>
                </a:schemeClr>
              </a:solidFill>
              <a:latin typeface="+mn-lt"/>
              <a:cs typeface="+mn-cs"/>
            </a:endParaRPr>
          </a:p>
          <a:p>
            <a:pPr marL="342900" indent="-342900" fontAlgn="auto">
              <a:spcBef>
                <a:spcPct val="20000"/>
              </a:spcBef>
              <a:spcAft>
                <a:spcPts val="0"/>
              </a:spcAft>
              <a:buClr>
                <a:schemeClr val="accent1"/>
              </a:buClr>
              <a:buSzPct val="70000"/>
              <a:buFont typeface="Wingdings" pitchFamily="2" charset="2"/>
              <a:buChar char="ü"/>
              <a:defRPr/>
            </a:pPr>
            <a:r>
              <a:rPr lang="es-ES" sz="3200" dirty="0">
                <a:solidFill>
                  <a:schemeClr val="accent1">
                    <a:lumMod val="75000"/>
                  </a:schemeClr>
                </a:solidFill>
                <a:latin typeface="+mn-lt"/>
                <a:cs typeface="+mn-cs"/>
              </a:rPr>
              <a:t>Antiinflamatorio hecho a base de enzimas</a:t>
            </a:r>
          </a:p>
          <a:p>
            <a:pPr marL="342900" indent="-342900" algn="just" fontAlgn="auto">
              <a:spcBef>
                <a:spcPct val="20000"/>
              </a:spcBef>
              <a:spcAft>
                <a:spcPts val="0"/>
              </a:spcAft>
              <a:buClr>
                <a:schemeClr val="accent1"/>
              </a:buClr>
              <a:buSzPct val="70000"/>
              <a:buFont typeface="Wingdings" pitchFamily="2" charset="2"/>
              <a:buChar char="ü"/>
              <a:defRPr/>
            </a:pPr>
            <a:r>
              <a:rPr lang="es-ES" sz="3200" dirty="0">
                <a:solidFill>
                  <a:schemeClr val="accent1">
                    <a:lumMod val="75000"/>
                  </a:schemeClr>
                </a:solidFill>
                <a:latin typeface="+mn-lt"/>
                <a:cs typeface="+mn-cs"/>
              </a:rPr>
              <a:t>Elaborado en Alemania: Importación</a:t>
            </a:r>
          </a:p>
          <a:p>
            <a:pPr marL="342900" indent="-342900" algn="just" fontAlgn="auto">
              <a:spcBef>
                <a:spcPct val="20000"/>
              </a:spcBef>
              <a:spcAft>
                <a:spcPts val="0"/>
              </a:spcAft>
              <a:buClr>
                <a:schemeClr val="accent1"/>
              </a:buClr>
              <a:buSzPct val="70000"/>
              <a:buFont typeface="Wingdings" pitchFamily="2" charset="2"/>
              <a:buChar char="ü"/>
              <a:defRPr/>
            </a:pPr>
            <a:r>
              <a:rPr lang="es-ES" sz="3200" dirty="0">
                <a:solidFill>
                  <a:schemeClr val="accent1">
                    <a:lumMod val="75000"/>
                  </a:schemeClr>
                </a:solidFill>
                <a:latin typeface="+mn-lt"/>
                <a:cs typeface="+mn-cs"/>
              </a:rPr>
              <a:t>Se pretende comercializarlo en Guayaquil</a:t>
            </a:r>
          </a:p>
          <a:p>
            <a:pPr marL="342900" indent="-342900" fontAlgn="auto">
              <a:spcBef>
                <a:spcPct val="20000"/>
              </a:spcBef>
              <a:spcAft>
                <a:spcPts val="0"/>
              </a:spcAft>
              <a:buClr>
                <a:schemeClr val="accent1"/>
              </a:buClr>
              <a:buSzPct val="70000"/>
              <a:buFont typeface="Wingdings 2"/>
              <a:buChar char=""/>
              <a:defRPr/>
            </a:pPr>
            <a:endParaRPr lang="es-ES" sz="3200" dirty="0">
              <a:solidFill>
                <a:schemeClr val="accent1">
                  <a:lumMod val="75000"/>
                </a:schemeClr>
              </a:solidFill>
              <a:latin typeface="+mn-lt"/>
              <a:cs typeface="+mn-cs"/>
            </a:endParaRPr>
          </a:p>
          <a:p>
            <a:pPr marL="342900" indent="-342900" fontAlgn="auto">
              <a:spcBef>
                <a:spcPct val="20000"/>
              </a:spcBef>
              <a:spcAft>
                <a:spcPts val="0"/>
              </a:spcAft>
              <a:buClr>
                <a:schemeClr val="accent1"/>
              </a:buClr>
              <a:buSzPct val="70000"/>
              <a:buFont typeface="Wingdings 2"/>
              <a:buChar char=""/>
              <a:defRPr/>
            </a:pPr>
            <a:endParaRPr lang="es-ES" sz="3200" dirty="0">
              <a:solidFill>
                <a:schemeClr val="accent1">
                  <a:lumMod val="75000"/>
                </a:schemeClr>
              </a:solidFill>
              <a:latin typeface="+mn-lt"/>
              <a:cs typeface="+mn-cs"/>
            </a:endParaRPr>
          </a:p>
          <a:p>
            <a:pPr marL="342900" indent="-342900" fontAlgn="auto">
              <a:spcBef>
                <a:spcPct val="20000"/>
              </a:spcBef>
              <a:spcAft>
                <a:spcPts val="0"/>
              </a:spcAft>
              <a:buClr>
                <a:schemeClr val="accent1"/>
              </a:buClr>
              <a:buSzPct val="70000"/>
              <a:buFont typeface="Wingdings 2"/>
              <a:buChar char=""/>
              <a:defRPr/>
            </a:pPr>
            <a:endParaRPr lang="es-ES_tradnl" sz="3200" dirty="0">
              <a:solidFill>
                <a:schemeClr val="accent1">
                  <a:lumMod val="75000"/>
                </a:schemeClr>
              </a:solidFill>
              <a:latin typeface="+mn-lt"/>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Text Box 4"/>
          <p:cNvSpPr txBox="1">
            <a:spLocks noChangeArrowheads="1"/>
          </p:cNvSpPr>
          <p:nvPr/>
        </p:nvSpPr>
        <p:spPr bwMode="auto">
          <a:xfrm>
            <a:off x="2030413" y="357188"/>
            <a:ext cx="5256212" cy="1000125"/>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s-ES" sz="3200" b="1" dirty="0">
                <a:solidFill>
                  <a:schemeClr val="accent2">
                    <a:lumMod val="75000"/>
                  </a:schemeClr>
                </a:solidFill>
                <a:latin typeface="Algerian" pitchFamily="82" charset="0"/>
                <a:cs typeface="+mn-cs"/>
              </a:rPr>
              <a:t>MERCADO </a:t>
            </a:r>
            <a:r>
              <a:rPr lang="es-ES" sz="3200" b="1" dirty="0">
                <a:solidFill>
                  <a:schemeClr val="accent2">
                    <a:lumMod val="75000"/>
                  </a:schemeClr>
                </a:solidFill>
                <a:latin typeface="Algerian" pitchFamily="82" charset="0"/>
                <a:cs typeface="+mn-cs"/>
              </a:rPr>
              <a:t>META</a:t>
            </a:r>
            <a:endParaRPr lang="es-EC" sz="3200" b="1" dirty="0">
              <a:solidFill>
                <a:schemeClr val="accent2">
                  <a:lumMod val="75000"/>
                </a:schemeClr>
              </a:solidFill>
              <a:latin typeface="Algerian" pitchFamily="82" charset="0"/>
              <a:cs typeface="+mn-cs"/>
            </a:endParaRPr>
          </a:p>
          <a:p>
            <a:pPr fontAlgn="auto">
              <a:spcBef>
                <a:spcPct val="50000"/>
              </a:spcBef>
              <a:spcAft>
                <a:spcPts val="0"/>
              </a:spcAft>
              <a:defRPr/>
            </a:pPr>
            <a:endParaRPr lang="es-ES" dirty="0">
              <a:latin typeface="+mn-lt"/>
              <a:cs typeface="+mn-cs"/>
            </a:endParaRPr>
          </a:p>
        </p:txBody>
      </p:sp>
      <p:sp>
        <p:nvSpPr>
          <p:cNvPr id="6" name="Text Box 5"/>
          <p:cNvSpPr txBox="1">
            <a:spLocks noChangeArrowheads="1"/>
          </p:cNvSpPr>
          <p:nvPr/>
        </p:nvSpPr>
        <p:spPr bwMode="auto">
          <a:xfrm>
            <a:off x="684213" y="1268413"/>
            <a:ext cx="6048375" cy="779462"/>
          </a:xfrm>
          <a:prstGeom prst="rect">
            <a:avLst/>
          </a:prstGeom>
          <a:noFill/>
          <a:ln w="9525">
            <a:noFill/>
            <a:miter lim="800000"/>
            <a:headEnd/>
            <a:tailEnd/>
          </a:ln>
          <a:effectLst/>
        </p:spPr>
        <p:txBody>
          <a:bodyPr>
            <a:spAutoFit/>
          </a:bodyPr>
          <a:lstStyle/>
          <a:p>
            <a:pPr algn="just" fontAlgn="auto">
              <a:spcBef>
                <a:spcPct val="50000"/>
              </a:spcBef>
              <a:spcAft>
                <a:spcPts val="0"/>
              </a:spcAft>
              <a:defRPr/>
            </a:pPr>
            <a:r>
              <a:rPr lang="es-EC" b="1" dirty="0">
                <a:solidFill>
                  <a:schemeClr val="accent1">
                    <a:lumMod val="75000"/>
                  </a:schemeClr>
                </a:solidFill>
                <a:latin typeface="+mn-lt"/>
                <a:cs typeface="+mn-cs"/>
              </a:rPr>
              <a:t>MACRO-SEGMENTACIÓN</a:t>
            </a:r>
            <a:endParaRPr lang="es-EC" b="1" dirty="0">
              <a:solidFill>
                <a:schemeClr val="accent1">
                  <a:lumMod val="75000"/>
                </a:schemeClr>
              </a:solidFill>
              <a:latin typeface="+mn-lt"/>
              <a:cs typeface="+mn-cs"/>
            </a:endParaRPr>
          </a:p>
          <a:p>
            <a:pPr fontAlgn="auto">
              <a:spcBef>
                <a:spcPct val="50000"/>
              </a:spcBef>
              <a:spcAft>
                <a:spcPts val="0"/>
              </a:spcAft>
              <a:defRPr/>
            </a:pPr>
            <a:endParaRPr lang="es-ES" dirty="0">
              <a:latin typeface="+mn-lt"/>
              <a:cs typeface="+mn-cs"/>
            </a:endParaRPr>
          </a:p>
        </p:txBody>
      </p:sp>
      <p:grpSp>
        <p:nvGrpSpPr>
          <p:cNvPr id="29701" name="Group 7"/>
          <p:cNvGrpSpPr>
            <a:grpSpLocks/>
          </p:cNvGrpSpPr>
          <p:nvPr/>
        </p:nvGrpSpPr>
        <p:grpSpPr bwMode="auto">
          <a:xfrm>
            <a:off x="1403350" y="1700213"/>
            <a:ext cx="6192838" cy="4464050"/>
            <a:chOff x="2907" y="3310"/>
            <a:chExt cx="6497" cy="4028"/>
          </a:xfrm>
        </p:grpSpPr>
        <p:cxnSp>
          <p:nvCxnSpPr>
            <p:cNvPr id="29702" name="AutoShape 8"/>
            <p:cNvCxnSpPr>
              <a:cxnSpLocks noChangeShapeType="1"/>
            </p:cNvCxnSpPr>
            <p:nvPr/>
          </p:nvCxnSpPr>
          <p:spPr bwMode="auto">
            <a:xfrm flipV="1">
              <a:off x="5892" y="3310"/>
              <a:ext cx="0" cy="2580"/>
            </a:xfrm>
            <a:prstGeom prst="straightConnector1">
              <a:avLst/>
            </a:prstGeom>
            <a:noFill/>
            <a:ln w="25400">
              <a:solidFill>
                <a:srgbClr val="5F497A"/>
              </a:solidFill>
              <a:round/>
              <a:headEnd/>
              <a:tailEnd type="triangle" w="med" len="med"/>
            </a:ln>
          </p:spPr>
        </p:cxnSp>
        <p:cxnSp>
          <p:nvCxnSpPr>
            <p:cNvPr id="29703" name="AutoShape 9"/>
            <p:cNvCxnSpPr>
              <a:cxnSpLocks noChangeShapeType="1"/>
            </p:cNvCxnSpPr>
            <p:nvPr/>
          </p:nvCxnSpPr>
          <p:spPr bwMode="auto">
            <a:xfrm flipH="1">
              <a:off x="3539" y="5890"/>
              <a:ext cx="2340" cy="1365"/>
            </a:xfrm>
            <a:prstGeom prst="straightConnector1">
              <a:avLst/>
            </a:prstGeom>
            <a:noFill/>
            <a:ln w="25400">
              <a:solidFill>
                <a:srgbClr val="5F497A"/>
              </a:solidFill>
              <a:round/>
              <a:headEnd/>
              <a:tailEnd type="triangle" w="med" len="med"/>
            </a:ln>
          </p:spPr>
        </p:cxnSp>
        <p:cxnSp>
          <p:nvCxnSpPr>
            <p:cNvPr id="29704" name="AutoShape 10"/>
            <p:cNvCxnSpPr>
              <a:cxnSpLocks noChangeShapeType="1"/>
            </p:cNvCxnSpPr>
            <p:nvPr/>
          </p:nvCxnSpPr>
          <p:spPr bwMode="auto">
            <a:xfrm>
              <a:off x="5879" y="5890"/>
              <a:ext cx="3525" cy="0"/>
            </a:xfrm>
            <a:prstGeom prst="straightConnector1">
              <a:avLst/>
            </a:prstGeom>
            <a:noFill/>
            <a:ln w="25400">
              <a:solidFill>
                <a:srgbClr val="5F497A"/>
              </a:solidFill>
              <a:round/>
              <a:headEnd/>
              <a:tailEnd type="triangle" w="med" len="med"/>
            </a:ln>
          </p:spPr>
        </p:cxnSp>
        <p:sp>
          <p:nvSpPr>
            <p:cNvPr id="11" name="Rectangle 11"/>
            <p:cNvSpPr>
              <a:spLocks noChangeArrowheads="1"/>
            </p:cNvSpPr>
            <p:nvPr/>
          </p:nvSpPr>
          <p:spPr bwMode="auto">
            <a:xfrm>
              <a:off x="6296" y="3674"/>
              <a:ext cx="2626" cy="1484"/>
            </a:xfrm>
            <a:prstGeom prst="rect">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es-ES" sz="1400" b="1" u="sng">
                  <a:latin typeface="+mn-lt"/>
                  <a:cs typeface="+mn-cs"/>
                </a:rPr>
                <a:t>Necesidad:</a:t>
              </a:r>
            </a:p>
            <a:p>
              <a:pPr algn="just" fontAlgn="auto">
                <a:spcBef>
                  <a:spcPts val="0"/>
                </a:spcBef>
                <a:spcAft>
                  <a:spcPts val="0"/>
                </a:spcAft>
                <a:defRPr/>
              </a:pPr>
              <a:r>
                <a:rPr lang="es-ES" sz="1400">
                  <a:latin typeface="+mn-lt"/>
                  <a:cs typeface="+mn-cs"/>
                </a:rPr>
                <a:t>Brindar  un medicamento antiinflamatorio a la población objetivo que no produzca efectos secundarios. </a:t>
              </a:r>
            </a:p>
          </p:txBody>
        </p:sp>
        <p:sp>
          <p:nvSpPr>
            <p:cNvPr id="12" name="Rectangle 12"/>
            <p:cNvSpPr>
              <a:spLocks noChangeArrowheads="1"/>
            </p:cNvSpPr>
            <p:nvPr/>
          </p:nvSpPr>
          <p:spPr bwMode="auto">
            <a:xfrm>
              <a:off x="2907" y="3674"/>
              <a:ext cx="2625" cy="1427"/>
            </a:xfrm>
            <a:prstGeom prst="rect">
              <a:avLst/>
            </a:prstGeom>
            <a:solidFill>
              <a:srgbClr val="76923C"/>
            </a:solidFill>
            <a:ln w="38100">
              <a:solidFill>
                <a:srgbClr val="F2F2F2"/>
              </a:solidFill>
              <a:miter lim="800000"/>
              <a:headEnd/>
              <a:tailEnd/>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es-ES" sz="1400" b="1" u="sng">
                  <a:latin typeface="+mn-lt"/>
                  <a:cs typeface="+mn-cs"/>
                </a:rPr>
                <a:t>Compradores:</a:t>
              </a:r>
            </a:p>
            <a:p>
              <a:pPr algn="just" fontAlgn="auto">
                <a:spcBef>
                  <a:spcPts val="0"/>
                </a:spcBef>
                <a:spcAft>
                  <a:spcPts val="0"/>
                </a:spcAft>
                <a:defRPr/>
              </a:pPr>
              <a:r>
                <a:rPr lang="es-ES" sz="1400">
                  <a:latin typeface="+mn-lt"/>
                  <a:cs typeface="+mn-cs"/>
                </a:rPr>
                <a:t>Personas de clases baja, media y alta que necesiten de un anti-inflamatorio que no produzca efectos secundarios.</a:t>
              </a:r>
            </a:p>
          </p:txBody>
        </p:sp>
        <p:sp>
          <p:nvSpPr>
            <p:cNvPr id="13" name="Rectangle 13"/>
            <p:cNvSpPr>
              <a:spLocks noChangeArrowheads="1"/>
            </p:cNvSpPr>
            <p:nvPr/>
          </p:nvSpPr>
          <p:spPr bwMode="auto">
            <a:xfrm>
              <a:off x="6403" y="6093"/>
              <a:ext cx="2625" cy="1245"/>
            </a:xfrm>
            <a:prstGeom prst="rect">
              <a:avLst/>
            </a:prstGeom>
            <a:solidFill>
              <a:srgbClr val="D99594"/>
            </a:solidFill>
            <a:ln w="38100">
              <a:solidFill>
                <a:srgbClr val="F2F2F2"/>
              </a:solidFill>
              <a:miter lim="800000"/>
              <a:headEnd/>
              <a:tailEnd/>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es-ES" sz="1400" b="1" u="sng">
                  <a:latin typeface="+mn-lt"/>
                  <a:cs typeface="+mn-cs"/>
                </a:rPr>
                <a:t>Tecnología</a:t>
              </a:r>
              <a:r>
                <a:rPr lang="es-ES" sz="1400" b="1">
                  <a:latin typeface="+mn-lt"/>
                  <a:cs typeface="+mn-cs"/>
                </a:rPr>
                <a:t>:</a:t>
              </a:r>
            </a:p>
            <a:p>
              <a:pPr algn="just" fontAlgn="auto">
                <a:spcBef>
                  <a:spcPts val="0"/>
                </a:spcBef>
                <a:spcAft>
                  <a:spcPts val="0"/>
                </a:spcAft>
                <a:defRPr/>
              </a:pPr>
              <a:r>
                <a:rPr lang="es-ES" sz="1400">
                  <a:latin typeface="+mn-lt"/>
                  <a:cs typeface="+mn-cs"/>
                </a:rPr>
                <a:t>Producción con tecnología de punta de antiinflamatorio WOBENZYM® N.</a:t>
              </a: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Text Box 4"/>
          <p:cNvSpPr txBox="1">
            <a:spLocks noChangeArrowheads="1"/>
          </p:cNvSpPr>
          <p:nvPr/>
        </p:nvSpPr>
        <p:spPr bwMode="auto">
          <a:xfrm>
            <a:off x="1143000" y="285750"/>
            <a:ext cx="6553200" cy="1000125"/>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s-EC" sz="3200" b="1" dirty="0">
                <a:solidFill>
                  <a:schemeClr val="accent2">
                    <a:lumMod val="50000"/>
                  </a:schemeClr>
                </a:solidFill>
                <a:latin typeface="Algerian" pitchFamily="82" charset="0"/>
                <a:cs typeface="+mn-cs"/>
              </a:rPr>
              <a:t>MICRO-SEGMENTACIÓN </a:t>
            </a:r>
            <a:endParaRPr lang="es-EC" sz="3200" b="1" dirty="0">
              <a:solidFill>
                <a:schemeClr val="accent2">
                  <a:lumMod val="50000"/>
                </a:schemeClr>
              </a:solidFill>
              <a:latin typeface="Algerian" pitchFamily="82" charset="0"/>
              <a:cs typeface="+mn-cs"/>
            </a:endParaRPr>
          </a:p>
          <a:p>
            <a:pPr fontAlgn="auto">
              <a:spcBef>
                <a:spcPct val="50000"/>
              </a:spcBef>
              <a:spcAft>
                <a:spcPts val="0"/>
              </a:spcAft>
              <a:defRPr/>
            </a:pPr>
            <a:endParaRPr lang="es-ES" dirty="0">
              <a:solidFill>
                <a:schemeClr val="accent2">
                  <a:lumMod val="50000"/>
                </a:schemeClr>
              </a:solidFill>
              <a:latin typeface="+mn-lt"/>
              <a:cs typeface="+mn-cs"/>
            </a:endParaRPr>
          </a:p>
        </p:txBody>
      </p:sp>
      <p:graphicFrame>
        <p:nvGraphicFramePr>
          <p:cNvPr id="6" name="Group 151"/>
          <p:cNvGraphicFramePr>
            <a:graphicFrameLocks noGrp="1"/>
          </p:cNvGraphicFramePr>
          <p:nvPr>
            <p:ph sz="half" idx="1"/>
          </p:nvPr>
        </p:nvGraphicFramePr>
        <p:xfrm>
          <a:off x="457200" y="1600200"/>
          <a:ext cx="4038600" cy="4554538"/>
        </p:xfrm>
        <a:graphic>
          <a:graphicData uri="http://schemas.openxmlformats.org/drawingml/2006/table">
            <a:tbl>
              <a:tblPr/>
              <a:tblGrid>
                <a:gridCol w="1611313"/>
                <a:gridCol w="2427287"/>
              </a:tblGrid>
              <a:tr h="366713">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smtClean="0">
                          <a:ln>
                            <a:noFill/>
                          </a:ln>
                          <a:solidFill>
                            <a:schemeClr val="tx1"/>
                          </a:solidFill>
                          <a:effectLst/>
                          <a:latin typeface="Arial" pitchFamily="34" charset="0"/>
                          <a:ea typeface="Calibri" pitchFamily="34" charset="0"/>
                          <a:cs typeface="Arial" pitchFamily="34" charset="0"/>
                        </a:rPr>
                        <a:t>Criterios Demográficos</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hMerge="1">
                  <a:txBody>
                    <a:bodyPr/>
                    <a:lstStyle/>
                    <a:p>
                      <a:endParaRPr lang="es-EC"/>
                    </a:p>
                  </a:txBody>
                  <a:tcPr/>
                </a:tc>
              </a:tr>
              <a:tr h="6111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smtClean="0">
                          <a:ln>
                            <a:noFill/>
                          </a:ln>
                          <a:solidFill>
                            <a:schemeClr val="tx1"/>
                          </a:solidFill>
                          <a:effectLst/>
                          <a:latin typeface="Arial" pitchFamily="34" charset="0"/>
                          <a:ea typeface="Calibri" pitchFamily="34" charset="0"/>
                          <a:cs typeface="Arial" pitchFamily="34" charset="0"/>
                        </a:rPr>
                        <a:t>Base de Segmentación:</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E3B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smtClean="0">
                          <a:ln>
                            <a:noFill/>
                          </a:ln>
                          <a:solidFill>
                            <a:schemeClr val="tx1"/>
                          </a:solidFill>
                          <a:effectLst/>
                          <a:latin typeface="Arial" pitchFamily="34" charset="0"/>
                          <a:ea typeface="Calibri" pitchFamily="34" charset="0"/>
                          <a:cs typeface="Arial" pitchFamily="34" charset="0"/>
                        </a:rPr>
                        <a:t>Valor:</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E3BC"/>
                    </a:solidFill>
                  </a:tcPr>
                </a:tc>
              </a:tr>
              <a:tr h="369888">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Género</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Masculino y Femenino</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1344613">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Edad</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C" sz="1200" b="0" i="0" u="sng" strike="noStrike" cap="none" normalizeH="0" baseline="0" smtClean="0">
                          <a:ln>
                            <a:noFill/>
                          </a:ln>
                          <a:solidFill>
                            <a:schemeClr val="tx1"/>
                          </a:solidFill>
                          <a:effectLst/>
                          <a:latin typeface="Arial" pitchFamily="34" charset="0"/>
                          <a:ea typeface="Calibri" pitchFamily="34" charset="0"/>
                          <a:cs typeface="Arial" pitchFamily="34" charset="0"/>
                        </a:rPr>
                        <a:t>Para consumo</a:t>
                      </a: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 Desde niños a ancianos (8 - 75 años).</a:t>
                      </a:r>
                      <a:endParaRPr kumimoji="0" lang="es-ES" sz="1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None/>
                        <a:tabLst/>
                      </a:pPr>
                      <a:r>
                        <a:rPr kumimoji="0" lang="es-EC" sz="1200" b="0" i="0" u="sng" strike="noStrike" cap="none" normalizeH="0" baseline="0" smtClean="0">
                          <a:ln>
                            <a:noFill/>
                          </a:ln>
                          <a:solidFill>
                            <a:schemeClr val="tx1"/>
                          </a:solidFill>
                          <a:effectLst/>
                          <a:latin typeface="Arial" pitchFamily="34" charset="0"/>
                          <a:ea typeface="Calibri" pitchFamily="34" charset="0"/>
                          <a:cs typeface="Arial" pitchFamily="34" charset="0"/>
                        </a:rPr>
                        <a:t>Para demanda</a:t>
                      </a: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 Población económicamente activa.</a:t>
                      </a:r>
                      <a:endParaRPr kumimoji="0" lang="es-EC"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366713">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Ocupación</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Todo tipo de ocupación</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855663">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Clase Social</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Baja, Media y Alta (se excluye a la de extrema pobreza).</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611188">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Estado Civil</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Cualquier estado civil/ familias</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bl>
          </a:graphicData>
        </a:graphic>
      </p:graphicFrame>
      <p:graphicFrame>
        <p:nvGraphicFramePr>
          <p:cNvPr id="7" name="Group 148"/>
          <p:cNvGraphicFramePr>
            <a:graphicFrameLocks/>
          </p:cNvGraphicFramePr>
          <p:nvPr/>
        </p:nvGraphicFramePr>
        <p:xfrm>
          <a:off x="4648200" y="1600200"/>
          <a:ext cx="4038600" cy="4525963"/>
        </p:xfrm>
        <a:graphic>
          <a:graphicData uri="http://schemas.openxmlformats.org/drawingml/2006/table">
            <a:tbl>
              <a:tblPr/>
              <a:tblGrid>
                <a:gridCol w="1800225"/>
                <a:gridCol w="2238375"/>
              </a:tblGrid>
              <a:tr h="544513">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smtClean="0">
                          <a:ln>
                            <a:noFill/>
                          </a:ln>
                          <a:solidFill>
                            <a:schemeClr val="tx1"/>
                          </a:solidFill>
                          <a:effectLst/>
                          <a:latin typeface="Arial" pitchFamily="34" charset="0"/>
                          <a:ea typeface="Calibri" pitchFamily="34" charset="0"/>
                          <a:cs typeface="Arial" pitchFamily="34" charset="0"/>
                        </a:rPr>
                        <a:t>Criterios Geográficos</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hMerge="1">
                  <a:txBody>
                    <a:bodyPr/>
                    <a:lstStyle/>
                    <a:p>
                      <a:endParaRPr lang="es-EC"/>
                    </a:p>
                  </a:txBody>
                  <a:tcPr/>
                </a:tc>
              </a:tr>
              <a:tr h="904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smtClean="0">
                          <a:ln>
                            <a:noFill/>
                          </a:ln>
                          <a:solidFill>
                            <a:schemeClr val="tx1"/>
                          </a:solidFill>
                          <a:effectLst/>
                          <a:latin typeface="Arial" pitchFamily="34" charset="0"/>
                          <a:ea typeface="Calibri" pitchFamily="34" charset="0"/>
                          <a:cs typeface="Arial" pitchFamily="34" charset="0"/>
                        </a:rPr>
                        <a:t>Base de Segmentación:</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E3BC"/>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smtClean="0">
                          <a:ln>
                            <a:noFill/>
                          </a:ln>
                          <a:solidFill>
                            <a:schemeClr val="tx1"/>
                          </a:solidFill>
                          <a:effectLst/>
                          <a:latin typeface="Arial" pitchFamily="34" charset="0"/>
                          <a:ea typeface="Calibri" pitchFamily="34" charset="0"/>
                          <a:cs typeface="Arial" pitchFamily="34" charset="0"/>
                        </a:rPr>
                        <a:t>Valor:</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6E3BC"/>
                    </a:solidFill>
                  </a:tcPr>
                </a:tc>
              </a:tr>
              <a:tr h="1627188">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Nacionalidad</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Ecuatoriana (default), pero gente extranjera puede hacer uso del producto también.</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904875">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Tamaño de la Localidad</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2,462,103 habitantes aprox.</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r h="544513">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Tipo de Población</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smtClean="0">
                          <a:ln>
                            <a:noFill/>
                          </a:ln>
                          <a:solidFill>
                            <a:schemeClr val="tx1"/>
                          </a:solidFill>
                          <a:effectLst/>
                          <a:latin typeface="Arial" pitchFamily="34" charset="0"/>
                          <a:ea typeface="Calibri" pitchFamily="34" charset="0"/>
                          <a:cs typeface="Arial" pitchFamily="34" charset="0"/>
                        </a:rPr>
                        <a:t>Urbana</a:t>
                      </a:r>
                      <a:endParaRPr kumimoji="0" lang="es-EC"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Text Box 4"/>
          <p:cNvSpPr txBox="1">
            <a:spLocks noChangeArrowheads="1"/>
          </p:cNvSpPr>
          <p:nvPr/>
        </p:nvSpPr>
        <p:spPr bwMode="auto">
          <a:xfrm>
            <a:off x="785813" y="285750"/>
            <a:ext cx="7489825" cy="1000125"/>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s-EC" sz="3200" b="1" dirty="0">
                <a:solidFill>
                  <a:schemeClr val="accent2">
                    <a:lumMod val="75000"/>
                  </a:schemeClr>
                </a:solidFill>
                <a:latin typeface="Algerian" pitchFamily="82" charset="0"/>
                <a:cs typeface="+mn-cs"/>
              </a:rPr>
              <a:t>POSICIONAMIENTO</a:t>
            </a:r>
            <a:endParaRPr lang="es-EC" sz="3200" b="1" dirty="0">
              <a:solidFill>
                <a:schemeClr val="accent2">
                  <a:lumMod val="75000"/>
                </a:schemeClr>
              </a:solidFill>
              <a:latin typeface="Algerian" pitchFamily="82" charset="0"/>
              <a:cs typeface="+mn-cs"/>
            </a:endParaRPr>
          </a:p>
          <a:p>
            <a:pPr fontAlgn="auto">
              <a:spcBef>
                <a:spcPct val="50000"/>
              </a:spcBef>
              <a:spcAft>
                <a:spcPts val="0"/>
              </a:spcAft>
              <a:defRPr/>
            </a:pPr>
            <a:endParaRPr lang="es-ES" dirty="0">
              <a:latin typeface="+mn-lt"/>
              <a:cs typeface="+mn-cs"/>
            </a:endParaRPr>
          </a:p>
        </p:txBody>
      </p:sp>
      <p:sp>
        <p:nvSpPr>
          <p:cNvPr id="6" name="Text Box 5"/>
          <p:cNvSpPr txBox="1">
            <a:spLocks noChangeArrowheads="1"/>
          </p:cNvSpPr>
          <p:nvPr/>
        </p:nvSpPr>
        <p:spPr bwMode="auto">
          <a:xfrm>
            <a:off x="827088" y="1557338"/>
            <a:ext cx="6049962" cy="1016000"/>
          </a:xfrm>
          <a:prstGeom prst="rect">
            <a:avLst/>
          </a:prstGeom>
          <a:noFill/>
          <a:ln w="9525">
            <a:noFill/>
            <a:miter lim="800000"/>
            <a:headEnd/>
            <a:tailEnd/>
          </a:ln>
          <a:effectLst/>
        </p:spPr>
        <p:txBody>
          <a:bodyPr>
            <a:spAutoFit/>
          </a:bodyPr>
          <a:lstStyle/>
          <a:p>
            <a:pPr algn="just" fontAlgn="auto">
              <a:spcBef>
                <a:spcPct val="50000"/>
              </a:spcBef>
              <a:spcAft>
                <a:spcPts val="0"/>
              </a:spcAft>
              <a:defRPr/>
            </a:pPr>
            <a:r>
              <a:rPr lang="es-EC" sz="2400" b="1" u="sng" dirty="0">
                <a:solidFill>
                  <a:schemeClr val="accent1">
                    <a:lumMod val="75000"/>
                  </a:schemeClr>
                </a:solidFill>
                <a:latin typeface="+mn-lt"/>
                <a:cs typeface="+mn-cs"/>
              </a:rPr>
              <a:t>ESTRATEGIAS </a:t>
            </a:r>
            <a:r>
              <a:rPr lang="es-EC" sz="2400" b="1" u="sng" dirty="0">
                <a:solidFill>
                  <a:schemeClr val="accent1">
                    <a:lumMod val="75000"/>
                  </a:schemeClr>
                </a:solidFill>
                <a:latin typeface="+mn-lt"/>
                <a:cs typeface="+mn-cs"/>
              </a:rPr>
              <a:t>DE POSICIONAMIENTO</a:t>
            </a:r>
          </a:p>
          <a:p>
            <a:pPr fontAlgn="auto">
              <a:spcBef>
                <a:spcPct val="50000"/>
              </a:spcBef>
              <a:spcAft>
                <a:spcPts val="0"/>
              </a:spcAft>
              <a:defRPr/>
            </a:pPr>
            <a:endParaRPr lang="es-ES" sz="2400" u="sng" dirty="0">
              <a:latin typeface="+mn-lt"/>
              <a:cs typeface="+mn-cs"/>
            </a:endParaRPr>
          </a:p>
        </p:txBody>
      </p:sp>
      <p:sp>
        <p:nvSpPr>
          <p:cNvPr id="7" name="Text Box 6"/>
          <p:cNvSpPr txBox="1">
            <a:spLocks noChangeArrowheads="1"/>
          </p:cNvSpPr>
          <p:nvPr/>
        </p:nvSpPr>
        <p:spPr bwMode="auto">
          <a:xfrm>
            <a:off x="1000125" y="2357438"/>
            <a:ext cx="7488238" cy="3786187"/>
          </a:xfrm>
          <a:prstGeom prst="rect">
            <a:avLst/>
          </a:prstGeom>
          <a:noFill/>
          <a:ln w="9525">
            <a:noFill/>
            <a:miter lim="800000"/>
            <a:headEnd/>
            <a:tailEnd/>
          </a:ln>
          <a:effectLst/>
        </p:spPr>
        <p:txBody>
          <a:bodyPr>
            <a:spAutoFit/>
          </a:bodyPr>
          <a:lstStyle/>
          <a:p>
            <a:pPr algn="just" fontAlgn="auto">
              <a:spcBef>
                <a:spcPct val="50000"/>
              </a:spcBef>
              <a:spcAft>
                <a:spcPts val="0"/>
              </a:spcAft>
              <a:defRPr/>
            </a:pPr>
            <a:r>
              <a:rPr lang="es-EC" sz="2400" dirty="0">
                <a:solidFill>
                  <a:schemeClr val="accent1">
                    <a:lumMod val="75000"/>
                  </a:schemeClr>
                </a:solidFill>
                <a:latin typeface="+mn-lt"/>
                <a:cs typeface="+mn-cs"/>
              </a:rPr>
              <a:t>La </a:t>
            </a:r>
            <a:r>
              <a:rPr lang="es-EC" sz="2400" dirty="0">
                <a:solidFill>
                  <a:schemeClr val="accent1">
                    <a:lumMod val="75000"/>
                  </a:schemeClr>
                </a:solidFill>
                <a:latin typeface="+mn-lt"/>
                <a:cs typeface="+mn-cs"/>
              </a:rPr>
              <a:t>estrategia de posicionamiento consiste en definir la imagen que se quiere conferir a una empresa o producto o marcas de manera que la población objetivo comprenda y aprecie la diferencia competitiva de la empresa o sus productos o marcas sobre los de la competencia </a:t>
            </a:r>
          </a:p>
          <a:p>
            <a:pPr algn="just" fontAlgn="auto">
              <a:spcBef>
                <a:spcPct val="50000"/>
              </a:spcBef>
              <a:spcAft>
                <a:spcPts val="0"/>
              </a:spcAft>
              <a:defRPr/>
            </a:pPr>
            <a:endParaRPr lang="es-EC" sz="2400" dirty="0">
              <a:solidFill>
                <a:schemeClr val="accent1">
                  <a:lumMod val="75000"/>
                </a:schemeClr>
              </a:solidFill>
              <a:latin typeface="+mn-lt"/>
              <a:cs typeface="+mn-cs"/>
            </a:endParaRPr>
          </a:p>
          <a:p>
            <a:pPr algn="just" fontAlgn="auto">
              <a:spcBef>
                <a:spcPct val="50000"/>
              </a:spcBef>
              <a:spcAft>
                <a:spcPts val="0"/>
              </a:spcAft>
              <a:defRPr/>
            </a:pPr>
            <a:r>
              <a:rPr lang="es-ES" sz="2400" b="1" dirty="0">
                <a:solidFill>
                  <a:schemeClr val="accent1">
                    <a:lumMod val="75000"/>
                  </a:schemeClr>
                </a:solidFill>
                <a:latin typeface="+mn-lt"/>
                <a:cs typeface="+mn-cs"/>
              </a:rPr>
              <a:t>WOBENZYM® N: antiinflamatorio que no presenta contraindicaciones en el consumidor.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Text Box 4"/>
          <p:cNvSpPr txBox="1">
            <a:spLocks noChangeArrowheads="1"/>
          </p:cNvSpPr>
          <p:nvPr/>
        </p:nvSpPr>
        <p:spPr bwMode="auto">
          <a:xfrm>
            <a:off x="1285875" y="285750"/>
            <a:ext cx="6192838" cy="1262063"/>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s-EC" sz="4000" b="1" dirty="0">
                <a:solidFill>
                  <a:schemeClr val="accent2">
                    <a:lumMod val="75000"/>
                  </a:schemeClr>
                </a:solidFill>
                <a:latin typeface="Algerian" pitchFamily="82" charset="0"/>
                <a:cs typeface="+mn-cs"/>
              </a:rPr>
              <a:t>MARKETING </a:t>
            </a:r>
            <a:r>
              <a:rPr lang="es-EC" sz="4000" b="1" dirty="0">
                <a:solidFill>
                  <a:schemeClr val="accent2">
                    <a:lumMod val="75000"/>
                  </a:schemeClr>
                </a:solidFill>
                <a:latin typeface="Algerian" pitchFamily="82" charset="0"/>
                <a:cs typeface="+mn-cs"/>
              </a:rPr>
              <a:t>MIX</a:t>
            </a:r>
            <a:endParaRPr lang="es-EC" sz="2400" b="1" dirty="0">
              <a:solidFill>
                <a:schemeClr val="accent2">
                  <a:lumMod val="75000"/>
                </a:schemeClr>
              </a:solidFill>
              <a:latin typeface="Algerian" pitchFamily="82" charset="0"/>
              <a:cs typeface="+mn-cs"/>
            </a:endParaRPr>
          </a:p>
          <a:p>
            <a:pPr fontAlgn="auto">
              <a:spcBef>
                <a:spcPct val="50000"/>
              </a:spcBef>
              <a:spcAft>
                <a:spcPts val="0"/>
              </a:spcAft>
              <a:defRPr/>
            </a:pPr>
            <a:endParaRPr lang="es-ES" sz="2400" dirty="0">
              <a:latin typeface="+mn-lt"/>
              <a:cs typeface="+mn-cs"/>
            </a:endParaRPr>
          </a:p>
        </p:txBody>
      </p:sp>
      <p:sp>
        <p:nvSpPr>
          <p:cNvPr id="6" name="Text Box 5"/>
          <p:cNvSpPr txBox="1">
            <a:spLocks noChangeArrowheads="1"/>
          </p:cNvSpPr>
          <p:nvPr/>
        </p:nvSpPr>
        <p:spPr bwMode="auto">
          <a:xfrm>
            <a:off x="611188" y="1628775"/>
            <a:ext cx="5040312" cy="1200150"/>
          </a:xfrm>
          <a:prstGeom prst="rect">
            <a:avLst/>
          </a:prstGeom>
          <a:noFill/>
          <a:ln w="9525">
            <a:noFill/>
            <a:miter lim="800000"/>
            <a:headEnd/>
            <a:tailEnd/>
          </a:ln>
          <a:effectLst/>
        </p:spPr>
        <p:txBody>
          <a:bodyPr>
            <a:spAutoFit/>
          </a:bodyPr>
          <a:lstStyle/>
          <a:p>
            <a:pPr algn="just" fontAlgn="auto">
              <a:spcBef>
                <a:spcPct val="50000"/>
              </a:spcBef>
              <a:spcAft>
                <a:spcPts val="0"/>
              </a:spcAft>
              <a:defRPr/>
            </a:pPr>
            <a:endParaRPr lang="es-EC" b="1" dirty="0">
              <a:solidFill>
                <a:schemeClr val="accent1">
                  <a:lumMod val="50000"/>
                </a:schemeClr>
              </a:solidFill>
              <a:latin typeface="+mn-lt"/>
              <a:cs typeface="+mn-cs"/>
            </a:endParaRPr>
          </a:p>
          <a:p>
            <a:pPr algn="just" fontAlgn="auto">
              <a:spcBef>
                <a:spcPct val="50000"/>
              </a:spcBef>
              <a:spcAft>
                <a:spcPts val="0"/>
              </a:spcAft>
              <a:defRPr/>
            </a:pPr>
            <a:r>
              <a:rPr lang="es-EC" b="1" dirty="0">
                <a:solidFill>
                  <a:schemeClr val="accent1">
                    <a:lumMod val="50000"/>
                  </a:schemeClr>
                </a:solidFill>
                <a:latin typeface="+mn-lt"/>
                <a:cs typeface="+mn-cs"/>
              </a:rPr>
              <a:t>              PRODUCTO</a:t>
            </a:r>
            <a:endParaRPr lang="es-EC" b="1" dirty="0">
              <a:solidFill>
                <a:schemeClr val="accent1">
                  <a:lumMod val="50000"/>
                </a:schemeClr>
              </a:solidFill>
              <a:latin typeface="+mn-lt"/>
              <a:cs typeface="+mn-cs"/>
            </a:endParaRPr>
          </a:p>
          <a:p>
            <a:pPr fontAlgn="auto">
              <a:spcBef>
                <a:spcPct val="50000"/>
              </a:spcBef>
              <a:spcAft>
                <a:spcPts val="0"/>
              </a:spcAft>
              <a:defRPr/>
            </a:pPr>
            <a:endParaRPr lang="es-ES" dirty="0">
              <a:latin typeface="+mn-lt"/>
              <a:cs typeface="+mn-cs"/>
            </a:endParaRPr>
          </a:p>
        </p:txBody>
      </p:sp>
      <p:pic>
        <p:nvPicPr>
          <p:cNvPr id="32773" name="Imagen 1"/>
          <p:cNvPicPr>
            <a:picLocks noChangeAspect="1" noChangeArrowheads="1"/>
          </p:cNvPicPr>
          <p:nvPr/>
        </p:nvPicPr>
        <p:blipFill>
          <a:blip r:embed="rId3"/>
          <a:srcRect/>
          <a:stretch>
            <a:fillRect/>
          </a:stretch>
        </p:blipFill>
        <p:spPr bwMode="auto">
          <a:xfrm>
            <a:off x="468313" y="2636838"/>
            <a:ext cx="3168650" cy="2035175"/>
          </a:xfrm>
          <a:prstGeom prst="rect">
            <a:avLst/>
          </a:prstGeom>
          <a:noFill/>
          <a:ln w="9525">
            <a:noFill/>
            <a:miter lim="800000"/>
            <a:headEnd/>
            <a:tailEnd/>
          </a:ln>
        </p:spPr>
      </p:pic>
      <p:sp>
        <p:nvSpPr>
          <p:cNvPr id="8" name="Text Box 7"/>
          <p:cNvSpPr txBox="1">
            <a:spLocks noChangeArrowheads="1"/>
          </p:cNvSpPr>
          <p:nvPr/>
        </p:nvSpPr>
        <p:spPr bwMode="auto">
          <a:xfrm>
            <a:off x="5219700" y="1628775"/>
            <a:ext cx="3455988" cy="779463"/>
          </a:xfrm>
          <a:prstGeom prst="rect">
            <a:avLst/>
          </a:prstGeom>
          <a:noFill/>
          <a:ln w="9525">
            <a:noFill/>
            <a:miter lim="800000"/>
            <a:headEnd/>
            <a:tailEnd/>
          </a:ln>
          <a:effectLst/>
        </p:spPr>
        <p:txBody>
          <a:bodyPr>
            <a:spAutoFit/>
          </a:bodyPr>
          <a:lstStyle/>
          <a:p>
            <a:pPr algn="just" fontAlgn="auto">
              <a:spcBef>
                <a:spcPct val="50000"/>
              </a:spcBef>
              <a:spcAft>
                <a:spcPts val="0"/>
              </a:spcAft>
              <a:defRPr/>
            </a:pPr>
            <a:r>
              <a:rPr lang="es-EC" b="1" dirty="0">
                <a:solidFill>
                  <a:schemeClr val="accent1">
                    <a:lumMod val="50000"/>
                  </a:schemeClr>
                </a:solidFill>
                <a:latin typeface="+mn-lt"/>
                <a:cs typeface="+mn-cs"/>
              </a:rPr>
              <a:t>             PRECIO</a:t>
            </a:r>
            <a:endParaRPr lang="es-EC" b="1" dirty="0">
              <a:solidFill>
                <a:schemeClr val="accent1">
                  <a:lumMod val="50000"/>
                </a:schemeClr>
              </a:solidFill>
              <a:latin typeface="+mn-lt"/>
              <a:cs typeface="+mn-cs"/>
            </a:endParaRPr>
          </a:p>
          <a:p>
            <a:pPr fontAlgn="auto">
              <a:spcBef>
                <a:spcPct val="50000"/>
              </a:spcBef>
              <a:spcAft>
                <a:spcPts val="0"/>
              </a:spcAft>
              <a:defRPr/>
            </a:pPr>
            <a:endParaRPr lang="es-ES" dirty="0">
              <a:latin typeface="+mn-lt"/>
              <a:cs typeface="+mn-cs"/>
            </a:endParaRPr>
          </a:p>
        </p:txBody>
      </p:sp>
      <p:pic>
        <p:nvPicPr>
          <p:cNvPr id="32775" name="Imagen 2"/>
          <p:cNvPicPr>
            <a:picLocks noChangeAspect="1" noChangeArrowheads="1"/>
          </p:cNvPicPr>
          <p:nvPr/>
        </p:nvPicPr>
        <p:blipFill>
          <a:blip r:embed="rId4"/>
          <a:srcRect/>
          <a:stretch>
            <a:fillRect/>
          </a:stretch>
        </p:blipFill>
        <p:spPr bwMode="auto">
          <a:xfrm>
            <a:off x="4356100" y="2924175"/>
            <a:ext cx="4105275" cy="1017588"/>
          </a:xfrm>
          <a:prstGeom prst="rect">
            <a:avLst/>
          </a:prstGeom>
          <a:noFill/>
          <a:ln w="9525">
            <a:solidFill>
              <a:srgbClr val="4F81BD"/>
            </a:solidFill>
            <a:miter lim="800000"/>
            <a:headEnd/>
            <a:tailEnd/>
          </a:ln>
        </p:spPr>
      </p:pic>
      <p:sp>
        <p:nvSpPr>
          <p:cNvPr id="32776" name="Text Box 9"/>
          <p:cNvSpPr txBox="1">
            <a:spLocks noChangeArrowheads="1"/>
          </p:cNvSpPr>
          <p:nvPr/>
        </p:nvSpPr>
        <p:spPr bwMode="auto">
          <a:xfrm>
            <a:off x="3887788" y="4724400"/>
            <a:ext cx="5256212" cy="641350"/>
          </a:xfrm>
          <a:prstGeom prst="rect">
            <a:avLst/>
          </a:prstGeom>
          <a:noFill/>
          <a:ln w="9525">
            <a:noFill/>
            <a:miter lim="800000"/>
            <a:headEnd/>
            <a:tailEnd/>
          </a:ln>
        </p:spPr>
        <p:txBody>
          <a:bodyPr>
            <a:spAutoFit/>
          </a:bodyPr>
          <a:lstStyle/>
          <a:p>
            <a:r>
              <a:rPr lang="es-EC" b="1">
                <a:latin typeface="Franklin Gothic Book" pitchFamily="34" charset="0"/>
              </a:rPr>
              <a:t>x = 65.80%(0.38) + 13%(0.63) +    3.3%(0.88)</a:t>
            </a:r>
          </a:p>
          <a:p>
            <a:r>
              <a:rPr lang="es-EC" b="1">
                <a:latin typeface="Franklin Gothic Book" pitchFamily="34" charset="0"/>
              </a:rPr>
              <a:t>x = $0.36 por unidad</a:t>
            </a:r>
            <a:endParaRPr lang="es-ES" b="1">
              <a:latin typeface="Franklin Gothic Book"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Text Box 4"/>
          <p:cNvSpPr txBox="1">
            <a:spLocks noChangeArrowheads="1"/>
          </p:cNvSpPr>
          <p:nvPr/>
        </p:nvSpPr>
        <p:spPr bwMode="auto">
          <a:xfrm>
            <a:off x="3429000" y="214313"/>
            <a:ext cx="1871663" cy="1062037"/>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s-EC" sz="3600" b="1" dirty="0">
                <a:solidFill>
                  <a:schemeClr val="accent2">
                    <a:lumMod val="75000"/>
                  </a:schemeClr>
                </a:solidFill>
                <a:latin typeface="Algerian" pitchFamily="82" charset="0"/>
                <a:cs typeface="+mn-cs"/>
              </a:rPr>
              <a:t>PLAZA</a:t>
            </a:r>
            <a:endParaRPr lang="es-EC" sz="3600" b="1" dirty="0">
              <a:solidFill>
                <a:schemeClr val="accent2">
                  <a:lumMod val="75000"/>
                </a:schemeClr>
              </a:solidFill>
              <a:latin typeface="Algerian" pitchFamily="82" charset="0"/>
              <a:cs typeface="+mn-cs"/>
            </a:endParaRPr>
          </a:p>
          <a:p>
            <a:pPr fontAlgn="auto">
              <a:spcBef>
                <a:spcPct val="50000"/>
              </a:spcBef>
              <a:spcAft>
                <a:spcPts val="0"/>
              </a:spcAft>
              <a:defRPr/>
            </a:pPr>
            <a:endParaRPr lang="es-ES" dirty="0">
              <a:latin typeface="+mn-lt"/>
              <a:cs typeface="+mn-cs"/>
            </a:endParaRPr>
          </a:p>
        </p:txBody>
      </p:sp>
      <p:sp>
        <p:nvSpPr>
          <p:cNvPr id="33796" name="Text Box 5"/>
          <p:cNvSpPr txBox="1">
            <a:spLocks noChangeArrowheads="1"/>
          </p:cNvSpPr>
          <p:nvPr/>
        </p:nvSpPr>
        <p:spPr bwMode="auto">
          <a:xfrm>
            <a:off x="611188" y="1125538"/>
            <a:ext cx="7777162" cy="366712"/>
          </a:xfrm>
          <a:prstGeom prst="rect">
            <a:avLst/>
          </a:prstGeom>
          <a:noFill/>
          <a:ln w="9525">
            <a:noFill/>
            <a:miter lim="800000"/>
            <a:headEnd/>
            <a:tailEnd/>
          </a:ln>
        </p:spPr>
        <p:txBody>
          <a:bodyPr>
            <a:spAutoFit/>
          </a:bodyPr>
          <a:lstStyle/>
          <a:p>
            <a:pPr>
              <a:spcBef>
                <a:spcPct val="50000"/>
              </a:spcBef>
            </a:pPr>
            <a:endParaRPr lang="es-EC">
              <a:latin typeface="Franklin Gothic Book" pitchFamily="34" charset="0"/>
            </a:endParaRPr>
          </a:p>
        </p:txBody>
      </p:sp>
      <p:sp>
        <p:nvSpPr>
          <p:cNvPr id="7" name="Text Box 6"/>
          <p:cNvSpPr txBox="1">
            <a:spLocks noChangeArrowheads="1"/>
          </p:cNvSpPr>
          <p:nvPr/>
        </p:nvSpPr>
        <p:spPr bwMode="auto">
          <a:xfrm>
            <a:off x="684213" y="4437063"/>
            <a:ext cx="4608512" cy="779462"/>
          </a:xfrm>
          <a:prstGeom prst="rect">
            <a:avLst/>
          </a:prstGeom>
          <a:noFill/>
          <a:ln w="9525">
            <a:noFill/>
            <a:miter lim="800000"/>
            <a:headEnd/>
            <a:tailEnd/>
          </a:ln>
          <a:effectLst/>
        </p:spPr>
        <p:txBody>
          <a:bodyPr>
            <a:spAutoFit/>
          </a:bodyPr>
          <a:lstStyle/>
          <a:p>
            <a:pPr fontAlgn="auto">
              <a:spcBef>
                <a:spcPct val="50000"/>
              </a:spcBef>
              <a:spcAft>
                <a:spcPts val="0"/>
              </a:spcAft>
              <a:defRPr/>
            </a:pPr>
            <a:r>
              <a:rPr lang="es-EC" b="1" dirty="0">
                <a:solidFill>
                  <a:schemeClr val="accent2">
                    <a:lumMod val="75000"/>
                  </a:schemeClr>
                </a:solidFill>
                <a:latin typeface="+mn-lt"/>
                <a:cs typeface="+mn-cs"/>
              </a:rPr>
              <a:t>LA </a:t>
            </a:r>
            <a:r>
              <a:rPr lang="es-EC" b="1" dirty="0">
                <a:solidFill>
                  <a:schemeClr val="accent2">
                    <a:lumMod val="75000"/>
                  </a:schemeClr>
                </a:solidFill>
                <a:latin typeface="+mn-lt"/>
                <a:cs typeface="+mn-cs"/>
              </a:rPr>
              <a:t>DISTRIBUCIÓN POR ZONAS</a:t>
            </a:r>
          </a:p>
          <a:p>
            <a:pPr fontAlgn="auto">
              <a:spcBef>
                <a:spcPct val="50000"/>
              </a:spcBef>
              <a:spcAft>
                <a:spcPts val="0"/>
              </a:spcAft>
              <a:defRPr/>
            </a:pPr>
            <a:endParaRPr lang="es-ES" dirty="0">
              <a:latin typeface="+mn-lt"/>
              <a:cs typeface="+mn-cs"/>
            </a:endParaRPr>
          </a:p>
        </p:txBody>
      </p:sp>
      <p:sp>
        <p:nvSpPr>
          <p:cNvPr id="8" name="Text Box 7"/>
          <p:cNvSpPr txBox="1">
            <a:spLocks noChangeArrowheads="1"/>
          </p:cNvSpPr>
          <p:nvPr/>
        </p:nvSpPr>
        <p:spPr bwMode="auto">
          <a:xfrm>
            <a:off x="684213" y="4868863"/>
            <a:ext cx="4968875" cy="1784350"/>
          </a:xfrm>
          <a:prstGeom prst="rect">
            <a:avLst/>
          </a:prstGeom>
          <a:noFill/>
          <a:ln w="9525">
            <a:noFill/>
            <a:miter lim="800000"/>
            <a:headEnd/>
            <a:tailEnd/>
          </a:ln>
          <a:effectLst/>
        </p:spPr>
        <p:txBody>
          <a:bodyPr>
            <a:spAutoFit/>
          </a:bodyPr>
          <a:lstStyle/>
          <a:p>
            <a:pPr fontAlgn="auto">
              <a:spcBef>
                <a:spcPct val="50000"/>
              </a:spcBef>
              <a:spcAft>
                <a:spcPts val="0"/>
              </a:spcAft>
              <a:buFontTx/>
              <a:buChar char="•"/>
              <a:defRPr/>
            </a:pPr>
            <a:r>
              <a:rPr lang="es-EC" dirty="0">
                <a:latin typeface="+mn-lt"/>
                <a:cs typeface="+mn-cs"/>
              </a:rPr>
              <a:t> </a:t>
            </a:r>
            <a:r>
              <a:rPr lang="es-EC" sz="2000" dirty="0">
                <a:solidFill>
                  <a:schemeClr val="accent1">
                    <a:lumMod val="50000"/>
                  </a:schemeClr>
                </a:solidFill>
                <a:latin typeface="+mn-lt"/>
                <a:cs typeface="+mn-cs"/>
              </a:rPr>
              <a:t>ZONA NORTE 1</a:t>
            </a:r>
          </a:p>
          <a:p>
            <a:pPr fontAlgn="auto">
              <a:spcBef>
                <a:spcPct val="50000"/>
              </a:spcBef>
              <a:spcAft>
                <a:spcPts val="0"/>
              </a:spcAft>
              <a:buFontTx/>
              <a:buChar char="•"/>
              <a:defRPr/>
            </a:pPr>
            <a:r>
              <a:rPr lang="es-EC" sz="2000" dirty="0">
                <a:solidFill>
                  <a:schemeClr val="accent1">
                    <a:lumMod val="50000"/>
                  </a:schemeClr>
                </a:solidFill>
                <a:latin typeface="+mn-lt"/>
                <a:cs typeface="+mn-cs"/>
              </a:rPr>
              <a:t> ZONA NORTE 2</a:t>
            </a:r>
          </a:p>
          <a:p>
            <a:pPr fontAlgn="auto">
              <a:spcBef>
                <a:spcPct val="50000"/>
              </a:spcBef>
              <a:spcAft>
                <a:spcPts val="0"/>
              </a:spcAft>
              <a:buFontTx/>
              <a:buChar char="•"/>
              <a:defRPr/>
            </a:pPr>
            <a:r>
              <a:rPr lang="es-EC" sz="2000" dirty="0">
                <a:solidFill>
                  <a:schemeClr val="accent1">
                    <a:lumMod val="50000"/>
                  </a:schemeClr>
                </a:solidFill>
                <a:latin typeface="+mn-lt"/>
                <a:cs typeface="+mn-cs"/>
              </a:rPr>
              <a:t> ZONA SUR-SUROESTE: SUBURBIOS</a:t>
            </a:r>
            <a:r>
              <a:rPr lang="es-ES" sz="2000" dirty="0">
                <a:solidFill>
                  <a:schemeClr val="accent1">
                    <a:lumMod val="50000"/>
                  </a:schemeClr>
                </a:solidFill>
                <a:latin typeface="+mn-lt"/>
                <a:cs typeface="+mn-cs"/>
              </a:rPr>
              <a:t> </a:t>
            </a:r>
          </a:p>
          <a:p>
            <a:pPr fontAlgn="auto">
              <a:spcBef>
                <a:spcPct val="50000"/>
              </a:spcBef>
              <a:spcAft>
                <a:spcPts val="0"/>
              </a:spcAft>
              <a:buFontTx/>
              <a:buChar char="•"/>
              <a:defRPr/>
            </a:pPr>
            <a:r>
              <a:rPr lang="es-EC" sz="2000" dirty="0">
                <a:solidFill>
                  <a:schemeClr val="accent1">
                    <a:lumMod val="50000"/>
                  </a:schemeClr>
                </a:solidFill>
                <a:latin typeface="+mn-lt"/>
                <a:cs typeface="+mn-cs"/>
              </a:rPr>
              <a:t> ZONA CENTRO</a:t>
            </a:r>
            <a:r>
              <a:rPr lang="es-ES" sz="2000" dirty="0">
                <a:solidFill>
                  <a:schemeClr val="accent1">
                    <a:lumMod val="50000"/>
                  </a:schemeClr>
                </a:solidFill>
                <a:latin typeface="+mn-lt"/>
                <a:cs typeface="+mn-cs"/>
              </a:rPr>
              <a:t> </a:t>
            </a:r>
          </a:p>
        </p:txBody>
      </p:sp>
      <p:pic>
        <p:nvPicPr>
          <p:cNvPr id="33799" name="Picture 8"/>
          <p:cNvPicPr>
            <a:picLocks noChangeAspect="1" noChangeArrowheads="1"/>
          </p:cNvPicPr>
          <p:nvPr/>
        </p:nvPicPr>
        <p:blipFill>
          <a:blip r:embed="rId3"/>
          <a:srcRect/>
          <a:stretch>
            <a:fillRect/>
          </a:stretch>
        </p:blipFill>
        <p:spPr bwMode="auto">
          <a:xfrm>
            <a:off x="2268538" y="1357313"/>
            <a:ext cx="5030787" cy="2963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Text Box 4"/>
          <p:cNvSpPr txBox="1">
            <a:spLocks noChangeArrowheads="1"/>
          </p:cNvSpPr>
          <p:nvPr/>
        </p:nvSpPr>
        <p:spPr bwMode="auto">
          <a:xfrm>
            <a:off x="684213" y="476250"/>
            <a:ext cx="7920037" cy="2678113"/>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s-EC" sz="3600" b="1" dirty="0">
                <a:solidFill>
                  <a:schemeClr val="accent2">
                    <a:lumMod val="75000"/>
                  </a:schemeClr>
                </a:solidFill>
                <a:latin typeface="Algerian" pitchFamily="82" charset="0"/>
                <a:cs typeface="+mn-cs"/>
              </a:rPr>
              <a:t>PROMOCION</a:t>
            </a:r>
            <a:endParaRPr lang="es-EC" sz="3600" b="1" dirty="0">
              <a:solidFill>
                <a:schemeClr val="accent2">
                  <a:lumMod val="75000"/>
                </a:schemeClr>
              </a:solidFill>
              <a:latin typeface="Algerian" pitchFamily="82" charset="0"/>
              <a:cs typeface="+mn-cs"/>
            </a:endParaRPr>
          </a:p>
          <a:p>
            <a:pPr algn="just" fontAlgn="auto">
              <a:spcBef>
                <a:spcPct val="50000"/>
              </a:spcBef>
              <a:spcAft>
                <a:spcPts val="0"/>
              </a:spcAft>
              <a:defRPr/>
            </a:pPr>
            <a:r>
              <a:rPr lang="es-EC" sz="2400" dirty="0">
                <a:solidFill>
                  <a:schemeClr val="accent1">
                    <a:lumMod val="50000"/>
                  </a:schemeClr>
                </a:solidFill>
                <a:latin typeface="+mn-lt"/>
                <a:cs typeface="+mn-cs"/>
              </a:rPr>
              <a:t>El </a:t>
            </a:r>
            <a:r>
              <a:rPr lang="es-EC" sz="2400" dirty="0">
                <a:solidFill>
                  <a:schemeClr val="accent1">
                    <a:lumMod val="50000"/>
                  </a:schemeClr>
                </a:solidFill>
                <a:latin typeface="+mn-lt"/>
                <a:cs typeface="+mn-cs"/>
              </a:rPr>
              <a:t>objetivo de la realización de la promoción es dar a conocer el producto, enfatizando las ventajas y el valor agregado con respecto a los competidores, para así poder convencer a los clientes potenciales de que WOBENZYM® N es único en el mercado. </a:t>
            </a:r>
            <a:endParaRPr lang="es-ES" sz="2400" dirty="0">
              <a:solidFill>
                <a:schemeClr val="accent1">
                  <a:lumMod val="50000"/>
                </a:schemeClr>
              </a:solidFill>
              <a:latin typeface="+mn-lt"/>
              <a:cs typeface="+mn-cs"/>
            </a:endParaRPr>
          </a:p>
        </p:txBody>
      </p:sp>
      <p:sp>
        <p:nvSpPr>
          <p:cNvPr id="6" name="Text Box 5"/>
          <p:cNvSpPr txBox="1">
            <a:spLocks noChangeArrowheads="1"/>
          </p:cNvSpPr>
          <p:nvPr/>
        </p:nvSpPr>
        <p:spPr bwMode="auto">
          <a:xfrm>
            <a:off x="928688" y="3786188"/>
            <a:ext cx="7416800" cy="1938337"/>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s-EC" sz="3600" b="1" dirty="0">
                <a:solidFill>
                  <a:schemeClr val="accent2">
                    <a:lumMod val="75000"/>
                  </a:schemeClr>
                </a:solidFill>
                <a:latin typeface="Algerian" pitchFamily="82" charset="0"/>
                <a:cs typeface="+mn-cs"/>
              </a:rPr>
              <a:t>PUBLICIDAD</a:t>
            </a:r>
            <a:endParaRPr lang="es-EC" sz="3600" b="1" dirty="0">
              <a:solidFill>
                <a:schemeClr val="accent2">
                  <a:lumMod val="75000"/>
                </a:schemeClr>
              </a:solidFill>
              <a:latin typeface="Algerian" pitchFamily="82" charset="0"/>
              <a:cs typeface="+mn-cs"/>
            </a:endParaRPr>
          </a:p>
          <a:p>
            <a:pPr algn="just" fontAlgn="auto">
              <a:spcBef>
                <a:spcPct val="50000"/>
              </a:spcBef>
              <a:spcAft>
                <a:spcPts val="0"/>
              </a:spcAft>
              <a:defRPr/>
            </a:pPr>
            <a:r>
              <a:rPr lang="es-EC" sz="2400" dirty="0">
                <a:solidFill>
                  <a:schemeClr val="accent1">
                    <a:lumMod val="50000"/>
                  </a:schemeClr>
                </a:solidFill>
                <a:latin typeface="+mn-lt"/>
                <a:cs typeface="+mn-cs"/>
              </a:rPr>
              <a:t>La </a:t>
            </a:r>
            <a:r>
              <a:rPr lang="es-EC" sz="2400" dirty="0">
                <a:solidFill>
                  <a:schemeClr val="accent1">
                    <a:lumMod val="50000"/>
                  </a:schemeClr>
                </a:solidFill>
                <a:latin typeface="+mn-lt"/>
                <a:cs typeface="+mn-cs"/>
              </a:rPr>
              <a:t>publicidad constituye uno de los medios de comunicación por los cuales se da a conocer los productos a los consumidores</a:t>
            </a:r>
            <a:r>
              <a:rPr lang="es-ES" sz="2400" dirty="0">
                <a:solidFill>
                  <a:schemeClr val="accent1">
                    <a:lumMod val="50000"/>
                  </a:schemeClr>
                </a:solidFill>
                <a:latin typeface="+mn-lt"/>
                <a:cs typeface="+mn-cs"/>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Text Box 4"/>
          <p:cNvSpPr txBox="1">
            <a:spLocks noChangeArrowheads="1"/>
          </p:cNvSpPr>
          <p:nvPr/>
        </p:nvSpPr>
        <p:spPr bwMode="auto">
          <a:xfrm>
            <a:off x="571500" y="285750"/>
            <a:ext cx="7920038" cy="4832350"/>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s-EC" sz="4000" b="1" dirty="0">
                <a:solidFill>
                  <a:schemeClr val="accent2">
                    <a:lumMod val="75000"/>
                  </a:schemeClr>
                </a:solidFill>
                <a:latin typeface="Algerian" pitchFamily="82" charset="0"/>
                <a:cs typeface="+mn-cs"/>
              </a:rPr>
              <a:t>Promoción </a:t>
            </a:r>
            <a:r>
              <a:rPr lang="es-EC" sz="4000" b="1" dirty="0">
                <a:solidFill>
                  <a:schemeClr val="accent2">
                    <a:lumMod val="75000"/>
                  </a:schemeClr>
                </a:solidFill>
                <a:latin typeface="Algerian" pitchFamily="82" charset="0"/>
                <a:cs typeface="+mn-cs"/>
              </a:rPr>
              <a:t>EN VENTAS</a:t>
            </a:r>
          </a:p>
          <a:p>
            <a:pPr fontAlgn="auto">
              <a:spcBef>
                <a:spcPct val="50000"/>
              </a:spcBef>
              <a:spcAft>
                <a:spcPts val="0"/>
              </a:spcAft>
              <a:defRPr/>
            </a:pPr>
            <a:endParaRPr lang="es-ES" sz="2000" dirty="0">
              <a:latin typeface="+mn-lt"/>
              <a:cs typeface="+mn-cs"/>
            </a:endParaRPr>
          </a:p>
          <a:p>
            <a:pPr algn="just" fontAlgn="auto">
              <a:spcBef>
                <a:spcPct val="50000"/>
              </a:spcBef>
              <a:spcAft>
                <a:spcPts val="0"/>
              </a:spcAft>
              <a:defRPr/>
            </a:pPr>
            <a:r>
              <a:rPr lang="es-EC" sz="2800" dirty="0">
                <a:solidFill>
                  <a:schemeClr val="accent1">
                    <a:lumMod val="50000"/>
                  </a:schemeClr>
                </a:solidFill>
                <a:latin typeface="+mn-lt"/>
                <a:cs typeface="+mn-cs"/>
              </a:rPr>
              <a:t>La promoción constituye una gama de incentivos que se les brinda a los consumidores, canales de distribución y los diferentes puntos de venta  con el objetivo de estimularlos a la adquisición de los medicamentos. El propósito de la realización de la promoción en ventas es llamar la atención de los clientes, para incentivar la compra del producto WOBENZYM® N.</a:t>
            </a:r>
            <a:r>
              <a:rPr lang="es-ES" sz="2800" dirty="0">
                <a:solidFill>
                  <a:schemeClr val="accent1">
                    <a:lumMod val="50000"/>
                  </a:schemeClr>
                </a:solidFill>
                <a:latin typeface="+mn-lt"/>
                <a:cs typeface="+mn-cs"/>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fontAlgn="auto">
              <a:spcAft>
                <a:spcPts val="0"/>
              </a:spcAft>
              <a:defRPr/>
            </a:pPr>
            <a:r>
              <a:rPr lang="es-EC" b="1" dirty="0" smtClean="0">
                <a:solidFill>
                  <a:schemeClr val="accent2">
                    <a:lumMod val="75000"/>
                  </a:schemeClr>
                </a:solidFill>
                <a:latin typeface="Algerian" pitchFamily="82" charset="0"/>
              </a:rPr>
              <a:t>MERCHANDISING</a:t>
            </a:r>
            <a:br>
              <a:rPr lang="es-EC" b="1" dirty="0" smtClean="0">
                <a:solidFill>
                  <a:schemeClr val="accent2">
                    <a:lumMod val="75000"/>
                  </a:schemeClr>
                </a:solidFill>
                <a:latin typeface="Algerian" pitchFamily="82" charset="0"/>
              </a:rPr>
            </a:br>
            <a:endParaRPr lang="es-EC" dirty="0"/>
          </a:p>
        </p:txBody>
      </p:sp>
      <p:sp>
        <p:nvSpPr>
          <p:cNvPr id="3" name="2 Marcador de contenido"/>
          <p:cNvSpPr>
            <a:spLocks noGrp="1"/>
          </p:cNvSpPr>
          <p:nvPr>
            <p:ph idx="1"/>
          </p:nvPr>
        </p:nvSpPr>
        <p:spPr>
          <a:xfrm>
            <a:off x="500063" y="1554163"/>
            <a:ext cx="7929562" cy="4525962"/>
          </a:xfrm>
        </p:spPr>
        <p:txBody>
          <a:bodyPr>
            <a:normAutofit/>
          </a:bodyPr>
          <a:lstStyle/>
          <a:p>
            <a:pPr algn="just" fontAlgn="auto">
              <a:spcBef>
                <a:spcPct val="50000"/>
              </a:spcBef>
              <a:spcAft>
                <a:spcPts val="0"/>
              </a:spcAft>
              <a:buFont typeface="Wingdings 2"/>
              <a:buChar char=""/>
              <a:defRPr/>
            </a:pPr>
            <a:r>
              <a:rPr lang="es-ES" sz="2800" dirty="0" smtClean="0">
                <a:solidFill>
                  <a:schemeClr val="accent1">
                    <a:lumMod val="50000"/>
                  </a:schemeClr>
                </a:solidFill>
              </a:rPr>
              <a:t>El Merchandising  constituye una parte del marketing cuya finalidad es aumentar la rentabilidad en los puntos de venta, es decir, estimular la compra de los productos. Esto se logra con un adecuado acondicionamiento de los mismos, esto puede ser físico como sicológicas. Por otro lado, estos mecanismos pueden ser: la colocación y presentación de los productos.</a:t>
            </a:r>
            <a:endParaRPr lang="es-ES" sz="2800" dirty="0">
              <a:solidFill>
                <a:schemeClr val="accent1">
                  <a:lumMod val="50000"/>
                </a:schemeClr>
              </a:solidFill>
            </a:endParaRPr>
          </a:p>
        </p:txBody>
      </p:sp>
      <p:pic>
        <p:nvPicPr>
          <p:cNvPr id="36868"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85728"/>
            <a:ext cx="7929586" cy="838200"/>
          </a:xfrm>
        </p:spPr>
        <p:txBody>
          <a:bodyPr>
            <a:noAutofit/>
          </a:bodyPr>
          <a:lstStyle/>
          <a:p>
            <a:pPr algn="ctr" fontAlgn="auto">
              <a:spcAft>
                <a:spcPts val="0"/>
              </a:spcAft>
              <a:defRPr/>
            </a:pPr>
            <a:r>
              <a:rPr lang="es-EC" sz="4000" b="1" dirty="0" smtClean="0">
                <a:solidFill>
                  <a:schemeClr val="accent2">
                    <a:lumMod val="75000"/>
                  </a:schemeClr>
                </a:solidFill>
                <a:latin typeface="Algerian" pitchFamily="82" charset="0"/>
              </a:rPr>
              <a:t>Proceso de importación</a:t>
            </a:r>
            <a:endParaRPr lang="es-EC" sz="4000" b="1" dirty="0">
              <a:solidFill>
                <a:schemeClr val="accent2">
                  <a:lumMod val="75000"/>
                </a:schemeClr>
              </a:solidFill>
              <a:latin typeface="Algerian" pitchFamily="82" charset="0"/>
            </a:endParaRPr>
          </a:p>
        </p:txBody>
      </p:sp>
      <p:sp>
        <p:nvSpPr>
          <p:cNvPr id="5" name="4 Marcador de contenido"/>
          <p:cNvSpPr>
            <a:spLocks noGrp="1"/>
          </p:cNvSpPr>
          <p:nvPr>
            <p:ph idx="1"/>
          </p:nvPr>
        </p:nvSpPr>
        <p:spPr/>
        <p:txBody>
          <a:bodyPr>
            <a:normAutofit/>
          </a:bodyPr>
          <a:lstStyle/>
          <a:p>
            <a:pPr algn="just" fontAlgn="auto">
              <a:spcAft>
                <a:spcPts val="0"/>
              </a:spcAft>
              <a:buFont typeface="Wingdings 2"/>
              <a:buChar char=""/>
              <a:defRPr/>
            </a:pPr>
            <a:r>
              <a:rPr lang="es-EC" b="1" dirty="0" err="1" smtClean="0">
                <a:solidFill>
                  <a:schemeClr val="accent1">
                    <a:lumMod val="50000"/>
                  </a:schemeClr>
                </a:solidFill>
              </a:rPr>
              <a:t>Mucos</a:t>
            </a:r>
            <a:r>
              <a:rPr lang="es-EC" b="1" dirty="0" smtClean="0">
                <a:solidFill>
                  <a:schemeClr val="accent1">
                    <a:lumMod val="50000"/>
                  </a:schemeClr>
                </a:solidFill>
              </a:rPr>
              <a:t> </a:t>
            </a:r>
            <a:r>
              <a:rPr lang="es-EC" b="1" dirty="0" err="1" smtClean="0">
                <a:solidFill>
                  <a:schemeClr val="accent1">
                    <a:lumMod val="50000"/>
                  </a:schemeClr>
                </a:solidFill>
              </a:rPr>
              <a:t>Pharma</a:t>
            </a:r>
            <a:r>
              <a:rPr lang="es-EC" b="1" dirty="0" smtClean="0">
                <a:solidFill>
                  <a:schemeClr val="accent1">
                    <a:lumMod val="50000"/>
                  </a:schemeClr>
                </a:solidFill>
              </a:rPr>
              <a:t> – Berlín, Alemania.</a:t>
            </a:r>
          </a:p>
          <a:p>
            <a:pPr algn="just" fontAlgn="auto">
              <a:spcAft>
                <a:spcPts val="0"/>
              </a:spcAft>
              <a:buFont typeface="Wingdings 2"/>
              <a:buChar char=""/>
              <a:defRPr/>
            </a:pPr>
            <a:r>
              <a:rPr lang="es-EC" b="1" dirty="0" err="1" smtClean="0">
                <a:solidFill>
                  <a:schemeClr val="accent1">
                    <a:lumMod val="50000"/>
                  </a:schemeClr>
                </a:solidFill>
              </a:rPr>
              <a:t>Incoterm</a:t>
            </a:r>
            <a:r>
              <a:rPr lang="es-EC" b="1" dirty="0" smtClean="0">
                <a:solidFill>
                  <a:schemeClr val="accent1">
                    <a:lumMod val="50000"/>
                  </a:schemeClr>
                </a:solidFill>
              </a:rPr>
              <a:t> CIP (Transporte y seguro pagado hasta).</a:t>
            </a:r>
          </a:p>
          <a:p>
            <a:pPr algn="just" fontAlgn="auto">
              <a:spcAft>
                <a:spcPts val="0"/>
              </a:spcAft>
              <a:buFont typeface="Wingdings 2"/>
              <a:buChar char=""/>
              <a:defRPr/>
            </a:pPr>
            <a:r>
              <a:rPr lang="es-EC" b="1" dirty="0" smtClean="0">
                <a:solidFill>
                  <a:schemeClr val="accent1">
                    <a:lumMod val="50000"/>
                  </a:schemeClr>
                </a:solidFill>
              </a:rPr>
              <a:t>Transportación vía aérea – DHL.</a:t>
            </a:r>
          </a:p>
          <a:p>
            <a:pPr algn="just" fontAlgn="auto">
              <a:spcAft>
                <a:spcPts val="0"/>
              </a:spcAft>
              <a:buFont typeface="Wingdings 2"/>
              <a:buChar char=""/>
              <a:defRPr/>
            </a:pPr>
            <a:r>
              <a:rPr lang="es-EC" b="1" dirty="0" smtClean="0">
                <a:solidFill>
                  <a:schemeClr val="accent1">
                    <a:lumMod val="50000"/>
                  </a:schemeClr>
                </a:solidFill>
              </a:rPr>
              <a:t>Transporte Local</a:t>
            </a:r>
          </a:p>
          <a:p>
            <a:pPr algn="just" fontAlgn="auto">
              <a:spcAft>
                <a:spcPts val="0"/>
              </a:spcAft>
              <a:buFont typeface="Wingdings 2"/>
              <a:buNone/>
              <a:defRPr/>
            </a:pPr>
            <a:endParaRPr lang="es-EC" dirty="0"/>
          </a:p>
        </p:txBody>
      </p:sp>
      <p:pic>
        <p:nvPicPr>
          <p:cNvPr id="37892" name="Picture 5"/>
          <p:cNvPicPr>
            <a:picLocks noChangeAspect="1" noChangeArrowheads="1"/>
          </p:cNvPicPr>
          <p:nvPr/>
        </p:nvPicPr>
        <p:blipFill>
          <a:blip r:embed="rId2"/>
          <a:srcRect/>
          <a:stretch>
            <a:fillRect/>
          </a:stretch>
        </p:blipFill>
        <p:spPr bwMode="auto">
          <a:xfrm>
            <a:off x="2786063" y="4500563"/>
            <a:ext cx="2571750" cy="1928812"/>
          </a:xfrm>
          <a:prstGeom prst="rect">
            <a:avLst/>
          </a:prstGeom>
          <a:noFill/>
          <a:ln w="9525">
            <a:noFill/>
            <a:miter lim="800000"/>
            <a:headEnd/>
            <a:tailEnd/>
          </a:ln>
        </p:spPr>
      </p:pic>
      <p:pic>
        <p:nvPicPr>
          <p:cNvPr id="37893" name="Picture 13" descr="C:\Users\Laura Crow\Desktop\WOBENZYM\LOGOTIPO DE WOBENZYM.gif"/>
          <p:cNvPicPr>
            <a:picLocks noChangeAspect="1" noChangeArrowheads="1"/>
          </p:cNvPicPr>
          <p:nvPr/>
        </p:nvPicPr>
        <p:blipFill>
          <a:blip r:embed="rId3"/>
          <a:srcRect/>
          <a:stretch>
            <a:fillRect/>
          </a:stretch>
        </p:blipFill>
        <p:spPr bwMode="auto">
          <a:xfrm>
            <a:off x="7929563" y="214313"/>
            <a:ext cx="1000125" cy="728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85728"/>
            <a:ext cx="8686800" cy="838200"/>
          </a:xfrm>
        </p:spPr>
        <p:txBody>
          <a:bodyPr>
            <a:noAutofit/>
          </a:bodyPr>
          <a:lstStyle/>
          <a:p>
            <a:pPr algn="ctr" fontAlgn="auto">
              <a:spcAft>
                <a:spcPts val="0"/>
              </a:spcAft>
              <a:defRPr/>
            </a:pPr>
            <a:r>
              <a:rPr lang="es-EC" sz="4000" b="1" dirty="0" smtClean="0">
                <a:solidFill>
                  <a:schemeClr val="accent2">
                    <a:lumMod val="75000"/>
                  </a:schemeClr>
                </a:solidFill>
                <a:latin typeface="Algerian" pitchFamily="82" charset="0"/>
              </a:rPr>
              <a:t>Inversión en equipamiento</a:t>
            </a:r>
            <a:endParaRPr lang="es-EC" sz="4000" b="1" dirty="0">
              <a:solidFill>
                <a:schemeClr val="accent2">
                  <a:lumMod val="75000"/>
                </a:schemeClr>
              </a:solidFill>
              <a:latin typeface="Algerian" pitchFamily="82" charset="0"/>
            </a:endParaRPr>
          </a:p>
        </p:txBody>
      </p:sp>
      <p:pic>
        <p:nvPicPr>
          <p:cNvPr id="38915" name="Picture 2"/>
          <p:cNvPicPr>
            <a:picLocks noGrp="1" noChangeAspect="1" noChangeArrowheads="1"/>
          </p:cNvPicPr>
          <p:nvPr>
            <p:ph idx="1"/>
          </p:nvPr>
        </p:nvPicPr>
        <p:blipFill>
          <a:blip r:embed="rId2"/>
          <a:srcRect/>
          <a:stretch>
            <a:fillRect/>
          </a:stretch>
        </p:blipFill>
        <p:spPr>
          <a:xfrm>
            <a:off x="1071563" y="1500188"/>
            <a:ext cx="6858000" cy="857250"/>
          </a:xfrm>
        </p:spPr>
      </p:pic>
      <p:pic>
        <p:nvPicPr>
          <p:cNvPr id="38916" name="Picture 3"/>
          <p:cNvPicPr>
            <a:picLocks noChangeAspect="1" noChangeArrowheads="1"/>
          </p:cNvPicPr>
          <p:nvPr/>
        </p:nvPicPr>
        <p:blipFill>
          <a:blip r:embed="rId3"/>
          <a:srcRect/>
          <a:stretch>
            <a:fillRect/>
          </a:stretch>
        </p:blipFill>
        <p:spPr bwMode="auto">
          <a:xfrm>
            <a:off x="642938" y="2714625"/>
            <a:ext cx="7643812" cy="1714500"/>
          </a:xfrm>
          <a:prstGeom prst="rect">
            <a:avLst/>
          </a:prstGeom>
          <a:noFill/>
          <a:ln w="9525">
            <a:noFill/>
            <a:miter lim="800000"/>
            <a:headEnd/>
            <a:tailEnd/>
          </a:ln>
        </p:spPr>
      </p:pic>
      <p:pic>
        <p:nvPicPr>
          <p:cNvPr id="38917" name="Picture 4"/>
          <p:cNvPicPr>
            <a:picLocks noChangeAspect="1" noChangeArrowheads="1"/>
          </p:cNvPicPr>
          <p:nvPr/>
        </p:nvPicPr>
        <p:blipFill>
          <a:blip r:embed="rId4"/>
          <a:srcRect/>
          <a:stretch>
            <a:fillRect/>
          </a:stretch>
        </p:blipFill>
        <p:spPr bwMode="auto">
          <a:xfrm>
            <a:off x="571500" y="4714875"/>
            <a:ext cx="7715250" cy="1143000"/>
          </a:xfrm>
          <a:prstGeom prst="rect">
            <a:avLst/>
          </a:prstGeom>
          <a:noFill/>
          <a:ln w="9525">
            <a:noFill/>
            <a:miter lim="800000"/>
            <a:headEnd/>
            <a:tailEnd/>
          </a:ln>
        </p:spPr>
      </p:pic>
      <p:pic>
        <p:nvPicPr>
          <p:cNvPr id="38918" name="Picture 13" descr="C:\Users\Laura Crow\Desktop\WOBENZYM\LOGOTIPO DE WOBENZYM.gif"/>
          <p:cNvPicPr>
            <a:picLocks noChangeAspect="1" noChangeArrowheads="1"/>
          </p:cNvPicPr>
          <p:nvPr/>
        </p:nvPicPr>
        <p:blipFill>
          <a:blip r:embed="rId5"/>
          <a:srcRect/>
          <a:stretch>
            <a:fillRect/>
          </a:stretch>
        </p:blipFill>
        <p:spPr bwMode="auto">
          <a:xfrm>
            <a:off x="7929563" y="214313"/>
            <a:ext cx="1000125" cy="728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1 Título"/>
          <p:cNvSpPr txBox="1">
            <a:spLocks/>
          </p:cNvSpPr>
          <p:nvPr/>
        </p:nvSpPr>
        <p:spPr>
          <a:xfrm>
            <a:off x="1014442" y="214290"/>
            <a:ext cx="7772400" cy="785818"/>
          </a:xfrm>
          <a:prstGeom prst="rect">
            <a:avLst/>
          </a:prstGeom>
        </p:spPr>
        <p:txBody>
          <a:bodyPr anchor="ctr">
            <a:normAutofit/>
          </a:bodyPr>
          <a:lstStyle/>
          <a:p>
            <a:pPr fontAlgn="auto">
              <a:spcAft>
                <a:spcPts val="0"/>
              </a:spcAft>
              <a:defRPr/>
            </a:pPr>
            <a:r>
              <a:rPr lang="es-ES"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rPr>
              <a:t>Descripción del Producto</a:t>
            </a:r>
            <a:endParaRPr lang="es-ES_tradnl"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endParaRPr>
          </a:p>
        </p:txBody>
      </p:sp>
      <p:sp>
        <p:nvSpPr>
          <p:cNvPr id="6" name="2 Subtítulo"/>
          <p:cNvSpPr txBox="1">
            <a:spLocks/>
          </p:cNvSpPr>
          <p:nvPr/>
        </p:nvSpPr>
        <p:spPr>
          <a:xfrm>
            <a:off x="642938" y="1643063"/>
            <a:ext cx="7786687" cy="4643437"/>
          </a:xfrm>
          <a:prstGeom prst="rect">
            <a:avLst/>
          </a:prstGeom>
        </p:spPr>
        <p:txBody>
          <a:bodyPr>
            <a:normAutofit/>
          </a:bodyPr>
          <a:lstStyle/>
          <a:p>
            <a:pPr marL="342900" indent="-342900" fontAlgn="auto">
              <a:spcBef>
                <a:spcPct val="20000"/>
              </a:spcBef>
              <a:spcAft>
                <a:spcPts val="0"/>
              </a:spcAft>
              <a:buClr>
                <a:schemeClr val="accent1"/>
              </a:buClr>
              <a:buSzPct val="70000"/>
              <a:defRPr/>
            </a:pPr>
            <a:r>
              <a:rPr lang="es-ES" sz="3200" b="1" u="sng" dirty="0">
                <a:solidFill>
                  <a:schemeClr val="accent1">
                    <a:lumMod val="75000"/>
                  </a:schemeClr>
                </a:solidFill>
                <a:latin typeface="+mn-lt"/>
                <a:cs typeface="+mn-cs"/>
              </a:rPr>
              <a:t>Objetivo General</a:t>
            </a:r>
            <a:r>
              <a:rPr lang="es-ES" sz="3200" b="1" dirty="0">
                <a:solidFill>
                  <a:schemeClr val="accent1">
                    <a:lumMod val="75000"/>
                  </a:schemeClr>
                </a:solidFill>
                <a:latin typeface="+mn-lt"/>
                <a:cs typeface="+mn-cs"/>
              </a:rPr>
              <a:t>:</a:t>
            </a:r>
          </a:p>
          <a:p>
            <a:pPr marL="342900" indent="-342900" fontAlgn="auto">
              <a:spcBef>
                <a:spcPct val="20000"/>
              </a:spcBef>
              <a:spcAft>
                <a:spcPts val="0"/>
              </a:spcAft>
              <a:buClr>
                <a:schemeClr val="accent1"/>
              </a:buClr>
              <a:buSzPct val="70000"/>
              <a:buFont typeface="Wingdings 2"/>
              <a:buChar char=""/>
              <a:defRPr/>
            </a:pPr>
            <a:endParaRPr lang="es-ES" sz="3200" dirty="0">
              <a:solidFill>
                <a:schemeClr val="accent1">
                  <a:lumMod val="75000"/>
                </a:schemeClr>
              </a:solidFill>
              <a:latin typeface="+mn-lt"/>
              <a:cs typeface="+mn-cs"/>
            </a:endParaRPr>
          </a:p>
          <a:p>
            <a:pPr marL="342900" indent="-342900" algn="just" fontAlgn="auto">
              <a:spcBef>
                <a:spcPct val="20000"/>
              </a:spcBef>
              <a:spcAft>
                <a:spcPts val="0"/>
              </a:spcAft>
              <a:buClr>
                <a:schemeClr val="accent1"/>
              </a:buClr>
              <a:buSzPct val="70000"/>
              <a:buFont typeface="Wingdings 2"/>
              <a:buChar char=""/>
              <a:defRPr/>
            </a:pPr>
            <a:r>
              <a:rPr lang="es-EC" sz="3200" dirty="0">
                <a:solidFill>
                  <a:schemeClr val="accent1">
                    <a:lumMod val="75000"/>
                  </a:schemeClr>
                </a:solidFill>
                <a:latin typeface="+mn-lt"/>
                <a:cs typeface="+mn-cs"/>
              </a:rPr>
              <a:t>Determinar la factibilidad económica de importar y comercializar el antiinflamatorio WOBENZYM</a:t>
            </a:r>
            <a:r>
              <a:rPr lang="es-EC" sz="3200" baseline="30000" dirty="0">
                <a:solidFill>
                  <a:schemeClr val="accent1">
                    <a:lumMod val="75000"/>
                  </a:schemeClr>
                </a:solidFill>
                <a:latin typeface="+mn-lt"/>
                <a:cs typeface="+mn-cs"/>
              </a:rPr>
              <a:t>® </a:t>
            </a:r>
            <a:r>
              <a:rPr lang="es-EC" sz="3200" dirty="0">
                <a:solidFill>
                  <a:schemeClr val="accent1">
                    <a:lumMod val="75000"/>
                  </a:schemeClr>
                </a:solidFill>
                <a:latin typeface="+mn-lt"/>
                <a:cs typeface="+mn-cs"/>
              </a:rPr>
              <a:t>N en el mercado guayaquileño. </a:t>
            </a:r>
            <a:endParaRPr lang="es-ES_tradnl" sz="3200" dirty="0">
              <a:solidFill>
                <a:schemeClr val="accent1">
                  <a:lumMod val="75000"/>
                </a:schemeClr>
              </a:solidFill>
              <a:latin typeface="+mn-lt"/>
              <a:cs typeface="+mn-cs"/>
            </a:endParaRPr>
          </a:p>
          <a:p>
            <a:pPr marL="342900" indent="-342900" fontAlgn="auto">
              <a:spcBef>
                <a:spcPct val="20000"/>
              </a:spcBef>
              <a:spcAft>
                <a:spcPts val="0"/>
              </a:spcAft>
              <a:buClr>
                <a:schemeClr val="accent1"/>
              </a:buClr>
              <a:buSzPct val="70000"/>
              <a:buFont typeface="Wingdings 2"/>
              <a:buChar char=""/>
              <a:defRPr/>
            </a:pPr>
            <a:endParaRPr lang="es-ES_tradnl" sz="3200" dirty="0">
              <a:solidFill>
                <a:schemeClr val="accent1">
                  <a:lumMod val="75000"/>
                </a:schemeClr>
              </a:solidFill>
              <a:latin typeface="+mn-lt"/>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33346"/>
            <a:ext cx="8686800" cy="838200"/>
          </a:xfrm>
        </p:spPr>
        <p:txBody>
          <a:bodyPr>
            <a:noAutofit/>
          </a:bodyPr>
          <a:lstStyle/>
          <a:p>
            <a:pPr algn="ctr" fontAlgn="auto">
              <a:spcAft>
                <a:spcPts val="0"/>
              </a:spcAft>
              <a:defRPr/>
            </a:pPr>
            <a:r>
              <a:rPr lang="es-EC" sz="4000" b="1" dirty="0" smtClean="0">
                <a:solidFill>
                  <a:schemeClr val="accent2">
                    <a:lumMod val="75000"/>
                  </a:schemeClr>
                </a:solidFill>
                <a:latin typeface="Algerian" pitchFamily="82" charset="0"/>
              </a:rPr>
              <a:t>Balance de personal</a:t>
            </a:r>
            <a:endParaRPr lang="es-EC" sz="4000" b="1" dirty="0">
              <a:solidFill>
                <a:schemeClr val="accent2">
                  <a:lumMod val="75000"/>
                </a:schemeClr>
              </a:solidFill>
              <a:latin typeface="Algerian" pitchFamily="82" charset="0"/>
            </a:endParaRPr>
          </a:p>
        </p:txBody>
      </p:sp>
      <p:pic>
        <p:nvPicPr>
          <p:cNvPr id="39939" name="Picture 2"/>
          <p:cNvPicPr>
            <a:picLocks noChangeAspect="1" noChangeArrowheads="1"/>
          </p:cNvPicPr>
          <p:nvPr/>
        </p:nvPicPr>
        <p:blipFill>
          <a:blip r:embed="rId2"/>
          <a:srcRect/>
          <a:stretch>
            <a:fillRect/>
          </a:stretch>
        </p:blipFill>
        <p:spPr bwMode="auto">
          <a:xfrm>
            <a:off x="1000125" y="2500313"/>
            <a:ext cx="6345238" cy="1928812"/>
          </a:xfrm>
          <a:prstGeom prst="rect">
            <a:avLst/>
          </a:prstGeom>
          <a:noFill/>
          <a:ln w="9525">
            <a:noFill/>
            <a:miter lim="800000"/>
            <a:headEnd/>
            <a:tailEnd/>
          </a:ln>
        </p:spPr>
      </p:pic>
      <p:pic>
        <p:nvPicPr>
          <p:cNvPr id="39940" name="Picture 13" descr="C:\Users\Laura Crow\Desktop\WOBENZYM\LOGOTIPO DE WOBENZYM.gif"/>
          <p:cNvPicPr>
            <a:picLocks noChangeAspect="1" noChangeArrowheads="1"/>
          </p:cNvPicPr>
          <p:nvPr/>
        </p:nvPicPr>
        <p:blipFill>
          <a:blip r:embed="rId3"/>
          <a:srcRect/>
          <a:stretch>
            <a:fillRect/>
          </a:stretch>
        </p:blipFill>
        <p:spPr bwMode="auto">
          <a:xfrm>
            <a:off x="7929563" y="214313"/>
            <a:ext cx="1000125" cy="728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85728"/>
            <a:ext cx="8686800" cy="838200"/>
          </a:xfrm>
        </p:spPr>
        <p:txBody>
          <a:bodyPr>
            <a:noAutofit/>
          </a:bodyPr>
          <a:lstStyle/>
          <a:p>
            <a:pPr algn="ctr" fontAlgn="auto">
              <a:spcAft>
                <a:spcPts val="0"/>
              </a:spcAft>
              <a:defRPr/>
            </a:pPr>
            <a:r>
              <a:rPr lang="es-EC" sz="4000" b="1" dirty="0" smtClean="0">
                <a:solidFill>
                  <a:schemeClr val="accent2">
                    <a:lumMod val="75000"/>
                  </a:schemeClr>
                </a:solidFill>
                <a:latin typeface="Algerian" pitchFamily="82" charset="0"/>
              </a:rPr>
              <a:t>ingresos</a:t>
            </a:r>
            <a:endParaRPr lang="es-EC" sz="4000" b="1" dirty="0">
              <a:solidFill>
                <a:schemeClr val="accent2">
                  <a:lumMod val="75000"/>
                </a:schemeClr>
              </a:solidFill>
              <a:latin typeface="Algerian" pitchFamily="82" charset="0"/>
            </a:endParaRPr>
          </a:p>
        </p:txBody>
      </p:sp>
      <p:sp>
        <p:nvSpPr>
          <p:cNvPr id="3" name="2 Marcador de contenido"/>
          <p:cNvSpPr>
            <a:spLocks noGrp="1"/>
          </p:cNvSpPr>
          <p:nvPr>
            <p:ph idx="1"/>
          </p:nvPr>
        </p:nvSpPr>
        <p:spPr/>
        <p:txBody>
          <a:bodyPr>
            <a:normAutofit/>
          </a:bodyPr>
          <a:lstStyle/>
          <a:p>
            <a:pPr fontAlgn="auto">
              <a:spcAft>
                <a:spcPts val="0"/>
              </a:spcAft>
              <a:buFont typeface="Wingdings 2"/>
              <a:buChar char=""/>
              <a:defRPr/>
            </a:pPr>
            <a:r>
              <a:rPr lang="es-EC" b="1" dirty="0" smtClean="0">
                <a:solidFill>
                  <a:schemeClr val="accent2">
                    <a:lumMod val="75000"/>
                  </a:schemeClr>
                </a:solidFill>
              </a:rPr>
              <a:t>Tasa de crecimiento anual = 5%</a:t>
            </a:r>
          </a:p>
          <a:p>
            <a:pPr fontAlgn="auto">
              <a:spcAft>
                <a:spcPts val="0"/>
              </a:spcAft>
              <a:buFont typeface="Wingdings 2"/>
              <a:buChar char=""/>
              <a:defRPr/>
            </a:pPr>
            <a:r>
              <a:rPr lang="es-EC" b="1" dirty="0" smtClean="0">
                <a:solidFill>
                  <a:schemeClr val="accent2">
                    <a:lumMod val="75000"/>
                  </a:schemeClr>
                </a:solidFill>
              </a:rPr>
              <a:t>Población Objetivo = 2.275.722 habitantes</a:t>
            </a:r>
          </a:p>
          <a:p>
            <a:pPr fontAlgn="auto">
              <a:spcAft>
                <a:spcPts val="0"/>
              </a:spcAft>
              <a:buFont typeface="Wingdings 2"/>
              <a:buChar char=""/>
              <a:defRPr/>
            </a:pPr>
            <a:endParaRPr lang="es-EC" b="1" dirty="0">
              <a:solidFill>
                <a:schemeClr val="accent2">
                  <a:lumMod val="75000"/>
                </a:schemeClr>
              </a:solidFill>
            </a:endParaRPr>
          </a:p>
        </p:txBody>
      </p:sp>
      <p:pic>
        <p:nvPicPr>
          <p:cNvPr id="40964" name="Picture 4"/>
          <p:cNvPicPr>
            <a:picLocks noChangeAspect="1" noChangeArrowheads="1"/>
          </p:cNvPicPr>
          <p:nvPr/>
        </p:nvPicPr>
        <p:blipFill>
          <a:blip r:embed="rId2"/>
          <a:srcRect/>
          <a:stretch>
            <a:fillRect/>
          </a:stretch>
        </p:blipFill>
        <p:spPr bwMode="auto">
          <a:xfrm>
            <a:off x="357188" y="2857500"/>
            <a:ext cx="8001000" cy="1571625"/>
          </a:xfrm>
          <a:prstGeom prst="rect">
            <a:avLst/>
          </a:prstGeom>
          <a:noFill/>
          <a:ln w="9525">
            <a:noFill/>
            <a:miter lim="800000"/>
            <a:headEnd/>
            <a:tailEnd/>
          </a:ln>
        </p:spPr>
      </p:pic>
      <p:pic>
        <p:nvPicPr>
          <p:cNvPr id="40965" name="Picture 5"/>
          <p:cNvPicPr>
            <a:picLocks noChangeAspect="1" noChangeArrowheads="1"/>
          </p:cNvPicPr>
          <p:nvPr/>
        </p:nvPicPr>
        <p:blipFill>
          <a:blip r:embed="rId3"/>
          <a:srcRect/>
          <a:stretch>
            <a:fillRect/>
          </a:stretch>
        </p:blipFill>
        <p:spPr bwMode="auto">
          <a:xfrm>
            <a:off x="2500313" y="4714875"/>
            <a:ext cx="5857875" cy="1428750"/>
          </a:xfrm>
          <a:prstGeom prst="rect">
            <a:avLst/>
          </a:prstGeom>
          <a:noFill/>
          <a:ln w="9525">
            <a:noFill/>
            <a:miter lim="800000"/>
            <a:headEnd/>
            <a:tailEnd/>
          </a:ln>
        </p:spPr>
      </p:pic>
      <p:pic>
        <p:nvPicPr>
          <p:cNvPr id="40966" name="Picture 13" descr="C:\Users\Laura Crow\Desktop\WOBENZYM\LOGOTIPO DE WOBENZYM.gif"/>
          <p:cNvPicPr>
            <a:picLocks noChangeAspect="1" noChangeArrowheads="1"/>
          </p:cNvPicPr>
          <p:nvPr/>
        </p:nvPicPr>
        <p:blipFill>
          <a:blip r:embed="rId4"/>
          <a:srcRect/>
          <a:stretch>
            <a:fillRect/>
          </a:stretch>
        </p:blipFill>
        <p:spPr bwMode="auto">
          <a:xfrm>
            <a:off x="7929563" y="214313"/>
            <a:ext cx="1000125" cy="728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2844" y="142852"/>
            <a:ext cx="8686800" cy="838200"/>
          </a:xfrm>
        </p:spPr>
        <p:txBody>
          <a:bodyPr>
            <a:noAutofit/>
          </a:bodyPr>
          <a:lstStyle/>
          <a:p>
            <a:pPr algn="ctr" fontAlgn="auto">
              <a:spcAft>
                <a:spcPts val="0"/>
              </a:spcAft>
              <a:defRPr/>
            </a:pPr>
            <a:r>
              <a:rPr lang="es-EC" sz="4000" b="1" dirty="0" smtClean="0">
                <a:solidFill>
                  <a:schemeClr val="accent2">
                    <a:lumMod val="75000"/>
                  </a:schemeClr>
                </a:solidFill>
                <a:latin typeface="Algerian" pitchFamily="82" charset="0"/>
              </a:rPr>
              <a:t>Costos de importación</a:t>
            </a:r>
            <a:endParaRPr lang="es-EC" sz="4000" b="1" dirty="0">
              <a:solidFill>
                <a:schemeClr val="accent2">
                  <a:lumMod val="75000"/>
                </a:schemeClr>
              </a:solidFill>
              <a:latin typeface="Algerian" pitchFamily="82" charset="0"/>
            </a:endParaRPr>
          </a:p>
        </p:txBody>
      </p:sp>
      <p:pic>
        <p:nvPicPr>
          <p:cNvPr id="41987" name="Picture 2"/>
          <p:cNvPicPr>
            <a:picLocks noChangeAspect="1" noChangeArrowheads="1"/>
          </p:cNvPicPr>
          <p:nvPr/>
        </p:nvPicPr>
        <p:blipFill>
          <a:blip r:embed="rId2"/>
          <a:srcRect/>
          <a:stretch>
            <a:fillRect/>
          </a:stretch>
        </p:blipFill>
        <p:spPr bwMode="auto">
          <a:xfrm>
            <a:off x="500063" y="1643063"/>
            <a:ext cx="7929562" cy="1714500"/>
          </a:xfrm>
          <a:prstGeom prst="rect">
            <a:avLst/>
          </a:prstGeom>
          <a:noFill/>
          <a:ln w="9525">
            <a:noFill/>
            <a:miter lim="800000"/>
            <a:headEnd/>
            <a:tailEnd/>
          </a:ln>
        </p:spPr>
      </p:pic>
      <p:pic>
        <p:nvPicPr>
          <p:cNvPr id="41988" name="Picture 3"/>
          <p:cNvPicPr>
            <a:picLocks noChangeAspect="1" noChangeArrowheads="1"/>
          </p:cNvPicPr>
          <p:nvPr/>
        </p:nvPicPr>
        <p:blipFill>
          <a:blip r:embed="rId3"/>
          <a:srcRect/>
          <a:stretch>
            <a:fillRect/>
          </a:stretch>
        </p:blipFill>
        <p:spPr bwMode="auto">
          <a:xfrm>
            <a:off x="500063" y="3929063"/>
            <a:ext cx="7954962" cy="1643062"/>
          </a:xfrm>
          <a:prstGeom prst="rect">
            <a:avLst/>
          </a:prstGeom>
          <a:noFill/>
          <a:ln w="9525">
            <a:noFill/>
            <a:miter lim="800000"/>
            <a:headEnd/>
            <a:tailEnd/>
          </a:ln>
        </p:spPr>
      </p:pic>
      <p:pic>
        <p:nvPicPr>
          <p:cNvPr id="41989" name="Picture 13" descr="C:\Users\Laura Crow\Desktop\WOBENZYM\LOGOTIPO DE WOBENZYM.gif"/>
          <p:cNvPicPr>
            <a:picLocks noChangeAspect="1" noChangeArrowheads="1"/>
          </p:cNvPicPr>
          <p:nvPr/>
        </p:nvPicPr>
        <p:blipFill>
          <a:blip r:embed="rId4"/>
          <a:srcRect/>
          <a:stretch>
            <a:fillRect/>
          </a:stretch>
        </p:blipFill>
        <p:spPr bwMode="auto">
          <a:xfrm>
            <a:off x="7929563" y="214313"/>
            <a:ext cx="1000125" cy="728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14290"/>
            <a:ext cx="8686800" cy="838200"/>
          </a:xfrm>
        </p:spPr>
        <p:txBody>
          <a:bodyPr>
            <a:noAutofit/>
          </a:bodyPr>
          <a:lstStyle/>
          <a:p>
            <a:pPr algn="ctr" fontAlgn="auto">
              <a:spcAft>
                <a:spcPts val="0"/>
              </a:spcAft>
              <a:defRPr/>
            </a:pPr>
            <a:r>
              <a:rPr lang="es-EC" sz="4000" b="1" dirty="0" smtClean="0">
                <a:solidFill>
                  <a:schemeClr val="accent2">
                    <a:lumMod val="75000"/>
                  </a:schemeClr>
                </a:solidFill>
                <a:latin typeface="Algerian" pitchFamily="82" charset="0"/>
              </a:rPr>
              <a:t>Gastos de publicidad</a:t>
            </a:r>
            <a:endParaRPr lang="es-EC" sz="4000" b="1" dirty="0">
              <a:solidFill>
                <a:schemeClr val="accent2">
                  <a:lumMod val="75000"/>
                </a:schemeClr>
              </a:solidFill>
              <a:latin typeface="Algerian" pitchFamily="82" charset="0"/>
            </a:endParaRPr>
          </a:p>
        </p:txBody>
      </p:sp>
      <p:pic>
        <p:nvPicPr>
          <p:cNvPr id="43011" name="Picture 3"/>
          <p:cNvPicPr>
            <a:picLocks noChangeAspect="1" noChangeArrowheads="1"/>
          </p:cNvPicPr>
          <p:nvPr/>
        </p:nvPicPr>
        <p:blipFill>
          <a:blip r:embed="rId2"/>
          <a:srcRect/>
          <a:stretch>
            <a:fillRect/>
          </a:stretch>
        </p:blipFill>
        <p:spPr bwMode="auto">
          <a:xfrm>
            <a:off x="142875" y="1714500"/>
            <a:ext cx="8429625" cy="2143125"/>
          </a:xfrm>
          <a:prstGeom prst="rect">
            <a:avLst/>
          </a:prstGeom>
          <a:noFill/>
          <a:ln w="9525">
            <a:noFill/>
            <a:miter lim="800000"/>
            <a:headEnd/>
            <a:tailEnd/>
          </a:ln>
        </p:spPr>
      </p:pic>
      <p:pic>
        <p:nvPicPr>
          <p:cNvPr id="43012" name="Picture 4"/>
          <p:cNvPicPr>
            <a:picLocks noChangeAspect="1" noChangeArrowheads="1"/>
          </p:cNvPicPr>
          <p:nvPr/>
        </p:nvPicPr>
        <p:blipFill>
          <a:blip r:embed="rId3"/>
          <a:srcRect/>
          <a:stretch>
            <a:fillRect/>
          </a:stretch>
        </p:blipFill>
        <p:spPr bwMode="auto">
          <a:xfrm>
            <a:off x="1857375" y="4000500"/>
            <a:ext cx="6715125" cy="1928813"/>
          </a:xfrm>
          <a:prstGeom prst="rect">
            <a:avLst/>
          </a:prstGeom>
          <a:noFill/>
          <a:ln w="9525">
            <a:noFill/>
            <a:miter lim="800000"/>
            <a:headEnd/>
            <a:tailEnd/>
          </a:ln>
        </p:spPr>
      </p:pic>
      <p:pic>
        <p:nvPicPr>
          <p:cNvPr id="43013" name="Picture 13" descr="C:\Users\Laura Crow\Desktop\WOBENZYM\LOGOTIPO DE WOBENZYM.gif"/>
          <p:cNvPicPr>
            <a:picLocks noChangeAspect="1" noChangeArrowheads="1"/>
          </p:cNvPicPr>
          <p:nvPr/>
        </p:nvPicPr>
        <p:blipFill>
          <a:blip r:embed="rId4"/>
          <a:srcRect/>
          <a:stretch>
            <a:fillRect/>
          </a:stretch>
        </p:blipFill>
        <p:spPr bwMode="auto">
          <a:xfrm>
            <a:off x="7929563" y="214313"/>
            <a:ext cx="1000125" cy="728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214290"/>
            <a:ext cx="8686800" cy="838200"/>
          </a:xfrm>
        </p:spPr>
        <p:txBody>
          <a:bodyPr>
            <a:noAutofit/>
          </a:bodyPr>
          <a:lstStyle/>
          <a:p>
            <a:pPr algn="ctr" fontAlgn="auto">
              <a:spcAft>
                <a:spcPts val="0"/>
              </a:spcAft>
              <a:defRPr/>
            </a:pPr>
            <a:r>
              <a:rPr lang="es-EC" sz="4000" b="1" dirty="0" smtClean="0">
                <a:solidFill>
                  <a:schemeClr val="accent2">
                    <a:lumMod val="75000"/>
                  </a:schemeClr>
                </a:solidFill>
                <a:latin typeface="Algerian" pitchFamily="82" charset="0"/>
              </a:rPr>
              <a:t>Gastos de promoción</a:t>
            </a:r>
            <a:endParaRPr lang="es-EC" sz="4000" b="1" dirty="0">
              <a:solidFill>
                <a:schemeClr val="accent2">
                  <a:lumMod val="75000"/>
                </a:schemeClr>
              </a:solidFill>
              <a:latin typeface="Algerian" pitchFamily="82" charset="0"/>
            </a:endParaRPr>
          </a:p>
        </p:txBody>
      </p:sp>
      <p:pic>
        <p:nvPicPr>
          <p:cNvPr id="44035"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8" name="2 Marcador de contenido"/>
          <p:cNvSpPr>
            <a:spLocks noGrp="1"/>
          </p:cNvSpPr>
          <p:nvPr>
            <p:ph idx="1"/>
          </p:nvPr>
        </p:nvSpPr>
        <p:spPr/>
        <p:txBody>
          <a:bodyPr>
            <a:normAutofit/>
          </a:bodyPr>
          <a:lstStyle/>
          <a:p>
            <a:pPr fontAlgn="auto">
              <a:spcAft>
                <a:spcPts val="0"/>
              </a:spcAft>
              <a:buFont typeface="Wingdings 2"/>
              <a:buChar char=""/>
              <a:defRPr/>
            </a:pPr>
            <a:r>
              <a:rPr lang="es-EC" b="1" dirty="0" smtClean="0">
                <a:solidFill>
                  <a:schemeClr val="accent1">
                    <a:lumMod val="75000"/>
                  </a:schemeClr>
                </a:solidFill>
              </a:rPr>
              <a:t>Distribuidores 70,76%</a:t>
            </a:r>
          </a:p>
          <a:p>
            <a:pPr fontAlgn="auto">
              <a:spcAft>
                <a:spcPts val="0"/>
              </a:spcAft>
              <a:buFont typeface="Wingdings 2"/>
              <a:buChar char=""/>
              <a:defRPr/>
            </a:pPr>
            <a:endParaRPr lang="es-EC" dirty="0" smtClean="0"/>
          </a:p>
          <a:p>
            <a:pPr fontAlgn="auto">
              <a:spcAft>
                <a:spcPts val="0"/>
              </a:spcAft>
              <a:buFont typeface="Wingdings 2"/>
              <a:buChar char=""/>
              <a:defRPr/>
            </a:pPr>
            <a:endParaRPr lang="es-EC" dirty="0" smtClean="0"/>
          </a:p>
          <a:p>
            <a:pPr fontAlgn="auto">
              <a:spcAft>
                <a:spcPts val="0"/>
              </a:spcAft>
              <a:buFont typeface="Wingdings 2"/>
              <a:buChar char=""/>
              <a:defRPr/>
            </a:pPr>
            <a:endParaRPr lang="es-EC" sz="2000" dirty="0"/>
          </a:p>
        </p:txBody>
      </p:sp>
      <p:pic>
        <p:nvPicPr>
          <p:cNvPr id="44037" name="Picture 3"/>
          <p:cNvPicPr>
            <a:picLocks noChangeAspect="1" noChangeArrowheads="1"/>
          </p:cNvPicPr>
          <p:nvPr/>
        </p:nvPicPr>
        <p:blipFill>
          <a:blip r:embed="rId3"/>
          <a:srcRect/>
          <a:stretch>
            <a:fillRect/>
          </a:stretch>
        </p:blipFill>
        <p:spPr bwMode="auto">
          <a:xfrm>
            <a:off x="785813" y="2286000"/>
            <a:ext cx="7500937" cy="1643063"/>
          </a:xfrm>
          <a:prstGeom prst="rect">
            <a:avLst/>
          </a:prstGeom>
          <a:noFill/>
          <a:ln w="9525">
            <a:noFill/>
            <a:miter lim="800000"/>
            <a:headEnd/>
            <a:tailEnd/>
          </a:ln>
        </p:spPr>
      </p:pic>
      <p:pic>
        <p:nvPicPr>
          <p:cNvPr id="44038" name="Picture 4"/>
          <p:cNvPicPr>
            <a:picLocks noChangeAspect="1" noChangeArrowheads="1"/>
          </p:cNvPicPr>
          <p:nvPr/>
        </p:nvPicPr>
        <p:blipFill>
          <a:blip r:embed="rId4"/>
          <a:srcRect/>
          <a:stretch>
            <a:fillRect/>
          </a:stretch>
        </p:blipFill>
        <p:spPr bwMode="auto">
          <a:xfrm>
            <a:off x="3000375" y="4143375"/>
            <a:ext cx="5286375" cy="1571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142852"/>
            <a:ext cx="7239000" cy="2357454"/>
          </a:xfrm>
        </p:spPr>
        <p:txBody>
          <a:bodyPr>
            <a:noAutofit/>
          </a:bodyPr>
          <a:lstStyle/>
          <a:p>
            <a:pPr algn="ctr" fontAlgn="auto">
              <a:spcAft>
                <a:spcPts val="0"/>
              </a:spcAft>
              <a:defRPr/>
            </a:pPr>
            <a:r>
              <a:rPr lang="es-EC" sz="4000" b="1" dirty="0" smtClean="0">
                <a:solidFill>
                  <a:schemeClr val="accent6">
                    <a:lumMod val="75000"/>
                  </a:schemeClr>
                </a:solidFill>
                <a:latin typeface="Algerian" pitchFamily="82" charset="0"/>
              </a:rPr>
              <a:t/>
            </a:r>
            <a:br>
              <a:rPr lang="es-EC" sz="4000" b="1" dirty="0" smtClean="0">
                <a:solidFill>
                  <a:schemeClr val="accent6">
                    <a:lumMod val="75000"/>
                  </a:schemeClr>
                </a:solidFill>
                <a:latin typeface="Algerian" pitchFamily="82" charset="0"/>
              </a:rPr>
            </a:br>
            <a:r>
              <a:rPr lang="es-EC" sz="4000" b="1" dirty="0" smtClean="0">
                <a:solidFill>
                  <a:schemeClr val="accent2">
                    <a:lumMod val="75000"/>
                  </a:schemeClr>
                </a:solidFill>
                <a:latin typeface="Algerian" pitchFamily="82" charset="0"/>
              </a:rPr>
              <a:t>Capital de trabajo</a:t>
            </a:r>
            <a:r>
              <a:rPr lang="es-EC" sz="4000" b="1" dirty="0" smtClean="0">
                <a:solidFill>
                  <a:schemeClr val="accent6">
                    <a:lumMod val="75000"/>
                  </a:schemeClr>
                </a:solidFill>
                <a:latin typeface="Algerian" pitchFamily="82" charset="0"/>
              </a:rPr>
              <a:t/>
            </a:r>
            <a:br>
              <a:rPr lang="es-EC" sz="4000" b="1" dirty="0" smtClean="0">
                <a:solidFill>
                  <a:schemeClr val="accent6">
                    <a:lumMod val="75000"/>
                  </a:schemeClr>
                </a:solidFill>
                <a:latin typeface="Algerian" pitchFamily="82" charset="0"/>
              </a:rPr>
            </a:br>
            <a:r>
              <a:rPr lang="es-EC" sz="4000" b="1" dirty="0" smtClean="0">
                <a:solidFill>
                  <a:schemeClr val="accent6">
                    <a:lumMod val="75000"/>
                  </a:schemeClr>
                </a:solidFill>
                <a:latin typeface="Algerian" pitchFamily="82" charset="0"/>
              </a:rPr>
              <a:t/>
            </a:r>
            <a:br>
              <a:rPr lang="es-EC" sz="4000" b="1" dirty="0" smtClean="0">
                <a:solidFill>
                  <a:schemeClr val="accent6">
                    <a:lumMod val="75000"/>
                  </a:schemeClr>
                </a:solidFill>
                <a:latin typeface="Algerian" pitchFamily="82" charset="0"/>
              </a:rPr>
            </a:br>
            <a:r>
              <a:rPr lang="es-EC" sz="4000" b="1" dirty="0" smtClean="0">
                <a:solidFill>
                  <a:schemeClr val="accent6">
                    <a:lumMod val="75000"/>
                  </a:schemeClr>
                </a:solidFill>
                <a:latin typeface="+mn-lt"/>
                <a:hlinkClick r:id="rId2" action="ppaction://hlinkfile"/>
              </a:rPr>
              <a:t>ANALISIS FINANCIERO WOBENZYM.xlsx</a:t>
            </a:r>
            <a:endParaRPr lang="es-EC" sz="4000" b="1" dirty="0">
              <a:solidFill>
                <a:schemeClr val="accent6">
                  <a:lumMod val="75000"/>
                </a:schemeClr>
              </a:solidFill>
              <a:latin typeface="+mn-lt"/>
            </a:endParaRPr>
          </a:p>
        </p:txBody>
      </p:sp>
      <p:sp>
        <p:nvSpPr>
          <p:cNvPr id="3" name="1 Título"/>
          <p:cNvSpPr txBox="1">
            <a:spLocks/>
          </p:cNvSpPr>
          <p:nvPr/>
        </p:nvSpPr>
        <p:spPr>
          <a:xfrm>
            <a:off x="571472" y="3143248"/>
            <a:ext cx="7239000" cy="785818"/>
          </a:xfrm>
          <a:prstGeom prst="rect">
            <a:avLst/>
          </a:prstGeom>
        </p:spPr>
        <p:txBody>
          <a:bodyPr lIns="45720" tIns="0" rIns="45720" bIns="0" anchor="b">
            <a:normAutofit fontScale="97500"/>
          </a:bodyPr>
          <a:lstStyle/>
          <a:p>
            <a:pPr algn="ctr" fontAlgn="auto">
              <a:spcAft>
                <a:spcPts val="0"/>
              </a:spcAft>
              <a:defRPr/>
            </a:pPr>
            <a:r>
              <a:rPr lang="es-EC" sz="3800" b="1" cap="all" dirty="0">
                <a:ln w="500">
                  <a:solidFill>
                    <a:schemeClr val="tx2">
                      <a:shade val="20000"/>
                      <a:satMod val="120000"/>
                    </a:schemeClr>
                  </a:solidFill>
                </a:ln>
                <a:solidFill>
                  <a:schemeClr val="accent2">
                    <a:lumMod val="75000"/>
                  </a:schemeClr>
                </a:solidFill>
                <a:latin typeface="Algerian" pitchFamily="82" charset="0"/>
                <a:ea typeface="+mj-ea"/>
                <a:cs typeface="+mj-cs"/>
              </a:rPr>
              <a:t>Valor de desecho</a:t>
            </a:r>
            <a:endParaRPr lang="es-EC" sz="3800" b="1" cap="all" dirty="0">
              <a:ln w="500">
                <a:solidFill>
                  <a:schemeClr val="tx2">
                    <a:shade val="20000"/>
                    <a:satMod val="120000"/>
                  </a:schemeClr>
                </a:solidFill>
              </a:ln>
              <a:solidFill>
                <a:schemeClr val="accent2">
                  <a:lumMod val="75000"/>
                </a:schemeClr>
              </a:solidFill>
              <a:latin typeface="Algerian" pitchFamily="82" charset="0"/>
              <a:ea typeface="+mj-ea"/>
              <a:cs typeface="+mj-cs"/>
            </a:endParaRPr>
          </a:p>
        </p:txBody>
      </p:sp>
      <p:pic>
        <p:nvPicPr>
          <p:cNvPr id="45060" name="Picture 3"/>
          <p:cNvPicPr>
            <a:picLocks noChangeAspect="1" noChangeArrowheads="1"/>
          </p:cNvPicPr>
          <p:nvPr/>
        </p:nvPicPr>
        <p:blipFill>
          <a:blip r:embed="rId3"/>
          <a:srcRect/>
          <a:stretch>
            <a:fillRect/>
          </a:stretch>
        </p:blipFill>
        <p:spPr bwMode="auto">
          <a:xfrm>
            <a:off x="2428875" y="4357688"/>
            <a:ext cx="3571875" cy="1428750"/>
          </a:xfrm>
          <a:prstGeom prst="rect">
            <a:avLst/>
          </a:prstGeom>
          <a:noFill/>
          <a:ln w="9525">
            <a:noFill/>
            <a:miter lim="800000"/>
            <a:headEnd/>
            <a:tailEnd/>
          </a:ln>
        </p:spPr>
      </p:pic>
      <p:pic>
        <p:nvPicPr>
          <p:cNvPr id="45061" name="Picture 13" descr="C:\Users\Laura Crow\Desktop\WOBENZYM\LOGOTIPO DE WOBENZYM.gif"/>
          <p:cNvPicPr>
            <a:picLocks noChangeAspect="1" noChangeArrowheads="1"/>
          </p:cNvPicPr>
          <p:nvPr/>
        </p:nvPicPr>
        <p:blipFill>
          <a:blip r:embed="rId4"/>
          <a:srcRect/>
          <a:stretch>
            <a:fillRect/>
          </a:stretch>
        </p:blipFill>
        <p:spPr bwMode="auto">
          <a:xfrm>
            <a:off x="7929563" y="214313"/>
            <a:ext cx="1000125" cy="728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2844" y="285728"/>
            <a:ext cx="8686800" cy="838200"/>
          </a:xfrm>
        </p:spPr>
        <p:txBody>
          <a:bodyPr>
            <a:noAutofit/>
          </a:bodyPr>
          <a:lstStyle/>
          <a:p>
            <a:pPr algn="ctr" fontAlgn="auto">
              <a:spcAft>
                <a:spcPts val="0"/>
              </a:spcAft>
              <a:defRPr/>
            </a:pPr>
            <a:r>
              <a:rPr lang="es-EC" sz="4000" b="1" dirty="0" smtClean="0">
                <a:solidFill>
                  <a:schemeClr val="accent2">
                    <a:lumMod val="75000"/>
                  </a:schemeClr>
                </a:solidFill>
                <a:latin typeface="Algerian" pitchFamily="82" charset="0"/>
              </a:rPr>
              <a:t>Tasa interna de retorno</a:t>
            </a:r>
            <a:endParaRPr lang="es-EC" sz="4000" b="1" dirty="0">
              <a:solidFill>
                <a:schemeClr val="accent2">
                  <a:lumMod val="75000"/>
                </a:schemeClr>
              </a:solidFill>
              <a:latin typeface="Algerian" pitchFamily="82" charset="0"/>
            </a:endParaRPr>
          </a:p>
        </p:txBody>
      </p:sp>
      <p:sp>
        <p:nvSpPr>
          <p:cNvPr id="3" name="2 Marcador de contenido"/>
          <p:cNvSpPr>
            <a:spLocks noGrp="1"/>
          </p:cNvSpPr>
          <p:nvPr>
            <p:ph idx="1"/>
          </p:nvPr>
        </p:nvSpPr>
        <p:spPr>
          <a:xfrm>
            <a:off x="304800" y="1554162"/>
            <a:ext cx="8686800" cy="4525963"/>
          </a:xfrm>
        </p:spPr>
        <p:txBody>
          <a:bodyPr>
            <a:normAutofit fontScale="92500" lnSpcReduction="20000"/>
          </a:bodyPr>
          <a:lstStyle/>
          <a:p>
            <a:pPr fontAlgn="auto">
              <a:spcAft>
                <a:spcPts val="0"/>
              </a:spcAft>
              <a:buFont typeface="Wingdings 2"/>
              <a:buChar char=""/>
              <a:defRPr/>
            </a:pPr>
            <a:endParaRPr lang="es-EC" dirty="0" smtClean="0"/>
          </a:p>
          <a:p>
            <a:pPr fontAlgn="auto">
              <a:spcAft>
                <a:spcPts val="0"/>
              </a:spcAft>
              <a:buFont typeface="Wingdings 2"/>
              <a:buChar char=""/>
              <a:defRPr/>
            </a:pPr>
            <a:endParaRPr lang="es-EC" dirty="0" smtClean="0"/>
          </a:p>
          <a:p>
            <a:pPr fontAlgn="auto">
              <a:spcAft>
                <a:spcPts val="0"/>
              </a:spcAft>
              <a:buFont typeface="Wingdings 2"/>
              <a:buChar char=""/>
              <a:defRPr/>
            </a:pPr>
            <a:endParaRPr lang="es-EC" dirty="0" smtClean="0"/>
          </a:p>
          <a:p>
            <a:pPr fontAlgn="auto">
              <a:spcAft>
                <a:spcPts val="0"/>
              </a:spcAft>
              <a:buFont typeface="Wingdings 2"/>
              <a:buChar char=""/>
              <a:defRPr/>
            </a:pPr>
            <a:r>
              <a:rPr lang="es-EC" b="1" dirty="0" smtClean="0">
                <a:solidFill>
                  <a:schemeClr val="accent1">
                    <a:lumMod val="75000"/>
                  </a:schemeClr>
                </a:solidFill>
              </a:rPr>
              <a:t>Rf=0,0293</a:t>
            </a:r>
          </a:p>
          <a:p>
            <a:pPr fontAlgn="auto">
              <a:spcAft>
                <a:spcPts val="0"/>
              </a:spcAft>
              <a:buFont typeface="Wingdings 2"/>
              <a:buChar char=""/>
              <a:defRPr/>
            </a:pPr>
            <a:r>
              <a:rPr lang="es-EC" b="1" dirty="0" smtClean="0">
                <a:solidFill>
                  <a:schemeClr val="accent1">
                    <a:lumMod val="75000"/>
                  </a:schemeClr>
                </a:solidFill>
              </a:rPr>
              <a:t>   = 1,04</a:t>
            </a:r>
          </a:p>
          <a:p>
            <a:pPr fontAlgn="auto">
              <a:spcAft>
                <a:spcPts val="0"/>
              </a:spcAft>
              <a:buFont typeface="Wingdings 2"/>
              <a:buChar char=""/>
              <a:defRPr/>
            </a:pPr>
            <a:r>
              <a:rPr lang="es-EC" b="1" dirty="0" err="1" smtClean="0">
                <a:solidFill>
                  <a:schemeClr val="accent1">
                    <a:lumMod val="75000"/>
                  </a:schemeClr>
                </a:solidFill>
              </a:rPr>
              <a:t>Rm</a:t>
            </a:r>
            <a:r>
              <a:rPr lang="es-EC" b="1" dirty="0" smtClean="0">
                <a:solidFill>
                  <a:schemeClr val="accent1">
                    <a:lumMod val="75000"/>
                  </a:schemeClr>
                </a:solidFill>
              </a:rPr>
              <a:t>=-0,02</a:t>
            </a:r>
          </a:p>
          <a:p>
            <a:pPr fontAlgn="auto">
              <a:spcAft>
                <a:spcPts val="0"/>
              </a:spcAft>
              <a:buFont typeface="Wingdings 2"/>
              <a:buChar char=""/>
              <a:defRPr/>
            </a:pPr>
            <a:r>
              <a:rPr lang="es-EC" b="1" dirty="0" smtClean="0">
                <a:solidFill>
                  <a:schemeClr val="accent1">
                    <a:lumMod val="75000"/>
                  </a:schemeClr>
                </a:solidFill>
              </a:rPr>
              <a:t>Rf Ecua= 0,3864</a:t>
            </a:r>
          </a:p>
          <a:p>
            <a:pPr fontAlgn="auto">
              <a:spcAft>
                <a:spcPts val="0"/>
              </a:spcAft>
              <a:buFont typeface="Wingdings 2"/>
              <a:buChar char=""/>
              <a:defRPr/>
            </a:pPr>
            <a:r>
              <a:rPr lang="es-EC" b="1" dirty="0" smtClean="0">
                <a:solidFill>
                  <a:schemeClr val="accent1">
                    <a:lumMod val="75000"/>
                  </a:schemeClr>
                </a:solidFill>
              </a:rPr>
              <a:t>Re=0,0293+1,04(-0,02-0,0293)+0,3864</a:t>
            </a:r>
          </a:p>
          <a:p>
            <a:pPr lvl="6">
              <a:defRPr/>
            </a:pPr>
            <a:endParaRPr lang="es-EC" sz="2000" b="1" dirty="0" smtClean="0">
              <a:solidFill>
                <a:schemeClr val="accent1">
                  <a:lumMod val="75000"/>
                </a:schemeClr>
              </a:solidFill>
            </a:endParaRPr>
          </a:p>
          <a:p>
            <a:pPr lvl="6">
              <a:defRPr/>
            </a:pPr>
            <a:r>
              <a:rPr lang="es-EC" sz="2600" b="1" dirty="0" smtClean="0">
                <a:solidFill>
                  <a:schemeClr val="accent1">
                    <a:lumMod val="75000"/>
                  </a:schemeClr>
                </a:solidFill>
              </a:rPr>
              <a:t>Re=TMAR=36,44%</a:t>
            </a:r>
            <a:endParaRPr lang="es-EC" sz="2600" b="1" dirty="0">
              <a:solidFill>
                <a:schemeClr val="accent1">
                  <a:lumMod val="75000"/>
                </a:schemeClr>
              </a:solidFill>
            </a:endParaRPr>
          </a:p>
        </p:txBody>
      </p:sp>
      <p:pic>
        <p:nvPicPr>
          <p:cNvPr id="46084" name="Picture 2"/>
          <p:cNvPicPr>
            <a:picLocks noChangeAspect="1" noChangeArrowheads="1"/>
          </p:cNvPicPr>
          <p:nvPr/>
        </p:nvPicPr>
        <p:blipFill>
          <a:blip r:embed="rId2"/>
          <a:srcRect/>
          <a:stretch>
            <a:fillRect/>
          </a:stretch>
        </p:blipFill>
        <p:spPr bwMode="auto">
          <a:xfrm>
            <a:off x="5429250" y="1500188"/>
            <a:ext cx="2286000" cy="2928937"/>
          </a:xfrm>
          <a:prstGeom prst="rect">
            <a:avLst/>
          </a:prstGeom>
          <a:noFill/>
          <a:ln w="9525">
            <a:noFill/>
            <a:miter lim="800000"/>
            <a:headEnd/>
            <a:tailEnd/>
          </a:ln>
        </p:spPr>
      </p:pic>
      <p:pic>
        <p:nvPicPr>
          <p:cNvPr id="24581" name="Picture 5"/>
          <p:cNvPicPr>
            <a:picLocks noChangeAspect="1" noChangeArrowheads="1"/>
          </p:cNvPicPr>
          <p:nvPr/>
        </p:nvPicPr>
        <p:blipFill>
          <a:blip r:embed="rId3"/>
          <a:srcRect/>
          <a:stretch>
            <a:fillRect/>
          </a:stretch>
        </p:blipFill>
        <p:spPr bwMode="auto">
          <a:xfrm>
            <a:off x="1000125" y="1643063"/>
            <a:ext cx="3214688" cy="608012"/>
          </a:xfrm>
          <a:prstGeom prst="rect">
            <a:avLst/>
          </a:prstGeom>
          <a:noFill/>
          <a:ln w="9525">
            <a:solidFill>
              <a:schemeClr val="accent1">
                <a:lumMod val="75000"/>
              </a:schemeClr>
            </a:solidFill>
            <a:miter lim="800000"/>
            <a:headEnd/>
            <a:tailEnd/>
          </a:ln>
          <a:effectLst/>
        </p:spPr>
      </p:pic>
      <p:pic>
        <p:nvPicPr>
          <p:cNvPr id="46086" name="Picture 6"/>
          <p:cNvPicPr>
            <a:picLocks noChangeAspect="1" noChangeArrowheads="1"/>
          </p:cNvPicPr>
          <p:nvPr/>
        </p:nvPicPr>
        <p:blipFill>
          <a:blip r:embed="rId4"/>
          <a:srcRect/>
          <a:stretch>
            <a:fillRect/>
          </a:stretch>
        </p:blipFill>
        <p:spPr bwMode="auto">
          <a:xfrm>
            <a:off x="714375" y="3429000"/>
            <a:ext cx="357188" cy="500063"/>
          </a:xfrm>
          <a:prstGeom prst="rect">
            <a:avLst/>
          </a:prstGeom>
          <a:noFill/>
          <a:ln w="9525">
            <a:noFill/>
            <a:miter lim="800000"/>
            <a:headEnd/>
            <a:tailEnd/>
          </a:ln>
        </p:spPr>
      </p:pic>
      <p:pic>
        <p:nvPicPr>
          <p:cNvPr id="46087" name="Picture 13" descr="C:\Users\Laura Crow\Desktop\WOBENZYM\LOGOTIPO DE WOBENZYM.gif"/>
          <p:cNvPicPr>
            <a:picLocks noChangeAspect="1" noChangeArrowheads="1"/>
          </p:cNvPicPr>
          <p:nvPr/>
        </p:nvPicPr>
        <p:blipFill>
          <a:blip r:embed="rId5"/>
          <a:srcRect/>
          <a:stretch>
            <a:fillRect/>
          </a:stretch>
        </p:blipFill>
        <p:spPr bwMode="auto">
          <a:xfrm>
            <a:off x="7929563" y="214313"/>
            <a:ext cx="1000125" cy="728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47710" y="-24"/>
            <a:ext cx="7239000" cy="1143000"/>
          </a:xfrm>
        </p:spPr>
        <p:txBody>
          <a:bodyPr>
            <a:noAutofit/>
          </a:bodyPr>
          <a:lstStyle/>
          <a:p>
            <a:pPr algn="ctr" fontAlgn="auto">
              <a:spcAft>
                <a:spcPts val="0"/>
              </a:spcAft>
              <a:defRPr/>
            </a:pPr>
            <a:r>
              <a:rPr lang="es-EC" sz="4000" b="1" dirty="0" smtClean="0">
                <a:solidFill>
                  <a:schemeClr val="accent2">
                    <a:lumMod val="75000"/>
                  </a:schemeClr>
                </a:solidFill>
                <a:latin typeface="Algerian" pitchFamily="82" charset="0"/>
              </a:rPr>
              <a:t>Flujo de caja</a:t>
            </a:r>
            <a:endParaRPr lang="es-EC" sz="4000" b="1" dirty="0">
              <a:solidFill>
                <a:schemeClr val="accent2">
                  <a:lumMod val="75000"/>
                </a:schemeClr>
              </a:solidFill>
              <a:latin typeface="Algerian" pitchFamily="82" charset="0"/>
            </a:endParaRPr>
          </a:p>
        </p:txBody>
      </p:sp>
      <p:sp>
        <p:nvSpPr>
          <p:cNvPr id="47107" name="2 Marcador de contenido"/>
          <p:cNvSpPr>
            <a:spLocks noGrp="1"/>
          </p:cNvSpPr>
          <p:nvPr>
            <p:ph idx="1"/>
          </p:nvPr>
        </p:nvSpPr>
        <p:spPr>
          <a:xfrm>
            <a:off x="714375" y="3071813"/>
            <a:ext cx="7239000" cy="962025"/>
          </a:xfrm>
        </p:spPr>
        <p:txBody>
          <a:bodyPr/>
          <a:lstStyle/>
          <a:p>
            <a:r>
              <a:rPr lang="es-EC" smtClean="0">
                <a:hlinkClick r:id="rId2" action="ppaction://hlinkfile"/>
              </a:rPr>
              <a:t>ANALISIS FINANCIERO WOBENZYM.xlsx</a:t>
            </a:r>
            <a:endParaRPr lang="es-EC" smtClean="0"/>
          </a:p>
        </p:txBody>
      </p:sp>
      <p:pic>
        <p:nvPicPr>
          <p:cNvPr id="47108" name="Picture 13" descr="C:\Users\Laura Crow\Desktop\WOBENZYM\LOGOTIPO DE WOBENZYM.gif"/>
          <p:cNvPicPr>
            <a:picLocks noChangeAspect="1" noChangeArrowheads="1"/>
          </p:cNvPicPr>
          <p:nvPr/>
        </p:nvPicPr>
        <p:blipFill>
          <a:blip r:embed="rId3"/>
          <a:srcRect/>
          <a:stretch>
            <a:fillRect/>
          </a:stretch>
        </p:blipFill>
        <p:spPr bwMode="auto">
          <a:xfrm>
            <a:off x="7929563" y="214313"/>
            <a:ext cx="1000125" cy="728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7239000" cy="1143000"/>
          </a:xfrm>
        </p:spPr>
        <p:txBody>
          <a:bodyPr>
            <a:noAutofit/>
          </a:bodyPr>
          <a:lstStyle/>
          <a:p>
            <a:pPr algn="ctr" fontAlgn="auto">
              <a:spcAft>
                <a:spcPts val="0"/>
              </a:spcAft>
              <a:defRPr/>
            </a:pPr>
            <a:r>
              <a:rPr lang="es-EC" sz="4000" b="1" dirty="0" smtClean="0">
                <a:solidFill>
                  <a:schemeClr val="accent2">
                    <a:lumMod val="75000"/>
                  </a:schemeClr>
                </a:solidFill>
                <a:latin typeface="Algerian" pitchFamily="82" charset="0"/>
              </a:rPr>
              <a:t>En resumen</a:t>
            </a:r>
            <a:endParaRPr lang="es-EC" sz="4000" b="1" dirty="0">
              <a:solidFill>
                <a:schemeClr val="accent2">
                  <a:lumMod val="75000"/>
                </a:schemeClr>
              </a:solidFill>
              <a:latin typeface="Algerian" pitchFamily="82" charset="0"/>
            </a:endParaRPr>
          </a:p>
        </p:txBody>
      </p:sp>
      <p:sp>
        <p:nvSpPr>
          <p:cNvPr id="3" name="2 Marcador de contenido"/>
          <p:cNvSpPr>
            <a:spLocks noGrp="1"/>
          </p:cNvSpPr>
          <p:nvPr>
            <p:ph idx="1"/>
          </p:nvPr>
        </p:nvSpPr>
        <p:spPr>
          <a:xfrm>
            <a:off x="285750" y="1643063"/>
            <a:ext cx="8001000" cy="3786187"/>
          </a:xfrm>
        </p:spPr>
        <p:txBody>
          <a:bodyPr>
            <a:normAutofit lnSpcReduction="10000"/>
          </a:bodyPr>
          <a:lstStyle/>
          <a:p>
            <a:pPr fontAlgn="auto">
              <a:spcAft>
                <a:spcPts val="0"/>
              </a:spcAft>
              <a:buFont typeface="Wingdings 2"/>
              <a:buChar char=""/>
              <a:defRPr/>
            </a:pPr>
            <a:r>
              <a:rPr lang="es-EC" b="1" dirty="0" smtClean="0">
                <a:solidFill>
                  <a:schemeClr val="accent1">
                    <a:lumMod val="75000"/>
                  </a:schemeClr>
                </a:solidFill>
              </a:rPr>
              <a:t>VAN = $6.441,32 </a:t>
            </a:r>
          </a:p>
          <a:p>
            <a:pPr fontAlgn="auto">
              <a:spcAft>
                <a:spcPts val="0"/>
              </a:spcAft>
              <a:buFont typeface="Wingdings 2"/>
              <a:buChar char=""/>
              <a:defRPr/>
            </a:pPr>
            <a:r>
              <a:rPr lang="es-EC" b="1" dirty="0" smtClean="0">
                <a:solidFill>
                  <a:schemeClr val="accent1">
                    <a:lumMod val="75000"/>
                  </a:schemeClr>
                </a:solidFill>
              </a:rPr>
              <a:t>TIR = 83,27% </a:t>
            </a:r>
          </a:p>
          <a:p>
            <a:pPr fontAlgn="auto">
              <a:spcAft>
                <a:spcPts val="0"/>
              </a:spcAft>
              <a:buFont typeface="Wingdings 2"/>
              <a:buChar char=""/>
              <a:defRPr/>
            </a:pPr>
            <a:r>
              <a:rPr lang="es-EC" b="1" dirty="0" smtClean="0">
                <a:solidFill>
                  <a:schemeClr val="accent1">
                    <a:lumMod val="75000"/>
                  </a:schemeClr>
                </a:solidFill>
              </a:rPr>
              <a:t>TMAR = 36,44%</a:t>
            </a:r>
          </a:p>
          <a:p>
            <a:pPr fontAlgn="auto">
              <a:spcAft>
                <a:spcPts val="0"/>
              </a:spcAft>
              <a:buFont typeface="Wingdings 2"/>
              <a:buChar char=""/>
              <a:defRPr/>
            </a:pPr>
            <a:r>
              <a:rPr lang="es-EC" b="1" dirty="0" smtClean="0">
                <a:solidFill>
                  <a:schemeClr val="accent1">
                    <a:lumMod val="75000"/>
                  </a:schemeClr>
                </a:solidFill>
              </a:rPr>
              <a:t>TIR&gt;TMAR</a:t>
            </a:r>
          </a:p>
          <a:p>
            <a:pPr lvl="3" fontAlgn="auto">
              <a:spcAft>
                <a:spcPts val="0"/>
              </a:spcAft>
              <a:buFont typeface="Wingdings 2"/>
              <a:buChar char=""/>
              <a:defRPr/>
            </a:pPr>
            <a:endParaRPr lang="es-EC" sz="1600" b="1" dirty="0" smtClean="0">
              <a:solidFill>
                <a:schemeClr val="accent1">
                  <a:lumMod val="75000"/>
                </a:schemeClr>
              </a:solidFill>
            </a:endParaRPr>
          </a:p>
          <a:p>
            <a:pPr lvl="3" fontAlgn="auto">
              <a:spcAft>
                <a:spcPts val="0"/>
              </a:spcAft>
              <a:buFont typeface="Wingdings 2"/>
              <a:buChar char=""/>
              <a:defRPr/>
            </a:pPr>
            <a:endParaRPr lang="es-EC" sz="1600" b="1" dirty="0" smtClean="0">
              <a:solidFill>
                <a:schemeClr val="accent1">
                  <a:lumMod val="75000"/>
                </a:schemeClr>
              </a:solidFill>
            </a:endParaRPr>
          </a:p>
          <a:p>
            <a:pPr lvl="3" fontAlgn="auto">
              <a:spcAft>
                <a:spcPts val="0"/>
              </a:spcAft>
              <a:buFont typeface="Wingdings 2"/>
              <a:buChar char=""/>
              <a:defRPr/>
            </a:pPr>
            <a:endParaRPr lang="es-EC" sz="1600" b="1" dirty="0" smtClean="0">
              <a:solidFill>
                <a:schemeClr val="accent1">
                  <a:lumMod val="75000"/>
                </a:schemeClr>
              </a:solidFill>
            </a:endParaRPr>
          </a:p>
          <a:p>
            <a:pPr lvl="3" fontAlgn="auto">
              <a:spcAft>
                <a:spcPts val="0"/>
              </a:spcAft>
              <a:buFont typeface="Wingdings 2"/>
              <a:buChar char=""/>
              <a:defRPr/>
            </a:pPr>
            <a:r>
              <a:rPr lang="es-EC" sz="3200" b="1" dirty="0" smtClean="0">
                <a:solidFill>
                  <a:schemeClr val="accent1">
                    <a:lumMod val="75000"/>
                  </a:schemeClr>
                </a:solidFill>
              </a:rPr>
              <a:t>El proyecto se muestra rentable </a:t>
            </a:r>
          </a:p>
        </p:txBody>
      </p:sp>
      <p:pic>
        <p:nvPicPr>
          <p:cNvPr id="48132"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pic>
        <p:nvPicPr>
          <p:cNvPr id="48133" name="Picture 2" descr="http://4.bp.blogspot.com/_rKfecd1CwnE/Sb-fL2I3qfI/AAAAAAAAABQ/mruDVaOdsj4/S1600-R/camino+al+exito.jpg"/>
          <p:cNvPicPr>
            <a:picLocks noChangeAspect="1" noChangeArrowheads="1"/>
          </p:cNvPicPr>
          <p:nvPr/>
        </p:nvPicPr>
        <p:blipFill>
          <a:blip r:embed="rId3"/>
          <a:srcRect/>
          <a:stretch>
            <a:fillRect/>
          </a:stretch>
        </p:blipFill>
        <p:spPr bwMode="auto">
          <a:xfrm>
            <a:off x="7000875" y="2500313"/>
            <a:ext cx="1285875" cy="1490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14290"/>
            <a:ext cx="8686800" cy="838200"/>
          </a:xfrm>
        </p:spPr>
        <p:txBody>
          <a:bodyPr>
            <a:noAutofit/>
          </a:bodyPr>
          <a:lstStyle/>
          <a:p>
            <a:pPr algn="ctr" fontAlgn="auto">
              <a:spcAft>
                <a:spcPts val="0"/>
              </a:spcAft>
              <a:defRPr/>
            </a:pPr>
            <a:r>
              <a:rPr lang="es-EC" sz="4000" b="1" dirty="0" smtClean="0">
                <a:solidFill>
                  <a:schemeClr val="accent2">
                    <a:lumMod val="75000"/>
                  </a:schemeClr>
                </a:solidFill>
                <a:latin typeface="Algerian" pitchFamily="82" charset="0"/>
              </a:rPr>
              <a:t>Análisis de escenarios</a:t>
            </a:r>
            <a:endParaRPr lang="es-EC" sz="4000" b="1" dirty="0">
              <a:solidFill>
                <a:schemeClr val="accent2">
                  <a:lumMod val="75000"/>
                </a:schemeClr>
              </a:solidFill>
              <a:latin typeface="Algerian" pitchFamily="82" charset="0"/>
            </a:endParaRPr>
          </a:p>
        </p:txBody>
      </p:sp>
      <p:sp>
        <p:nvSpPr>
          <p:cNvPr id="3" name="2 Marcador de contenido"/>
          <p:cNvSpPr>
            <a:spLocks noGrp="1"/>
          </p:cNvSpPr>
          <p:nvPr>
            <p:ph idx="1"/>
          </p:nvPr>
        </p:nvSpPr>
        <p:spPr/>
        <p:txBody>
          <a:bodyPr>
            <a:normAutofit/>
          </a:bodyPr>
          <a:lstStyle/>
          <a:p>
            <a:pPr fontAlgn="auto">
              <a:spcAft>
                <a:spcPts val="0"/>
              </a:spcAft>
              <a:buFont typeface="Wingdings 2"/>
              <a:buChar char=""/>
              <a:defRPr/>
            </a:pPr>
            <a:r>
              <a:rPr lang="es-EC" b="1" dirty="0" smtClean="0">
                <a:solidFill>
                  <a:schemeClr val="accent1">
                    <a:lumMod val="75000"/>
                  </a:schemeClr>
                </a:solidFill>
              </a:rPr>
              <a:t>Riesgo:     30%</a:t>
            </a:r>
          </a:p>
          <a:p>
            <a:pPr fontAlgn="auto">
              <a:spcAft>
                <a:spcPts val="0"/>
              </a:spcAft>
              <a:buFont typeface="Wingdings 2"/>
              <a:buChar char=""/>
              <a:defRPr/>
            </a:pPr>
            <a:r>
              <a:rPr lang="es-EC" b="1" dirty="0" smtClean="0">
                <a:solidFill>
                  <a:schemeClr val="accent1">
                    <a:lumMod val="75000"/>
                  </a:schemeClr>
                </a:solidFill>
              </a:rPr>
              <a:t>Éxito  :     70%</a:t>
            </a:r>
          </a:p>
          <a:p>
            <a:pPr fontAlgn="auto">
              <a:spcAft>
                <a:spcPts val="0"/>
              </a:spcAft>
              <a:buFont typeface="Wingdings 2"/>
              <a:buNone/>
              <a:defRPr/>
            </a:pPr>
            <a:endParaRPr lang="es-EC" dirty="0"/>
          </a:p>
        </p:txBody>
      </p:sp>
      <p:pic>
        <p:nvPicPr>
          <p:cNvPr id="49156" name="1 Imagen" descr="tmp6E35.tmp"/>
          <p:cNvPicPr>
            <a:picLocks/>
          </p:cNvPicPr>
          <p:nvPr/>
        </p:nvPicPr>
        <p:blipFill>
          <a:blip r:embed="rId2"/>
          <a:srcRect/>
          <a:stretch>
            <a:fillRect/>
          </a:stretch>
        </p:blipFill>
        <p:spPr bwMode="auto">
          <a:xfrm>
            <a:off x="4500563" y="1357313"/>
            <a:ext cx="3857625" cy="2409825"/>
          </a:xfrm>
          <a:prstGeom prst="rect">
            <a:avLst/>
          </a:prstGeom>
          <a:noFill/>
          <a:ln w="9525">
            <a:noFill/>
            <a:miter lim="800000"/>
            <a:headEnd/>
            <a:tailEnd/>
          </a:ln>
        </p:spPr>
      </p:pic>
      <p:pic>
        <p:nvPicPr>
          <p:cNvPr id="49157" name="5 Imagen" descr="tmp6E35.tmp"/>
          <p:cNvPicPr>
            <a:picLocks/>
          </p:cNvPicPr>
          <p:nvPr/>
        </p:nvPicPr>
        <p:blipFill>
          <a:blip r:embed="rId3"/>
          <a:srcRect/>
          <a:stretch>
            <a:fillRect/>
          </a:stretch>
        </p:blipFill>
        <p:spPr bwMode="auto">
          <a:xfrm>
            <a:off x="500063" y="4000500"/>
            <a:ext cx="4143375" cy="2571750"/>
          </a:xfrm>
          <a:prstGeom prst="rect">
            <a:avLst/>
          </a:prstGeom>
          <a:noFill/>
          <a:ln w="9525">
            <a:noFill/>
            <a:miter lim="800000"/>
            <a:headEnd/>
            <a:tailEnd/>
          </a:ln>
        </p:spPr>
      </p:pic>
      <p:pic>
        <p:nvPicPr>
          <p:cNvPr id="49158" name="Picture 13" descr="C:\Users\Laura Crow\Desktop\WOBENZYM\LOGOTIPO DE WOBENZYM.gif"/>
          <p:cNvPicPr>
            <a:picLocks noChangeAspect="1" noChangeArrowheads="1"/>
          </p:cNvPicPr>
          <p:nvPr/>
        </p:nvPicPr>
        <p:blipFill>
          <a:blip r:embed="rId4"/>
          <a:srcRect/>
          <a:stretch>
            <a:fillRect/>
          </a:stretch>
        </p:blipFill>
        <p:spPr bwMode="auto">
          <a:xfrm>
            <a:off x="7929563" y="214313"/>
            <a:ext cx="1000125" cy="728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1 Título"/>
          <p:cNvSpPr txBox="1">
            <a:spLocks/>
          </p:cNvSpPr>
          <p:nvPr/>
        </p:nvSpPr>
        <p:spPr>
          <a:xfrm>
            <a:off x="1014442" y="214290"/>
            <a:ext cx="7772400" cy="785818"/>
          </a:xfrm>
          <a:prstGeom prst="rect">
            <a:avLst/>
          </a:prstGeom>
        </p:spPr>
        <p:txBody>
          <a:bodyPr anchor="ctr">
            <a:normAutofit/>
          </a:bodyPr>
          <a:lstStyle/>
          <a:p>
            <a:pPr fontAlgn="auto">
              <a:spcAft>
                <a:spcPts val="0"/>
              </a:spcAft>
              <a:defRPr/>
            </a:pPr>
            <a:r>
              <a:rPr lang="es-ES"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rPr>
              <a:t>Descripción del Producto</a:t>
            </a:r>
            <a:endParaRPr lang="es-ES_tradnl"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endParaRPr>
          </a:p>
        </p:txBody>
      </p:sp>
      <p:sp>
        <p:nvSpPr>
          <p:cNvPr id="6" name="2 Subtítulo"/>
          <p:cNvSpPr txBox="1">
            <a:spLocks/>
          </p:cNvSpPr>
          <p:nvPr/>
        </p:nvSpPr>
        <p:spPr>
          <a:xfrm>
            <a:off x="642938" y="1643063"/>
            <a:ext cx="7786687" cy="4643437"/>
          </a:xfrm>
          <a:prstGeom prst="rect">
            <a:avLst/>
          </a:prstGeom>
        </p:spPr>
        <p:txBody>
          <a:bodyPr>
            <a:normAutofit/>
          </a:bodyPr>
          <a:lstStyle/>
          <a:p>
            <a:pPr marL="342900" indent="-342900" fontAlgn="auto">
              <a:spcBef>
                <a:spcPct val="20000"/>
              </a:spcBef>
              <a:spcAft>
                <a:spcPts val="0"/>
              </a:spcAft>
              <a:buClr>
                <a:schemeClr val="accent1"/>
              </a:buClr>
              <a:buSzPct val="70000"/>
              <a:buFont typeface="Wingdings 2"/>
              <a:buChar char=""/>
              <a:defRPr/>
            </a:pPr>
            <a:r>
              <a:rPr lang="es-ES" sz="3200" b="1" u="sng" dirty="0">
                <a:solidFill>
                  <a:schemeClr val="accent1">
                    <a:lumMod val="75000"/>
                  </a:schemeClr>
                </a:solidFill>
                <a:latin typeface="+mn-lt"/>
                <a:cs typeface="+mn-cs"/>
              </a:rPr>
              <a:t>Objetivos Específicos</a:t>
            </a:r>
            <a:r>
              <a:rPr lang="es-ES" sz="3200" b="1" dirty="0">
                <a:solidFill>
                  <a:schemeClr val="accent1">
                    <a:lumMod val="75000"/>
                  </a:schemeClr>
                </a:solidFill>
                <a:latin typeface="+mn-lt"/>
                <a:cs typeface="+mn-cs"/>
              </a:rPr>
              <a:t>:</a:t>
            </a:r>
          </a:p>
          <a:p>
            <a:pPr marL="342900" indent="-342900" algn="just" fontAlgn="auto">
              <a:spcBef>
                <a:spcPct val="20000"/>
              </a:spcBef>
              <a:spcAft>
                <a:spcPts val="0"/>
              </a:spcAft>
              <a:buClr>
                <a:schemeClr val="accent1"/>
              </a:buClr>
              <a:buSzPct val="70000"/>
              <a:buFont typeface="Wingdings" pitchFamily="2" charset="2"/>
              <a:buChar char="ü"/>
              <a:defRPr/>
            </a:pPr>
            <a:r>
              <a:rPr lang="es-ES" sz="3200" dirty="0">
                <a:solidFill>
                  <a:schemeClr val="accent1">
                    <a:lumMod val="75000"/>
                  </a:schemeClr>
                </a:solidFill>
                <a:latin typeface="+mn-lt"/>
                <a:cs typeface="+mn-cs"/>
              </a:rPr>
              <a:t>Determinar nivel de conocimiento por parte del mercado objetivo</a:t>
            </a:r>
          </a:p>
          <a:p>
            <a:pPr marL="342900" indent="-342900" algn="just" fontAlgn="auto">
              <a:spcBef>
                <a:spcPct val="20000"/>
              </a:spcBef>
              <a:spcAft>
                <a:spcPts val="0"/>
              </a:spcAft>
              <a:buClr>
                <a:schemeClr val="accent1"/>
              </a:buClr>
              <a:buSzPct val="70000"/>
              <a:buFont typeface="Wingdings" pitchFamily="2" charset="2"/>
              <a:buChar char="ü"/>
              <a:defRPr/>
            </a:pPr>
            <a:r>
              <a:rPr lang="es-ES" sz="3200" dirty="0">
                <a:solidFill>
                  <a:schemeClr val="accent1">
                    <a:lumMod val="75000"/>
                  </a:schemeClr>
                </a:solidFill>
                <a:latin typeface="+mn-lt"/>
                <a:cs typeface="+mn-cs"/>
              </a:rPr>
              <a:t>Conocer requisitos del proceso de importación</a:t>
            </a:r>
          </a:p>
          <a:p>
            <a:pPr marL="342900" indent="-342900" algn="just" fontAlgn="auto">
              <a:spcBef>
                <a:spcPct val="20000"/>
              </a:spcBef>
              <a:spcAft>
                <a:spcPts val="0"/>
              </a:spcAft>
              <a:buClr>
                <a:schemeClr val="accent1"/>
              </a:buClr>
              <a:buSzPct val="70000"/>
              <a:buFont typeface="Wingdings" pitchFamily="2" charset="2"/>
              <a:buChar char="ü"/>
              <a:defRPr/>
            </a:pPr>
            <a:r>
              <a:rPr lang="es-ES" sz="3200" dirty="0">
                <a:solidFill>
                  <a:schemeClr val="accent1">
                    <a:lumMod val="75000"/>
                  </a:schemeClr>
                </a:solidFill>
                <a:latin typeface="+mn-lt"/>
                <a:cs typeface="+mn-cs"/>
              </a:rPr>
              <a:t>Implementar adecuado Plan de Marketing</a:t>
            </a:r>
          </a:p>
          <a:p>
            <a:pPr marL="342900" indent="-342900" algn="just" fontAlgn="auto">
              <a:spcBef>
                <a:spcPct val="20000"/>
              </a:spcBef>
              <a:spcAft>
                <a:spcPts val="0"/>
              </a:spcAft>
              <a:buClr>
                <a:schemeClr val="accent1"/>
              </a:buClr>
              <a:buSzPct val="70000"/>
              <a:buFont typeface="Wingdings" pitchFamily="2" charset="2"/>
              <a:buChar char="ü"/>
              <a:defRPr/>
            </a:pPr>
            <a:r>
              <a:rPr lang="es-ES" sz="3200" dirty="0">
                <a:solidFill>
                  <a:schemeClr val="accent1">
                    <a:lumMod val="75000"/>
                  </a:schemeClr>
                </a:solidFill>
                <a:latin typeface="+mn-lt"/>
                <a:cs typeface="+mn-cs"/>
              </a:rPr>
              <a:t>Determinar monto de inversión necesaria</a:t>
            </a:r>
          </a:p>
          <a:p>
            <a:pPr marL="342900" indent="-342900" algn="just" fontAlgn="auto">
              <a:spcBef>
                <a:spcPct val="20000"/>
              </a:spcBef>
              <a:spcAft>
                <a:spcPts val="0"/>
              </a:spcAft>
              <a:buClr>
                <a:schemeClr val="accent1"/>
              </a:buClr>
              <a:buSzPct val="70000"/>
              <a:buFont typeface="Wingdings" pitchFamily="2" charset="2"/>
              <a:buChar char="ü"/>
              <a:defRPr/>
            </a:pPr>
            <a:r>
              <a:rPr lang="es-ES" sz="3200" dirty="0">
                <a:solidFill>
                  <a:schemeClr val="accent1">
                    <a:lumMod val="75000"/>
                  </a:schemeClr>
                </a:solidFill>
                <a:latin typeface="+mn-lt"/>
                <a:cs typeface="+mn-cs"/>
              </a:rPr>
              <a:t>Analizar factibilidad financiera y comercial</a:t>
            </a:r>
            <a:endParaRPr lang="es-ES_tradnl" sz="3200" dirty="0">
              <a:solidFill>
                <a:schemeClr val="accent1">
                  <a:lumMod val="75000"/>
                </a:schemeClr>
              </a:solidFill>
              <a:latin typeface="+mn-lt"/>
              <a:cs typeface="+mn-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9" name="1 Título"/>
          <p:cNvSpPr txBox="1">
            <a:spLocks/>
          </p:cNvSpPr>
          <p:nvPr/>
        </p:nvSpPr>
        <p:spPr>
          <a:xfrm>
            <a:off x="457200" y="-24"/>
            <a:ext cx="8229600" cy="1143000"/>
          </a:xfrm>
          <a:prstGeom prst="rect">
            <a:avLst/>
          </a:prstGeom>
        </p:spPr>
        <p:txBody>
          <a:bodyPr anchor="ctr">
            <a:normAutofit/>
          </a:bodyPr>
          <a:lstStyle/>
          <a:p>
            <a:pPr algn="ctr" fontAlgn="auto">
              <a:spcAft>
                <a:spcPts val="0"/>
              </a:spcAft>
              <a:defRPr/>
            </a:pPr>
            <a:r>
              <a:rPr lang="es-ES" sz="4400" cap="all">
                <a:solidFill>
                  <a:schemeClr val="accent2">
                    <a:lumMod val="75000"/>
                  </a:schemeClr>
                </a:solidFill>
                <a:effectLst>
                  <a:reflection blurRad="12700" stA="48000" endA="300" endPos="55000" dir="5400000" sy="-90000" algn="bl" rotWithShape="0"/>
                </a:effectLst>
                <a:latin typeface="Algerian" pitchFamily="82" charset="0"/>
                <a:ea typeface="+mj-ea"/>
                <a:cs typeface="+mj-cs"/>
              </a:rPr>
              <a:t>Conclusiones</a:t>
            </a:r>
            <a:endParaRPr lang="es-ES_tradnl" sz="4400" cap="all" dirty="0">
              <a:solidFill>
                <a:schemeClr val="accent2">
                  <a:lumMod val="75000"/>
                </a:schemeClr>
              </a:solidFill>
              <a:effectLst>
                <a:reflection blurRad="12700" stA="48000" endA="300" endPos="55000" dir="5400000" sy="-90000" algn="bl" rotWithShape="0"/>
              </a:effectLst>
              <a:latin typeface="Algerian" pitchFamily="82" charset="0"/>
              <a:ea typeface="+mj-ea"/>
              <a:cs typeface="+mj-cs"/>
            </a:endParaRPr>
          </a:p>
        </p:txBody>
      </p:sp>
      <p:sp>
        <p:nvSpPr>
          <p:cNvPr id="10" name="2 Marcador de contenido"/>
          <p:cNvSpPr txBox="1">
            <a:spLocks/>
          </p:cNvSpPr>
          <p:nvPr/>
        </p:nvSpPr>
        <p:spPr>
          <a:xfrm>
            <a:off x="457200" y="1600200"/>
            <a:ext cx="8229600" cy="4525963"/>
          </a:xfrm>
          <a:prstGeom prst="rect">
            <a:avLst/>
          </a:prstGeom>
        </p:spPr>
        <p:txBody>
          <a:bodyPr>
            <a:normAutofit/>
          </a:bodyPr>
          <a:lstStyle/>
          <a:p>
            <a:pPr marL="342900" indent="-342900" algn="just" fontAlgn="auto">
              <a:spcBef>
                <a:spcPct val="20000"/>
              </a:spcBef>
              <a:spcAft>
                <a:spcPts val="0"/>
              </a:spcAft>
              <a:buClr>
                <a:schemeClr val="accent1"/>
              </a:buClr>
              <a:buSzPct val="70000"/>
              <a:buFont typeface="Wingdings 2"/>
              <a:buChar char=""/>
              <a:defRPr/>
            </a:pPr>
            <a:endParaRPr lang="es-ES" sz="3200" dirty="0">
              <a:solidFill>
                <a:schemeClr val="accent1">
                  <a:lumMod val="75000"/>
                </a:schemeClr>
              </a:solidFill>
              <a:latin typeface="+mn-lt"/>
              <a:cs typeface="+mn-cs"/>
            </a:endParaRPr>
          </a:p>
          <a:p>
            <a:pPr marL="342900" indent="-342900" algn="just" fontAlgn="auto">
              <a:spcBef>
                <a:spcPct val="20000"/>
              </a:spcBef>
              <a:spcAft>
                <a:spcPts val="0"/>
              </a:spcAft>
              <a:buClr>
                <a:schemeClr val="accent1"/>
              </a:buClr>
              <a:buSzPct val="70000"/>
              <a:buFont typeface="Wingdings 2"/>
              <a:buChar char=""/>
              <a:defRPr/>
            </a:pPr>
            <a:r>
              <a:rPr lang="es-ES" sz="3200" dirty="0">
                <a:solidFill>
                  <a:schemeClr val="accent1">
                    <a:lumMod val="75000"/>
                  </a:schemeClr>
                </a:solidFill>
                <a:latin typeface="+mn-lt"/>
                <a:cs typeface="+mn-cs"/>
              </a:rPr>
              <a:t>Nivel de aceptación: 56.3%</a:t>
            </a:r>
          </a:p>
          <a:p>
            <a:pPr marL="342900" indent="-342900" algn="just" fontAlgn="auto">
              <a:spcBef>
                <a:spcPct val="20000"/>
              </a:spcBef>
              <a:spcAft>
                <a:spcPts val="0"/>
              </a:spcAft>
              <a:buClr>
                <a:schemeClr val="accent1"/>
              </a:buClr>
              <a:buSzPct val="70000"/>
              <a:buFont typeface="Wingdings 2"/>
              <a:buChar char=""/>
              <a:defRPr/>
            </a:pPr>
            <a:r>
              <a:rPr lang="es-ES" sz="3200" dirty="0">
                <a:solidFill>
                  <a:schemeClr val="accent1">
                    <a:lumMod val="75000"/>
                  </a:schemeClr>
                </a:solidFill>
                <a:latin typeface="+mn-lt"/>
                <a:cs typeface="+mn-cs"/>
              </a:rPr>
              <a:t>Medios de Comunicación: Televisión, </a:t>
            </a:r>
            <a:r>
              <a:rPr lang="es-ES" sz="3200" dirty="0" err="1">
                <a:solidFill>
                  <a:schemeClr val="accent1">
                    <a:lumMod val="75000"/>
                  </a:schemeClr>
                </a:solidFill>
                <a:latin typeface="+mn-lt"/>
                <a:cs typeface="+mn-cs"/>
              </a:rPr>
              <a:t>Metrovía</a:t>
            </a:r>
            <a:r>
              <a:rPr lang="es-ES" sz="3200" dirty="0">
                <a:solidFill>
                  <a:schemeClr val="accent1">
                    <a:lumMod val="75000"/>
                  </a:schemeClr>
                </a:solidFill>
                <a:latin typeface="+mn-lt"/>
                <a:cs typeface="+mn-cs"/>
              </a:rPr>
              <a:t>, Diario (El Universo)</a:t>
            </a:r>
          </a:p>
          <a:p>
            <a:pPr marL="342900" indent="-342900" algn="just" fontAlgn="auto">
              <a:spcBef>
                <a:spcPct val="20000"/>
              </a:spcBef>
              <a:spcAft>
                <a:spcPts val="0"/>
              </a:spcAft>
              <a:buClr>
                <a:schemeClr val="accent1"/>
              </a:buClr>
              <a:buSzPct val="70000"/>
              <a:buFont typeface="Wingdings 2"/>
              <a:buChar char=""/>
              <a:defRPr/>
            </a:pPr>
            <a:r>
              <a:rPr lang="es-ES" sz="3200" dirty="0">
                <a:solidFill>
                  <a:schemeClr val="accent1">
                    <a:lumMod val="75000"/>
                  </a:schemeClr>
                </a:solidFill>
                <a:latin typeface="+mn-lt"/>
                <a:cs typeface="+mn-cs"/>
              </a:rPr>
              <a:t>Inversión Inicial: Equipo de Cómputo</a:t>
            </a:r>
          </a:p>
          <a:p>
            <a:pPr marL="342900" indent="-342900" algn="just" fontAlgn="auto">
              <a:spcBef>
                <a:spcPct val="20000"/>
              </a:spcBef>
              <a:spcAft>
                <a:spcPts val="0"/>
              </a:spcAft>
              <a:buClr>
                <a:schemeClr val="accent1"/>
              </a:buClr>
              <a:buSzPct val="70000"/>
              <a:buFont typeface="Wingdings 2"/>
              <a:buChar char=""/>
              <a:defRPr/>
            </a:pPr>
            <a:r>
              <a:rPr lang="es-ES" sz="3200" dirty="0">
                <a:solidFill>
                  <a:schemeClr val="accent1">
                    <a:lumMod val="75000"/>
                  </a:schemeClr>
                </a:solidFill>
                <a:latin typeface="+mn-lt"/>
                <a:cs typeface="+mn-cs"/>
              </a:rPr>
              <a:t>Proyecto Rentable: TIR&gt;TMAR y VAN&gt;0</a:t>
            </a:r>
          </a:p>
          <a:p>
            <a:pPr marL="342900" indent="-342900" algn="just" fontAlgn="auto">
              <a:spcBef>
                <a:spcPct val="20000"/>
              </a:spcBef>
              <a:spcAft>
                <a:spcPts val="0"/>
              </a:spcAft>
              <a:buClr>
                <a:schemeClr val="accent1"/>
              </a:buClr>
              <a:buSzPct val="70000"/>
              <a:buFont typeface="Wingdings 2"/>
              <a:buChar char=""/>
              <a:defRPr/>
            </a:pPr>
            <a:r>
              <a:rPr lang="es-ES" sz="3200" dirty="0">
                <a:solidFill>
                  <a:schemeClr val="accent1">
                    <a:lumMod val="75000"/>
                  </a:schemeClr>
                </a:solidFill>
                <a:latin typeface="+mn-lt"/>
                <a:cs typeface="+mn-cs"/>
              </a:rPr>
              <a:t>Proyecto Posee 30% de Riesgo</a:t>
            </a:r>
            <a:endParaRPr lang="es-ES_tradnl" sz="3200" dirty="0">
              <a:solidFill>
                <a:schemeClr val="accent1">
                  <a:lumMod val="75000"/>
                </a:schemeClr>
              </a:solidFill>
              <a:latin typeface="+mn-lt"/>
              <a:cs typeface="+mn-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9" name="1 Título"/>
          <p:cNvSpPr txBox="1">
            <a:spLocks/>
          </p:cNvSpPr>
          <p:nvPr/>
        </p:nvSpPr>
        <p:spPr>
          <a:xfrm>
            <a:off x="457200" y="71414"/>
            <a:ext cx="8229600" cy="1143000"/>
          </a:xfrm>
          <a:prstGeom prst="rect">
            <a:avLst/>
          </a:prstGeom>
        </p:spPr>
        <p:txBody>
          <a:bodyPr anchor="ctr">
            <a:normAutofit/>
          </a:bodyPr>
          <a:lstStyle/>
          <a:p>
            <a:pPr algn="ctr" fontAlgn="auto">
              <a:spcAft>
                <a:spcPts val="0"/>
              </a:spcAft>
              <a:defRPr/>
            </a:pPr>
            <a:r>
              <a:rPr lang="es-ES"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rPr>
              <a:t>Recomendaciones</a:t>
            </a:r>
            <a:endParaRPr lang="es-ES_tradnl"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endParaRPr>
          </a:p>
        </p:txBody>
      </p:sp>
      <p:sp>
        <p:nvSpPr>
          <p:cNvPr id="10" name="2 Marcador de contenido"/>
          <p:cNvSpPr>
            <a:spLocks noGrp="1"/>
          </p:cNvSpPr>
          <p:nvPr>
            <p:ph idx="1"/>
          </p:nvPr>
        </p:nvSpPr>
        <p:spPr>
          <a:xfrm>
            <a:off x="457200" y="1600200"/>
            <a:ext cx="8229600" cy="4525963"/>
          </a:xfrm>
        </p:spPr>
        <p:txBody>
          <a:bodyPr>
            <a:normAutofit/>
          </a:bodyPr>
          <a:lstStyle/>
          <a:p>
            <a:pPr fontAlgn="auto">
              <a:spcAft>
                <a:spcPts val="0"/>
              </a:spcAft>
              <a:buFont typeface="Wingdings 2"/>
              <a:buNone/>
              <a:defRPr/>
            </a:pPr>
            <a:endParaRPr lang="es-ES" dirty="0" smtClean="0"/>
          </a:p>
          <a:p>
            <a:pPr algn="just" fontAlgn="auto">
              <a:spcAft>
                <a:spcPts val="0"/>
              </a:spcAft>
              <a:buFont typeface="Wingdings 2"/>
              <a:buChar char=""/>
              <a:defRPr/>
            </a:pPr>
            <a:r>
              <a:rPr lang="es-ES" dirty="0" smtClean="0">
                <a:solidFill>
                  <a:schemeClr val="accent1">
                    <a:lumMod val="75000"/>
                  </a:schemeClr>
                </a:solidFill>
              </a:rPr>
              <a:t>Realizar Inversiones en Publicidad</a:t>
            </a:r>
          </a:p>
          <a:p>
            <a:pPr algn="just" fontAlgn="auto">
              <a:spcAft>
                <a:spcPts val="0"/>
              </a:spcAft>
              <a:buFont typeface="Wingdings 2"/>
              <a:buChar char=""/>
              <a:defRPr/>
            </a:pPr>
            <a:r>
              <a:rPr lang="es-ES" dirty="0" smtClean="0">
                <a:solidFill>
                  <a:schemeClr val="accent1">
                    <a:lumMod val="75000"/>
                  </a:schemeClr>
                </a:solidFill>
              </a:rPr>
              <a:t>Cumplimiento de Ventas: Fidelidad del Cliente</a:t>
            </a:r>
          </a:p>
          <a:p>
            <a:pPr algn="just" fontAlgn="auto">
              <a:spcAft>
                <a:spcPts val="0"/>
              </a:spcAft>
              <a:buFont typeface="Wingdings 2"/>
              <a:buChar char=""/>
              <a:defRPr/>
            </a:pPr>
            <a:r>
              <a:rPr lang="es-ES" dirty="0" smtClean="0">
                <a:solidFill>
                  <a:schemeClr val="accent1">
                    <a:lumMod val="75000"/>
                  </a:schemeClr>
                </a:solidFill>
              </a:rPr>
              <a:t>Entrenamiento de Visitadores Médicos</a:t>
            </a:r>
          </a:p>
          <a:p>
            <a:pPr algn="just" fontAlgn="auto">
              <a:spcAft>
                <a:spcPts val="0"/>
              </a:spcAft>
              <a:buFont typeface="Wingdings 2"/>
              <a:buChar char=""/>
              <a:defRPr/>
            </a:pPr>
            <a:r>
              <a:rPr lang="es-ES" dirty="0" smtClean="0">
                <a:solidFill>
                  <a:schemeClr val="accent1">
                    <a:lumMod val="75000"/>
                  </a:schemeClr>
                </a:solidFill>
              </a:rPr>
              <a:t>Seguimiento (Tracking) del Cliente Post-Venta</a:t>
            </a:r>
            <a:endParaRPr lang="es-ES_tradnl"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1 Título"/>
          <p:cNvSpPr txBox="1">
            <a:spLocks/>
          </p:cNvSpPr>
          <p:nvPr/>
        </p:nvSpPr>
        <p:spPr>
          <a:xfrm>
            <a:off x="943004" y="214290"/>
            <a:ext cx="7772400" cy="785818"/>
          </a:xfrm>
          <a:prstGeom prst="rect">
            <a:avLst/>
          </a:prstGeom>
        </p:spPr>
        <p:txBody>
          <a:bodyPr anchor="ctr">
            <a:normAutofit/>
          </a:bodyPr>
          <a:lstStyle/>
          <a:p>
            <a:pPr fontAlgn="auto">
              <a:spcAft>
                <a:spcPts val="0"/>
              </a:spcAft>
              <a:defRPr/>
            </a:pPr>
            <a:r>
              <a:rPr lang="es-ES"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rPr>
              <a:t>Investigación de Mercado</a:t>
            </a:r>
            <a:endParaRPr lang="es-ES_tradnl"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endParaRPr>
          </a:p>
        </p:txBody>
      </p:sp>
      <p:sp>
        <p:nvSpPr>
          <p:cNvPr id="6" name="2 Subtítulo"/>
          <p:cNvSpPr txBox="1">
            <a:spLocks/>
          </p:cNvSpPr>
          <p:nvPr/>
        </p:nvSpPr>
        <p:spPr>
          <a:xfrm>
            <a:off x="642938" y="1643063"/>
            <a:ext cx="7786687" cy="4643437"/>
          </a:xfrm>
          <a:prstGeom prst="rect">
            <a:avLst/>
          </a:prstGeom>
        </p:spPr>
        <p:txBody>
          <a:bodyPr>
            <a:normAutofit/>
          </a:bodyPr>
          <a:lstStyle/>
          <a:p>
            <a:pPr marL="342900" indent="-342900" fontAlgn="auto">
              <a:spcBef>
                <a:spcPct val="20000"/>
              </a:spcBef>
              <a:spcAft>
                <a:spcPts val="0"/>
              </a:spcAft>
              <a:buClr>
                <a:schemeClr val="accent1"/>
              </a:buClr>
              <a:buSzPct val="70000"/>
              <a:buFont typeface="Wingdings 2"/>
              <a:buChar char=""/>
              <a:defRPr/>
            </a:pPr>
            <a:endParaRPr lang="es-ES" sz="3200" dirty="0">
              <a:solidFill>
                <a:schemeClr val="accent1">
                  <a:lumMod val="75000"/>
                </a:schemeClr>
              </a:solidFill>
              <a:latin typeface="+mn-lt"/>
              <a:cs typeface="+mn-cs"/>
            </a:endParaRPr>
          </a:p>
          <a:p>
            <a:pPr marL="342900" indent="-342900" fontAlgn="auto">
              <a:spcBef>
                <a:spcPct val="20000"/>
              </a:spcBef>
              <a:spcAft>
                <a:spcPts val="0"/>
              </a:spcAft>
              <a:buClr>
                <a:schemeClr val="accent1"/>
              </a:buClr>
              <a:buSzPct val="70000"/>
              <a:buFont typeface="Wingdings 2"/>
              <a:buChar char=""/>
              <a:defRPr/>
            </a:pPr>
            <a:r>
              <a:rPr lang="es-ES" sz="3200" b="1" u="sng" dirty="0">
                <a:solidFill>
                  <a:schemeClr val="accent1">
                    <a:lumMod val="75000"/>
                  </a:schemeClr>
                </a:solidFill>
                <a:latin typeface="+mn-lt"/>
                <a:cs typeface="+mn-cs"/>
              </a:rPr>
              <a:t>Problema</a:t>
            </a:r>
            <a:r>
              <a:rPr lang="es-ES" sz="3200" b="1" dirty="0">
                <a:solidFill>
                  <a:schemeClr val="accent1">
                    <a:lumMod val="75000"/>
                  </a:schemeClr>
                </a:solidFill>
                <a:latin typeface="+mn-lt"/>
                <a:cs typeface="+mn-cs"/>
              </a:rPr>
              <a:t>:</a:t>
            </a:r>
          </a:p>
          <a:p>
            <a:pPr marL="342900" indent="-342900" fontAlgn="auto">
              <a:spcBef>
                <a:spcPct val="20000"/>
              </a:spcBef>
              <a:spcAft>
                <a:spcPts val="0"/>
              </a:spcAft>
              <a:buClr>
                <a:schemeClr val="accent1"/>
              </a:buClr>
              <a:buSzPct val="70000"/>
              <a:buFont typeface="Wingdings 2"/>
              <a:buChar char=""/>
              <a:defRPr/>
            </a:pPr>
            <a:endParaRPr lang="es-ES" sz="3200" dirty="0">
              <a:solidFill>
                <a:schemeClr val="accent1">
                  <a:lumMod val="75000"/>
                </a:schemeClr>
              </a:solidFill>
              <a:latin typeface="+mn-lt"/>
              <a:cs typeface="+mn-cs"/>
            </a:endParaRPr>
          </a:p>
          <a:p>
            <a:pPr marL="342900" indent="-342900" algn="ctr" fontAlgn="auto">
              <a:spcBef>
                <a:spcPct val="20000"/>
              </a:spcBef>
              <a:spcAft>
                <a:spcPts val="0"/>
              </a:spcAft>
              <a:buClr>
                <a:schemeClr val="accent1"/>
              </a:buClr>
              <a:buSzPct val="70000"/>
              <a:defRPr/>
            </a:pPr>
            <a:r>
              <a:rPr lang="es-ES" sz="3200" i="1" dirty="0">
                <a:solidFill>
                  <a:schemeClr val="accent1">
                    <a:lumMod val="75000"/>
                  </a:schemeClr>
                </a:solidFill>
                <a:latin typeface="+mn-lt"/>
                <a:cs typeface="+mn-cs"/>
              </a:rPr>
              <a:t>“¿Sería conveniente comercializar </a:t>
            </a:r>
            <a:r>
              <a:rPr lang="es-EC" sz="3200" i="1" dirty="0">
                <a:solidFill>
                  <a:schemeClr val="accent1">
                    <a:lumMod val="75000"/>
                  </a:schemeClr>
                </a:solidFill>
                <a:latin typeface="+mn-lt"/>
                <a:cs typeface="+mn-cs"/>
              </a:rPr>
              <a:t>WOBENZYM</a:t>
            </a:r>
            <a:r>
              <a:rPr lang="es-EC" sz="3200" i="1" baseline="30000" dirty="0">
                <a:solidFill>
                  <a:schemeClr val="accent1">
                    <a:lumMod val="75000"/>
                  </a:schemeClr>
                </a:solidFill>
                <a:latin typeface="+mn-lt"/>
                <a:cs typeface="+mn-cs"/>
              </a:rPr>
              <a:t>® </a:t>
            </a:r>
            <a:r>
              <a:rPr lang="es-EC" sz="3200" i="1" dirty="0">
                <a:solidFill>
                  <a:schemeClr val="accent1">
                    <a:lumMod val="75000"/>
                  </a:schemeClr>
                </a:solidFill>
                <a:latin typeface="+mn-lt"/>
                <a:cs typeface="+mn-cs"/>
              </a:rPr>
              <a:t>N</a:t>
            </a:r>
            <a:r>
              <a:rPr lang="es-ES" sz="3200" i="1" dirty="0">
                <a:solidFill>
                  <a:schemeClr val="accent1">
                    <a:lumMod val="75000"/>
                  </a:schemeClr>
                </a:solidFill>
                <a:latin typeface="+mn-lt"/>
                <a:cs typeface="+mn-cs"/>
              </a:rPr>
              <a:t> en el mercado guayaquileño?</a:t>
            </a:r>
            <a:r>
              <a:rPr lang="es-ES" sz="3200" dirty="0">
                <a:solidFill>
                  <a:schemeClr val="accent1">
                    <a:lumMod val="75000"/>
                  </a:schemeClr>
                </a:solidFill>
                <a:latin typeface="+mn-lt"/>
                <a:cs typeface="+mn-cs"/>
              </a:rPr>
              <a:t>”</a:t>
            </a:r>
            <a:endParaRPr lang="es-ES_tradnl" sz="3200" dirty="0">
              <a:solidFill>
                <a:schemeClr val="accent1">
                  <a:lumMod val="75000"/>
                </a:schemeClr>
              </a:solidFill>
              <a:latin typeface="+mn-lt"/>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1 Título"/>
          <p:cNvSpPr txBox="1">
            <a:spLocks/>
          </p:cNvSpPr>
          <p:nvPr/>
        </p:nvSpPr>
        <p:spPr>
          <a:xfrm>
            <a:off x="871566" y="285728"/>
            <a:ext cx="7772400" cy="785818"/>
          </a:xfrm>
          <a:prstGeom prst="rect">
            <a:avLst/>
          </a:prstGeom>
        </p:spPr>
        <p:txBody>
          <a:bodyPr anchor="ctr">
            <a:normAutofit/>
          </a:bodyPr>
          <a:lstStyle/>
          <a:p>
            <a:pPr fontAlgn="auto">
              <a:spcAft>
                <a:spcPts val="0"/>
              </a:spcAft>
              <a:defRPr/>
            </a:pPr>
            <a:r>
              <a:rPr lang="es-ES"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rPr>
              <a:t>Investigación de Mercado</a:t>
            </a:r>
            <a:endParaRPr lang="es-ES_tradnl"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endParaRPr>
          </a:p>
        </p:txBody>
      </p:sp>
      <p:sp>
        <p:nvSpPr>
          <p:cNvPr id="6" name="2 Subtítulo"/>
          <p:cNvSpPr txBox="1">
            <a:spLocks/>
          </p:cNvSpPr>
          <p:nvPr/>
        </p:nvSpPr>
        <p:spPr>
          <a:xfrm>
            <a:off x="642938" y="1643063"/>
            <a:ext cx="7786687" cy="4643437"/>
          </a:xfrm>
          <a:prstGeom prst="rect">
            <a:avLst/>
          </a:prstGeom>
        </p:spPr>
        <p:txBody>
          <a:bodyPr>
            <a:normAutofit/>
          </a:bodyPr>
          <a:lstStyle/>
          <a:p>
            <a:pPr marL="342900" indent="-342900" algn="ctr" fontAlgn="auto">
              <a:spcBef>
                <a:spcPct val="20000"/>
              </a:spcBef>
              <a:spcAft>
                <a:spcPts val="0"/>
              </a:spcAft>
              <a:buClr>
                <a:schemeClr val="accent1"/>
              </a:buClr>
              <a:buSzPct val="70000"/>
              <a:defRPr/>
            </a:pPr>
            <a:r>
              <a:rPr lang="es-ES" sz="3200" b="1" u="sng" dirty="0">
                <a:solidFill>
                  <a:schemeClr val="accent1">
                    <a:lumMod val="75000"/>
                  </a:schemeClr>
                </a:solidFill>
                <a:latin typeface="+mn-lt"/>
                <a:cs typeface="+mn-cs"/>
              </a:rPr>
              <a:t>Población Objetivo</a:t>
            </a:r>
            <a:r>
              <a:rPr lang="es-ES" sz="3200" b="1" dirty="0">
                <a:solidFill>
                  <a:schemeClr val="accent1">
                    <a:lumMod val="75000"/>
                  </a:schemeClr>
                </a:solidFill>
                <a:latin typeface="+mn-lt"/>
                <a:cs typeface="+mn-cs"/>
              </a:rPr>
              <a:t>:</a:t>
            </a:r>
          </a:p>
          <a:p>
            <a:pPr marL="342900" indent="-342900" fontAlgn="auto">
              <a:spcBef>
                <a:spcPct val="20000"/>
              </a:spcBef>
              <a:spcAft>
                <a:spcPts val="0"/>
              </a:spcAft>
              <a:buClr>
                <a:schemeClr val="accent1"/>
              </a:buClr>
              <a:buSzPct val="70000"/>
              <a:buFont typeface="Wingdings 2"/>
              <a:buChar char=""/>
              <a:defRPr/>
            </a:pPr>
            <a:endParaRPr lang="es-EC" sz="1400" b="1" dirty="0">
              <a:solidFill>
                <a:schemeClr val="accent1">
                  <a:lumMod val="75000"/>
                </a:schemeClr>
              </a:solidFill>
              <a:latin typeface="+mn-lt"/>
              <a:cs typeface="+mn-cs"/>
            </a:endParaRPr>
          </a:p>
          <a:p>
            <a:pPr marL="342900" indent="-342900" algn="ctr" fontAlgn="auto">
              <a:spcBef>
                <a:spcPct val="20000"/>
              </a:spcBef>
              <a:spcAft>
                <a:spcPts val="0"/>
              </a:spcAft>
              <a:buClr>
                <a:schemeClr val="accent1"/>
              </a:buClr>
              <a:buSzPct val="70000"/>
              <a:defRPr/>
            </a:pPr>
            <a:r>
              <a:rPr lang="es-EC" b="1" dirty="0">
                <a:solidFill>
                  <a:schemeClr val="accent1">
                    <a:lumMod val="75000"/>
                  </a:schemeClr>
                </a:solidFill>
                <a:latin typeface="+mn-lt"/>
                <a:cs typeface="+mn-cs"/>
              </a:rPr>
              <a:t>Cuadro 2.3 Población Objetivo</a:t>
            </a:r>
          </a:p>
          <a:p>
            <a:pPr marL="342900" indent="-342900" fontAlgn="auto">
              <a:spcBef>
                <a:spcPct val="20000"/>
              </a:spcBef>
              <a:spcAft>
                <a:spcPts val="0"/>
              </a:spcAft>
              <a:buClr>
                <a:schemeClr val="accent1"/>
              </a:buClr>
              <a:buSzPct val="70000"/>
              <a:buFont typeface="Wingdings 2"/>
              <a:buChar char=""/>
              <a:defRPr/>
            </a:pPr>
            <a:endParaRPr lang="es-ES_tradnl" sz="3200" dirty="0">
              <a:solidFill>
                <a:schemeClr val="accent1">
                  <a:lumMod val="75000"/>
                </a:schemeClr>
              </a:solidFill>
              <a:latin typeface="+mn-lt"/>
              <a:cs typeface="+mn-cs"/>
            </a:endParaRPr>
          </a:p>
          <a:p>
            <a:pPr marL="342900" indent="-342900" fontAlgn="auto">
              <a:spcBef>
                <a:spcPct val="20000"/>
              </a:spcBef>
              <a:spcAft>
                <a:spcPts val="0"/>
              </a:spcAft>
              <a:buClr>
                <a:schemeClr val="accent1"/>
              </a:buClr>
              <a:buSzPct val="70000"/>
              <a:buFont typeface="Wingdings 2"/>
              <a:buChar char=""/>
              <a:defRPr/>
            </a:pPr>
            <a:endParaRPr lang="es-ES_tradnl" sz="3200" dirty="0">
              <a:solidFill>
                <a:schemeClr val="accent1">
                  <a:lumMod val="75000"/>
                </a:schemeClr>
              </a:solidFill>
              <a:latin typeface="+mn-lt"/>
              <a:cs typeface="+mn-cs"/>
            </a:endParaRPr>
          </a:p>
          <a:p>
            <a:pPr marL="342900" indent="-342900" algn="just" fontAlgn="auto">
              <a:spcBef>
                <a:spcPct val="20000"/>
              </a:spcBef>
              <a:spcAft>
                <a:spcPts val="0"/>
              </a:spcAft>
              <a:buClr>
                <a:schemeClr val="accent1"/>
              </a:buClr>
              <a:buSzPct val="70000"/>
              <a:defRPr/>
            </a:pPr>
            <a:endParaRPr lang="es-ES_tradnl" sz="3200" dirty="0">
              <a:solidFill>
                <a:schemeClr val="accent1">
                  <a:lumMod val="75000"/>
                </a:schemeClr>
              </a:solidFill>
              <a:latin typeface="+mn-lt"/>
              <a:cs typeface="+mn-cs"/>
            </a:endParaRPr>
          </a:p>
          <a:p>
            <a:pPr marL="342900" indent="-342900" algn="ctr" fontAlgn="auto">
              <a:spcBef>
                <a:spcPct val="20000"/>
              </a:spcBef>
              <a:spcAft>
                <a:spcPts val="0"/>
              </a:spcAft>
              <a:buClr>
                <a:schemeClr val="accent1"/>
              </a:buClr>
              <a:buSzPct val="70000"/>
              <a:defRPr/>
            </a:pPr>
            <a:r>
              <a:rPr lang="es-EC" dirty="0">
                <a:solidFill>
                  <a:schemeClr val="accent1">
                    <a:lumMod val="75000"/>
                  </a:schemeClr>
                </a:solidFill>
                <a:latin typeface="+mn-lt"/>
                <a:cs typeface="+mn-cs"/>
              </a:rPr>
              <a:t>Fuente: Elaborado por Autores</a:t>
            </a:r>
            <a:endParaRPr lang="es-ES_tradnl" dirty="0">
              <a:solidFill>
                <a:schemeClr val="accent1">
                  <a:lumMod val="75000"/>
                </a:schemeClr>
              </a:solidFill>
              <a:latin typeface="+mn-lt"/>
              <a:cs typeface="+mn-cs"/>
            </a:endParaRPr>
          </a:p>
        </p:txBody>
      </p:sp>
      <p:graphicFrame>
        <p:nvGraphicFramePr>
          <p:cNvPr id="8" name="7 Tabla"/>
          <p:cNvGraphicFramePr>
            <a:graphicFrameLocks noGrp="1"/>
          </p:cNvGraphicFramePr>
          <p:nvPr/>
        </p:nvGraphicFramePr>
        <p:xfrm>
          <a:off x="2000250" y="3286125"/>
          <a:ext cx="5143536" cy="1214446"/>
        </p:xfrm>
        <a:graphic>
          <a:graphicData uri="http://schemas.openxmlformats.org/drawingml/2006/table">
            <a:tbl>
              <a:tblPr/>
              <a:tblGrid>
                <a:gridCol w="1285326"/>
                <a:gridCol w="1286070"/>
                <a:gridCol w="1286070"/>
                <a:gridCol w="1286070"/>
              </a:tblGrid>
              <a:tr h="809631">
                <a:tc>
                  <a:txBody>
                    <a:bodyPr/>
                    <a:lstStyle/>
                    <a:p>
                      <a:pPr algn="ctr">
                        <a:lnSpc>
                          <a:spcPct val="150000"/>
                        </a:lnSpc>
                        <a:spcAft>
                          <a:spcPts val="0"/>
                        </a:spcAft>
                      </a:pPr>
                      <a:endParaRPr lang="es-EC" sz="1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50000"/>
                        </a:lnSpc>
                        <a:spcAft>
                          <a:spcPts val="0"/>
                        </a:spcAft>
                      </a:pPr>
                      <a:r>
                        <a:rPr lang="es-EC" sz="1200" b="1">
                          <a:latin typeface="Arial"/>
                          <a:ea typeface="Calibri"/>
                          <a:cs typeface="Times New Roman"/>
                        </a:rPr>
                        <a:t>Población Total 2009 </a:t>
                      </a:r>
                      <a:endParaRPr lang="es-EC" sz="1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50000"/>
                        </a:lnSpc>
                        <a:spcAft>
                          <a:spcPts val="0"/>
                        </a:spcAft>
                      </a:pPr>
                      <a:r>
                        <a:rPr lang="es-EC" sz="1200" b="1">
                          <a:latin typeface="Arial"/>
                          <a:ea typeface="Calibri"/>
                          <a:cs typeface="Times New Roman"/>
                        </a:rPr>
                        <a:t>Población Indigente</a:t>
                      </a:r>
                      <a:endParaRPr lang="es-EC" sz="1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50000"/>
                        </a:lnSpc>
                        <a:spcAft>
                          <a:spcPts val="0"/>
                        </a:spcAft>
                      </a:pPr>
                      <a:r>
                        <a:rPr lang="es-EC" sz="1200" b="1">
                          <a:latin typeface="Arial"/>
                          <a:ea typeface="Calibri"/>
                          <a:cs typeface="Times New Roman"/>
                        </a:rPr>
                        <a:t>Población Objetivo</a:t>
                      </a:r>
                      <a:endParaRPr lang="es-EC" sz="1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404815">
                <a:tc>
                  <a:txBody>
                    <a:bodyPr/>
                    <a:lstStyle/>
                    <a:p>
                      <a:pPr algn="ctr">
                        <a:lnSpc>
                          <a:spcPct val="150000"/>
                        </a:lnSpc>
                        <a:spcAft>
                          <a:spcPts val="0"/>
                        </a:spcAft>
                      </a:pPr>
                      <a:r>
                        <a:rPr lang="es-EC" sz="1200" b="1">
                          <a:latin typeface="Arial"/>
                          <a:ea typeface="Calibri"/>
                          <a:cs typeface="Times New Roman"/>
                        </a:rPr>
                        <a:t>Guayaquil</a:t>
                      </a:r>
                      <a:endParaRPr lang="es-EC" sz="10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50000"/>
                        </a:lnSpc>
                        <a:spcAft>
                          <a:spcPts val="0"/>
                        </a:spcAft>
                      </a:pPr>
                      <a:r>
                        <a:rPr lang="es-EC" sz="1200" dirty="0">
                          <a:latin typeface="Arial"/>
                          <a:ea typeface="Calibri"/>
                          <a:cs typeface="Times New Roman"/>
                        </a:rPr>
                        <a:t>2,462,103</a:t>
                      </a:r>
                      <a:endParaRPr lang="es-EC" sz="1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200" dirty="0">
                          <a:solidFill>
                            <a:srgbClr val="000000"/>
                          </a:solidFill>
                          <a:latin typeface="Arial"/>
                          <a:ea typeface="Calibri"/>
                          <a:cs typeface="Times New Roman"/>
                        </a:rPr>
                        <a:t>186,381</a:t>
                      </a:r>
                      <a:endParaRPr lang="es-EC" sz="1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200" dirty="0">
                          <a:solidFill>
                            <a:srgbClr val="000000"/>
                          </a:solidFill>
                          <a:latin typeface="Arial"/>
                          <a:ea typeface="Calibri"/>
                          <a:cs typeface="Times New Roman"/>
                        </a:rPr>
                        <a:t>2,275,722</a:t>
                      </a:r>
                      <a:endParaRPr lang="es-EC" sz="1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1 Título"/>
          <p:cNvSpPr txBox="1">
            <a:spLocks/>
          </p:cNvSpPr>
          <p:nvPr/>
        </p:nvSpPr>
        <p:spPr>
          <a:xfrm>
            <a:off x="943004" y="285728"/>
            <a:ext cx="7772400" cy="785818"/>
          </a:xfrm>
          <a:prstGeom prst="rect">
            <a:avLst/>
          </a:prstGeom>
        </p:spPr>
        <p:txBody>
          <a:bodyPr anchor="ctr">
            <a:normAutofit/>
          </a:bodyPr>
          <a:lstStyle/>
          <a:p>
            <a:pPr fontAlgn="auto">
              <a:spcAft>
                <a:spcPts val="0"/>
              </a:spcAft>
              <a:defRPr/>
            </a:pPr>
            <a:r>
              <a:rPr lang="es-ES"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rPr>
              <a:t>Investigación de Mercado</a:t>
            </a:r>
            <a:endParaRPr lang="es-ES_tradnl"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endParaRPr>
          </a:p>
        </p:txBody>
      </p:sp>
      <p:sp>
        <p:nvSpPr>
          <p:cNvPr id="6" name="2 Subtítulo"/>
          <p:cNvSpPr txBox="1">
            <a:spLocks/>
          </p:cNvSpPr>
          <p:nvPr/>
        </p:nvSpPr>
        <p:spPr>
          <a:xfrm>
            <a:off x="642938" y="1357313"/>
            <a:ext cx="7786687" cy="4643437"/>
          </a:xfrm>
          <a:prstGeom prst="rect">
            <a:avLst/>
          </a:prstGeom>
        </p:spPr>
        <p:txBody>
          <a:bodyPr>
            <a:normAutofit/>
          </a:bodyPr>
          <a:lstStyle/>
          <a:p>
            <a:pPr marL="342900" indent="-342900" algn="just" fontAlgn="auto">
              <a:spcBef>
                <a:spcPct val="20000"/>
              </a:spcBef>
              <a:spcAft>
                <a:spcPts val="0"/>
              </a:spcAft>
              <a:buClr>
                <a:schemeClr val="accent1"/>
              </a:buClr>
              <a:buSzPct val="70000"/>
              <a:buFont typeface="Wingdings 2"/>
              <a:buChar char=""/>
              <a:defRPr/>
            </a:pPr>
            <a:endParaRPr lang="es-ES" sz="3200" dirty="0">
              <a:solidFill>
                <a:schemeClr val="accent1">
                  <a:lumMod val="75000"/>
                </a:schemeClr>
              </a:solidFill>
              <a:latin typeface="+mn-lt"/>
              <a:cs typeface="+mn-cs"/>
            </a:endParaRPr>
          </a:p>
          <a:p>
            <a:pPr marL="342900" indent="-342900" algn="just" fontAlgn="auto">
              <a:spcBef>
                <a:spcPct val="20000"/>
              </a:spcBef>
              <a:spcAft>
                <a:spcPts val="0"/>
              </a:spcAft>
              <a:buClr>
                <a:schemeClr val="accent1"/>
              </a:buClr>
              <a:buSzPct val="70000"/>
              <a:buFont typeface="Wingdings 2"/>
              <a:buChar char=""/>
              <a:defRPr/>
            </a:pPr>
            <a:endParaRPr lang="es-ES" sz="3200" dirty="0">
              <a:solidFill>
                <a:schemeClr val="accent1">
                  <a:lumMod val="75000"/>
                </a:schemeClr>
              </a:solidFill>
              <a:latin typeface="+mn-lt"/>
              <a:cs typeface="+mn-cs"/>
            </a:endParaRPr>
          </a:p>
          <a:p>
            <a:pPr marL="342900" indent="-342900" algn="just" fontAlgn="auto">
              <a:spcBef>
                <a:spcPct val="20000"/>
              </a:spcBef>
              <a:spcAft>
                <a:spcPts val="0"/>
              </a:spcAft>
              <a:buClr>
                <a:schemeClr val="accent1"/>
              </a:buClr>
              <a:buSzPct val="70000"/>
              <a:buFont typeface="Wingdings" pitchFamily="2" charset="2"/>
              <a:buChar char="ü"/>
              <a:defRPr/>
            </a:pPr>
            <a:r>
              <a:rPr lang="es-ES" sz="3200" dirty="0">
                <a:solidFill>
                  <a:schemeClr val="accent1">
                    <a:lumMod val="75000"/>
                  </a:schemeClr>
                </a:solidFill>
                <a:latin typeface="+mn-lt"/>
                <a:cs typeface="+mn-cs"/>
              </a:rPr>
              <a:t>Tipo de Muestreo: Aleatorio Simple</a:t>
            </a:r>
          </a:p>
          <a:p>
            <a:pPr marL="342900" indent="-342900" algn="just" fontAlgn="auto">
              <a:spcBef>
                <a:spcPct val="20000"/>
              </a:spcBef>
              <a:spcAft>
                <a:spcPts val="0"/>
              </a:spcAft>
              <a:buClr>
                <a:schemeClr val="accent1"/>
              </a:buClr>
              <a:buSzPct val="70000"/>
              <a:buFont typeface="Wingdings" pitchFamily="2" charset="2"/>
              <a:buChar char="ü"/>
              <a:defRPr/>
            </a:pPr>
            <a:r>
              <a:rPr lang="es-ES" sz="3200" dirty="0">
                <a:solidFill>
                  <a:schemeClr val="accent1">
                    <a:lumMod val="75000"/>
                  </a:schemeClr>
                </a:solidFill>
                <a:latin typeface="+mn-lt"/>
                <a:cs typeface="+mn-cs"/>
              </a:rPr>
              <a:t>Población: Infinita</a:t>
            </a:r>
          </a:p>
          <a:p>
            <a:pPr marL="342900" indent="-342900" algn="just" fontAlgn="auto">
              <a:spcBef>
                <a:spcPct val="20000"/>
              </a:spcBef>
              <a:spcAft>
                <a:spcPts val="0"/>
              </a:spcAft>
              <a:buClr>
                <a:schemeClr val="accent1"/>
              </a:buClr>
              <a:buSzPct val="70000"/>
              <a:buFont typeface="Wingdings" pitchFamily="2" charset="2"/>
              <a:buChar char="ü"/>
              <a:defRPr/>
            </a:pPr>
            <a:r>
              <a:rPr lang="es-ES" sz="3200" dirty="0">
                <a:solidFill>
                  <a:schemeClr val="accent1">
                    <a:lumMod val="75000"/>
                  </a:schemeClr>
                </a:solidFill>
                <a:latin typeface="+mn-lt"/>
                <a:cs typeface="+mn-cs"/>
              </a:rPr>
              <a:t>Tamaño de la muestra: 400 individuos</a:t>
            </a:r>
            <a:endParaRPr lang="es-ES_tradnl" sz="3200" dirty="0">
              <a:solidFill>
                <a:schemeClr val="accent1">
                  <a:lumMod val="75000"/>
                </a:schemeClr>
              </a:solidFill>
              <a:latin typeface="+mn-lt"/>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1 Título"/>
          <p:cNvSpPr txBox="1">
            <a:spLocks/>
          </p:cNvSpPr>
          <p:nvPr/>
        </p:nvSpPr>
        <p:spPr>
          <a:xfrm>
            <a:off x="642910" y="285728"/>
            <a:ext cx="7772400" cy="785818"/>
          </a:xfrm>
          <a:prstGeom prst="rect">
            <a:avLst/>
          </a:prstGeom>
        </p:spPr>
        <p:txBody>
          <a:bodyPr anchor="ctr">
            <a:normAutofit/>
          </a:bodyPr>
          <a:lstStyle/>
          <a:p>
            <a:pPr algn="ctr" fontAlgn="auto">
              <a:spcAft>
                <a:spcPts val="0"/>
              </a:spcAft>
              <a:defRPr/>
            </a:pPr>
            <a:r>
              <a:rPr lang="es-ES"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rPr>
              <a:t>Investigación de Mercado</a:t>
            </a:r>
            <a:endParaRPr lang="es-ES_tradnl"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endParaRPr>
          </a:p>
        </p:txBody>
      </p:sp>
      <p:pic>
        <p:nvPicPr>
          <p:cNvPr id="17412" name="Gráfico 2"/>
          <p:cNvPicPr>
            <a:picLocks noChangeArrowheads="1"/>
          </p:cNvPicPr>
          <p:nvPr/>
        </p:nvPicPr>
        <p:blipFill>
          <a:blip r:embed="rId3"/>
          <a:srcRect/>
          <a:stretch>
            <a:fillRect/>
          </a:stretch>
        </p:blipFill>
        <p:spPr bwMode="auto">
          <a:xfrm>
            <a:off x="1552575" y="2060575"/>
            <a:ext cx="6305550" cy="379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3" descr="C:\Users\Laura Crow\Desktop\WOBENZYM\LOGOTIPO DE WOBENZYM.gif"/>
          <p:cNvPicPr>
            <a:picLocks noChangeAspect="1" noChangeArrowheads="1"/>
          </p:cNvPicPr>
          <p:nvPr/>
        </p:nvPicPr>
        <p:blipFill>
          <a:blip r:embed="rId2"/>
          <a:srcRect/>
          <a:stretch>
            <a:fillRect/>
          </a:stretch>
        </p:blipFill>
        <p:spPr bwMode="auto">
          <a:xfrm>
            <a:off x="7929563" y="214313"/>
            <a:ext cx="1000125" cy="728662"/>
          </a:xfrm>
          <a:prstGeom prst="rect">
            <a:avLst/>
          </a:prstGeom>
          <a:noFill/>
          <a:ln w="9525">
            <a:noFill/>
            <a:miter lim="800000"/>
            <a:headEnd/>
            <a:tailEnd/>
          </a:ln>
        </p:spPr>
      </p:pic>
      <p:sp>
        <p:nvSpPr>
          <p:cNvPr id="5" name="1 Título"/>
          <p:cNvSpPr txBox="1">
            <a:spLocks/>
          </p:cNvSpPr>
          <p:nvPr/>
        </p:nvSpPr>
        <p:spPr>
          <a:xfrm>
            <a:off x="371500" y="285728"/>
            <a:ext cx="7772400" cy="785818"/>
          </a:xfrm>
          <a:prstGeom prst="rect">
            <a:avLst/>
          </a:prstGeom>
        </p:spPr>
        <p:txBody>
          <a:bodyPr anchor="ctr">
            <a:normAutofit/>
          </a:bodyPr>
          <a:lstStyle/>
          <a:p>
            <a:pPr algn="ctr" fontAlgn="auto">
              <a:spcAft>
                <a:spcPts val="0"/>
              </a:spcAft>
              <a:defRPr/>
            </a:pPr>
            <a:r>
              <a:rPr lang="es-ES"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rPr>
              <a:t>Investigación de Mercado</a:t>
            </a:r>
            <a:endParaRPr lang="es-ES_tradnl" sz="4000" cap="all" dirty="0">
              <a:solidFill>
                <a:schemeClr val="accent2">
                  <a:lumMod val="50000"/>
                </a:schemeClr>
              </a:solidFill>
              <a:effectLst>
                <a:reflection blurRad="12700" stA="48000" endA="300" endPos="55000" dir="5400000" sy="-90000" algn="bl" rotWithShape="0"/>
              </a:effectLst>
              <a:latin typeface="Algerian" pitchFamily="82" charset="0"/>
              <a:ea typeface="+mj-ea"/>
              <a:cs typeface="+mj-cs"/>
            </a:endParaRPr>
          </a:p>
        </p:txBody>
      </p:sp>
      <p:pic>
        <p:nvPicPr>
          <p:cNvPr id="18436" name="Imagen 122"/>
          <p:cNvPicPr>
            <a:picLocks noChangeAspect="1" noChangeArrowheads="1"/>
          </p:cNvPicPr>
          <p:nvPr/>
        </p:nvPicPr>
        <p:blipFill>
          <a:blip r:embed="rId3"/>
          <a:srcRect/>
          <a:stretch>
            <a:fillRect/>
          </a:stretch>
        </p:blipFill>
        <p:spPr bwMode="auto">
          <a:xfrm>
            <a:off x="1190625" y="1857375"/>
            <a:ext cx="6881813" cy="4143375"/>
          </a:xfrm>
          <a:prstGeom prst="rect">
            <a:avLst/>
          </a:prstGeom>
          <a:solidFill>
            <a:srgbClr val="8DB3E2"/>
          </a:solid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Trek</Template>
  <TotalTime>356</TotalTime>
  <Words>1012</Words>
  <PresentationFormat>Presentación en pantalla (4:3)</PresentationFormat>
  <Paragraphs>218</Paragraphs>
  <Slides>41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41</vt:i4>
      </vt:variant>
    </vt:vector>
  </HeadingPairs>
  <TitlesOfParts>
    <vt:vector size="50" baseType="lpstr">
      <vt:lpstr>Franklin Gothic Book</vt:lpstr>
      <vt:lpstr>Arial</vt:lpstr>
      <vt:lpstr>Franklin Gothic Medium</vt:lpstr>
      <vt:lpstr>Wingdings 2</vt:lpstr>
      <vt:lpstr>Calibri</vt:lpstr>
      <vt:lpstr>Wingdings</vt:lpstr>
      <vt:lpstr>Times New Roman</vt:lpstr>
      <vt:lpstr>Algerian</vt:lpstr>
      <vt:lpstr>Viajes</vt:lpstr>
      <vt:lpstr>WOBENZYM® n  NATURPHARMA</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MERCHANDISING </vt:lpstr>
      <vt:lpstr>Proceso de importación</vt:lpstr>
      <vt:lpstr>Inversión en equipamiento</vt:lpstr>
      <vt:lpstr>Balance de personal</vt:lpstr>
      <vt:lpstr>ingresos</vt:lpstr>
      <vt:lpstr>Costos de importación</vt:lpstr>
      <vt:lpstr>Gastos de publicidad</vt:lpstr>
      <vt:lpstr>Gastos de promoción</vt:lpstr>
      <vt:lpstr> Capital de trabajo  ANALISIS FINANCIERO WOBENZYM.xlsx</vt:lpstr>
      <vt:lpstr>Tasa interna de retorno</vt:lpstr>
      <vt:lpstr>Flujo de caja</vt:lpstr>
      <vt:lpstr>En resumen</vt:lpstr>
      <vt:lpstr>Análisis de escenarios</vt:lpstr>
      <vt:lpstr>Diapositiva 40</vt:lpstr>
      <vt:lpstr>Diapositiva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WOBENZYM® n  NATURPHARMA</dc:title>
  <dc:creator>Laura Crow</dc:creator>
  <cp:lastModifiedBy>Administrador</cp:lastModifiedBy>
  <cp:revision>35</cp:revision>
  <dcterms:created xsi:type="dcterms:W3CDTF">2009-04-13T23:44:53Z</dcterms:created>
  <dcterms:modified xsi:type="dcterms:W3CDTF">2009-11-09T18:12:32Z</dcterms:modified>
</cp:coreProperties>
</file>