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98" r:id="rId7"/>
    <p:sldId id="299" r:id="rId8"/>
    <p:sldId id="280" r:id="rId9"/>
    <p:sldId id="281" r:id="rId10"/>
    <p:sldId id="261" r:id="rId11"/>
    <p:sldId id="262" r:id="rId12"/>
    <p:sldId id="295" r:id="rId13"/>
    <p:sldId id="263" r:id="rId14"/>
    <p:sldId id="292" r:id="rId15"/>
    <p:sldId id="294" r:id="rId16"/>
    <p:sldId id="290" r:id="rId17"/>
    <p:sldId id="288" r:id="rId18"/>
    <p:sldId id="286" r:id="rId19"/>
    <p:sldId id="285" r:id="rId20"/>
    <p:sldId id="284" r:id="rId21"/>
    <p:sldId id="296" r:id="rId22"/>
    <p:sldId id="279" r:id="rId23"/>
    <p:sldId id="264" r:id="rId24"/>
    <p:sldId id="265" r:id="rId25"/>
    <p:sldId id="266" r:id="rId26"/>
    <p:sldId id="318" r:id="rId27"/>
    <p:sldId id="319" r:id="rId28"/>
    <p:sldId id="320" r:id="rId29"/>
    <p:sldId id="321" r:id="rId30"/>
    <p:sldId id="322" r:id="rId31"/>
    <p:sldId id="323" r:id="rId32"/>
    <p:sldId id="324" r:id="rId33"/>
    <p:sldId id="325" r:id="rId34"/>
    <p:sldId id="274" r:id="rId35"/>
    <p:sldId id="275" r:id="rId36"/>
    <p:sldId id="276" r:id="rId37"/>
    <p:sldId id="277" r:id="rId38"/>
    <p:sldId id="304" r:id="rId39"/>
    <p:sldId id="305" r:id="rId40"/>
    <p:sldId id="306" r:id="rId41"/>
    <p:sldId id="307" r:id="rId42"/>
    <p:sldId id="308" r:id="rId43"/>
    <p:sldId id="302" r:id="rId44"/>
    <p:sldId id="300" r:id="rId45"/>
    <p:sldId id="316" r:id="rId46"/>
    <p:sldId id="301" r:id="rId47"/>
    <p:sldId id="310" r:id="rId48"/>
    <p:sldId id="311" r:id="rId49"/>
    <p:sldId id="278" r:id="rId50"/>
    <p:sldId id="317" r:id="rId51"/>
    <p:sldId id="313" r:id="rId52"/>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0" d="100"/>
          <a:sy n="60" d="100"/>
        </p:scale>
        <p:origin x="-306"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lvl1pPr>
              <a:defRPr/>
            </a:lvl1pPr>
          </a:lstStyle>
          <a:p>
            <a:pPr>
              <a:defRPr/>
            </a:pPr>
            <a:fld id="{F0B62BCD-334A-42EC-8AA4-F58E4FDCA384}" type="datetimeFigureOut">
              <a:rPr lang="es-ES"/>
              <a:pPr>
                <a:defRPr/>
              </a:pPr>
              <a:t>09/11/2009</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F60FA590-D05A-4200-9BDC-C8777AD5201A}" type="slidenum">
              <a:rPr lang="es-ES"/>
              <a:pPr>
                <a:defRPr/>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9BC4EF64-221A-4ABA-A00E-26A9D76CAB84}" type="datetimeFigureOut">
              <a:rPr lang="es-ES"/>
              <a:pPr>
                <a:defRPr/>
              </a:pPr>
              <a:t>09/11/2009</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C2CF6233-EC7B-4207-B1AC-6CDA9796527E}" type="slidenum">
              <a:rPr lang="es-ES"/>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2765DDB1-358B-45A2-9921-9F2CF4DDD8C8}" type="datetimeFigureOut">
              <a:rPr lang="es-ES"/>
              <a:pPr>
                <a:defRPr/>
              </a:pPr>
              <a:t>09/11/2009</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1AD8B85F-C7BF-4869-953A-308AA4FDC5C6}" type="slidenum">
              <a:rPr lang="es-ES"/>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349DB88C-690B-4A28-AEE9-93CFC7C73F84}" type="datetimeFigureOut">
              <a:rPr lang="es-ES"/>
              <a:pPr>
                <a:defRPr/>
              </a:pPr>
              <a:t>09/11/2009</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FAE4ED68-1D61-48EA-A37C-E762E46DAD6B}" type="slidenum">
              <a:rPr lang="es-ES"/>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82254572-CB1C-4B7B-8A58-F375E8A21A52}" type="datetimeFigureOut">
              <a:rPr lang="es-ES"/>
              <a:pPr>
                <a:defRPr/>
              </a:pPr>
              <a:t>09/11/2009</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3417DEAB-35F9-46C1-AE9E-F2105934CFB7}" type="slidenum">
              <a:rPr lang="es-ES"/>
              <a:pPr>
                <a:defRPr/>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3 Marcador de fecha"/>
          <p:cNvSpPr>
            <a:spLocks noGrp="1"/>
          </p:cNvSpPr>
          <p:nvPr>
            <p:ph type="dt" sz="half" idx="10"/>
          </p:nvPr>
        </p:nvSpPr>
        <p:spPr/>
        <p:txBody>
          <a:bodyPr/>
          <a:lstStyle>
            <a:lvl1pPr>
              <a:defRPr/>
            </a:lvl1pPr>
          </a:lstStyle>
          <a:p>
            <a:pPr>
              <a:defRPr/>
            </a:pPr>
            <a:fld id="{C6C0F656-7FCA-45BE-949F-BCAB89641665}" type="datetimeFigureOut">
              <a:rPr lang="es-ES"/>
              <a:pPr>
                <a:defRPr/>
              </a:pPr>
              <a:t>09/11/2009</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F1EDD436-42D6-4816-9870-85ECBE32276D}" type="slidenum">
              <a:rPr lang="es-ES"/>
              <a:pPr>
                <a:defRPr/>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3 Marcador de fecha"/>
          <p:cNvSpPr>
            <a:spLocks noGrp="1"/>
          </p:cNvSpPr>
          <p:nvPr>
            <p:ph type="dt" sz="half" idx="10"/>
          </p:nvPr>
        </p:nvSpPr>
        <p:spPr/>
        <p:txBody>
          <a:bodyPr/>
          <a:lstStyle>
            <a:lvl1pPr>
              <a:defRPr/>
            </a:lvl1pPr>
          </a:lstStyle>
          <a:p>
            <a:pPr>
              <a:defRPr/>
            </a:pPr>
            <a:fld id="{EC9A02B7-965C-4E37-9D92-DD5861E7C139}" type="datetimeFigureOut">
              <a:rPr lang="es-ES"/>
              <a:pPr>
                <a:defRPr/>
              </a:pPr>
              <a:t>09/11/2009</a:t>
            </a:fld>
            <a:endParaRPr lang="es-ES"/>
          </a:p>
        </p:txBody>
      </p:sp>
      <p:sp>
        <p:nvSpPr>
          <p:cNvPr id="8" name="4 Marcador de pie de página"/>
          <p:cNvSpPr>
            <a:spLocks noGrp="1"/>
          </p:cNvSpPr>
          <p:nvPr>
            <p:ph type="ftr" sz="quarter" idx="11"/>
          </p:nvPr>
        </p:nvSpPr>
        <p:spPr/>
        <p:txBody>
          <a:bodyPr/>
          <a:lstStyle>
            <a:lvl1pPr>
              <a:defRPr/>
            </a:lvl1pPr>
          </a:lstStyle>
          <a:p>
            <a:pPr>
              <a:defRPr/>
            </a:pPr>
            <a:endParaRPr lang="es-ES"/>
          </a:p>
        </p:txBody>
      </p:sp>
      <p:sp>
        <p:nvSpPr>
          <p:cNvPr id="9" name="5 Marcador de número de diapositiva"/>
          <p:cNvSpPr>
            <a:spLocks noGrp="1"/>
          </p:cNvSpPr>
          <p:nvPr>
            <p:ph type="sldNum" sz="quarter" idx="12"/>
          </p:nvPr>
        </p:nvSpPr>
        <p:spPr/>
        <p:txBody>
          <a:bodyPr/>
          <a:lstStyle>
            <a:lvl1pPr>
              <a:defRPr/>
            </a:lvl1pPr>
          </a:lstStyle>
          <a:p>
            <a:pPr>
              <a:defRPr/>
            </a:pPr>
            <a:fld id="{B6174D90-5F94-48E5-9B6A-678F7447854E}" type="slidenum">
              <a:rPr lang="es-ES"/>
              <a:pPr>
                <a:defRPr/>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3 Marcador de fecha"/>
          <p:cNvSpPr>
            <a:spLocks noGrp="1"/>
          </p:cNvSpPr>
          <p:nvPr>
            <p:ph type="dt" sz="half" idx="10"/>
          </p:nvPr>
        </p:nvSpPr>
        <p:spPr/>
        <p:txBody>
          <a:bodyPr/>
          <a:lstStyle>
            <a:lvl1pPr>
              <a:defRPr/>
            </a:lvl1pPr>
          </a:lstStyle>
          <a:p>
            <a:pPr>
              <a:defRPr/>
            </a:pPr>
            <a:fld id="{4BFC68B0-2A05-4145-95D1-990CA0194451}" type="datetimeFigureOut">
              <a:rPr lang="es-ES"/>
              <a:pPr>
                <a:defRPr/>
              </a:pPr>
              <a:t>09/11/2009</a:t>
            </a:fld>
            <a:endParaRPr lang="es-ES"/>
          </a:p>
        </p:txBody>
      </p:sp>
      <p:sp>
        <p:nvSpPr>
          <p:cNvPr id="4" name="4 Marcador de pie de página"/>
          <p:cNvSpPr>
            <a:spLocks noGrp="1"/>
          </p:cNvSpPr>
          <p:nvPr>
            <p:ph type="ftr" sz="quarter" idx="11"/>
          </p:nvPr>
        </p:nvSpPr>
        <p:spPr/>
        <p:txBody>
          <a:bodyPr/>
          <a:lstStyle>
            <a:lvl1pPr>
              <a:defRPr/>
            </a:lvl1pPr>
          </a:lstStyle>
          <a:p>
            <a:pPr>
              <a:defRPr/>
            </a:pPr>
            <a:endParaRPr lang="es-ES"/>
          </a:p>
        </p:txBody>
      </p:sp>
      <p:sp>
        <p:nvSpPr>
          <p:cNvPr id="5" name="5 Marcador de número de diapositiva"/>
          <p:cNvSpPr>
            <a:spLocks noGrp="1"/>
          </p:cNvSpPr>
          <p:nvPr>
            <p:ph type="sldNum" sz="quarter" idx="12"/>
          </p:nvPr>
        </p:nvSpPr>
        <p:spPr/>
        <p:txBody>
          <a:bodyPr/>
          <a:lstStyle>
            <a:lvl1pPr>
              <a:defRPr/>
            </a:lvl1pPr>
          </a:lstStyle>
          <a:p>
            <a:pPr>
              <a:defRPr/>
            </a:pPr>
            <a:fld id="{1AA9A8C3-7A2B-456D-88E0-E32244AD9563}" type="slidenum">
              <a:rPr lang="es-ES"/>
              <a:pPr>
                <a:def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CE6832B5-A047-4E09-B8A6-89D8101917BB}" type="datetimeFigureOut">
              <a:rPr lang="es-ES"/>
              <a:pPr>
                <a:defRPr/>
              </a:pPr>
              <a:t>09/11/2009</a:t>
            </a:fld>
            <a:endParaRPr lang="es-ES"/>
          </a:p>
        </p:txBody>
      </p:sp>
      <p:sp>
        <p:nvSpPr>
          <p:cNvPr id="3" name="4 Marcador de pie de página"/>
          <p:cNvSpPr>
            <a:spLocks noGrp="1"/>
          </p:cNvSpPr>
          <p:nvPr>
            <p:ph type="ftr" sz="quarter" idx="11"/>
          </p:nvPr>
        </p:nvSpPr>
        <p:spPr/>
        <p:txBody>
          <a:bodyPr/>
          <a:lstStyle>
            <a:lvl1pPr>
              <a:defRPr/>
            </a:lvl1pPr>
          </a:lstStyle>
          <a:p>
            <a:pPr>
              <a:defRPr/>
            </a:pPr>
            <a:endParaRPr lang="es-ES"/>
          </a:p>
        </p:txBody>
      </p:sp>
      <p:sp>
        <p:nvSpPr>
          <p:cNvPr id="4" name="5 Marcador de número de diapositiva"/>
          <p:cNvSpPr>
            <a:spLocks noGrp="1"/>
          </p:cNvSpPr>
          <p:nvPr>
            <p:ph type="sldNum" sz="quarter" idx="12"/>
          </p:nvPr>
        </p:nvSpPr>
        <p:spPr/>
        <p:txBody>
          <a:bodyPr/>
          <a:lstStyle>
            <a:lvl1pPr>
              <a:defRPr/>
            </a:lvl1pPr>
          </a:lstStyle>
          <a:p>
            <a:pPr>
              <a:defRPr/>
            </a:pPr>
            <a:fld id="{F0854284-0A04-4F6A-8AD0-0758D612C0AB}" type="slidenum">
              <a:rPr lang="es-ES"/>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6FE5C312-0589-43BD-89C6-418876187936}" type="datetimeFigureOut">
              <a:rPr lang="es-ES"/>
              <a:pPr>
                <a:defRPr/>
              </a:pPr>
              <a:t>09/11/2009</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A3F1E6EE-2934-40F8-8EAE-9A24B01E9C43}" type="slidenum">
              <a:rPr lang="es-ES"/>
              <a:pPr>
                <a:defRPr/>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8A557AD1-6DFF-4911-8344-86B34A69BFF0}" type="datetimeFigureOut">
              <a:rPr lang="es-ES"/>
              <a:pPr>
                <a:defRPr/>
              </a:pPr>
              <a:t>09/11/2009</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AFCE5D4D-E14E-4BB8-A580-2171C52B1191}" type="slidenum">
              <a:rPr lang="es-ES"/>
              <a:pPr>
                <a:defRPr/>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89000">
              <a:srgbClr val="FFEFD1">
                <a:alpha val="37000"/>
              </a:srgbClr>
            </a:gs>
            <a:gs pos="64999">
              <a:srgbClr val="F0EBD5"/>
            </a:gs>
            <a:gs pos="100000">
              <a:srgbClr val="D1C39F"/>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1027"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9763EA9B-3F3E-4743-9216-8BA5915E8E11}" type="datetimeFigureOut">
              <a:rPr lang="es-ES"/>
              <a:pPr>
                <a:defRPr/>
              </a:pPr>
              <a:t>09/11/2009</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410A4BC1-CC77-4A13-A639-ED1E68AFFCED}"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5.png"/><Relationship Id="rId1" Type="http://schemas.openxmlformats.org/officeDocument/2006/relationships/slideLayout" Target="../slideLayouts/slideLayout2.xml"/><Relationship Id="rId5" Type="http://schemas.openxmlformats.org/officeDocument/2006/relationships/image" Target="../media/image38.png"/><Relationship Id="rId4" Type="http://schemas.openxmlformats.org/officeDocument/2006/relationships/image" Target="../media/image37.png"/></Relationships>
</file>

<file path=ppt/slides/_rels/slide48.xml.rels><?xml version="1.0" encoding="UTF-8" standalone="yes"?>
<Relationships xmlns="http://schemas.openxmlformats.org/package/2006/relationships"><Relationship Id="rId2" Type="http://schemas.openxmlformats.org/officeDocument/2006/relationships/image" Target="../media/image39.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41.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image" Target="../media/image43.png"/><Relationship Id="rId1" Type="http://schemas.openxmlformats.org/officeDocument/2006/relationships/slideLayout" Target="../slideLayouts/slideLayout2.xml"/><Relationship Id="rId4" Type="http://schemas.openxmlformats.org/officeDocument/2006/relationships/image" Target="../media/image4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3" name="Imagen 3" descr="logonewespol[1]"/>
          <p:cNvPicPr>
            <a:picLocks noChangeAspect="1" noChangeArrowheads="1"/>
          </p:cNvPicPr>
          <p:nvPr/>
        </p:nvPicPr>
        <p:blipFill>
          <a:blip r:embed="rId2"/>
          <a:srcRect/>
          <a:stretch>
            <a:fillRect/>
          </a:stretch>
        </p:blipFill>
        <p:spPr bwMode="auto">
          <a:xfrm>
            <a:off x="785813" y="4929188"/>
            <a:ext cx="1225550" cy="1222375"/>
          </a:xfrm>
          <a:prstGeom prst="rect">
            <a:avLst/>
          </a:prstGeom>
          <a:noFill/>
          <a:ln w="9525">
            <a:noFill/>
            <a:miter lim="800000"/>
            <a:headEnd/>
            <a:tailEnd/>
          </a:ln>
        </p:spPr>
      </p:pic>
      <p:sp>
        <p:nvSpPr>
          <p:cNvPr id="13314" name="3 Título"/>
          <p:cNvSpPr>
            <a:spLocks noGrp="1"/>
          </p:cNvSpPr>
          <p:nvPr>
            <p:ph type="ctrTitle"/>
          </p:nvPr>
        </p:nvSpPr>
        <p:spPr>
          <a:xfrm>
            <a:off x="685800" y="285750"/>
            <a:ext cx="7772400" cy="1214438"/>
          </a:xfrm>
        </p:spPr>
        <p:txBody>
          <a:bodyPr/>
          <a:lstStyle/>
          <a:p>
            <a:r>
              <a:rPr lang="es-ES" sz="2000" b="1" smtClean="0">
                <a:latin typeface="Arial" charset="0"/>
                <a:cs typeface="Arial" charset="0"/>
              </a:rPr>
              <a:t>ESCUELA SUPERIOR POLITÉCNICA DEL LITORAL</a:t>
            </a:r>
            <a:br>
              <a:rPr lang="es-ES" sz="2000" b="1" smtClean="0">
                <a:latin typeface="Arial" charset="0"/>
                <a:cs typeface="Arial" charset="0"/>
              </a:rPr>
            </a:br>
            <a:r>
              <a:rPr lang="es-ES" sz="2000" smtClean="0">
                <a:latin typeface="Arial" charset="0"/>
                <a:cs typeface="Arial" charset="0"/>
              </a:rPr>
              <a:t/>
            </a:r>
            <a:br>
              <a:rPr lang="es-ES" sz="2000" smtClean="0">
                <a:latin typeface="Arial" charset="0"/>
                <a:cs typeface="Arial" charset="0"/>
              </a:rPr>
            </a:br>
            <a:r>
              <a:rPr lang="es-ES" sz="2000" b="1" smtClean="0">
                <a:latin typeface="Arial" charset="0"/>
                <a:cs typeface="Arial" charset="0"/>
              </a:rPr>
              <a:t>Facultad de Economía y Negocios</a:t>
            </a:r>
            <a:br>
              <a:rPr lang="es-ES" sz="2000" b="1" smtClean="0">
                <a:latin typeface="Arial" charset="0"/>
                <a:cs typeface="Arial" charset="0"/>
              </a:rPr>
            </a:br>
            <a:endParaRPr lang="es-ES" sz="2000" smtClean="0">
              <a:latin typeface="Arial" charset="0"/>
              <a:cs typeface="Arial" charset="0"/>
            </a:endParaRPr>
          </a:p>
        </p:txBody>
      </p:sp>
      <p:sp>
        <p:nvSpPr>
          <p:cNvPr id="5" name="4 Subtítulo"/>
          <p:cNvSpPr>
            <a:spLocks noGrp="1"/>
          </p:cNvSpPr>
          <p:nvPr>
            <p:ph type="subTitle" idx="1"/>
          </p:nvPr>
        </p:nvSpPr>
        <p:spPr>
          <a:xfrm>
            <a:off x="755650" y="1484313"/>
            <a:ext cx="7715250" cy="928687"/>
          </a:xfrm>
        </p:spPr>
        <p:txBody>
          <a:bodyPr>
            <a:normAutofit/>
          </a:bodyPr>
          <a:lstStyle/>
          <a:p>
            <a:pPr>
              <a:lnSpc>
                <a:spcPct val="90000"/>
              </a:lnSpc>
            </a:pPr>
            <a:r>
              <a:rPr lang="es-ES" sz="2000" b="1" smtClean="0">
                <a:solidFill>
                  <a:schemeClr val="tx1"/>
                </a:solidFill>
                <a:latin typeface="Arial" charset="0"/>
                <a:cs typeface="Arial" charset="0"/>
              </a:rPr>
              <a:t>“PROYECTO PRODUCCIÓN Y COMERCIALIZACIÓN DE UNA BEBIDA ENERGIZANTE NATURAL A BASE DE PITAHAYA” </a:t>
            </a:r>
          </a:p>
        </p:txBody>
      </p:sp>
      <p:sp>
        <p:nvSpPr>
          <p:cNvPr id="13316" name="9 CuadroTexto"/>
          <p:cNvSpPr txBox="1">
            <a:spLocks noChangeArrowheads="1"/>
          </p:cNvSpPr>
          <p:nvPr/>
        </p:nvSpPr>
        <p:spPr bwMode="auto">
          <a:xfrm>
            <a:off x="714375" y="2428875"/>
            <a:ext cx="7715250" cy="1816100"/>
          </a:xfrm>
          <a:prstGeom prst="rect">
            <a:avLst/>
          </a:prstGeom>
          <a:noFill/>
          <a:ln w="9525">
            <a:noFill/>
            <a:miter lim="800000"/>
            <a:headEnd/>
            <a:tailEnd/>
          </a:ln>
        </p:spPr>
        <p:txBody>
          <a:bodyPr>
            <a:spAutoFit/>
          </a:bodyPr>
          <a:lstStyle/>
          <a:p>
            <a:pPr algn="ctr"/>
            <a:r>
              <a:rPr lang="es-ES" sz="1600" b="1">
                <a:cs typeface="Arial" charset="0"/>
              </a:rPr>
              <a:t>Proyecto de Tesis de Grado</a:t>
            </a:r>
          </a:p>
          <a:p>
            <a:pPr algn="ctr"/>
            <a:endParaRPr lang="es-ES" sz="1600" b="1">
              <a:cs typeface="Arial" charset="0"/>
            </a:endParaRPr>
          </a:p>
          <a:p>
            <a:pPr algn="ctr"/>
            <a:r>
              <a:rPr lang="es-ES" sz="1600" b="1">
                <a:cs typeface="Arial" charset="0"/>
              </a:rPr>
              <a:t>Previa la obtención del Título de:</a:t>
            </a:r>
          </a:p>
          <a:p>
            <a:pPr algn="ctr"/>
            <a:endParaRPr lang="es-ES" sz="1600" b="1">
              <a:cs typeface="Arial" charset="0"/>
            </a:endParaRPr>
          </a:p>
          <a:p>
            <a:pPr algn="ctr"/>
            <a:r>
              <a:rPr lang="es-ES" sz="1600" b="1">
                <a:cs typeface="Arial" charset="0"/>
              </a:rPr>
              <a:t>Economista con Mención en Gestión Empresarial, especialización Finanzas </a:t>
            </a:r>
          </a:p>
          <a:p>
            <a:pPr algn="ctr"/>
            <a:r>
              <a:rPr lang="es-ES" sz="1600" b="1">
                <a:cs typeface="Arial" charset="0"/>
              </a:rPr>
              <a:t>Economista con Mención en Gestión Empresarial. especialización Finanzas</a:t>
            </a:r>
          </a:p>
          <a:p>
            <a:pPr algn="ctr"/>
            <a:r>
              <a:rPr lang="es-ES" sz="1600" b="1">
                <a:cs typeface="Arial" charset="0"/>
              </a:rPr>
              <a:t>Economista con Mención en Gestión Empresarial, especialización Marketing </a:t>
            </a:r>
          </a:p>
        </p:txBody>
      </p:sp>
      <p:sp>
        <p:nvSpPr>
          <p:cNvPr id="13317" name="10 CuadroTexto"/>
          <p:cNvSpPr txBox="1">
            <a:spLocks noChangeArrowheads="1"/>
          </p:cNvSpPr>
          <p:nvPr/>
        </p:nvSpPr>
        <p:spPr bwMode="auto">
          <a:xfrm>
            <a:off x="1285875" y="4500563"/>
            <a:ext cx="7072313" cy="1344612"/>
          </a:xfrm>
          <a:prstGeom prst="rect">
            <a:avLst/>
          </a:prstGeom>
          <a:noFill/>
          <a:ln w="9525">
            <a:noFill/>
            <a:miter lim="800000"/>
            <a:headEnd/>
            <a:tailEnd/>
          </a:ln>
        </p:spPr>
        <p:txBody>
          <a:bodyPr>
            <a:spAutoFit/>
          </a:bodyPr>
          <a:lstStyle/>
          <a:p>
            <a:pPr algn="ctr"/>
            <a:r>
              <a:rPr lang="es-ES" sz="1600" b="1">
                <a:cs typeface="Arial" charset="0"/>
              </a:rPr>
              <a:t>Presentado por:</a:t>
            </a:r>
          </a:p>
          <a:p>
            <a:endParaRPr lang="es-ES" sz="1600" b="1">
              <a:cs typeface="Arial" charset="0"/>
            </a:endParaRPr>
          </a:p>
          <a:p>
            <a:pPr algn="ctr"/>
            <a:r>
              <a:rPr lang="es-ES" sz="1600" b="1">
                <a:cs typeface="Arial" charset="0"/>
              </a:rPr>
              <a:t>Katherine Lissette Miranda García</a:t>
            </a:r>
          </a:p>
          <a:p>
            <a:pPr algn="ctr"/>
            <a:r>
              <a:rPr lang="es-ES" sz="1600" b="1">
                <a:cs typeface="Arial" charset="0"/>
              </a:rPr>
              <a:t>Sonia Gabriela Lema Reinoso</a:t>
            </a:r>
          </a:p>
          <a:p>
            <a:pPr algn="ctr"/>
            <a:r>
              <a:rPr lang="es-ES" b="1"/>
              <a:t>Andrea Fernanda Freire Galarza</a:t>
            </a:r>
          </a:p>
        </p:txBody>
      </p:sp>
      <p:sp>
        <p:nvSpPr>
          <p:cNvPr id="13318" name="11 CuadroTexto"/>
          <p:cNvSpPr txBox="1">
            <a:spLocks noChangeArrowheads="1"/>
          </p:cNvSpPr>
          <p:nvPr/>
        </p:nvSpPr>
        <p:spPr bwMode="auto">
          <a:xfrm>
            <a:off x="1500188" y="6143625"/>
            <a:ext cx="6643687" cy="584200"/>
          </a:xfrm>
          <a:prstGeom prst="rect">
            <a:avLst/>
          </a:prstGeom>
          <a:noFill/>
          <a:ln w="9525">
            <a:noFill/>
            <a:miter lim="800000"/>
            <a:headEnd/>
            <a:tailEnd/>
          </a:ln>
        </p:spPr>
        <p:txBody>
          <a:bodyPr>
            <a:spAutoFit/>
          </a:bodyPr>
          <a:lstStyle/>
          <a:p>
            <a:pPr algn="ctr"/>
            <a:r>
              <a:rPr lang="es-ES" sz="1600" b="1">
                <a:cs typeface="Arial" charset="0"/>
              </a:rPr>
              <a:t>Guayaquil – Ecuador</a:t>
            </a:r>
          </a:p>
          <a:p>
            <a:pPr algn="ctr"/>
            <a:r>
              <a:rPr lang="es-ES" sz="1600" b="1">
                <a:cs typeface="Arial" charset="0"/>
              </a:rPr>
              <a:t>Septiembre – 2009 </a:t>
            </a:r>
          </a:p>
        </p:txBody>
      </p:sp>
      <p:pic>
        <p:nvPicPr>
          <p:cNvPr id="13321" name="Imagen 1" descr="LogoFen_Sello"/>
          <p:cNvPicPr>
            <a:picLocks noChangeAspect="1" noChangeArrowheads="1"/>
          </p:cNvPicPr>
          <p:nvPr/>
        </p:nvPicPr>
        <p:blipFill>
          <a:blip r:embed="rId3" cstate="print"/>
          <a:srcRect/>
          <a:stretch>
            <a:fillRect/>
          </a:stretch>
        </p:blipFill>
        <p:spPr bwMode="auto">
          <a:xfrm>
            <a:off x="7092950" y="4797425"/>
            <a:ext cx="1457325" cy="1371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96925"/>
          </a:xfrm>
        </p:spPr>
        <p:txBody>
          <a:bodyPr rtlCol="0">
            <a:normAutofit fontScale="90000"/>
          </a:bodyPr>
          <a:lstStyle/>
          <a:p>
            <a:pPr fontAlgn="auto">
              <a:spcAft>
                <a:spcPts val="0"/>
              </a:spcAft>
              <a:defRPr/>
            </a:pPr>
            <a:r>
              <a:rPr lang="es-ES" sz="3200" b="1" dirty="0" smtClean="0">
                <a:solidFill>
                  <a:schemeClr val="accent4">
                    <a:lumMod val="75000"/>
                  </a:schemeClr>
                </a:solidFill>
                <a:latin typeface="Arial" charset="0"/>
              </a:rPr>
              <a:t/>
            </a:r>
            <a:br>
              <a:rPr lang="es-ES" sz="3200" b="1" dirty="0" smtClean="0">
                <a:solidFill>
                  <a:schemeClr val="accent4">
                    <a:lumMod val="75000"/>
                  </a:schemeClr>
                </a:solidFill>
                <a:latin typeface="Arial" charset="0"/>
              </a:rPr>
            </a:br>
            <a:r>
              <a:rPr lang="es-ES" sz="3200" b="1" dirty="0" smtClean="0">
                <a:solidFill>
                  <a:schemeClr val="accent4">
                    <a:lumMod val="75000"/>
                  </a:schemeClr>
                </a:solidFill>
                <a:latin typeface="Arial" charset="0"/>
              </a:rPr>
              <a:t>Definición de la Población Objetivo</a:t>
            </a:r>
            <a:endParaRPr lang="es-ES" sz="3200" b="1" dirty="0">
              <a:solidFill>
                <a:schemeClr val="accent4">
                  <a:lumMod val="75000"/>
                </a:schemeClr>
              </a:solidFill>
            </a:endParaRPr>
          </a:p>
        </p:txBody>
      </p:sp>
      <p:sp>
        <p:nvSpPr>
          <p:cNvPr id="22530" name="2 Marcador de contenido"/>
          <p:cNvSpPr>
            <a:spLocks noGrp="1"/>
          </p:cNvSpPr>
          <p:nvPr>
            <p:ph idx="1"/>
          </p:nvPr>
        </p:nvSpPr>
        <p:spPr/>
        <p:txBody>
          <a:bodyPr/>
          <a:lstStyle/>
          <a:p>
            <a:pPr algn="just"/>
            <a:r>
              <a:rPr lang="es-ES" sz="2200" smtClean="0">
                <a:latin typeface="Arial" charset="0"/>
                <a:cs typeface="Arial" charset="0"/>
              </a:rPr>
              <a:t>La población del proyecto estará conformada por hombres y mujeres, habitantes de la ciudad de Guayaquil, comprendidos entre los 17 y 22 años de edad, de todos los estratos socioeconómicos, que estén dispuestos a consumir la bebida al precio estipulado.</a:t>
            </a:r>
          </a:p>
          <a:p>
            <a:pPr algn="just">
              <a:buFont typeface="Arial" charset="0"/>
              <a:buNone/>
            </a:pPr>
            <a:endParaRPr lang="es-ES" sz="2200" smtClean="0">
              <a:latin typeface="Arial" charset="0"/>
              <a:cs typeface="Arial" charset="0"/>
            </a:endParaRPr>
          </a:p>
          <a:p>
            <a:pPr algn="just"/>
            <a:r>
              <a:rPr lang="es-ES" sz="2200" smtClean="0">
                <a:latin typeface="Arial" charset="0"/>
                <a:cs typeface="Arial" charset="0"/>
              </a:rPr>
              <a:t>La ciudad de Guayaquil tiene un total de 1850000 habitantes hasta la actualidad, de los cuales aproximadamente el 45.5% conforma nuestro mercado objetivo. Por lo que se determina que la población del proyecto es de 841750 personas, al ser ésta mayor a 100.000 se la considera una población infinita. </a:t>
            </a:r>
          </a:p>
          <a:p>
            <a:pPr algn="just"/>
            <a:endParaRPr lang="es-ES" sz="220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38" y="214313"/>
            <a:ext cx="8229600" cy="928687"/>
          </a:xfrm>
        </p:spPr>
        <p:txBody>
          <a:bodyPr rtlCol="0">
            <a:normAutofit/>
          </a:bodyPr>
          <a:lstStyle/>
          <a:p>
            <a:pPr fontAlgn="auto">
              <a:spcAft>
                <a:spcPts val="0"/>
              </a:spcAft>
              <a:defRPr/>
            </a:pPr>
            <a:r>
              <a:rPr lang="es-ES" sz="3200" b="1" dirty="0" smtClean="0">
                <a:solidFill>
                  <a:schemeClr val="accent4">
                    <a:lumMod val="75000"/>
                  </a:schemeClr>
                </a:solidFill>
                <a:latin typeface="Arial" charset="0"/>
              </a:rPr>
              <a:t>Definición </a:t>
            </a:r>
            <a:r>
              <a:rPr lang="es-ES" sz="3200" b="1" dirty="0">
                <a:solidFill>
                  <a:schemeClr val="accent4">
                    <a:lumMod val="75000"/>
                  </a:schemeClr>
                </a:solidFill>
                <a:latin typeface="Arial" charset="0"/>
              </a:rPr>
              <a:t>de la Muestra</a:t>
            </a:r>
          </a:p>
        </p:txBody>
      </p:sp>
      <p:sp>
        <p:nvSpPr>
          <p:cNvPr id="3" name="2 Marcador de contenido"/>
          <p:cNvSpPr>
            <a:spLocks noGrp="1"/>
          </p:cNvSpPr>
          <p:nvPr>
            <p:ph idx="1"/>
          </p:nvPr>
        </p:nvSpPr>
        <p:spPr>
          <a:xfrm>
            <a:off x="457200" y="1357313"/>
            <a:ext cx="8229600" cy="4768850"/>
          </a:xfrm>
        </p:spPr>
        <p:txBody>
          <a:bodyPr rtlCol="0">
            <a:normAutofit fontScale="92500"/>
          </a:bodyPr>
          <a:lstStyle/>
          <a:p>
            <a:pPr algn="just" fontAlgn="auto">
              <a:spcAft>
                <a:spcPts val="0"/>
              </a:spcAft>
              <a:buFont typeface="Arial" pitchFamily="34" charset="0"/>
              <a:buChar char="•"/>
              <a:defRPr/>
            </a:pPr>
            <a:r>
              <a:rPr lang="es-ES" sz="2400" dirty="0">
                <a:latin typeface="Arial" charset="0"/>
                <a:cs typeface="Arial" charset="0"/>
              </a:rPr>
              <a:t>Dado de que la población es </a:t>
            </a:r>
            <a:r>
              <a:rPr lang="es-ES" sz="2400" dirty="0" smtClean="0">
                <a:latin typeface="Arial" charset="0"/>
                <a:cs typeface="Arial" charset="0"/>
              </a:rPr>
              <a:t>infinita</a:t>
            </a:r>
            <a:r>
              <a:rPr lang="es-ES" sz="2400" dirty="0">
                <a:latin typeface="Arial" charset="0"/>
                <a:cs typeface="Arial" charset="0"/>
              </a:rPr>
              <a:t>, se </a:t>
            </a:r>
            <a:r>
              <a:rPr lang="es-ES" sz="2400" dirty="0" smtClean="0">
                <a:latin typeface="Arial" charset="0"/>
                <a:cs typeface="Arial" charset="0"/>
              </a:rPr>
              <a:t>va a emplear una fórmula específicamente </a:t>
            </a:r>
            <a:r>
              <a:rPr lang="es-ES" sz="2400" dirty="0">
                <a:latin typeface="Arial" charset="0"/>
                <a:cs typeface="Arial" charset="0"/>
              </a:rPr>
              <a:t>para poblaciones superiores a 100000 </a:t>
            </a:r>
            <a:r>
              <a:rPr lang="es-ES" sz="2400" dirty="0" smtClean="0">
                <a:latin typeface="Arial" charset="0"/>
                <a:cs typeface="Arial" charset="0"/>
              </a:rPr>
              <a:t>personas:  </a:t>
            </a:r>
          </a:p>
          <a:p>
            <a:pPr algn="just" fontAlgn="auto">
              <a:spcAft>
                <a:spcPts val="0"/>
              </a:spcAft>
              <a:buFont typeface="Arial" pitchFamily="34" charset="0"/>
              <a:buChar char="•"/>
              <a:defRPr/>
            </a:pPr>
            <a:endParaRPr lang="es-ES" sz="2400" dirty="0" smtClean="0"/>
          </a:p>
          <a:p>
            <a:pPr algn="just" fontAlgn="auto">
              <a:spcAft>
                <a:spcPts val="0"/>
              </a:spcAft>
              <a:buFont typeface="Arial" pitchFamily="34" charset="0"/>
              <a:buNone/>
              <a:defRPr/>
            </a:pPr>
            <a:r>
              <a:rPr lang="es-ES" sz="2200" dirty="0" smtClean="0">
                <a:latin typeface="Arial" pitchFamily="34" charset="0"/>
                <a:cs typeface="Arial" pitchFamily="34" charset="0"/>
              </a:rPr>
              <a:t>Donde</a:t>
            </a:r>
            <a:r>
              <a:rPr lang="es-ES" sz="2200" dirty="0">
                <a:latin typeface="Arial" pitchFamily="34" charset="0"/>
                <a:cs typeface="Arial" pitchFamily="34" charset="0"/>
              </a:rPr>
              <a:t>:</a:t>
            </a:r>
          </a:p>
          <a:p>
            <a:pPr algn="just" fontAlgn="auto">
              <a:spcAft>
                <a:spcPts val="0"/>
              </a:spcAft>
              <a:buFont typeface="Arial" pitchFamily="34" charset="0"/>
              <a:buNone/>
              <a:defRPr/>
            </a:pPr>
            <a:r>
              <a:rPr lang="es-ES" sz="2200" dirty="0" smtClean="0">
                <a:latin typeface="Arial" pitchFamily="34" charset="0"/>
                <a:cs typeface="Arial" pitchFamily="34" charset="0"/>
              </a:rPr>
              <a:t>p=</a:t>
            </a:r>
            <a:r>
              <a:rPr lang="es-ES" sz="2200" dirty="0">
                <a:latin typeface="Arial" pitchFamily="34" charset="0"/>
                <a:cs typeface="Arial" pitchFamily="34" charset="0"/>
              </a:rPr>
              <a:t>	Factor de ocurrencia; es decir, personas que compran bebidas </a:t>
            </a:r>
            <a:r>
              <a:rPr lang="es-ES" sz="2200" dirty="0" smtClean="0">
                <a:latin typeface="Arial" pitchFamily="34" charset="0"/>
                <a:cs typeface="Arial" pitchFamily="34" charset="0"/>
              </a:rPr>
              <a:t>                                                                                                      </a:t>
            </a:r>
            <a:r>
              <a:rPr lang="es-ES" sz="2200" dirty="0" err="1" smtClean="0">
                <a:latin typeface="Arial" pitchFamily="34" charset="0"/>
                <a:cs typeface="Arial" pitchFamily="34" charset="0"/>
              </a:rPr>
              <a:t>energizantes</a:t>
            </a:r>
            <a:r>
              <a:rPr lang="es-ES" sz="2200" dirty="0" smtClean="0">
                <a:latin typeface="Arial" pitchFamily="34" charset="0"/>
                <a:cs typeface="Arial" pitchFamily="34" charset="0"/>
              </a:rPr>
              <a:t>.</a:t>
            </a:r>
          </a:p>
          <a:p>
            <a:pPr algn="just" fontAlgn="auto">
              <a:spcAft>
                <a:spcPts val="0"/>
              </a:spcAft>
              <a:buFont typeface="Arial" pitchFamily="34" charset="0"/>
              <a:buNone/>
              <a:defRPr/>
            </a:pPr>
            <a:r>
              <a:rPr lang="es-ES" sz="2200" dirty="0" smtClean="0">
                <a:latin typeface="Arial" pitchFamily="34" charset="0"/>
                <a:cs typeface="Arial" pitchFamily="34" charset="0"/>
              </a:rPr>
              <a:t>q=Factor </a:t>
            </a:r>
            <a:r>
              <a:rPr lang="es-ES" sz="2200" dirty="0">
                <a:latin typeface="Arial" pitchFamily="34" charset="0"/>
                <a:cs typeface="Arial" pitchFamily="34" charset="0"/>
              </a:rPr>
              <a:t>de no ocurrencia; es decir, personas que no compran bebidas </a:t>
            </a:r>
            <a:r>
              <a:rPr lang="es-ES" sz="2200" dirty="0" err="1" smtClean="0">
                <a:latin typeface="Arial" pitchFamily="34" charset="0"/>
                <a:cs typeface="Arial" pitchFamily="34" charset="0"/>
              </a:rPr>
              <a:t>energizantes</a:t>
            </a:r>
            <a:r>
              <a:rPr lang="es-ES" sz="2200" dirty="0" smtClean="0">
                <a:latin typeface="Arial" pitchFamily="34" charset="0"/>
                <a:cs typeface="Arial" pitchFamily="34" charset="0"/>
              </a:rPr>
              <a:t>.</a:t>
            </a:r>
          </a:p>
          <a:p>
            <a:pPr algn="just" fontAlgn="auto">
              <a:spcAft>
                <a:spcPts val="0"/>
              </a:spcAft>
              <a:buFont typeface="Arial" pitchFamily="34" charset="0"/>
              <a:buNone/>
              <a:defRPr/>
            </a:pPr>
            <a:r>
              <a:rPr lang="es-ES" sz="2200" dirty="0" smtClean="0">
                <a:latin typeface="Arial" pitchFamily="34" charset="0"/>
                <a:cs typeface="Arial" pitchFamily="34" charset="0"/>
              </a:rPr>
              <a:t>e</a:t>
            </a:r>
            <a:r>
              <a:rPr lang="es-ES" sz="2200" dirty="0">
                <a:latin typeface="Arial" pitchFamily="34" charset="0"/>
                <a:cs typeface="Arial" pitchFamily="34" charset="0"/>
              </a:rPr>
              <a:t>=	Margen de error el cual consideraremos de 7</a:t>
            </a:r>
            <a:r>
              <a:rPr lang="es-ES" sz="2200" dirty="0" smtClean="0">
                <a:latin typeface="Arial" pitchFamily="34" charset="0"/>
                <a:cs typeface="Arial" pitchFamily="34" charset="0"/>
              </a:rPr>
              <a:t>%.</a:t>
            </a:r>
          </a:p>
          <a:p>
            <a:pPr algn="just" fontAlgn="auto">
              <a:spcAft>
                <a:spcPts val="0"/>
              </a:spcAft>
              <a:buFont typeface="Arial" pitchFamily="34" charset="0"/>
              <a:buNone/>
              <a:defRPr/>
            </a:pPr>
            <a:endParaRPr lang="es-ES" sz="2400" dirty="0">
              <a:latin typeface="Arial" pitchFamily="34" charset="0"/>
              <a:cs typeface="Arial" pitchFamily="34" charset="0"/>
            </a:endParaRPr>
          </a:p>
          <a:p>
            <a:pPr algn="just" fontAlgn="auto">
              <a:spcAft>
                <a:spcPts val="0"/>
              </a:spcAft>
              <a:buFont typeface="Arial" pitchFamily="34" charset="0"/>
              <a:buChar char="•"/>
              <a:defRPr/>
            </a:pPr>
            <a:r>
              <a:rPr lang="es-ES" sz="2400" dirty="0">
                <a:latin typeface="Arial" pitchFamily="34" charset="0"/>
                <a:cs typeface="Arial" pitchFamily="34" charset="0"/>
              </a:rPr>
              <a:t>Se </a:t>
            </a:r>
            <a:r>
              <a:rPr lang="es-ES" sz="2400" dirty="0" smtClean="0">
                <a:latin typeface="Arial" pitchFamily="34" charset="0"/>
                <a:cs typeface="Arial" pitchFamily="34" charset="0"/>
              </a:rPr>
              <a:t>determinó que el número mínimo  de encuestas a realizar es de 204.</a:t>
            </a:r>
            <a:endParaRPr lang="es-ES" sz="2400" dirty="0">
              <a:latin typeface="Arial" pitchFamily="34" charset="0"/>
              <a:cs typeface="Arial" pitchFamily="34" charset="0"/>
            </a:endParaRPr>
          </a:p>
          <a:p>
            <a:pPr fontAlgn="auto">
              <a:spcAft>
                <a:spcPts val="0"/>
              </a:spcAft>
              <a:buFont typeface="Arial" pitchFamily="34" charset="0"/>
              <a:buChar char="•"/>
              <a:defRPr/>
            </a:pPr>
            <a:endParaRPr lang="es-ES" dirty="0"/>
          </a:p>
        </p:txBody>
      </p:sp>
      <p:pic>
        <p:nvPicPr>
          <p:cNvPr id="23555" name="Picture 2"/>
          <p:cNvPicPr>
            <a:picLocks noChangeAspect="1" noChangeArrowheads="1"/>
          </p:cNvPicPr>
          <p:nvPr/>
        </p:nvPicPr>
        <p:blipFill>
          <a:blip r:embed="rId2"/>
          <a:srcRect/>
          <a:stretch>
            <a:fillRect/>
          </a:stretch>
        </p:blipFill>
        <p:spPr bwMode="auto">
          <a:xfrm>
            <a:off x="3786188" y="2357438"/>
            <a:ext cx="1422400" cy="749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857250" y="1000125"/>
            <a:ext cx="7572375" cy="2986088"/>
          </a:xfrm>
          <a:prstGeom prst="rect">
            <a:avLst/>
          </a:prstGeom>
        </p:spPr>
        <p:txBody>
          <a:bodyPr>
            <a:spAutoFit/>
          </a:bodyPr>
          <a:lstStyle/>
          <a:p>
            <a:pPr algn="ctr" fontAlgn="auto">
              <a:spcBef>
                <a:spcPts val="0"/>
              </a:spcBef>
              <a:spcAft>
                <a:spcPts val="0"/>
              </a:spcAft>
              <a:defRPr/>
            </a:pPr>
            <a:endParaRPr lang="es-ES" sz="4400" b="1" dirty="0">
              <a:solidFill>
                <a:schemeClr val="accent4">
                  <a:lumMod val="75000"/>
                </a:schemeClr>
              </a:solidFill>
            </a:endParaRPr>
          </a:p>
          <a:p>
            <a:pPr algn="ctr" fontAlgn="auto">
              <a:spcBef>
                <a:spcPts val="0"/>
              </a:spcBef>
              <a:spcAft>
                <a:spcPts val="0"/>
              </a:spcAft>
              <a:defRPr/>
            </a:pPr>
            <a:endParaRPr lang="es-ES" sz="3600" b="1" dirty="0">
              <a:solidFill>
                <a:schemeClr val="accent4">
                  <a:lumMod val="75000"/>
                </a:schemeClr>
              </a:solidFill>
            </a:endParaRPr>
          </a:p>
          <a:p>
            <a:pPr algn="ctr" fontAlgn="auto">
              <a:spcBef>
                <a:spcPts val="0"/>
              </a:spcBef>
              <a:spcAft>
                <a:spcPts val="0"/>
              </a:spcAft>
              <a:defRPr/>
            </a:pPr>
            <a:r>
              <a:rPr lang="es-ES" sz="3600" b="1" dirty="0">
                <a:solidFill>
                  <a:schemeClr val="accent4">
                    <a:lumMod val="75000"/>
                  </a:schemeClr>
                </a:solidFill>
              </a:rPr>
              <a:t>Interpretación de los Resultados </a:t>
            </a:r>
          </a:p>
          <a:p>
            <a:pPr algn="ctr" fontAlgn="auto">
              <a:spcBef>
                <a:spcPts val="0"/>
              </a:spcBef>
              <a:spcAft>
                <a:spcPts val="0"/>
              </a:spcAft>
              <a:defRPr/>
            </a:pPr>
            <a:endParaRPr lang="es-ES" sz="3600" b="1" dirty="0">
              <a:solidFill>
                <a:schemeClr val="accent4">
                  <a:lumMod val="75000"/>
                </a:schemeClr>
              </a:solidFill>
            </a:endParaRPr>
          </a:p>
          <a:p>
            <a:pPr algn="ctr" fontAlgn="auto">
              <a:spcBef>
                <a:spcPts val="0"/>
              </a:spcBef>
              <a:spcAft>
                <a:spcPts val="0"/>
              </a:spcAft>
              <a:defRPr/>
            </a:pPr>
            <a:r>
              <a:rPr lang="es-ES" sz="3600" b="1" dirty="0">
                <a:solidFill>
                  <a:schemeClr val="accent4">
                    <a:lumMod val="75000"/>
                  </a:schemeClr>
                </a:solidFill>
              </a:rPr>
              <a:t>de las Encuestas</a:t>
            </a:r>
            <a:endParaRPr lang="es-ES" sz="3600" dirty="0">
              <a:latin typeface="+mn-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57250" y="285750"/>
            <a:ext cx="7358063" cy="785813"/>
          </a:xfrm>
        </p:spPr>
        <p:txBody>
          <a:bodyPr rtlCol="0">
            <a:normAutofit fontScale="90000"/>
          </a:bodyPr>
          <a:lstStyle/>
          <a:p>
            <a:pPr fontAlgn="auto">
              <a:spcAft>
                <a:spcPts val="0"/>
              </a:spcAft>
              <a:buFont typeface="Arial" pitchFamily="34" charset="0"/>
              <a:buChar char="•"/>
              <a:defRPr/>
            </a:pPr>
            <a:r>
              <a:rPr lang="es-ES" sz="3200" b="1" dirty="0" smtClean="0">
                <a:latin typeface="Arial" pitchFamily="34" charset="0"/>
                <a:cs typeface="Arial" pitchFamily="34" charset="0"/>
              </a:rPr>
              <a:t>  </a:t>
            </a:r>
            <a:r>
              <a:rPr lang="es-ES" sz="2800" b="1" dirty="0" smtClean="0">
                <a:solidFill>
                  <a:schemeClr val="accent2">
                    <a:lumMod val="75000"/>
                  </a:schemeClr>
                </a:solidFill>
                <a:latin typeface="Arial" pitchFamily="34" charset="0"/>
                <a:cs typeface="Arial" pitchFamily="34" charset="0"/>
              </a:rPr>
              <a:t>Segmento al que estamos dirigidos</a:t>
            </a:r>
            <a:br>
              <a:rPr lang="es-ES" sz="2800" b="1" dirty="0" smtClean="0">
                <a:solidFill>
                  <a:schemeClr val="accent2">
                    <a:lumMod val="75000"/>
                  </a:schemeClr>
                </a:solidFill>
                <a:latin typeface="Arial" pitchFamily="34" charset="0"/>
                <a:cs typeface="Arial" pitchFamily="34" charset="0"/>
              </a:rPr>
            </a:br>
            <a:endParaRPr lang="es-ES" sz="2800" b="1" dirty="0">
              <a:solidFill>
                <a:schemeClr val="accent2">
                  <a:lumMod val="75000"/>
                </a:schemeClr>
              </a:solidFill>
              <a:latin typeface="Arial" charset="0"/>
            </a:endParaRPr>
          </a:p>
        </p:txBody>
      </p:sp>
      <p:pic>
        <p:nvPicPr>
          <p:cNvPr id="25602" name="Picture 3"/>
          <p:cNvPicPr>
            <a:picLocks noGrp="1" noChangeAspect="1" noChangeArrowheads="1"/>
          </p:cNvPicPr>
          <p:nvPr>
            <p:ph idx="1"/>
          </p:nvPr>
        </p:nvPicPr>
        <p:blipFill>
          <a:blip r:embed="rId2"/>
          <a:srcRect/>
          <a:stretch>
            <a:fillRect/>
          </a:stretch>
        </p:blipFill>
        <p:spPr>
          <a:xfrm>
            <a:off x="857250" y="1143000"/>
            <a:ext cx="7358063" cy="4929188"/>
          </a:xfr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14375" y="274638"/>
            <a:ext cx="7143750" cy="1143000"/>
          </a:xfrm>
        </p:spPr>
        <p:txBody>
          <a:bodyPr rtlCol="0">
            <a:normAutofit/>
          </a:bodyPr>
          <a:lstStyle/>
          <a:p>
            <a:pPr fontAlgn="auto">
              <a:spcAft>
                <a:spcPts val="0"/>
              </a:spcAft>
              <a:buFont typeface="Arial" pitchFamily="34" charset="0"/>
              <a:buChar char="•"/>
              <a:defRPr/>
            </a:pPr>
            <a:r>
              <a:rPr lang="es-ES" sz="2500" b="1" dirty="0" smtClean="0">
                <a:latin typeface="Arial" pitchFamily="34" charset="0"/>
                <a:cs typeface="Arial" pitchFamily="34" charset="0"/>
              </a:rPr>
              <a:t>  </a:t>
            </a:r>
            <a:r>
              <a:rPr lang="es-ES" sz="2500" b="1" dirty="0" smtClean="0">
                <a:solidFill>
                  <a:schemeClr val="accent2">
                    <a:lumMod val="75000"/>
                  </a:schemeClr>
                </a:solidFill>
                <a:latin typeface="Arial" pitchFamily="34" charset="0"/>
                <a:cs typeface="Arial" pitchFamily="34" charset="0"/>
              </a:rPr>
              <a:t>Lugares </a:t>
            </a:r>
            <a:r>
              <a:rPr lang="es-ES" sz="2500" b="1" dirty="0">
                <a:solidFill>
                  <a:schemeClr val="accent2">
                    <a:lumMod val="75000"/>
                  </a:schemeClr>
                </a:solidFill>
                <a:latin typeface="Arial" pitchFamily="34" charset="0"/>
                <a:cs typeface="Arial" pitchFamily="34" charset="0"/>
              </a:rPr>
              <a:t>para adquirir el Producto</a:t>
            </a:r>
            <a:endParaRPr lang="es-ES" sz="2500" dirty="0">
              <a:solidFill>
                <a:schemeClr val="accent2">
                  <a:lumMod val="75000"/>
                </a:schemeClr>
              </a:solidFill>
              <a:latin typeface="Arial" pitchFamily="34" charset="0"/>
              <a:cs typeface="Arial" pitchFamily="34" charset="0"/>
            </a:endParaRPr>
          </a:p>
        </p:txBody>
      </p:sp>
      <p:pic>
        <p:nvPicPr>
          <p:cNvPr id="26626" name="Picture 2"/>
          <p:cNvPicPr>
            <a:picLocks noGrp="1" noChangeAspect="1" noChangeArrowheads="1"/>
          </p:cNvPicPr>
          <p:nvPr>
            <p:ph idx="1"/>
          </p:nvPr>
        </p:nvPicPr>
        <p:blipFill>
          <a:blip r:embed="rId2"/>
          <a:srcRect/>
          <a:stretch>
            <a:fillRect/>
          </a:stretch>
        </p:blipFill>
        <p:spPr>
          <a:xfrm>
            <a:off x="714375" y="1357313"/>
            <a:ext cx="7143750" cy="5000625"/>
          </a:xfr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72363" cy="1143000"/>
          </a:xfrm>
        </p:spPr>
        <p:txBody>
          <a:bodyPr rtlCol="0">
            <a:normAutofit/>
          </a:bodyPr>
          <a:lstStyle/>
          <a:p>
            <a:pPr fontAlgn="auto">
              <a:spcAft>
                <a:spcPts val="0"/>
              </a:spcAft>
              <a:buFont typeface="Arial" pitchFamily="34" charset="0"/>
              <a:buChar char="•"/>
              <a:defRPr/>
            </a:pPr>
            <a:r>
              <a:rPr lang="es-ES" sz="2500" b="1" dirty="0">
                <a:latin typeface="Arial" pitchFamily="34" charset="0"/>
                <a:cs typeface="Arial" pitchFamily="34" charset="0"/>
              </a:rPr>
              <a:t> </a:t>
            </a:r>
            <a:r>
              <a:rPr lang="es-ES" sz="2500" b="1" dirty="0" smtClean="0">
                <a:latin typeface="Arial" pitchFamily="34" charset="0"/>
                <a:cs typeface="Arial" pitchFamily="34" charset="0"/>
              </a:rPr>
              <a:t> </a:t>
            </a:r>
            <a:r>
              <a:rPr lang="es-ES" sz="2500" b="1" dirty="0" smtClean="0">
                <a:solidFill>
                  <a:schemeClr val="accent2">
                    <a:lumMod val="75000"/>
                  </a:schemeClr>
                </a:solidFill>
                <a:latin typeface="Arial" pitchFamily="34" charset="0"/>
                <a:cs typeface="Arial" pitchFamily="34" charset="0"/>
              </a:rPr>
              <a:t>Precio</a:t>
            </a:r>
            <a:r>
              <a:rPr lang="es-ES" sz="2500" dirty="0">
                <a:solidFill>
                  <a:schemeClr val="accent2">
                    <a:lumMod val="75000"/>
                  </a:schemeClr>
                </a:solidFill>
                <a:latin typeface="Arial" pitchFamily="34" charset="0"/>
                <a:cs typeface="Arial" pitchFamily="34" charset="0"/>
              </a:rPr>
              <a:t/>
            </a:r>
            <a:br>
              <a:rPr lang="es-ES" sz="2500" dirty="0">
                <a:solidFill>
                  <a:schemeClr val="accent2">
                    <a:lumMod val="75000"/>
                  </a:schemeClr>
                </a:solidFill>
                <a:latin typeface="Arial" pitchFamily="34" charset="0"/>
                <a:cs typeface="Arial" pitchFamily="34" charset="0"/>
              </a:rPr>
            </a:br>
            <a:endParaRPr lang="es-ES" sz="2500" dirty="0">
              <a:solidFill>
                <a:schemeClr val="accent2">
                  <a:lumMod val="75000"/>
                </a:schemeClr>
              </a:solidFill>
              <a:latin typeface="Arial" pitchFamily="34" charset="0"/>
              <a:cs typeface="Arial" pitchFamily="34" charset="0"/>
            </a:endParaRPr>
          </a:p>
        </p:txBody>
      </p:sp>
      <p:pic>
        <p:nvPicPr>
          <p:cNvPr id="27650" name="Picture 2"/>
          <p:cNvPicPr>
            <a:picLocks noGrp="1" noChangeAspect="1" noChangeArrowheads="1"/>
          </p:cNvPicPr>
          <p:nvPr>
            <p:ph idx="1"/>
          </p:nvPr>
        </p:nvPicPr>
        <p:blipFill>
          <a:blip r:embed="rId2"/>
          <a:srcRect/>
          <a:stretch>
            <a:fillRect/>
          </a:stretch>
        </p:blipFill>
        <p:spPr>
          <a:xfrm>
            <a:off x="1143000" y="1000125"/>
            <a:ext cx="7286625" cy="5429250"/>
          </a:xfr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85813" y="274638"/>
            <a:ext cx="7286625" cy="1143000"/>
          </a:xfrm>
        </p:spPr>
        <p:txBody>
          <a:bodyPr rtlCol="0">
            <a:normAutofit/>
          </a:bodyPr>
          <a:lstStyle/>
          <a:p>
            <a:pPr fontAlgn="auto">
              <a:spcAft>
                <a:spcPts val="0"/>
              </a:spcAft>
              <a:buFont typeface="Arial" pitchFamily="34" charset="0"/>
              <a:buChar char="•"/>
              <a:defRPr/>
            </a:pPr>
            <a:r>
              <a:rPr lang="es-ES" sz="2800" b="1" dirty="0" smtClean="0">
                <a:latin typeface="Arial" pitchFamily="34" charset="0"/>
                <a:cs typeface="Arial" pitchFamily="34" charset="0"/>
              </a:rPr>
              <a:t>  </a:t>
            </a:r>
            <a:r>
              <a:rPr lang="es-ES" sz="2800" b="1" dirty="0" smtClean="0">
                <a:solidFill>
                  <a:schemeClr val="accent2">
                    <a:lumMod val="75000"/>
                  </a:schemeClr>
                </a:solidFill>
                <a:latin typeface="Arial" pitchFamily="34" charset="0"/>
                <a:cs typeface="Arial" pitchFamily="34" charset="0"/>
              </a:rPr>
              <a:t>Competidores</a:t>
            </a:r>
            <a:r>
              <a:rPr lang="es-ES" sz="2800" b="1" dirty="0">
                <a:solidFill>
                  <a:schemeClr val="accent2">
                    <a:lumMod val="75000"/>
                  </a:schemeClr>
                </a:solidFill>
                <a:latin typeface="Arial" pitchFamily="34" charset="0"/>
                <a:cs typeface="Arial" pitchFamily="34" charset="0"/>
              </a:rPr>
              <a:t/>
            </a:r>
            <a:br>
              <a:rPr lang="es-ES" sz="2800" b="1" dirty="0">
                <a:solidFill>
                  <a:schemeClr val="accent2">
                    <a:lumMod val="75000"/>
                  </a:schemeClr>
                </a:solidFill>
                <a:latin typeface="Arial" pitchFamily="34" charset="0"/>
                <a:cs typeface="Arial" pitchFamily="34" charset="0"/>
              </a:rPr>
            </a:br>
            <a:endParaRPr lang="es-ES" sz="2800" b="1" dirty="0">
              <a:solidFill>
                <a:schemeClr val="accent2">
                  <a:lumMod val="75000"/>
                </a:schemeClr>
              </a:solidFill>
              <a:latin typeface="Arial" pitchFamily="34" charset="0"/>
              <a:cs typeface="Arial" pitchFamily="34" charset="0"/>
            </a:endParaRPr>
          </a:p>
        </p:txBody>
      </p:sp>
      <p:pic>
        <p:nvPicPr>
          <p:cNvPr id="28674" name="Picture 2"/>
          <p:cNvPicPr>
            <a:picLocks noGrp="1" noChangeAspect="1" noChangeArrowheads="1"/>
          </p:cNvPicPr>
          <p:nvPr>
            <p:ph idx="1"/>
          </p:nvPr>
        </p:nvPicPr>
        <p:blipFill>
          <a:blip r:embed="rId2"/>
          <a:srcRect/>
          <a:stretch>
            <a:fillRect/>
          </a:stretch>
        </p:blipFill>
        <p:spPr>
          <a:xfrm>
            <a:off x="785813" y="1357313"/>
            <a:ext cx="7286625" cy="5000625"/>
          </a:xfr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14375" y="274638"/>
            <a:ext cx="7215188" cy="1143000"/>
          </a:xfrm>
        </p:spPr>
        <p:txBody>
          <a:bodyPr rtlCol="0">
            <a:normAutofit/>
          </a:bodyPr>
          <a:lstStyle/>
          <a:p>
            <a:pPr fontAlgn="auto">
              <a:spcAft>
                <a:spcPts val="0"/>
              </a:spcAft>
              <a:buFont typeface="Arial" pitchFamily="34" charset="0"/>
              <a:buChar char="•"/>
              <a:defRPr/>
            </a:pPr>
            <a:r>
              <a:rPr lang="es-ES" sz="2500" b="1" dirty="0" smtClean="0">
                <a:latin typeface="Arial" pitchFamily="34" charset="0"/>
                <a:cs typeface="Arial" pitchFamily="34" charset="0"/>
              </a:rPr>
              <a:t>  </a:t>
            </a:r>
            <a:r>
              <a:rPr lang="es-ES" sz="2500" b="1" dirty="0" smtClean="0">
                <a:solidFill>
                  <a:schemeClr val="accent2">
                    <a:lumMod val="75000"/>
                  </a:schemeClr>
                </a:solidFill>
                <a:latin typeface="Arial" pitchFamily="34" charset="0"/>
                <a:cs typeface="Arial" pitchFamily="34" charset="0"/>
              </a:rPr>
              <a:t>Presentaciones</a:t>
            </a:r>
            <a:endParaRPr lang="es-ES" sz="2500" dirty="0">
              <a:solidFill>
                <a:schemeClr val="accent2">
                  <a:lumMod val="75000"/>
                </a:schemeClr>
              </a:solidFill>
              <a:latin typeface="Arial" pitchFamily="34" charset="0"/>
              <a:cs typeface="Arial" pitchFamily="34" charset="0"/>
            </a:endParaRPr>
          </a:p>
        </p:txBody>
      </p:sp>
      <p:pic>
        <p:nvPicPr>
          <p:cNvPr id="29698" name="Picture 2"/>
          <p:cNvPicPr>
            <a:picLocks noGrp="1" noChangeAspect="1" noChangeArrowheads="1"/>
          </p:cNvPicPr>
          <p:nvPr>
            <p:ph idx="1"/>
          </p:nvPr>
        </p:nvPicPr>
        <p:blipFill>
          <a:blip r:embed="rId2"/>
          <a:srcRect/>
          <a:stretch>
            <a:fillRect/>
          </a:stretch>
        </p:blipFill>
        <p:spPr>
          <a:xfrm>
            <a:off x="714375" y="1571625"/>
            <a:ext cx="7215188" cy="4714875"/>
          </a:xfr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85813" y="274638"/>
            <a:ext cx="7143750" cy="1143000"/>
          </a:xfrm>
        </p:spPr>
        <p:txBody>
          <a:bodyPr rtlCol="0">
            <a:normAutofit/>
          </a:bodyPr>
          <a:lstStyle/>
          <a:p>
            <a:pPr fontAlgn="auto">
              <a:spcAft>
                <a:spcPts val="0"/>
              </a:spcAft>
              <a:buFont typeface="Arial" pitchFamily="34" charset="0"/>
              <a:buChar char="•"/>
              <a:defRPr/>
            </a:pPr>
            <a:r>
              <a:rPr lang="es-ES" sz="2500" b="1" dirty="0" smtClean="0">
                <a:latin typeface="Arial" pitchFamily="34" charset="0"/>
                <a:cs typeface="Arial" pitchFamily="34" charset="0"/>
              </a:rPr>
              <a:t>  </a:t>
            </a:r>
            <a:r>
              <a:rPr lang="es-ES" sz="2500" b="1" dirty="0" smtClean="0">
                <a:solidFill>
                  <a:schemeClr val="accent2">
                    <a:lumMod val="75000"/>
                  </a:schemeClr>
                </a:solidFill>
                <a:latin typeface="Arial" pitchFamily="34" charset="0"/>
                <a:cs typeface="Arial" pitchFamily="34" charset="0"/>
              </a:rPr>
              <a:t>Nombre </a:t>
            </a:r>
            <a:r>
              <a:rPr lang="es-ES" sz="2500" b="1" dirty="0">
                <a:solidFill>
                  <a:schemeClr val="accent2">
                    <a:lumMod val="75000"/>
                  </a:schemeClr>
                </a:solidFill>
                <a:latin typeface="Arial" pitchFamily="34" charset="0"/>
                <a:cs typeface="Arial" pitchFamily="34" charset="0"/>
              </a:rPr>
              <a:t>del Producto</a:t>
            </a:r>
            <a:endParaRPr lang="es-ES" sz="2500" dirty="0">
              <a:solidFill>
                <a:schemeClr val="accent2">
                  <a:lumMod val="75000"/>
                </a:schemeClr>
              </a:solidFill>
              <a:latin typeface="Arial" pitchFamily="34" charset="0"/>
              <a:cs typeface="Arial" pitchFamily="34" charset="0"/>
            </a:endParaRPr>
          </a:p>
        </p:txBody>
      </p:sp>
      <p:pic>
        <p:nvPicPr>
          <p:cNvPr id="30722" name="Picture 2"/>
          <p:cNvPicPr>
            <a:picLocks noGrp="1" noChangeAspect="1" noChangeArrowheads="1"/>
          </p:cNvPicPr>
          <p:nvPr>
            <p:ph idx="1"/>
          </p:nvPr>
        </p:nvPicPr>
        <p:blipFill>
          <a:blip r:embed="rId2"/>
          <a:srcRect/>
          <a:stretch>
            <a:fillRect/>
          </a:stretch>
        </p:blipFill>
        <p:spPr>
          <a:xfrm>
            <a:off x="785813" y="1500188"/>
            <a:ext cx="7143750" cy="4786312"/>
          </a:xfr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082675"/>
          </a:xfrm>
        </p:spPr>
        <p:txBody>
          <a:bodyPr rtlCol="0">
            <a:noAutofit/>
          </a:bodyPr>
          <a:lstStyle/>
          <a:p>
            <a:pPr lvl="2" fontAlgn="auto">
              <a:spcAft>
                <a:spcPts val="0"/>
              </a:spcAft>
              <a:defRPr/>
            </a:pPr>
            <a:r>
              <a:rPr lang="es-ES" sz="3200" b="1" kern="1200" dirty="0">
                <a:solidFill>
                  <a:schemeClr val="accent4">
                    <a:lumMod val="75000"/>
                  </a:schemeClr>
                </a:solidFill>
                <a:latin typeface="Arial" charset="0"/>
                <a:ea typeface="+mj-ea"/>
                <a:cs typeface="+mj-cs"/>
              </a:rPr>
              <a:t/>
            </a:r>
            <a:br>
              <a:rPr lang="es-ES" sz="3200" b="1" kern="1200" dirty="0">
                <a:solidFill>
                  <a:schemeClr val="accent4">
                    <a:lumMod val="75000"/>
                  </a:schemeClr>
                </a:solidFill>
                <a:latin typeface="Arial" charset="0"/>
                <a:ea typeface="+mj-ea"/>
                <a:cs typeface="+mj-cs"/>
              </a:rPr>
            </a:br>
            <a:r>
              <a:rPr lang="es-ES" sz="3200" b="1" kern="1200" dirty="0">
                <a:solidFill>
                  <a:schemeClr val="accent4">
                    <a:lumMod val="75000"/>
                  </a:schemeClr>
                </a:solidFill>
                <a:latin typeface="Arial" charset="0"/>
                <a:ea typeface="+mj-ea"/>
                <a:cs typeface="+mj-cs"/>
              </a:rPr>
              <a:t>Ciclo de Vida del Producto</a:t>
            </a:r>
            <a:br>
              <a:rPr lang="es-ES" sz="3200" b="1" kern="1200" dirty="0">
                <a:solidFill>
                  <a:schemeClr val="accent4">
                    <a:lumMod val="75000"/>
                  </a:schemeClr>
                </a:solidFill>
                <a:latin typeface="Arial" charset="0"/>
                <a:ea typeface="+mj-ea"/>
                <a:cs typeface="+mj-cs"/>
              </a:rPr>
            </a:br>
            <a:endParaRPr lang="es-ES" sz="3200" b="1" kern="1200" dirty="0">
              <a:solidFill>
                <a:schemeClr val="accent4">
                  <a:lumMod val="75000"/>
                </a:schemeClr>
              </a:solidFill>
              <a:latin typeface="Arial" charset="0"/>
              <a:ea typeface="+mj-ea"/>
              <a:cs typeface="+mj-cs"/>
            </a:endParaRPr>
          </a:p>
        </p:txBody>
      </p:sp>
      <p:pic>
        <p:nvPicPr>
          <p:cNvPr id="31746" name="Picture 2"/>
          <p:cNvPicPr>
            <a:picLocks noGrp="1" noChangeAspect="1" noChangeArrowheads="1"/>
          </p:cNvPicPr>
          <p:nvPr>
            <p:ph idx="1"/>
          </p:nvPr>
        </p:nvPicPr>
        <p:blipFill>
          <a:blip r:embed="rId2"/>
          <a:srcRect/>
          <a:stretch>
            <a:fillRect/>
          </a:stretch>
        </p:blipFill>
        <p:spPr>
          <a:xfrm>
            <a:off x="1500188" y="1785938"/>
            <a:ext cx="5891212" cy="4114800"/>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a:bodyPr>
          <a:lstStyle/>
          <a:p>
            <a:pPr fontAlgn="auto">
              <a:spcAft>
                <a:spcPts val="0"/>
              </a:spcAft>
              <a:defRPr/>
            </a:pPr>
            <a:r>
              <a:rPr lang="es-ES" sz="3600" b="1" dirty="0" smtClean="0">
                <a:solidFill>
                  <a:schemeClr val="accent4">
                    <a:lumMod val="75000"/>
                  </a:schemeClr>
                </a:solidFill>
                <a:latin typeface="Arial" charset="0"/>
              </a:rPr>
              <a:t>Definición del Proyecto</a:t>
            </a:r>
            <a:endParaRPr lang="es-ES" sz="3600" dirty="0">
              <a:solidFill>
                <a:schemeClr val="accent4">
                  <a:lumMod val="75000"/>
                </a:schemeClr>
              </a:solidFill>
            </a:endParaRPr>
          </a:p>
        </p:txBody>
      </p:sp>
      <p:sp>
        <p:nvSpPr>
          <p:cNvPr id="14338" name="2 Marcador de contenido"/>
          <p:cNvSpPr>
            <a:spLocks noGrp="1"/>
          </p:cNvSpPr>
          <p:nvPr>
            <p:ph idx="1"/>
          </p:nvPr>
        </p:nvSpPr>
        <p:spPr>
          <a:xfrm>
            <a:off x="457200" y="1600200"/>
            <a:ext cx="8229600" cy="4972050"/>
          </a:xfrm>
        </p:spPr>
        <p:txBody>
          <a:bodyPr/>
          <a:lstStyle/>
          <a:p>
            <a:pPr algn="just"/>
            <a:r>
              <a:rPr lang="es-ES" sz="2400" smtClean="0">
                <a:latin typeface="Arial" charset="0"/>
                <a:cs typeface="Arial" charset="0"/>
              </a:rPr>
              <a:t>El negocio se enfocará a la producción y comercialización de una bebida energizante natural a base de una fruta exótica como lo es la Pitahaya</a:t>
            </a:r>
          </a:p>
          <a:p>
            <a:pPr algn="just"/>
            <a:r>
              <a:rPr lang="es-ES" sz="2400" smtClean="0">
                <a:latin typeface="Arial" charset="0"/>
                <a:cs typeface="Arial" charset="0"/>
              </a:rPr>
              <a:t>El producto se lo ofrecerá en lugares accesibles al consumidor, en lugares con mayor concurrencia, como son: comisariatos, tiendas de barrio, gasolineras,  mini markets y gimnasios.</a:t>
            </a:r>
          </a:p>
          <a:p>
            <a:pPr algn="just"/>
            <a:r>
              <a:rPr lang="es-ES" sz="2400" smtClean="0">
                <a:latin typeface="Arial" charset="0"/>
                <a:cs typeface="Arial" charset="0"/>
              </a:rPr>
              <a:t>La materia prima para la realización de la bebida se la obtendrá comprando la fruta a un sembrador, ya que de esta manera se incurrirá en menos costos, luego será procesada mediante la maquinaria especializada para elaborar este tipo de bebidas.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28625"/>
            <a:ext cx="8229600" cy="1357313"/>
          </a:xfrm>
        </p:spPr>
        <p:txBody>
          <a:bodyPr rtlCol="0">
            <a:noAutofit/>
          </a:bodyPr>
          <a:lstStyle/>
          <a:p>
            <a:pPr lvl="2" fontAlgn="auto">
              <a:spcAft>
                <a:spcPts val="0"/>
              </a:spcAft>
              <a:defRPr/>
            </a:pPr>
            <a:r>
              <a:rPr lang="es-ES" sz="3200" b="1" kern="1200" dirty="0">
                <a:solidFill>
                  <a:schemeClr val="accent4">
                    <a:lumMod val="75000"/>
                  </a:schemeClr>
                </a:solidFill>
                <a:latin typeface="Arial" charset="0"/>
                <a:ea typeface="+mj-ea"/>
                <a:cs typeface="+mj-cs"/>
              </a:rPr>
              <a:t/>
            </a:r>
            <a:br>
              <a:rPr lang="es-ES" sz="3200" b="1" kern="1200" dirty="0">
                <a:solidFill>
                  <a:schemeClr val="accent4">
                    <a:lumMod val="75000"/>
                  </a:schemeClr>
                </a:solidFill>
                <a:latin typeface="Arial" charset="0"/>
                <a:ea typeface="+mj-ea"/>
                <a:cs typeface="+mj-cs"/>
              </a:rPr>
            </a:br>
            <a:r>
              <a:rPr lang="es-ES" sz="3200" b="1" kern="1200" dirty="0">
                <a:solidFill>
                  <a:schemeClr val="accent4">
                    <a:lumMod val="75000"/>
                  </a:schemeClr>
                </a:solidFill>
                <a:latin typeface="Arial" charset="0"/>
                <a:ea typeface="+mj-ea"/>
                <a:cs typeface="+mj-cs"/>
              </a:rPr>
              <a:t>Plan de </a:t>
            </a:r>
            <a:r>
              <a:rPr lang="es-ES" sz="3200" b="1" kern="1200" dirty="0">
                <a:solidFill>
                  <a:schemeClr val="accent4">
                    <a:lumMod val="75000"/>
                  </a:schemeClr>
                </a:solidFill>
                <a:latin typeface="Arial" charset="0"/>
                <a:ea typeface="+mj-ea"/>
                <a:cs typeface="+mj-cs"/>
              </a:rPr>
              <a:t>Marketing </a:t>
            </a:r>
            <a:r>
              <a:rPr lang="es-ES" sz="3200" b="1" kern="1200" dirty="0">
                <a:solidFill>
                  <a:schemeClr val="accent4">
                    <a:lumMod val="75000"/>
                  </a:schemeClr>
                </a:solidFill>
                <a:latin typeface="Arial" charset="0"/>
                <a:ea typeface="+mj-ea"/>
                <a:cs typeface="+mj-cs"/>
              </a:rPr>
              <a:t>- Matriz BCG </a:t>
            </a:r>
            <a:br>
              <a:rPr lang="es-ES" sz="3200" b="1" kern="1200" dirty="0">
                <a:solidFill>
                  <a:schemeClr val="accent4">
                    <a:lumMod val="75000"/>
                  </a:schemeClr>
                </a:solidFill>
                <a:latin typeface="Arial" charset="0"/>
                <a:ea typeface="+mj-ea"/>
                <a:cs typeface="+mj-cs"/>
              </a:rPr>
            </a:br>
            <a:endParaRPr lang="es-ES" sz="3200" b="1" kern="1200" dirty="0">
              <a:solidFill>
                <a:schemeClr val="accent4">
                  <a:lumMod val="75000"/>
                </a:schemeClr>
              </a:solidFill>
              <a:latin typeface="Arial" charset="0"/>
              <a:ea typeface="+mj-ea"/>
              <a:cs typeface="+mj-cs"/>
            </a:endParaRPr>
          </a:p>
        </p:txBody>
      </p:sp>
      <p:pic>
        <p:nvPicPr>
          <p:cNvPr id="32770" name="Picture 2"/>
          <p:cNvPicPr>
            <a:picLocks noGrp="1" noChangeAspect="1" noChangeArrowheads="1"/>
          </p:cNvPicPr>
          <p:nvPr>
            <p:ph idx="1"/>
          </p:nvPr>
        </p:nvPicPr>
        <p:blipFill>
          <a:blip r:embed="rId2"/>
          <a:srcRect/>
          <a:stretch>
            <a:fillRect/>
          </a:stretch>
        </p:blipFill>
        <p:spPr>
          <a:xfrm>
            <a:off x="2000250" y="2000250"/>
            <a:ext cx="5422900" cy="3683000"/>
          </a:xfr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fontAlgn="auto">
              <a:spcAft>
                <a:spcPts val="0"/>
              </a:spcAft>
              <a:defRPr/>
            </a:pPr>
            <a:r>
              <a:rPr lang="es-ES" sz="3200" b="1" dirty="0" smtClean="0">
                <a:solidFill>
                  <a:schemeClr val="accent4">
                    <a:lumMod val="75000"/>
                  </a:schemeClr>
                </a:solidFill>
                <a:latin typeface="Arial" charset="0"/>
              </a:rPr>
              <a:t/>
            </a:r>
            <a:br>
              <a:rPr lang="es-ES" sz="3200" b="1" dirty="0" smtClean="0">
                <a:solidFill>
                  <a:schemeClr val="accent4">
                    <a:lumMod val="75000"/>
                  </a:schemeClr>
                </a:solidFill>
                <a:latin typeface="Arial" charset="0"/>
              </a:rPr>
            </a:br>
            <a:r>
              <a:rPr lang="es-ES" sz="3200" b="1" dirty="0">
                <a:solidFill>
                  <a:schemeClr val="accent4">
                    <a:lumMod val="75000"/>
                  </a:schemeClr>
                </a:solidFill>
                <a:latin typeface="Arial" charset="0"/>
              </a:rPr>
              <a:t> </a:t>
            </a:r>
            <a:r>
              <a:rPr lang="es-ES" sz="3600" b="1" dirty="0">
                <a:solidFill>
                  <a:schemeClr val="accent4">
                    <a:lumMod val="75000"/>
                  </a:schemeClr>
                </a:solidFill>
                <a:latin typeface="Arial" charset="0"/>
              </a:rPr>
              <a:t>Plan de Marketing - </a:t>
            </a:r>
            <a:r>
              <a:rPr lang="es-ES" sz="3600" b="1" dirty="0" smtClean="0">
                <a:solidFill>
                  <a:schemeClr val="accent4">
                    <a:lumMod val="75000"/>
                  </a:schemeClr>
                </a:solidFill>
                <a:latin typeface="Arial" charset="0"/>
              </a:rPr>
              <a:t>Matriz </a:t>
            </a:r>
            <a:r>
              <a:rPr lang="es-ES" sz="3600" b="1" dirty="0">
                <a:solidFill>
                  <a:schemeClr val="accent4">
                    <a:lumMod val="75000"/>
                  </a:schemeClr>
                </a:solidFill>
                <a:latin typeface="Arial" charset="0"/>
              </a:rPr>
              <a:t>FCB</a:t>
            </a:r>
            <a:br>
              <a:rPr lang="es-ES" sz="3600" b="1" dirty="0">
                <a:solidFill>
                  <a:schemeClr val="accent4">
                    <a:lumMod val="75000"/>
                  </a:schemeClr>
                </a:solidFill>
                <a:latin typeface="Arial" charset="0"/>
              </a:rPr>
            </a:br>
            <a:endParaRPr lang="es-ES" sz="3600" b="1" dirty="0">
              <a:solidFill>
                <a:schemeClr val="accent4">
                  <a:lumMod val="75000"/>
                </a:schemeClr>
              </a:solidFill>
              <a:latin typeface="Arial" charset="0"/>
            </a:endParaRPr>
          </a:p>
        </p:txBody>
      </p:sp>
      <p:pic>
        <p:nvPicPr>
          <p:cNvPr id="33794" name="Picture 2"/>
          <p:cNvPicPr>
            <a:picLocks noGrp="1" noChangeAspect="1" noChangeArrowheads="1"/>
          </p:cNvPicPr>
          <p:nvPr>
            <p:ph idx="1"/>
          </p:nvPr>
        </p:nvPicPr>
        <p:blipFill>
          <a:blip r:embed="rId2"/>
          <a:srcRect/>
          <a:stretch>
            <a:fillRect/>
          </a:stretch>
        </p:blipFill>
        <p:spPr>
          <a:xfrm>
            <a:off x="1000125" y="1357313"/>
            <a:ext cx="7543800" cy="4857750"/>
          </a:xfr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lvl="2" fontAlgn="auto">
              <a:spcAft>
                <a:spcPts val="0"/>
              </a:spcAft>
              <a:defRPr/>
            </a:pPr>
            <a:r>
              <a:rPr lang="es-ES" sz="3600" b="1" kern="1200" dirty="0">
                <a:solidFill>
                  <a:schemeClr val="accent4">
                    <a:lumMod val="75000"/>
                  </a:schemeClr>
                </a:solidFill>
                <a:latin typeface="Arial" charset="0"/>
                <a:ea typeface="+mj-ea"/>
                <a:cs typeface="+mj-cs"/>
              </a:rPr>
              <a:t>5 Fuerzas </a:t>
            </a:r>
            <a:r>
              <a:rPr lang="es-ES" sz="3600" b="1" kern="1200" dirty="0" err="1">
                <a:solidFill>
                  <a:schemeClr val="accent4">
                    <a:lumMod val="75000"/>
                  </a:schemeClr>
                </a:solidFill>
                <a:latin typeface="Arial" charset="0"/>
                <a:ea typeface="+mj-ea"/>
                <a:cs typeface="+mj-cs"/>
              </a:rPr>
              <a:t>Porter</a:t>
            </a:r>
            <a:r>
              <a:rPr lang="es-ES" sz="3600" b="1" kern="1200" dirty="0">
                <a:solidFill>
                  <a:schemeClr val="accent4">
                    <a:lumMod val="75000"/>
                  </a:schemeClr>
                </a:solidFill>
                <a:latin typeface="Arial" charset="0"/>
                <a:ea typeface="+mj-ea"/>
                <a:cs typeface="+mj-cs"/>
              </a:rPr>
              <a:t/>
            </a:r>
            <a:br>
              <a:rPr lang="es-ES" sz="3600" b="1" kern="1200" dirty="0">
                <a:solidFill>
                  <a:schemeClr val="accent4">
                    <a:lumMod val="75000"/>
                  </a:schemeClr>
                </a:solidFill>
                <a:latin typeface="Arial" charset="0"/>
                <a:ea typeface="+mj-ea"/>
                <a:cs typeface="+mj-cs"/>
              </a:rPr>
            </a:br>
            <a:endParaRPr lang="es-ES" sz="3600" b="1" kern="1200" dirty="0">
              <a:solidFill>
                <a:schemeClr val="accent4">
                  <a:lumMod val="75000"/>
                </a:schemeClr>
              </a:solidFill>
              <a:latin typeface="Arial" charset="0"/>
              <a:ea typeface="+mj-ea"/>
              <a:cs typeface="+mj-cs"/>
            </a:endParaRPr>
          </a:p>
        </p:txBody>
      </p:sp>
      <p:pic>
        <p:nvPicPr>
          <p:cNvPr id="34818" name="Picture 6"/>
          <p:cNvPicPr>
            <a:picLocks noGrp="1" noChangeAspect="1" noChangeArrowheads="1"/>
          </p:cNvPicPr>
          <p:nvPr>
            <p:ph idx="1"/>
          </p:nvPr>
        </p:nvPicPr>
        <p:blipFill>
          <a:blip r:embed="rId2"/>
          <a:srcRect/>
          <a:stretch>
            <a:fillRect/>
          </a:stretch>
        </p:blipFill>
        <p:spPr>
          <a:xfrm>
            <a:off x="1000125" y="857250"/>
            <a:ext cx="7072313" cy="5857875"/>
          </a:xfr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lvl="1" fontAlgn="auto">
              <a:spcAft>
                <a:spcPts val="0"/>
              </a:spcAft>
              <a:defRPr/>
            </a:pPr>
            <a:r>
              <a:rPr lang="es-ES" sz="3200" b="1" dirty="0">
                <a:solidFill>
                  <a:schemeClr val="accent4">
                    <a:lumMod val="75000"/>
                  </a:schemeClr>
                </a:solidFill>
                <a:latin typeface="Arial" pitchFamily="34" charset="0"/>
                <a:cs typeface="Arial" pitchFamily="34" charset="0"/>
              </a:rPr>
              <a:t/>
            </a:r>
            <a:br>
              <a:rPr lang="es-ES" sz="3200" b="1" dirty="0">
                <a:solidFill>
                  <a:schemeClr val="accent4">
                    <a:lumMod val="75000"/>
                  </a:schemeClr>
                </a:solidFill>
                <a:latin typeface="Arial" pitchFamily="34" charset="0"/>
                <a:cs typeface="Arial" pitchFamily="34" charset="0"/>
              </a:rPr>
            </a:br>
            <a:r>
              <a:rPr lang="es-ES" sz="3200" b="1" dirty="0">
                <a:solidFill>
                  <a:schemeClr val="accent4">
                    <a:lumMod val="75000"/>
                  </a:schemeClr>
                </a:solidFill>
                <a:latin typeface="Arial" pitchFamily="34" charset="0"/>
                <a:cs typeface="Arial" pitchFamily="34" charset="0"/>
              </a:rPr>
              <a:t>Marketing </a:t>
            </a:r>
            <a:r>
              <a:rPr lang="es-ES" sz="3200" b="1" dirty="0" err="1">
                <a:solidFill>
                  <a:schemeClr val="accent4">
                    <a:lumMod val="75000"/>
                  </a:schemeClr>
                </a:solidFill>
                <a:latin typeface="Arial" pitchFamily="34" charset="0"/>
                <a:cs typeface="Arial" pitchFamily="34" charset="0"/>
              </a:rPr>
              <a:t>Mix</a:t>
            </a:r>
            <a:r>
              <a:rPr lang="es-ES" sz="3200" dirty="0">
                <a:solidFill>
                  <a:schemeClr val="accent4">
                    <a:lumMod val="75000"/>
                  </a:schemeClr>
                </a:solidFill>
                <a:latin typeface="Arial" pitchFamily="34" charset="0"/>
                <a:cs typeface="Arial" pitchFamily="34" charset="0"/>
              </a:rPr>
              <a:t/>
            </a:r>
            <a:br>
              <a:rPr lang="es-ES" sz="3200" dirty="0">
                <a:solidFill>
                  <a:schemeClr val="accent4">
                    <a:lumMod val="75000"/>
                  </a:schemeClr>
                </a:solidFill>
                <a:latin typeface="Arial" pitchFamily="34" charset="0"/>
                <a:cs typeface="Arial" pitchFamily="34" charset="0"/>
              </a:rPr>
            </a:br>
            <a:endParaRPr lang="es-ES" sz="3200" dirty="0">
              <a:solidFill>
                <a:schemeClr val="accent4">
                  <a:lumMod val="75000"/>
                </a:schemeClr>
              </a:solidFill>
              <a:latin typeface="Arial" pitchFamily="34" charset="0"/>
              <a:cs typeface="Arial" pitchFamily="34" charset="0"/>
            </a:endParaRPr>
          </a:p>
        </p:txBody>
      </p:sp>
      <p:sp>
        <p:nvSpPr>
          <p:cNvPr id="35842" name="2 Marcador de contenido"/>
          <p:cNvSpPr>
            <a:spLocks noGrp="1"/>
          </p:cNvSpPr>
          <p:nvPr>
            <p:ph idx="1"/>
          </p:nvPr>
        </p:nvSpPr>
        <p:spPr/>
        <p:txBody>
          <a:bodyPr/>
          <a:lstStyle/>
          <a:p>
            <a:pPr algn="just"/>
            <a:r>
              <a:rPr lang="es-ES" sz="2100" smtClean="0">
                <a:latin typeface="Arial" charset="0"/>
                <a:cs typeface="Arial" charset="0"/>
              </a:rPr>
              <a:t>Es una de las estrategias donde se utiliza las cuatro variables controlables:</a:t>
            </a:r>
          </a:p>
          <a:p>
            <a:pPr algn="just">
              <a:buFont typeface="Arial" charset="0"/>
              <a:buNone/>
            </a:pPr>
            <a:r>
              <a:rPr lang="es-ES" sz="2100" smtClean="0">
                <a:latin typeface="Arial" charset="0"/>
                <a:cs typeface="Arial" charset="0"/>
              </a:rPr>
              <a:t>     Producto</a:t>
            </a:r>
          </a:p>
          <a:p>
            <a:pPr algn="just">
              <a:buFont typeface="Arial" charset="0"/>
              <a:buNone/>
            </a:pPr>
            <a:r>
              <a:rPr lang="es-ES" sz="2100" smtClean="0">
                <a:latin typeface="Arial" charset="0"/>
                <a:cs typeface="Arial" charset="0"/>
              </a:rPr>
              <a:t>     Precio</a:t>
            </a:r>
          </a:p>
          <a:p>
            <a:pPr algn="just">
              <a:buFont typeface="Arial" charset="0"/>
              <a:buNone/>
            </a:pPr>
            <a:r>
              <a:rPr lang="es-ES" sz="2100" smtClean="0">
                <a:latin typeface="Arial" charset="0"/>
                <a:cs typeface="Arial" charset="0"/>
              </a:rPr>
              <a:t>     Plaza </a:t>
            </a:r>
          </a:p>
          <a:p>
            <a:pPr algn="just">
              <a:buFont typeface="Arial" charset="0"/>
              <a:buNone/>
            </a:pPr>
            <a:r>
              <a:rPr lang="es-ES" sz="2100" smtClean="0">
                <a:latin typeface="Arial" charset="0"/>
                <a:cs typeface="Arial" charset="0"/>
              </a:rPr>
              <a:t>     Promoción</a:t>
            </a:r>
          </a:p>
          <a:p>
            <a:pPr algn="just">
              <a:buFont typeface="Arial" charset="0"/>
              <a:buNone/>
            </a:pPr>
            <a:endParaRPr lang="es-ES" sz="2100" smtClean="0">
              <a:latin typeface="Arial" charset="0"/>
              <a:cs typeface="Arial" charset="0"/>
            </a:endParaRPr>
          </a:p>
          <a:p>
            <a:pPr algn="just"/>
            <a:r>
              <a:rPr lang="es-ES" sz="2100" smtClean="0">
                <a:latin typeface="Arial" charset="0"/>
                <a:cs typeface="Arial" charset="0"/>
              </a:rPr>
              <a:t>Con estas variables se logrará identificar el lugar más apropiado para comercializar nuestro producto, así mismo el determinar un precio acorde con los ya existentes en el mercado, para así obtener un buen posicionamiento en el mercado logrando ventas efectivas de la bebida energizante.</a:t>
            </a:r>
          </a:p>
          <a:p>
            <a:pPr algn="just"/>
            <a:endParaRPr lang="es-ES" sz="2300" smtClean="0">
              <a:latin typeface="Arial" charset="0"/>
              <a:cs typeface="Arial"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42875"/>
            <a:ext cx="8229600" cy="1274763"/>
          </a:xfrm>
        </p:spPr>
        <p:txBody>
          <a:bodyPr rtlCol="0">
            <a:normAutofit/>
          </a:bodyPr>
          <a:lstStyle/>
          <a:p>
            <a:pPr lvl="1" fontAlgn="auto">
              <a:spcAft>
                <a:spcPts val="0"/>
              </a:spcAft>
              <a:defRPr/>
            </a:pPr>
            <a:r>
              <a:rPr lang="es-ES" sz="3200" b="1" kern="1200" dirty="0">
                <a:solidFill>
                  <a:schemeClr val="accent4">
                    <a:lumMod val="75000"/>
                  </a:schemeClr>
                </a:solidFill>
                <a:latin typeface="Arial" charset="0"/>
                <a:ea typeface="+mj-ea"/>
                <a:cs typeface="+mj-cs"/>
              </a:rPr>
              <a:t>Análisis FODA</a:t>
            </a:r>
            <a:br>
              <a:rPr lang="es-ES" sz="3200" b="1" kern="1200" dirty="0">
                <a:solidFill>
                  <a:schemeClr val="accent4">
                    <a:lumMod val="75000"/>
                  </a:schemeClr>
                </a:solidFill>
                <a:latin typeface="Arial" charset="0"/>
                <a:ea typeface="+mj-ea"/>
                <a:cs typeface="+mj-cs"/>
              </a:rPr>
            </a:br>
            <a:endParaRPr lang="es-ES" sz="3200" b="1" kern="1200" dirty="0">
              <a:solidFill>
                <a:schemeClr val="accent4">
                  <a:lumMod val="75000"/>
                </a:schemeClr>
              </a:solidFill>
              <a:latin typeface="Arial" charset="0"/>
              <a:ea typeface="+mj-ea"/>
              <a:cs typeface="+mj-cs"/>
            </a:endParaRPr>
          </a:p>
        </p:txBody>
      </p:sp>
      <p:sp>
        <p:nvSpPr>
          <p:cNvPr id="3" name="2 Marcador de contenido"/>
          <p:cNvSpPr>
            <a:spLocks noGrp="1"/>
          </p:cNvSpPr>
          <p:nvPr>
            <p:ph idx="1"/>
          </p:nvPr>
        </p:nvSpPr>
        <p:spPr>
          <a:xfrm>
            <a:off x="457200" y="1000125"/>
            <a:ext cx="8229600" cy="5715000"/>
          </a:xfrm>
        </p:spPr>
        <p:txBody>
          <a:bodyPr rtlCol="0">
            <a:normAutofit fontScale="47500" lnSpcReduction="20000"/>
          </a:bodyPr>
          <a:lstStyle/>
          <a:p>
            <a:pPr fontAlgn="auto">
              <a:spcAft>
                <a:spcPts val="0"/>
              </a:spcAft>
              <a:buFont typeface="Arial" pitchFamily="34" charset="0"/>
              <a:buNone/>
              <a:defRPr/>
            </a:pPr>
            <a:r>
              <a:rPr lang="es-ES" sz="3800" b="1" dirty="0" smtClean="0">
                <a:latin typeface="Arial" pitchFamily="34" charset="0"/>
                <a:cs typeface="Arial" pitchFamily="34" charset="0"/>
              </a:rPr>
              <a:t>Fortalezas</a:t>
            </a:r>
          </a:p>
          <a:p>
            <a:pPr fontAlgn="auto">
              <a:spcAft>
                <a:spcPts val="0"/>
              </a:spcAft>
              <a:buFont typeface="Arial" pitchFamily="34" charset="0"/>
              <a:buChar char="•"/>
              <a:defRPr/>
            </a:pPr>
            <a:r>
              <a:rPr lang="es-ES" sz="3800" dirty="0">
                <a:latin typeface="Arial" pitchFamily="34" charset="0"/>
                <a:cs typeface="Arial" pitchFamily="34" charset="0"/>
              </a:rPr>
              <a:t>Primera bebida </a:t>
            </a:r>
            <a:r>
              <a:rPr lang="es-ES" sz="3800" dirty="0" err="1">
                <a:latin typeface="Arial" pitchFamily="34" charset="0"/>
                <a:cs typeface="Arial" pitchFamily="34" charset="0"/>
              </a:rPr>
              <a:t>energizante</a:t>
            </a:r>
            <a:r>
              <a:rPr lang="es-ES" sz="3800" dirty="0">
                <a:latin typeface="Arial" pitchFamily="34" charset="0"/>
                <a:cs typeface="Arial" pitchFamily="34" charset="0"/>
              </a:rPr>
              <a:t> natural en el mercado.</a:t>
            </a:r>
          </a:p>
          <a:p>
            <a:pPr fontAlgn="auto">
              <a:spcAft>
                <a:spcPts val="0"/>
              </a:spcAft>
              <a:buFont typeface="Arial" pitchFamily="34" charset="0"/>
              <a:buChar char="•"/>
              <a:defRPr/>
            </a:pPr>
            <a:r>
              <a:rPr lang="es-ES" sz="3800" dirty="0">
                <a:latin typeface="Arial" pitchFamily="34" charset="0"/>
                <a:cs typeface="Arial" pitchFamily="34" charset="0"/>
              </a:rPr>
              <a:t>Aceptación del </a:t>
            </a:r>
            <a:r>
              <a:rPr lang="es-ES" sz="3800" dirty="0" smtClean="0">
                <a:latin typeface="Arial" pitchFamily="34" charset="0"/>
                <a:cs typeface="Arial" pitchFamily="34" charset="0"/>
              </a:rPr>
              <a:t>producto.</a:t>
            </a:r>
            <a:endParaRPr lang="es-ES" sz="3800" dirty="0">
              <a:latin typeface="Arial" pitchFamily="34" charset="0"/>
              <a:cs typeface="Arial" pitchFamily="34" charset="0"/>
            </a:endParaRPr>
          </a:p>
          <a:p>
            <a:pPr fontAlgn="auto">
              <a:spcAft>
                <a:spcPts val="0"/>
              </a:spcAft>
              <a:buFont typeface="Arial" pitchFamily="34" charset="0"/>
              <a:buChar char="•"/>
              <a:defRPr/>
            </a:pPr>
            <a:r>
              <a:rPr lang="es-ES" sz="3800" dirty="0">
                <a:latin typeface="Arial" pitchFamily="34" charset="0"/>
                <a:cs typeface="Arial" pitchFamily="34" charset="0"/>
              </a:rPr>
              <a:t>La podrán consumir los </a:t>
            </a:r>
            <a:r>
              <a:rPr lang="es-ES" sz="3800" dirty="0" smtClean="0">
                <a:latin typeface="Arial" pitchFamily="34" charset="0"/>
                <a:cs typeface="Arial" pitchFamily="34" charset="0"/>
              </a:rPr>
              <a:t>diabéticos.</a:t>
            </a:r>
            <a:endParaRPr lang="es-ES" sz="3800" dirty="0">
              <a:latin typeface="Arial" pitchFamily="34" charset="0"/>
              <a:cs typeface="Arial" pitchFamily="34" charset="0"/>
            </a:endParaRPr>
          </a:p>
          <a:p>
            <a:pPr fontAlgn="auto">
              <a:spcAft>
                <a:spcPts val="0"/>
              </a:spcAft>
              <a:buFont typeface="Arial" pitchFamily="34" charset="0"/>
              <a:buChar char="•"/>
              <a:defRPr/>
            </a:pPr>
            <a:r>
              <a:rPr lang="es-ES" sz="3800" dirty="0">
                <a:latin typeface="Arial" pitchFamily="34" charset="0"/>
                <a:cs typeface="Arial" pitchFamily="34" charset="0"/>
              </a:rPr>
              <a:t>Facilidad de encontrar el </a:t>
            </a:r>
            <a:r>
              <a:rPr lang="es-ES" sz="3800" dirty="0" smtClean="0">
                <a:latin typeface="Arial" pitchFamily="34" charset="0"/>
                <a:cs typeface="Arial" pitchFamily="34" charset="0"/>
              </a:rPr>
              <a:t>producto.</a:t>
            </a:r>
            <a:endParaRPr lang="es-ES" sz="3800" dirty="0">
              <a:latin typeface="Arial" pitchFamily="34" charset="0"/>
              <a:cs typeface="Arial" pitchFamily="34" charset="0"/>
            </a:endParaRPr>
          </a:p>
          <a:p>
            <a:pPr fontAlgn="auto">
              <a:spcAft>
                <a:spcPts val="0"/>
              </a:spcAft>
              <a:buFont typeface="Arial" pitchFamily="34" charset="0"/>
              <a:buChar char="•"/>
              <a:defRPr/>
            </a:pPr>
            <a:r>
              <a:rPr lang="es-ES" sz="3800" dirty="0">
                <a:latin typeface="Arial" pitchFamily="34" charset="0"/>
                <a:cs typeface="Arial" pitchFamily="34" charset="0"/>
              </a:rPr>
              <a:t>Disponibilidad de materia prima (Pitahaya) durante todo el año.</a:t>
            </a:r>
          </a:p>
          <a:p>
            <a:pPr fontAlgn="auto">
              <a:spcAft>
                <a:spcPts val="0"/>
              </a:spcAft>
              <a:buFont typeface="Arial" pitchFamily="34" charset="0"/>
              <a:buChar char="•"/>
              <a:defRPr/>
            </a:pPr>
            <a:r>
              <a:rPr lang="es-ES" sz="3800" dirty="0">
                <a:latin typeface="Arial" pitchFamily="34" charset="0"/>
                <a:cs typeface="Arial" pitchFamily="34" charset="0"/>
              </a:rPr>
              <a:t>No existe amenaza directa por parte de los </a:t>
            </a:r>
            <a:r>
              <a:rPr lang="es-ES" sz="3800" dirty="0" smtClean="0">
                <a:latin typeface="Arial" pitchFamily="34" charset="0"/>
                <a:cs typeface="Arial" pitchFamily="34" charset="0"/>
              </a:rPr>
              <a:t>competidores.</a:t>
            </a:r>
            <a:endParaRPr lang="es-ES" sz="3800" dirty="0">
              <a:latin typeface="Arial" pitchFamily="34" charset="0"/>
              <a:cs typeface="Arial" pitchFamily="34" charset="0"/>
            </a:endParaRPr>
          </a:p>
          <a:p>
            <a:pPr fontAlgn="auto">
              <a:spcAft>
                <a:spcPts val="0"/>
              </a:spcAft>
              <a:buFont typeface="Arial" pitchFamily="34" charset="0"/>
              <a:buNone/>
              <a:defRPr/>
            </a:pPr>
            <a:endParaRPr lang="es-ES" sz="3800" dirty="0">
              <a:latin typeface="Arial" pitchFamily="34" charset="0"/>
              <a:cs typeface="Arial" pitchFamily="34" charset="0"/>
            </a:endParaRPr>
          </a:p>
          <a:p>
            <a:pPr fontAlgn="auto">
              <a:spcAft>
                <a:spcPts val="0"/>
              </a:spcAft>
              <a:buFont typeface="Arial" pitchFamily="34" charset="0"/>
              <a:buNone/>
              <a:defRPr/>
            </a:pPr>
            <a:r>
              <a:rPr lang="es-ES" sz="3800" b="1" dirty="0" smtClean="0">
                <a:latin typeface="Arial" pitchFamily="34" charset="0"/>
                <a:cs typeface="Arial" pitchFamily="34" charset="0"/>
              </a:rPr>
              <a:t>Oportunidades</a:t>
            </a:r>
          </a:p>
          <a:p>
            <a:pPr fontAlgn="auto">
              <a:spcAft>
                <a:spcPts val="0"/>
              </a:spcAft>
              <a:buFont typeface="Arial" pitchFamily="34" charset="0"/>
              <a:buChar char="•"/>
              <a:defRPr/>
            </a:pPr>
            <a:r>
              <a:rPr lang="es-ES" sz="3800" dirty="0">
                <a:latin typeface="Arial" pitchFamily="34" charset="0"/>
                <a:cs typeface="Arial" pitchFamily="34" charset="0"/>
              </a:rPr>
              <a:t>Ampliación del producto a otras ciudades principales.</a:t>
            </a:r>
          </a:p>
          <a:p>
            <a:pPr fontAlgn="auto">
              <a:spcAft>
                <a:spcPts val="0"/>
              </a:spcAft>
              <a:buFont typeface="Arial" pitchFamily="34" charset="0"/>
              <a:buChar char="•"/>
              <a:defRPr/>
            </a:pPr>
            <a:r>
              <a:rPr lang="es-ES" sz="3800" dirty="0">
                <a:latin typeface="Arial" pitchFamily="34" charset="0"/>
                <a:cs typeface="Arial" pitchFamily="34" charset="0"/>
              </a:rPr>
              <a:t>Alta aceptación del </a:t>
            </a:r>
            <a:r>
              <a:rPr lang="es-ES" sz="3800" dirty="0" smtClean="0">
                <a:latin typeface="Arial" pitchFamily="34" charset="0"/>
                <a:cs typeface="Arial" pitchFamily="34" charset="0"/>
              </a:rPr>
              <a:t>producto.</a:t>
            </a:r>
          </a:p>
          <a:p>
            <a:pPr fontAlgn="auto">
              <a:spcAft>
                <a:spcPts val="0"/>
              </a:spcAft>
              <a:buFont typeface="Arial" pitchFamily="34" charset="0"/>
              <a:buNone/>
              <a:defRPr/>
            </a:pPr>
            <a:endParaRPr lang="es-ES" sz="3800" dirty="0">
              <a:latin typeface="Arial" pitchFamily="34" charset="0"/>
              <a:cs typeface="Arial" pitchFamily="34" charset="0"/>
            </a:endParaRPr>
          </a:p>
          <a:p>
            <a:pPr fontAlgn="auto">
              <a:spcAft>
                <a:spcPts val="0"/>
              </a:spcAft>
              <a:buFont typeface="Arial" pitchFamily="34" charset="0"/>
              <a:buNone/>
              <a:defRPr/>
            </a:pPr>
            <a:r>
              <a:rPr lang="es-ES" sz="3800" b="1" dirty="0" smtClean="0">
                <a:latin typeface="Arial" pitchFamily="34" charset="0"/>
                <a:cs typeface="Arial" pitchFamily="34" charset="0"/>
              </a:rPr>
              <a:t>Debilidades</a:t>
            </a:r>
          </a:p>
          <a:p>
            <a:pPr fontAlgn="auto">
              <a:spcAft>
                <a:spcPts val="0"/>
              </a:spcAft>
              <a:buFont typeface="Arial" pitchFamily="34" charset="0"/>
              <a:buChar char="•"/>
              <a:defRPr/>
            </a:pPr>
            <a:r>
              <a:rPr lang="es-ES" sz="3800" dirty="0">
                <a:latin typeface="Arial" pitchFamily="34" charset="0"/>
                <a:cs typeface="Arial" pitchFamily="34" charset="0"/>
              </a:rPr>
              <a:t>Por ser un producto nuevo es desconocido en el </a:t>
            </a:r>
            <a:r>
              <a:rPr lang="es-ES" sz="3800" dirty="0" smtClean="0">
                <a:latin typeface="Arial" pitchFamily="34" charset="0"/>
                <a:cs typeface="Arial" pitchFamily="34" charset="0"/>
              </a:rPr>
              <a:t>mercado.</a:t>
            </a:r>
            <a:endParaRPr lang="es-ES" sz="3800" dirty="0">
              <a:latin typeface="Arial" pitchFamily="34" charset="0"/>
              <a:cs typeface="Arial" pitchFamily="34" charset="0"/>
            </a:endParaRPr>
          </a:p>
          <a:p>
            <a:pPr fontAlgn="auto">
              <a:spcAft>
                <a:spcPts val="0"/>
              </a:spcAft>
              <a:buFont typeface="Arial" pitchFamily="34" charset="0"/>
              <a:buChar char="•"/>
              <a:defRPr/>
            </a:pPr>
            <a:r>
              <a:rPr lang="es-ES" sz="3800" dirty="0">
                <a:latin typeface="Arial" pitchFamily="34" charset="0"/>
                <a:cs typeface="Arial" pitchFamily="34" charset="0"/>
              </a:rPr>
              <a:t>Falta de </a:t>
            </a:r>
            <a:r>
              <a:rPr lang="es-ES" sz="3800" dirty="0" smtClean="0">
                <a:latin typeface="Arial" pitchFamily="34" charset="0"/>
                <a:cs typeface="Arial" pitchFamily="34" charset="0"/>
              </a:rPr>
              <a:t>información.</a:t>
            </a:r>
            <a:endParaRPr lang="es-ES" sz="3800" dirty="0">
              <a:latin typeface="Arial" pitchFamily="34" charset="0"/>
              <a:cs typeface="Arial" pitchFamily="34" charset="0"/>
            </a:endParaRPr>
          </a:p>
          <a:p>
            <a:pPr fontAlgn="auto">
              <a:spcAft>
                <a:spcPts val="0"/>
              </a:spcAft>
              <a:buFont typeface="Arial" pitchFamily="34" charset="0"/>
              <a:buChar char="•"/>
              <a:defRPr/>
            </a:pPr>
            <a:r>
              <a:rPr lang="es-ES" sz="3800" dirty="0">
                <a:latin typeface="Arial" pitchFamily="34" charset="0"/>
                <a:cs typeface="Arial" pitchFamily="34" charset="0"/>
              </a:rPr>
              <a:t>Alta inversión en los equipos de </a:t>
            </a:r>
            <a:r>
              <a:rPr lang="es-ES" sz="3800" dirty="0" smtClean="0">
                <a:latin typeface="Arial" pitchFamily="34" charset="0"/>
                <a:cs typeface="Arial" pitchFamily="34" charset="0"/>
              </a:rPr>
              <a:t>procesamiento.</a:t>
            </a:r>
            <a:endParaRPr lang="es-ES" sz="3800" dirty="0">
              <a:latin typeface="Arial" pitchFamily="34" charset="0"/>
              <a:cs typeface="Arial" pitchFamily="34" charset="0"/>
            </a:endParaRPr>
          </a:p>
          <a:p>
            <a:pPr fontAlgn="auto">
              <a:spcAft>
                <a:spcPts val="0"/>
              </a:spcAft>
              <a:buFont typeface="Arial" pitchFamily="34" charset="0"/>
              <a:buNone/>
              <a:defRPr/>
            </a:pPr>
            <a:endParaRPr lang="es-ES" sz="3800" dirty="0">
              <a:latin typeface="Arial" pitchFamily="34" charset="0"/>
              <a:cs typeface="Arial" pitchFamily="34" charset="0"/>
            </a:endParaRPr>
          </a:p>
          <a:p>
            <a:pPr fontAlgn="auto">
              <a:spcAft>
                <a:spcPts val="0"/>
              </a:spcAft>
              <a:buFont typeface="Arial" pitchFamily="34" charset="0"/>
              <a:buChar char="•"/>
              <a:defRPr/>
            </a:pPr>
            <a:r>
              <a:rPr lang="es-ES" sz="3800" b="1" dirty="0" smtClean="0">
                <a:latin typeface="Arial" pitchFamily="34" charset="0"/>
                <a:cs typeface="Arial" pitchFamily="34" charset="0"/>
              </a:rPr>
              <a:t>Amenazas</a:t>
            </a:r>
          </a:p>
          <a:p>
            <a:pPr fontAlgn="auto">
              <a:spcAft>
                <a:spcPts val="0"/>
              </a:spcAft>
              <a:buFont typeface="Arial" pitchFamily="34" charset="0"/>
              <a:buChar char="•"/>
              <a:defRPr/>
            </a:pPr>
            <a:r>
              <a:rPr lang="es-ES" sz="3800" dirty="0">
                <a:latin typeface="Arial" pitchFamily="34" charset="0"/>
                <a:cs typeface="Arial" pitchFamily="34" charset="0"/>
              </a:rPr>
              <a:t>El clima es una gran </a:t>
            </a:r>
            <a:r>
              <a:rPr lang="es-ES" sz="3800" dirty="0" smtClean="0">
                <a:latin typeface="Arial" pitchFamily="34" charset="0"/>
                <a:cs typeface="Arial" pitchFamily="34" charset="0"/>
              </a:rPr>
              <a:t>amenaza.  </a:t>
            </a:r>
            <a:endParaRPr lang="es-ES" sz="3800" dirty="0">
              <a:latin typeface="Arial" pitchFamily="34" charset="0"/>
              <a:cs typeface="Arial" pitchFamily="34" charset="0"/>
            </a:endParaRPr>
          </a:p>
          <a:p>
            <a:pPr fontAlgn="auto">
              <a:spcAft>
                <a:spcPts val="0"/>
              </a:spcAft>
              <a:buFont typeface="Arial" pitchFamily="34" charset="0"/>
              <a:buChar char="•"/>
              <a:defRPr/>
            </a:pPr>
            <a:r>
              <a:rPr lang="es-ES" sz="3800" dirty="0">
                <a:latin typeface="Arial" pitchFamily="34" charset="0"/>
                <a:cs typeface="Arial" pitchFamily="34" charset="0"/>
              </a:rPr>
              <a:t>Ingreso de nuevos </a:t>
            </a:r>
            <a:r>
              <a:rPr lang="es-ES" sz="3800" dirty="0" smtClean="0">
                <a:latin typeface="Arial" pitchFamily="34" charset="0"/>
                <a:cs typeface="Arial" pitchFamily="34" charset="0"/>
              </a:rPr>
              <a:t>competidores.</a:t>
            </a:r>
            <a:endParaRPr lang="es-ES" sz="3800" dirty="0">
              <a:latin typeface="Arial" pitchFamily="34" charset="0"/>
              <a:cs typeface="Arial" pitchFamily="34" charset="0"/>
            </a:endParaRPr>
          </a:p>
          <a:p>
            <a:pPr fontAlgn="auto">
              <a:spcAft>
                <a:spcPts val="0"/>
              </a:spcAft>
              <a:buFont typeface="Arial" pitchFamily="34" charset="0"/>
              <a:buChar char="•"/>
              <a:defRPr/>
            </a:pPr>
            <a:endParaRPr lang="es-ES" sz="3800" b="1" dirty="0" smtClean="0">
              <a:latin typeface="Arial" pitchFamily="34" charset="0"/>
              <a:cs typeface="Arial" pitchFamily="34" charset="0"/>
            </a:endParaRPr>
          </a:p>
          <a:p>
            <a:pPr fontAlgn="auto">
              <a:spcAft>
                <a:spcPts val="0"/>
              </a:spcAft>
              <a:buFont typeface="Arial" pitchFamily="34" charset="0"/>
              <a:buChar char="•"/>
              <a:defRPr/>
            </a:pPr>
            <a:endParaRPr lang="es-ES" sz="3800" dirty="0">
              <a:latin typeface="Arial" pitchFamily="34" charset="0"/>
              <a:cs typeface="Arial" pitchFamily="34" charset="0"/>
            </a:endParaRPr>
          </a:p>
          <a:p>
            <a:pPr fontAlgn="auto">
              <a:spcAft>
                <a:spcPts val="0"/>
              </a:spcAft>
              <a:buFont typeface="Arial" pitchFamily="34" charset="0"/>
              <a:buNone/>
              <a:defRPr/>
            </a:pPr>
            <a:endParaRPr lang="es-E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428625" y="1928813"/>
            <a:ext cx="8072438" cy="2862262"/>
          </a:xfrm>
          <a:prstGeom prst="rect">
            <a:avLst/>
          </a:prstGeom>
          <a:noFill/>
          <a:ln w="9525">
            <a:noFill/>
            <a:miter lim="800000"/>
            <a:headEnd/>
            <a:tailEnd/>
          </a:ln>
          <a:effectLst/>
        </p:spPr>
        <p:txBody>
          <a:bodyPr anchor="ctr">
            <a:spAutoFit/>
          </a:bodyPr>
          <a:lstStyle/>
          <a:p>
            <a:pPr algn="ctr">
              <a:defRPr/>
            </a:pPr>
            <a:r>
              <a:rPr lang="es-ES" sz="6000" b="1" dirty="0">
                <a:solidFill>
                  <a:schemeClr val="accent4">
                    <a:lumMod val="75000"/>
                  </a:schemeClr>
                </a:solidFill>
                <a:latin typeface="Arial" pitchFamily="34" charset="0"/>
                <a:ea typeface="Times New Roman" pitchFamily="18" charset="0"/>
                <a:cs typeface="Arial" pitchFamily="34" charset="0"/>
              </a:rPr>
              <a:t>ESTUDIO</a:t>
            </a:r>
          </a:p>
          <a:p>
            <a:pPr algn="ctr">
              <a:defRPr/>
            </a:pPr>
            <a:r>
              <a:rPr lang="es-ES" sz="6000" b="1" dirty="0">
                <a:solidFill>
                  <a:schemeClr val="accent4">
                    <a:lumMod val="75000"/>
                  </a:schemeClr>
                </a:solidFill>
                <a:latin typeface="Arial" pitchFamily="34" charset="0"/>
                <a:ea typeface="Times New Roman" pitchFamily="18" charset="0"/>
                <a:cs typeface="Arial" pitchFamily="34" charset="0"/>
              </a:rPr>
              <a:t> </a:t>
            </a:r>
          </a:p>
          <a:p>
            <a:pPr algn="ctr">
              <a:defRPr/>
            </a:pPr>
            <a:r>
              <a:rPr lang="es-ES" sz="6000" b="1" dirty="0">
                <a:solidFill>
                  <a:schemeClr val="accent4">
                    <a:lumMod val="75000"/>
                  </a:schemeClr>
                </a:solidFill>
                <a:latin typeface="Arial" pitchFamily="34" charset="0"/>
                <a:ea typeface="Times New Roman" pitchFamily="18" charset="0"/>
                <a:cs typeface="Arial" pitchFamily="34" charset="0"/>
              </a:rPr>
              <a:t>TÉCNICO</a:t>
            </a:r>
            <a:endParaRPr lang="es-ES" sz="6000" dirty="0">
              <a:solidFill>
                <a:schemeClr val="accent4">
                  <a:lumMod val="75000"/>
                </a:schemeClr>
              </a:solidFill>
              <a:latin typeface="Arial"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457200" y="274638"/>
            <a:ext cx="8229600" cy="654050"/>
          </a:xfrm>
        </p:spPr>
        <p:txBody>
          <a:bodyPr rtlCol="0">
            <a:normAutofit fontScale="90000"/>
          </a:bodyPr>
          <a:lstStyle/>
          <a:p>
            <a:pPr lvl="1" fontAlgn="auto">
              <a:spcAft>
                <a:spcPts val="0"/>
              </a:spcAft>
              <a:defRPr/>
            </a:pPr>
            <a:r>
              <a:rPr lang="es-ES" sz="3200" b="1" kern="1200" dirty="0">
                <a:solidFill>
                  <a:schemeClr val="accent4">
                    <a:lumMod val="75000"/>
                  </a:schemeClr>
                </a:solidFill>
                <a:latin typeface="Arial" charset="0"/>
                <a:ea typeface="+mj-ea"/>
                <a:cs typeface="+mj-cs"/>
              </a:rPr>
              <a:t>Descripción del Producto</a:t>
            </a:r>
            <a:br>
              <a:rPr lang="es-ES" sz="3200" b="1" kern="1200" dirty="0">
                <a:solidFill>
                  <a:schemeClr val="accent4">
                    <a:lumMod val="75000"/>
                  </a:schemeClr>
                </a:solidFill>
                <a:latin typeface="Arial" charset="0"/>
                <a:ea typeface="+mj-ea"/>
                <a:cs typeface="+mj-cs"/>
              </a:rPr>
            </a:br>
            <a:endParaRPr lang="es-ES" sz="3200" b="1" kern="1200" dirty="0">
              <a:solidFill>
                <a:schemeClr val="accent4">
                  <a:lumMod val="75000"/>
                </a:schemeClr>
              </a:solidFill>
              <a:latin typeface="Arial" charset="0"/>
              <a:ea typeface="+mj-ea"/>
              <a:cs typeface="+mj-cs"/>
            </a:endParaRPr>
          </a:p>
        </p:txBody>
      </p:sp>
      <p:sp>
        <p:nvSpPr>
          <p:cNvPr id="3" name="2 Marcador de contenido"/>
          <p:cNvSpPr>
            <a:spLocks noGrp="1"/>
          </p:cNvSpPr>
          <p:nvPr>
            <p:ph idx="4294967295"/>
          </p:nvPr>
        </p:nvSpPr>
        <p:spPr>
          <a:xfrm>
            <a:off x="395288" y="620713"/>
            <a:ext cx="8229600" cy="5929312"/>
          </a:xfrm>
        </p:spPr>
        <p:txBody>
          <a:bodyPr>
            <a:normAutofit/>
          </a:bodyPr>
          <a:lstStyle/>
          <a:p>
            <a:pPr>
              <a:lnSpc>
                <a:spcPct val="80000"/>
              </a:lnSpc>
              <a:buFont typeface="Arial" charset="0"/>
              <a:buNone/>
            </a:pPr>
            <a:r>
              <a:rPr lang="es-ES" sz="1800" smtClean="0"/>
              <a:t> </a:t>
            </a:r>
          </a:p>
          <a:p>
            <a:pPr algn="just">
              <a:lnSpc>
                <a:spcPct val="80000"/>
              </a:lnSpc>
              <a:buFont typeface="Arial" charset="0"/>
              <a:buNone/>
            </a:pPr>
            <a:r>
              <a:rPr lang="es-ES" sz="2400" smtClean="0">
                <a:latin typeface="Arial" charset="0"/>
                <a:cs typeface="Arial" charset="0"/>
              </a:rPr>
              <a:t>Se ha apostado lanzar al mercado una bebida energética Natural a base de Pitahaya, la cual es una fruta exótica que contiene vitaminas y nutrientes positivos para la salud.</a:t>
            </a:r>
          </a:p>
          <a:p>
            <a:pPr algn="just">
              <a:lnSpc>
                <a:spcPct val="80000"/>
              </a:lnSpc>
              <a:buFont typeface="Arial" charset="0"/>
              <a:buNone/>
            </a:pPr>
            <a:endParaRPr lang="es-ES" sz="2400" smtClean="0">
              <a:latin typeface="Arial" charset="0"/>
              <a:cs typeface="Arial" charset="0"/>
            </a:endParaRPr>
          </a:p>
          <a:p>
            <a:pPr algn="just">
              <a:lnSpc>
                <a:spcPct val="80000"/>
              </a:lnSpc>
              <a:buFont typeface="Arial" charset="0"/>
              <a:buNone/>
            </a:pPr>
            <a:r>
              <a:rPr lang="es-ES" sz="2400" smtClean="0">
                <a:latin typeface="Arial" charset="0"/>
                <a:cs typeface="Arial" charset="0"/>
              </a:rPr>
              <a:t>Entre las cualidades principales de la Pitahaya tenemos:</a:t>
            </a:r>
          </a:p>
          <a:p>
            <a:pPr algn="just">
              <a:lnSpc>
                <a:spcPct val="80000"/>
              </a:lnSpc>
            </a:pPr>
            <a:r>
              <a:rPr lang="es-ES" sz="2400" smtClean="0">
                <a:latin typeface="Arial" charset="0"/>
                <a:cs typeface="Arial" charset="0"/>
              </a:rPr>
              <a:t>Favorece a la absorción de hierro con lo que ayuda a la elaboración de glóbulos rojos.</a:t>
            </a:r>
          </a:p>
          <a:p>
            <a:pPr algn="just">
              <a:lnSpc>
                <a:spcPct val="80000"/>
              </a:lnSpc>
            </a:pPr>
            <a:r>
              <a:rPr lang="es-ES" sz="2400" smtClean="0">
                <a:latin typeface="Arial" charset="0"/>
                <a:cs typeface="Arial" charset="0"/>
              </a:rPr>
              <a:t>Prevención de infecciones</a:t>
            </a:r>
          </a:p>
          <a:p>
            <a:pPr algn="just">
              <a:lnSpc>
                <a:spcPct val="80000"/>
              </a:lnSpc>
            </a:pPr>
            <a:r>
              <a:rPr lang="es-ES" sz="2400" smtClean="0">
                <a:latin typeface="Arial" charset="0"/>
                <a:cs typeface="Arial" charset="0"/>
              </a:rPr>
              <a:t>Antioxidante</a:t>
            </a:r>
          </a:p>
          <a:p>
            <a:pPr algn="just">
              <a:lnSpc>
                <a:spcPct val="80000"/>
              </a:lnSpc>
            </a:pPr>
            <a:r>
              <a:rPr lang="es-ES" sz="2400" smtClean="0">
                <a:latin typeface="Arial" charset="0"/>
                <a:cs typeface="Arial" charset="0"/>
              </a:rPr>
              <a:t>Equilibrar el azúcar en la sangre</a:t>
            </a:r>
          </a:p>
          <a:p>
            <a:pPr algn="just">
              <a:lnSpc>
                <a:spcPct val="80000"/>
              </a:lnSpc>
            </a:pPr>
            <a:r>
              <a:rPr lang="es-ES" sz="2400" smtClean="0">
                <a:latin typeface="Arial" charset="0"/>
                <a:cs typeface="Arial" charset="0"/>
              </a:rPr>
              <a:t>Interviene en la formación de colágeno, huesos y dientes, </a:t>
            </a:r>
          </a:p>
          <a:p>
            <a:pPr algn="just">
              <a:lnSpc>
                <a:spcPct val="80000"/>
              </a:lnSpc>
              <a:buFont typeface="Arial" charset="0"/>
              <a:buNone/>
            </a:pPr>
            <a:endParaRPr lang="es-ES" sz="2400" smtClean="0">
              <a:latin typeface="Arial" charset="0"/>
              <a:cs typeface="Arial" charset="0"/>
            </a:endParaRPr>
          </a:p>
          <a:p>
            <a:pPr algn="just">
              <a:lnSpc>
                <a:spcPct val="80000"/>
              </a:lnSpc>
              <a:buFont typeface="Arial" charset="0"/>
              <a:buNone/>
            </a:pPr>
            <a:r>
              <a:rPr lang="es-ES" sz="2400" smtClean="0">
                <a:latin typeface="Arial" charset="0"/>
                <a:cs typeface="Arial" charset="0"/>
              </a:rPr>
              <a:t>En su composición posee glucosa con la que al combinarlo con el oxigeno de la respiración se convierte en fuente de energía.</a:t>
            </a:r>
            <a:endParaRPr lang="es-ES" sz="240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p:txBody>
          <a:bodyPr>
            <a:normAutofit/>
          </a:bodyPr>
          <a:lstStyle/>
          <a:p>
            <a:pPr marL="342900" indent="-342900"/>
            <a:r>
              <a:rPr lang="es-ES" sz="3200" b="1" smtClean="0">
                <a:solidFill>
                  <a:srgbClr val="604A7B"/>
                </a:solidFill>
                <a:latin typeface="Arial" charset="0"/>
              </a:rPr>
              <a:t>Proceso de elaboración de la bebida “Catch Energy”</a:t>
            </a:r>
          </a:p>
        </p:txBody>
      </p:sp>
      <p:pic>
        <p:nvPicPr>
          <p:cNvPr id="66563" name="Picture 1"/>
          <p:cNvPicPr>
            <a:picLocks noGrp="1" noChangeAspect="1" noChangeArrowheads="1"/>
          </p:cNvPicPr>
          <p:nvPr>
            <p:ph idx="4294967295"/>
          </p:nvPr>
        </p:nvPicPr>
        <p:blipFill>
          <a:blip r:embed="rId2"/>
          <a:srcRect/>
          <a:stretch>
            <a:fillRect/>
          </a:stretch>
        </p:blipFill>
        <p:spPr>
          <a:xfrm>
            <a:off x="317500" y="1643063"/>
            <a:ext cx="8397875" cy="4714875"/>
          </a:xfrm>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p:txBody>
          <a:bodyPr>
            <a:normAutofit/>
          </a:bodyPr>
          <a:lstStyle/>
          <a:p>
            <a:pPr marL="342900" indent="-342900"/>
            <a:r>
              <a:rPr lang="es-ES" sz="3200" b="1" smtClean="0">
                <a:solidFill>
                  <a:srgbClr val="604A7B"/>
                </a:solidFill>
                <a:latin typeface="Arial" charset="0"/>
              </a:rPr>
              <a:t>Producción de la bebida “Catch Energy”</a:t>
            </a:r>
            <a:br>
              <a:rPr lang="es-ES" sz="3200" b="1" smtClean="0">
                <a:solidFill>
                  <a:srgbClr val="604A7B"/>
                </a:solidFill>
                <a:latin typeface="Arial" charset="0"/>
              </a:rPr>
            </a:br>
            <a:endParaRPr lang="es-ES" sz="3200" b="1" smtClean="0">
              <a:solidFill>
                <a:srgbClr val="604A7B"/>
              </a:solidFill>
              <a:latin typeface="Arial" charset="0"/>
            </a:endParaRPr>
          </a:p>
        </p:txBody>
      </p:sp>
      <p:sp>
        <p:nvSpPr>
          <p:cNvPr id="67587" name="2 Marcador de contenido"/>
          <p:cNvSpPr>
            <a:spLocks noGrp="1"/>
          </p:cNvSpPr>
          <p:nvPr>
            <p:ph idx="4294967295"/>
          </p:nvPr>
        </p:nvSpPr>
        <p:spPr>
          <a:xfrm>
            <a:off x="457200" y="1071563"/>
            <a:ext cx="8229600" cy="5429250"/>
          </a:xfrm>
        </p:spPr>
        <p:txBody>
          <a:bodyPr/>
          <a:lstStyle/>
          <a:p>
            <a:pPr marL="609600" indent="-609600" algn="just">
              <a:buFont typeface="Arial" charset="0"/>
              <a:buNone/>
            </a:pPr>
            <a:r>
              <a:rPr lang="es-ES" sz="2000" smtClean="0">
                <a:latin typeface="Arial" charset="0"/>
                <a:cs typeface="Arial" charset="0"/>
              </a:rPr>
              <a:t>Para la producción de la bebida energizante natural se debe considerar lo siguiente:</a:t>
            </a:r>
          </a:p>
          <a:p>
            <a:pPr marL="609600" indent="-609600" algn="just"/>
            <a:r>
              <a:rPr lang="es-ES" sz="2000" smtClean="0">
                <a:latin typeface="Arial" charset="0"/>
                <a:cs typeface="Arial" charset="0"/>
              </a:rPr>
              <a:t>Un plan de producción en el cual se establezca la cantidad de materia prima necesaria .</a:t>
            </a:r>
          </a:p>
          <a:p>
            <a:pPr marL="609600" indent="-609600" algn="just"/>
            <a:r>
              <a:rPr lang="es-ES" sz="2000" smtClean="0">
                <a:latin typeface="Arial" charset="0"/>
                <a:cs typeface="Arial" charset="0"/>
              </a:rPr>
              <a:t>Un plan de revisión de mantenimiento general tanto de maquinarias como del área laboral. </a:t>
            </a:r>
          </a:p>
          <a:p>
            <a:pPr marL="609600" indent="-609600" algn="just"/>
            <a:r>
              <a:rPr lang="es-ES" sz="2000" smtClean="0">
                <a:latin typeface="Arial" charset="0"/>
                <a:cs typeface="Arial" charset="0"/>
              </a:rPr>
              <a:t>Un monitoreo a las diferentes áreas de trabajo; verificando el cumplimiento de las obligaciones de los empleados, </a:t>
            </a:r>
          </a:p>
          <a:p>
            <a:pPr marL="609600" indent="-609600" algn="just"/>
            <a:r>
              <a:rPr lang="es-ES" sz="2000" smtClean="0">
                <a:latin typeface="Arial" charset="0"/>
                <a:cs typeface="Arial" charset="0"/>
              </a:rPr>
              <a:t>La producción aproximada de botellas de bebidas energéticas será de 2500 botellas por hora, dando resultado 440.000 botellas al mes, considerando que los turnos son de 8 horas y 22 días al mes.</a:t>
            </a:r>
          </a:p>
          <a:p>
            <a:pPr marL="609600" indent="-609600" algn="just"/>
            <a:r>
              <a:rPr lang="es-ES" sz="2000" smtClean="0">
                <a:latin typeface="Arial" charset="0"/>
                <a:cs typeface="Arial" charset="0"/>
              </a:rPr>
              <a:t>Como materia prima se utilizará: </a:t>
            </a:r>
          </a:p>
          <a:p>
            <a:pPr marL="1752600" lvl="3" indent="-381000" algn="just"/>
            <a:r>
              <a:rPr lang="es-ES" sz="1200" smtClean="0">
                <a:latin typeface="Arial" charset="0"/>
                <a:cs typeface="Arial" charset="0"/>
              </a:rPr>
              <a:t>        </a:t>
            </a:r>
            <a:r>
              <a:rPr lang="es-ES" sz="1400" smtClean="0">
                <a:latin typeface="Arial" charset="0"/>
                <a:cs typeface="Arial" charset="0"/>
              </a:rPr>
              <a:t>agua </a:t>
            </a:r>
          </a:p>
          <a:p>
            <a:pPr marL="1752600" lvl="3" indent="-381000" algn="just"/>
            <a:r>
              <a:rPr lang="es-ES" sz="1400" smtClean="0">
                <a:latin typeface="Arial" charset="0"/>
                <a:cs typeface="Arial" charset="0"/>
              </a:rPr>
              <a:t>       aditivos</a:t>
            </a:r>
          </a:p>
          <a:p>
            <a:pPr marL="1752600" lvl="3" indent="-381000" algn="just"/>
            <a:r>
              <a:rPr lang="es-ES" sz="1400" smtClean="0">
                <a:latin typeface="Arial" charset="0"/>
                <a:cs typeface="Arial" charset="0"/>
              </a:rPr>
              <a:t>       azúcar</a:t>
            </a:r>
          </a:p>
          <a:p>
            <a:pPr marL="1752600" lvl="3" indent="-381000" algn="just"/>
            <a:r>
              <a:rPr lang="es-ES" sz="1400" smtClean="0">
                <a:latin typeface="Arial" charset="0"/>
                <a:cs typeface="Arial" charset="0"/>
              </a:rPr>
              <a:t>       concentrado de</a:t>
            </a:r>
            <a:r>
              <a:rPr lang="es-ES" sz="1200" smtClean="0">
                <a:latin typeface="Arial" charset="0"/>
                <a:cs typeface="Arial" charset="0"/>
              </a:rPr>
              <a:t> Pitahaya</a:t>
            </a:r>
          </a:p>
          <a:p>
            <a:pPr marL="609600" indent="-609600"/>
            <a:endParaRPr lang="es-ES" sz="180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457200" y="274638"/>
            <a:ext cx="8229600" cy="725487"/>
          </a:xfrm>
        </p:spPr>
        <p:txBody>
          <a:bodyPr rtlCol="0">
            <a:normAutofit/>
          </a:bodyPr>
          <a:lstStyle/>
          <a:p>
            <a:pPr lvl="1" fontAlgn="auto">
              <a:spcAft>
                <a:spcPts val="0"/>
              </a:spcAft>
              <a:defRPr/>
            </a:pPr>
            <a:r>
              <a:rPr lang="es-ES" sz="3200" b="1" kern="1200" dirty="0">
                <a:solidFill>
                  <a:schemeClr val="accent4">
                    <a:lumMod val="75000"/>
                  </a:schemeClr>
                </a:solidFill>
                <a:latin typeface="Arial" charset="0"/>
                <a:ea typeface="+mj-ea"/>
                <a:cs typeface="+mj-cs"/>
              </a:rPr>
              <a:t>Personal Administrativo y de Producción</a:t>
            </a:r>
          </a:p>
        </p:txBody>
      </p:sp>
      <p:sp>
        <p:nvSpPr>
          <p:cNvPr id="68611" name="2 Marcador de contenido"/>
          <p:cNvSpPr>
            <a:spLocks noGrp="1"/>
          </p:cNvSpPr>
          <p:nvPr>
            <p:ph idx="4294967295"/>
          </p:nvPr>
        </p:nvSpPr>
        <p:spPr/>
        <p:txBody>
          <a:bodyPr/>
          <a:lstStyle/>
          <a:p>
            <a:pPr>
              <a:buFont typeface="Arial" charset="0"/>
              <a:buNone/>
            </a:pPr>
            <a:endParaRPr lang="es-ES" smtClean="0"/>
          </a:p>
          <a:p>
            <a:pPr>
              <a:buFont typeface="Arial" charset="0"/>
              <a:buNone/>
            </a:pPr>
            <a:endParaRPr lang="es-ES" smtClean="0"/>
          </a:p>
        </p:txBody>
      </p:sp>
      <p:pic>
        <p:nvPicPr>
          <p:cNvPr id="68612" name="Picture 2"/>
          <p:cNvPicPr>
            <a:picLocks noChangeAspect="1" noChangeArrowheads="1"/>
          </p:cNvPicPr>
          <p:nvPr/>
        </p:nvPicPr>
        <p:blipFill>
          <a:blip r:embed="rId2"/>
          <a:srcRect/>
          <a:stretch>
            <a:fillRect/>
          </a:stretch>
        </p:blipFill>
        <p:spPr bwMode="auto">
          <a:xfrm>
            <a:off x="1785938" y="928688"/>
            <a:ext cx="5357812" cy="5715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fontAlgn="auto">
              <a:spcAft>
                <a:spcPts val="0"/>
              </a:spcAft>
              <a:defRPr/>
            </a:pPr>
            <a:r>
              <a:rPr lang="es-ES" sz="3600" b="1" dirty="0" smtClean="0">
                <a:solidFill>
                  <a:schemeClr val="accent4">
                    <a:lumMod val="75000"/>
                  </a:schemeClr>
                </a:solidFill>
                <a:latin typeface="Arial" charset="0"/>
              </a:rPr>
              <a:t/>
            </a:r>
            <a:br>
              <a:rPr lang="es-ES" sz="3600" b="1" dirty="0" smtClean="0">
                <a:solidFill>
                  <a:schemeClr val="accent4">
                    <a:lumMod val="75000"/>
                  </a:schemeClr>
                </a:solidFill>
                <a:latin typeface="Arial" charset="0"/>
              </a:rPr>
            </a:br>
            <a:r>
              <a:rPr lang="es-ES" sz="3600" b="1" dirty="0" smtClean="0">
                <a:solidFill>
                  <a:schemeClr val="accent4">
                    <a:lumMod val="75000"/>
                  </a:schemeClr>
                </a:solidFill>
                <a:latin typeface="Arial" charset="0"/>
              </a:rPr>
              <a:t>Características de la Pitahaya</a:t>
            </a:r>
            <a:r>
              <a:rPr lang="es-ES" sz="3200" dirty="0" smtClean="0"/>
              <a:t/>
            </a:r>
            <a:br>
              <a:rPr lang="es-ES" sz="3200" dirty="0" smtClean="0"/>
            </a:br>
            <a:endParaRPr lang="es-ES" sz="3600" dirty="0">
              <a:solidFill>
                <a:schemeClr val="accent4">
                  <a:lumMod val="75000"/>
                </a:schemeClr>
              </a:solidFill>
            </a:endParaRPr>
          </a:p>
        </p:txBody>
      </p:sp>
      <p:sp>
        <p:nvSpPr>
          <p:cNvPr id="3" name="2 Marcador de contenido"/>
          <p:cNvSpPr>
            <a:spLocks noGrp="1"/>
          </p:cNvSpPr>
          <p:nvPr>
            <p:ph idx="1"/>
          </p:nvPr>
        </p:nvSpPr>
        <p:spPr/>
        <p:txBody>
          <a:bodyPr rtlCol="0">
            <a:normAutofit fontScale="77500" lnSpcReduction="20000"/>
          </a:bodyPr>
          <a:lstStyle/>
          <a:p>
            <a:pPr algn="just" fontAlgn="auto">
              <a:spcAft>
                <a:spcPts val="0"/>
              </a:spcAft>
              <a:buFont typeface="Arial" pitchFamily="34" charset="0"/>
              <a:buChar char="•"/>
              <a:defRPr/>
            </a:pPr>
            <a:r>
              <a:rPr lang="es-ES" sz="3100" dirty="0" smtClean="0">
                <a:latin typeface="Arial" pitchFamily="34" charset="0"/>
                <a:cs typeface="Arial" pitchFamily="34" charset="0"/>
              </a:rPr>
              <a:t>Planta cactácea trepadora con una vida de aproximadamente 20 años, la cual se puede desarrollar en ambientes húmedos y secos creciendo sobre troncos, árboles, muros y piedras los cuales le sirven para apoyarse; también reacciona ante la intensidad lumínica, por lo que puede tolerar periodos largos de sequia, así mismo empieza una floración cuando llega la época de lluvias. </a:t>
            </a:r>
          </a:p>
          <a:p>
            <a:pPr algn="just" fontAlgn="auto">
              <a:spcAft>
                <a:spcPts val="0"/>
              </a:spcAft>
              <a:buFont typeface="Arial" pitchFamily="34" charset="0"/>
              <a:buNone/>
              <a:defRPr/>
            </a:pPr>
            <a:endParaRPr lang="es-ES" sz="3100" dirty="0" smtClean="0">
              <a:latin typeface="Arial" pitchFamily="34" charset="0"/>
              <a:cs typeface="Arial" pitchFamily="34" charset="0"/>
            </a:endParaRPr>
          </a:p>
          <a:p>
            <a:pPr algn="just" fontAlgn="auto">
              <a:spcAft>
                <a:spcPts val="0"/>
              </a:spcAft>
              <a:buFont typeface="Arial" pitchFamily="34" charset="0"/>
              <a:buChar char="•"/>
              <a:defRPr/>
            </a:pPr>
            <a:r>
              <a:rPr lang="es-ES" sz="3100" dirty="0" smtClean="0">
                <a:latin typeface="Arial" pitchFamily="34" charset="0"/>
                <a:cs typeface="Arial" pitchFamily="34" charset="0"/>
              </a:rPr>
              <a:t>El fruto de la Pitahaya es una baya que tiene forma ovoide, larga y redondeada la misma que presenta tres variedades que se diferencian por su color y pulpa: la roja y la amarilla, ambas con importante contenido nutricional. </a:t>
            </a:r>
          </a:p>
          <a:p>
            <a:pPr fontAlgn="auto">
              <a:spcAft>
                <a:spcPts val="0"/>
              </a:spcAft>
              <a:buFont typeface="Arial" pitchFamily="34" charset="0"/>
              <a:buChar char="•"/>
              <a:defRPr/>
            </a:pPr>
            <a:endParaRPr lang="es-ES" dirty="0" smtClean="0"/>
          </a:p>
          <a:p>
            <a:pPr fontAlgn="auto">
              <a:spcAft>
                <a:spcPts val="0"/>
              </a:spcAft>
              <a:buFont typeface="Arial" pitchFamily="34" charset="0"/>
              <a:buChar char="•"/>
              <a:defRPr/>
            </a:pPr>
            <a:endParaRPr lang="es-E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p:txBody>
          <a:bodyPr rtlCol="0">
            <a:normAutofit/>
          </a:bodyPr>
          <a:lstStyle/>
          <a:p>
            <a:pPr lvl="1" fontAlgn="auto">
              <a:spcAft>
                <a:spcPts val="0"/>
              </a:spcAft>
              <a:defRPr/>
            </a:pPr>
            <a:r>
              <a:rPr lang="es-MX" sz="3200" b="1" kern="1200" dirty="0">
                <a:solidFill>
                  <a:schemeClr val="accent4">
                    <a:lumMod val="75000"/>
                  </a:schemeClr>
                </a:solidFill>
                <a:latin typeface="Arial" charset="0"/>
                <a:ea typeface="+mj-ea"/>
                <a:cs typeface="+mj-cs"/>
              </a:rPr>
              <a:t>Equipos y maquinarias</a:t>
            </a:r>
            <a:endParaRPr lang="es-ES" sz="3200" b="1" kern="1200" dirty="0">
              <a:solidFill>
                <a:schemeClr val="accent4">
                  <a:lumMod val="75000"/>
                </a:schemeClr>
              </a:solidFill>
              <a:latin typeface="Arial" charset="0"/>
              <a:ea typeface="+mj-ea"/>
              <a:cs typeface="+mj-cs"/>
            </a:endParaRPr>
          </a:p>
        </p:txBody>
      </p:sp>
      <p:graphicFrame>
        <p:nvGraphicFramePr>
          <p:cNvPr id="69837" name="Group 205"/>
          <p:cNvGraphicFramePr>
            <a:graphicFrameLocks noGrp="1"/>
          </p:cNvGraphicFramePr>
          <p:nvPr/>
        </p:nvGraphicFramePr>
        <p:xfrm>
          <a:off x="1403350" y="1412875"/>
          <a:ext cx="6697663" cy="4975225"/>
        </p:xfrm>
        <a:graphic>
          <a:graphicData uri="http://schemas.openxmlformats.org/drawingml/2006/table">
            <a:tbl>
              <a:tblPr/>
              <a:tblGrid>
                <a:gridCol w="3070225"/>
                <a:gridCol w="2513013"/>
                <a:gridCol w="1114425"/>
              </a:tblGrid>
              <a:tr h="3333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200" b="1" i="0" u="none" strike="noStrike" cap="none" normalizeH="0" baseline="0" smtClean="0">
                          <a:ln>
                            <a:noFill/>
                          </a:ln>
                          <a:solidFill>
                            <a:schemeClr val="tx1"/>
                          </a:solidFill>
                          <a:effectLst/>
                          <a:latin typeface="Arial" charset="0"/>
                          <a:ea typeface="Times New Roman" pitchFamily="18" charset="0"/>
                          <a:cs typeface="Arial" charset="0"/>
                        </a:rPr>
                        <a:t>Equipo</a:t>
                      </a:r>
                      <a:endParaRPr kumimoji="0" lang="es-MX" sz="18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200" b="1" i="0" u="none" strike="noStrike" cap="none" normalizeH="0" baseline="0" smtClean="0">
                          <a:ln>
                            <a:noFill/>
                          </a:ln>
                          <a:solidFill>
                            <a:schemeClr val="tx1"/>
                          </a:solidFill>
                          <a:effectLst/>
                          <a:latin typeface="Arial" charset="0"/>
                          <a:ea typeface="Times New Roman" pitchFamily="18" charset="0"/>
                          <a:cs typeface="Arial" charset="0"/>
                        </a:rPr>
                        <a:t>Capacidad</a:t>
                      </a:r>
                      <a:endParaRPr kumimoji="0" lang="es-MX" sz="18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200" b="1" i="0" u="none" strike="noStrike" cap="none" normalizeH="0" baseline="0" smtClean="0">
                          <a:ln>
                            <a:noFill/>
                          </a:ln>
                          <a:solidFill>
                            <a:schemeClr val="tx1"/>
                          </a:solidFill>
                          <a:effectLst/>
                          <a:latin typeface="Arial" charset="0"/>
                          <a:ea typeface="Times New Roman" pitchFamily="18" charset="0"/>
                          <a:cs typeface="Arial" charset="0"/>
                        </a:rPr>
                        <a:t>Valor $</a:t>
                      </a:r>
                      <a:endParaRPr kumimoji="0" lang="es-MX" sz="18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r>
              <a:tr h="2571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400" b="0" i="0" u="none" strike="noStrike" cap="none" normalizeH="0" baseline="0" smtClean="0">
                          <a:ln>
                            <a:noFill/>
                          </a:ln>
                          <a:solidFill>
                            <a:schemeClr val="tx1"/>
                          </a:solidFill>
                          <a:effectLst/>
                          <a:latin typeface="Arial" charset="0"/>
                          <a:ea typeface="Times New Roman" pitchFamily="18" charset="0"/>
                          <a:cs typeface="Arial" charset="0"/>
                        </a:rPr>
                        <a:t>Tanque de mezcla</a:t>
                      </a:r>
                      <a:endParaRPr kumimoji="0" lang="es-MX" sz="14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400" b="0" i="0" u="none" strike="noStrike" cap="none" normalizeH="0" baseline="0" smtClean="0">
                          <a:ln>
                            <a:noFill/>
                          </a:ln>
                          <a:solidFill>
                            <a:schemeClr val="tx1"/>
                          </a:solidFill>
                          <a:effectLst/>
                          <a:latin typeface="Arial" charset="0"/>
                          <a:ea typeface="Times New Roman" pitchFamily="18" charset="0"/>
                          <a:cs typeface="Arial" charset="0"/>
                        </a:rPr>
                        <a:t>Volumen 1500 lts.</a:t>
                      </a:r>
                      <a:endParaRPr kumimoji="0" lang="es-MX" sz="14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MX" sz="1400" b="0" i="0" u="none" strike="noStrike" cap="none" normalizeH="0" baseline="0" smtClean="0">
                          <a:ln>
                            <a:noFill/>
                          </a:ln>
                          <a:solidFill>
                            <a:schemeClr val="tx1"/>
                          </a:solidFill>
                          <a:effectLst/>
                          <a:latin typeface="Arial" charset="0"/>
                          <a:ea typeface="Times New Roman" pitchFamily="18" charset="0"/>
                          <a:cs typeface="Arial" charset="0"/>
                        </a:rPr>
                        <a:t>850,00</a:t>
                      </a:r>
                      <a:endParaRPr kumimoji="0" lang="es-MX" sz="14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67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400" b="0" i="0" u="none" strike="noStrike" cap="none" normalizeH="0" baseline="0" smtClean="0">
                          <a:ln>
                            <a:noFill/>
                          </a:ln>
                          <a:solidFill>
                            <a:schemeClr val="tx1"/>
                          </a:solidFill>
                          <a:effectLst/>
                          <a:latin typeface="Arial" charset="0"/>
                          <a:ea typeface="Times New Roman" pitchFamily="18" charset="0"/>
                          <a:cs typeface="Arial" charset="0"/>
                        </a:rPr>
                        <a:t>C</a:t>
                      </a:r>
                      <a:r>
                        <a:rPr kumimoji="0" lang="es-MX" sz="1400" b="0" i="0" u="none" strike="noStrike" cap="none" normalizeH="0" baseline="0" smtClean="0">
                          <a:ln>
                            <a:noFill/>
                          </a:ln>
                          <a:solidFill>
                            <a:schemeClr val="tx1"/>
                          </a:solidFill>
                          <a:effectLst/>
                          <a:latin typeface="Calibri"/>
                          <a:ea typeface="Times New Roman" pitchFamily="18" charset="0"/>
                          <a:cs typeface="Arial" charset="0"/>
                        </a:rPr>
                        <a:t>á</a:t>
                      </a:r>
                      <a:r>
                        <a:rPr kumimoji="0" lang="es-MX" sz="1400" b="0" i="0" u="none" strike="noStrike" cap="none" normalizeH="0" baseline="0" smtClean="0">
                          <a:ln>
                            <a:noFill/>
                          </a:ln>
                          <a:solidFill>
                            <a:schemeClr val="tx1"/>
                          </a:solidFill>
                          <a:effectLst/>
                          <a:latin typeface="Arial" charset="0"/>
                          <a:ea typeface="Times New Roman" pitchFamily="18" charset="0"/>
                          <a:cs typeface="Arial" charset="0"/>
                        </a:rPr>
                        <a:t>mara frigor</a:t>
                      </a:r>
                      <a:r>
                        <a:rPr kumimoji="0" lang="es-MX" sz="1400" b="0" i="0" u="none" strike="noStrike" cap="none" normalizeH="0" baseline="0" smtClean="0">
                          <a:ln>
                            <a:noFill/>
                          </a:ln>
                          <a:solidFill>
                            <a:schemeClr val="tx1"/>
                          </a:solidFill>
                          <a:effectLst/>
                          <a:latin typeface="Calibri"/>
                          <a:ea typeface="Times New Roman" pitchFamily="18" charset="0"/>
                          <a:cs typeface="Arial" charset="0"/>
                        </a:rPr>
                        <a:t>í</a:t>
                      </a:r>
                      <a:r>
                        <a:rPr kumimoji="0" lang="es-MX" sz="1400" b="0" i="0" u="none" strike="noStrike" cap="none" normalizeH="0" baseline="0" smtClean="0">
                          <a:ln>
                            <a:noFill/>
                          </a:ln>
                          <a:solidFill>
                            <a:schemeClr val="tx1"/>
                          </a:solidFill>
                          <a:effectLst/>
                          <a:latin typeface="Arial" charset="0"/>
                          <a:ea typeface="Times New Roman" pitchFamily="18" charset="0"/>
                          <a:cs typeface="Arial" charset="0"/>
                        </a:rPr>
                        <a:t>fica</a:t>
                      </a:r>
                      <a:endParaRPr kumimoji="0" lang="es-MX" sz="14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400" b="0" i="0" u="none" strike="noStrike" cap="none" normalizeH="0" baseline="0" smtClean="0">
                          <a:ln>
                            <a:noFill/>
                          </a:ln>
                          <a:solidFill>
                            <a:schemeClr val="tx1"/>
                          </a:solidFill>
                          <a:effectLst/>
                          <a:latin typeface="Arial" charset="0"/>
                          <a:ea typeface="Times New Roman" pitchFamily="18" charset="0"/>
                          <a:cs typeface="Arial" charset="0"/>
                        </a:rPr>
                        <a:t>3 mts. x 4mts</a:t>
                      </a:r>
                      <a:endParaRPr kumimoji="0" lang="es-MX" sz="14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MX" sz="1400" b="0" i="0" u="none" strike="noStrike" cap="none" normalizeH="0" baseline="0" smtClean="0">
                          <a:ln>
                            <a:noFill/>
                          </a:ln>
                          <a:solidFill>
                            <a:schemeClr val="tx1"/>
                          </a:solidFill>
                          <a:effectLst/>
                          <a:latin typeface="Arial" charset="0"/>
                          <a:ea typeface="Times New Roman" pitchFamily="18" charset="0"/>
                          <a:cs typeface="Arial" charset="0"/>
                        </a:rPr>
                        <a:t>33.000,00</a:t>
                      </a:r>
                      <a:endParaRPr kumimoji="0" lang="es-MX" sz="14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71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400" b="0" i="0" u="none" strike="noStrike" cap="none" normalizeH="0" baseline="0" smtClean="0">
                          <a:ln>
                            <a:noFill/>
                          </a:ln>
                          <a:solidFill>
                            <a:schemeClr val="tx1"/>
                          </a:solidFill>
                          <a:effectLst/>
                          <a:latin typeface="Arial" charset="0"/>
                          <a:ea typeface="Times New Roman" pitchFamily="18" charset="0"/>
                          <a:cs typeface="Arial" charset="0"/>
                        </a:rPr>
                        <a:t>Filtro</a:t>
                      </a:r>
                      <a:endParaRPr kumimoji="0" lang="es-MX" sz="14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400" b="0" i="0" u="none" strike="noStrike" cap="none" normalizeH="0" baseline="0" smtClean="0">
                          <a:ln>
                            <a:noFill/>
                          </a:ln>
                          <a:solidFill>
                            <a:schemeClr val="tx1"/>
                          </a:solidFill>
                          <a:effectLst/>
                          <a:latin typeface="Arial" charset="0"/>
                          <a:ea typeface="Times New Roman" pitchFamily="18" charset="0"/>
                          <a:cs typeface="Arial" charset="0"/>
                        </a:rPr>
                        <a:t>Volumen 1500 lts.</a:t>
                      </a:r>
                      <a:endParaRPr kumimoji="0" lang="es-MX" sz="14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MX" sz="1400" b="0" i="0" u="none" strike="noStrike" cap="none" normalizeH="0" baseline="0" smtClean="0">
                          <a:ln>
                            <a:noFill/>
                          </a:ln>
                          <a:solidFill>
                            <a:schemeClr val="tx1"/>
                          </a:solidFill>
                          <a:effectLst/>
                          <a:latin typeface="Arial" charset="0"/>
                          <a:ea typeface="Times New Roman" pitchFamily="18" charset="0"/>
                          <a:cs typeface="Arial" charset="0"/>
                        </a:rPr>
                        <a:t>645,00</a:t>
                      </a:r>
                      <a:endParaRPr kumimoji="0" lang="es-MX" sz="14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67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400" b="0" i="0" u="none" strike="noStrike" cap="none" normalizeH="0" baseline="0" smtClean="0">
                          <a:ln>
                            <a:noFill/>
                          </a:ln>
                          <a:solidFill>
                            <a:schemeClr val="tx1"/>
                          </a:solidFill>
                          <a:effectLst/>
                          <a:latin typeface="Arial" charset="0"/>
                          <a:ea typeface="Times New Roman" pitchFamily="18" charset="0"/>
                          <a:cs typeface="Arial" charset="0"/>
                        </a:rPr>
                        <a:t>Tanque de correcci</a:t>
                      </a:r>
                      <a:r>
                        <a:rPr kumimoji="0" lang="es-MX" sz="1400" b="0" i="0" u="none" strike="noStrike" cap="none" normalizeH="0" baseline="0" smtClean="0">
                          <a:ln>
                            <a:noFill/>
                          </a:ln>
                          <a:solidFill>
                            <a:schemeClr val="tx1"/>
                          </a:solidFill>
                          <a:effectLst/>
                          <a:latin typeface="Calibri"/>
                          <a:ea typeface="Times New Roman" pitchFamily="18" charset="0"/>
                          <a:cs typeface="Arial" charset="0"/>
                        </a:rPr>
                        <a:t>ó</a:t>
                      </a:r>
                      <a:r>
                        <a:rPr kumimoji="0" lang="es-MX" sz="1400" b="0" i="0" u="none" strike="noStrike" cap="none" normalizeH="0" baseline="0" smtClean="0">
                          <a:ln>
                            <a:noFill/>
                          </a:ln>
                          <a:solidFill>
                            <a:schemeClr val="tx1"/>
                          </a:solidFill>
                          <a:effectLst/>
                          <a:latin typeface="Arial" charset="0"/>
                          <a:ea typeface="Times New Roman" pitchFamily="18" charset="0"/>
                          <a:cs typeface="Arial" charset="0"/>
                        </a:rPr>
                        <a:t>n</a:t>
                      </a:r>
                      <a:endParaRPr kumimoji="0" lang="es-MX" sz="14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400" b="0" i="0" u="none" strike="noStrike" cap="none" normalizeH="0" baseline="0" smtClean="0">
                          <a:ln>
                            <a:noFill/>
                          </a:ln>
                          <a:solidFill>
                            <a:schemeClr val="tx1"/>
                          </a:solidFill>
                          <a:effectLst/>
                          <a:latin typeface="Arial" charset="0"/>
                          <a:ea typeface="Times New Roman" pitchFamily="18" charset="0"/>
                          <a:cs typeface="Arial" charset="0"/>
                        </a:rPr>
                        <a:t>Volumen 1500 lts.</a:t>
                      </a:r>
                      <a:endParaRPr kumimoji="0" lang="es-MX" sz="14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MX" sz="1400" b="0" i="0" u="none" strike="noStrike" cap="none" normalizeH="0" baseline="0" smtClean="0">
                          <a:ln>
                            <a:noFill/>
                          </a:ln>
                          <a:solidFill>
                            <a:schemeClr val="tx1"/>
                          </a:solidFill>
                          <a:effectLst/>
                          <a:latin typeface="Arial" charset="0"/>
                          <a:ea typeface="Times New Roman" pitchFamily="18" charset="0"/>
                          <a:cs typeface="Arial" charset="0"/>
                        </a:rPr>
                        <a:t>71.216,48</a:t>
                      </a:r>
                      <a:endParaRPr kumimoji="0" lang="es-MX" sz="14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7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400" b="0" i="0" u="none" strike="noStrike" cap="none" normalizeH="0" baseline="0" smtClean="0">
                          <a:ln>
                            <a:noFill/>
                          </a:ln>
                          <a:solidFill>
                            <a:schemeClr val="tx1"/>
                          </a:solidFill>
                          <a:effectLst/>
                          <a:latin typeface="Arial" charset="0"/>
                          <a:ea typeface="Times New Roman" pitchFamily="18" charset="0"/>
                          <a:cs typeface="Arial" charset="0"/>
                        </a:rPr>
                        <a:t>Sistema de enfriamiento (bomba de auto vac</a:t>
                      </a:r>
                      <a:r>
                        <a:rPr kumimoji="0" lang="es-MX" sz="1400" b="0" i="0" u="none" strike="noStrike" cap="none" normalizeH="0" baseline="0" smtClean="0">
                          <a:ln>
                            <a:noFill/>
                          </a:ln>
                          <a:solidFill>
                            <a:schemeClr val="tx1"/>
                          </a:solidFill>
                          <a:effectLst/>
                          <a:latin typeface="Calibri"/>
                          <a:ea typeface="Times New Roman" pitchFamily="18" charset="0"/>
                          <a:cs typeface="Arial" charset="0"/>
                        </a:rPr>
                        <a:t>í</a:t>
                      </a:r>
                      <a:r>
                        <a:rPr kumimoji="0" lang="es-MX" sz="1400" b="0" i="0" u="none" strike="noStrike" cap="none" normalizeH="0" baseline="0" smtClean="0">
                          <a:ln>
                            <a:noFill/>
                          </a:ln>
                          <a:solidFill>
                            <a:schemeClr val="tx1"/>
                          </a:solidFill>
                          <a:effectLst/>
                          <a:latin typeface="Arial" charset="0"/>
                          <a:ea typeface="Times New Roman" pitchFamily="18" charset="0"/>
                          <a:cs typeface="Arial" charset="0"/>
                        </a:rPr>
                        <a:t>o)</a:t>
                      </a:r>
                      <a:endParaRPr kumimoji="0" lang="es-MX" sz="14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400" b="0" i="0" u="none" strike="noStrike" cap="none" normalizeH="0" baseline="0" smtClean="0">
                          <a:ln>
                            <a:noFill/>
                          </a:ln>
                          <a:solidFill>
                            <a:schemeClr val="tx1"/>
                          </a:solidFill>
                          <a:effectLst/>
                          <a:latin typeface="Arial" charset="0"/>
                          <a:ea typeface="Times New Roman" pitchFamily="18" charset="0"/>
                          <a:cs typeface="Arial" charset="0"/>
                        </a:rPr>
                        <a:t>2 HP.</a:t>
                      </a:r>
                      <a:endParaRPr kumimoji="0" lang="es-MX" sz="14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MX" sz="1400" b="0" i="0" u="none" strike="noStrike" cap="none" normalizeH="0" baseline="0" smtClean="0">
                          <a:ln>
                            <a:noFill/>
                          </a:ln>
                          <a:solidFill>
                            <a:schemeClr val="tx1"/>
                          </a:solidFill>
                          <a:effectLst/>
                          <a:latin typeface="Arial" charset="0"/>
                          <a:ea typeface="Times New Roman" pitchFamily="18" charset="0"/>
                          <a:cs typeface="Arial" charset="0"/>
                        </a:rPr>
                        <a:t>10.933,91</a:t>
                      </a:r>
                      <a:endParaRPr kumimoji="0" lang="es-MX" sz="14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57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400" b="0" i="0" u="none" strike="noStrike" cap="none" normalizeH="0" baseline="0" smtClean="0">
                          <a:ln>
                            <a:noFill/>
                          </a:ln>
                          <a:solidFill>
                            <a:schemeClr val="tx1"/>
                          </a:solidFill>
                          <a:effectLst/>
                          <a:latin typeface="Arial" charset="0"/>
                          <a:ea typeface="Times New Roman" pitchFamily="18" charset="0"/>
                          <a:cs typeface="Arial" charset="0"/>
                        </a:rPr>
                        <a:t>Envasadora</a:t>
                      </a:r>
                      <a:endParaRPr kumimoji="0" lang="es-MX" sz="14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400" b="0" i="0" u="none" strike="noStrike" cap="none" normalizeH="0" baseline="0" smtClean="0">
                          <a:ln>
                            <a:noFill/>
                          </a:ln>
                          <a:solidFill>
                            <a:schemeClr val="tx1"/>
                          </a:solidFill>
                          <a:effectLst/>
                          <a:latin typeface="Arial" charset="0"/>
                          <a:ea typeface="Times New Roman" pitchFamily="18" charset="0"/>
                          <a:cs typeface="Arial" charset="0"/>
                        </a:rPr>
                        <a:t>2500 Frascos por hora</a:t>
                      </a:r>
                      <a:endParaRPr kumimoji="0" lang="es-MX" sz="14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MX" sz="1400" b="0" i="0" u="none" strike="noStrike" cap="none" normalizeH="0" baseline="0" smtClean="0">
                          <a:ln>
                            <a:noFill/>
                          </a:ln>
                          <a:solidFill>
                            <a:schemeClr val="tx1"/>
                          </a:solidFill>
                          <a:effectLst/>
                          <a:latin typeface="Arial" charset="0"/>
                          <a:ea typeface="Times New Roman" pitchFamily="18" charset="0"/>
                          <a:cs typeface="Arial" charset="0"/>
                        </a:rPr>
                        <a:t>22.800,00</a:t>
                      </a:r>
                      <a:endParaRPr kumimoji="0" lang="es-MX" sz="14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62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400" b="0" i="0" u="none" strike="noStrike" cap="none" normalizeH="0" baseline="0" smtClean="0">
                          <a:ln>
                            <a:noFill/>
                          </a:ln>
                          <a:solidFill>
                            <a:schemeClr val="tx1"/>
                          </a:solidFill>
                          <a:effectLst/>
                          <a:latin typeface="Arial" charset="0"/>
                          <a:ea typeface="Times New Roman" pitchFamily="18" charset="0"/>
                          <a:cs typeface="Arial" charset="0"/>
                        </a:rPr>
                        <a:t>Autoclave</a:t>
                      </a:r>
                      <a:endParaRPr kumimoji="0" lang="es-MX" sz="14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400" b="0" i="0" u="none" strike="noStrike" cap="none" normalizeH="0" baseline="0" smtClean="0">
                          <a:ln>
                            <a:noFill/>
                          </a:ln>
                          <a:solidFill>
                            <a:schemeClr val="tx1"/>
                          </a:solidFill>
                          <a:effectLst/>
                          <a:latin typeface="Arial" charset="0"/>
                          <a:ea typeface="Times New Roman" pitchFamily="18" charset="0"/>
                          <a:cs typeface="Arial" charset="0"/>
                        </a:rPr>
                        <a:t>1.24 mts. de alto / 9.25 de largo</a:t>
                      </a:r>
                      <a:endParaRPr kumimoji="0" lang="es-MX" sz="14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MX" sz="1400" b="0" i="0" u="none" strike="noStrike" cap="none" normalizeH="0" baseline="0" smtClean="0">
                          <a:ln>
                            <a:noFill/>
                          </a:ln>
                          <a:solidFill>
                            <a:schemeClr val="tx1"/>
                          </a:solidFill>
                          <a:effectLst/>
                          <a:latin typeface="Arial" charset="0"/>
                          <a:ea typeface="Times New Roman" pitchFamily="18" charset="0"/>
                          <a:cs typeface="Arial" charset="0"/>
                        </a:rPr>
                        <a:t>22.887,93</a:t>
                      </a:r>
                      <a:endParaRPr kumimoji="0" lang="es-MX" sz="14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52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400" b="0" i="0" u="none" strike="noStrike" cap="none" normalizeH="0" baseline="0" smtClean="0">
                          <a:ln>
                            <a:noFill/>
                          </a:ln>
                          <a:solidFill>
                            <a:schemeClr val="tx1"/>
                          </a:solidFill>
                          <a:effectLst/>
                          <a:latin typeface="Arial" charset="0"/>
                          <a:ea typeface="Times New Roman" pitchFamily="18" charset="0"/>
                          <a:cs typeface="Arial" charset="0"/>
                        </a:rPr>
                        <a:t>Tanque de enfriamiento</a:t>
                      </a:r>
                      <a:endParaRPr kumimoji="0" lang="es-MX" sz="14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400" b="0" i="0" u="none" strike="noStrike" cap="none" normalizeH="0" baseline="0" smtClean="0">
                          <a:ln>
                            <a:noFill/>
                          </a:ln>
                          <a:solidFill>
                            <a:schemeClr val="tx1"/>
                          </a:solidFill>
                          <a:effectLst/>
                          <a:latin typeface="Arial" charset="0"/>
                          <a:ea typeface="Times New Roman" pitchFamily="18" charset="0"/>
                          <a:cs typeface="Arial" charset="0"/>
                        </a:rPr>
                        <a:t>800 lts.</a:t>
                      </a:r>
                      <a:endParaRPr kumimoji="0" lang="es-MX" sz="14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MX" sz="1400" b="0" i="0" u="none" strike="noStrike" cap="none" normalizeH="0" baseline="0" smtClean="0">
                          <a:ln>
                            <a:noFill/>
                          </a:ln>
                          <a:solidFill>
                            <a:schemeClr val="tx1"/>
                          </a:solidFill>
                          <a:effectLst/>
                          <a:latin typeface="Arial" charset="0"/>
                          <a:ea typeface="Times New Roman" pitchFamily="18" charset="0"/>
                          <a:cs typeface="Arial" charset="0"/>
                        </a:rPr>
                        <a:t>12.715,52</a:t>
                      </a:r>
                      <a:endParaRPr kumimoji="0" lang="es-MX" sz="14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71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400" b="0" i="0" u="none" strike="noStrike" cap="none" normalizeH="0" baseline="0" smtClean="0">
                          <a:ln>
                            <a:noFill/>
                          </a:ln>
                          <a:solidFill>
                            <a:schemeClr val="tx1"/>
                          </a:solidFill>
                          <a:effectLst/>
                          <a:latin typeface="Arial" charset="0"/>
                          <a:ea typeface="Times New Roman" pitchFamily="18" charset="0"/>
                          <a:cs typeface="Arial" charset="0"/>
                        </a:rPr>
                        <a:t>Etiquetadora</a:t>
                      </a:r>
                      <a:endParaRPr kumimoji="0" lang="es-MX" sz="14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400" b="0" i="0" u="none" strike="noStrike" cap="none" normalizeH="0" baseline="0" smtClean="0">
                          <a:ln>
                            <a:noFill/>
                          </a:ln>
                          <a:solidFill>
                            <a:schemeClr val="tx1"/>
                          </a:solidFill>
                          <a:effectLst/>
                          <a:latin typeface="Arial" charset="0"/>
                          <a:ea typeface="Times New Roman" pitchFamily="18" charset="0"/>
                          <a:cs typeface="Arial" charset="0"/>
                        </a:rPr>
                        <a:t>2500 unidades / hora</a:t>
                      </a:r>
                      <a:endParaRPr kumimoji="0" lang="es-MX" sz="14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MX" sz="1400" b="0" i="0" u="none" strike="noStrike" cap="none" normalizeH="0" baseline="0" smtClean="0">
                          <a:ln>
                            <a:noFill/>
                          </a:ln>
                          <a:solidFill>
                            <a:schemeClr val="tx1"/>
                          </a:solidFill>
                          <a:effectLst/>
                          <a:latin typeface="Arial" charset="0"/>
                          <a:ea typeface="Times New Roman" pitchFamily="18" charset="0"/>
                          <a:cs typeface="Arial" charset="0"/>
                        </a:rPr>
                        <a:t>4.015,33</a:t>
                      </a:r>
                      <a:endParaRPr kumimoji="0" lang="es-MX" sz="14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2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400" b="0" i="0" u="none" strike="noStrike" cap="none" normalizeH="0" baseline="0" smtClean="0">
                          <a:ln>
                            <a:noFill/>
                          </a:ln>
                          <a:solidFill>
                            <a:schemeClr val="tx1"/>
                          </a:solidFill>
                          <a:effectLst/>
                          <a:latin typeface="Arial" charset="0"/>
                          <a:ea typeface="Times New Roman" pitchFamily="18" charset="0"/>
                          <a:cs typeface="Arial" charset="0"/>
                        </a:rPr>
                        <a:t>Caldera para generar vapor</a:t>
                      </a:r>
                      <a:endParaRPr kumimoji="0" lang="es-MX" sz="14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400" b="0" i="0" u="none" strike="noStrike" cap="none" normalizeH="0" baseline="0" smtClean="0">
                          <a:ln>
                            <a:noFill/>
                          </a:ln>
                          <a:solidFill>
                            <a:schemeClr val="tx1"/>
                          </a:solidFill>
                          <a:effectLst/>
                          <a:latin typeface="Arial" charset="0"/>
                          <a:ea typeface="Times New Roman" pitchFamily="18" charset="0"/>
                          <a:cs typeface="Arial" charset="0"/>
                        </a:rPr>
                        <a:t>5 Kgs. / cm. presi</a:t>
                      </a:r>
                      <a:r>
                        <a:rPr kumimoji="0" lang="es-MX" sz="1400" b="0" i="0" u="none" strike="noStrike" cap="none" normalizeH="0" baseline="0" smtClean="0">
                          <a:ln>
                            <a:noFill/>
                          </a:ln>
                          <a:solidFill>
                            <a:schemeClr val="tx1"/>
                          </a:solidFill>
                          <a:effectLst/>
                          <a:latin typeface="Calibri"/>
                          <a:ea typeface="Times New Roman" pitchFamily="18" charset="0"/>
                          <a:cs typeface="Arial" charset="0"/>
                        </a:rPr>
                        <a:t>ó</a:t>
                      </a:r>
                      <a:r>
                        <a:rPr kumimoji="0" lang="es-MX" sz="1400" b="0" i="0" u="none" strike="noStrike" cap="none" normalizeH="0" baseline="0" smtClean="0">
                          <a:ln>
                            <a:noFill/>
                          </a:ln>
                          <a:solidFill>
                            <a:schemeClr val="tx1"/>
                          </a:solidFill>
                          <a:effectLst/>
                          <a:latin typeface="Arial" charset="0"/>
                          <a:ea typeface="Times New Roman" pitchFamily="18" charset="0"/>
                          <a:cs typeface="Arial" charset="0"/>
                        </a:rPr>
                        <a:t>n</a:t>
                      </a:r>
                      <a:endParaRPr kumimoji="0" lang="es-MX" sz="14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MX" sz="1400" b="0" i="0" u="none" strike="noStrike" cap="none" normalizeH="0" baseline="0" smtClean="0">
                          <a:ln>
                            <a:noFill/>
                          </a:ln>
                          <a:solidFill>
                            <a:schemeClr val="tx1"/>
                          </a:solidFill>
                          <a:effectLst/>
                          <a:latin typeface="Arial" charset="0"/>
                          <a:ea typeface="Times New Roman" pitchFamily="18" charset="0"/>
                          <a:cs typeface="Arial" charset="0"/>
                        </a:rPr>
                        <a:t>7.629,31</a:t>
                      </a:r>
                      <a:endParaRPr kumimoji="0" lang="es-MX" sz="14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00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400" b="0" i="0" u="none" strike="noStrike" cap="none" normalizeH="0" baseline="0" smtClean="0">
                          <a:ln>
                            <a:noFill/>
                          </a:ln>
                          <a:solidFill>
                            <a:schemeClr val="tx1"/>
                          </a:solidFill>
                          <a:effectLst/>
                          <a:latin typeface="Arial" charset="0"/>
                          <a:ea typeface="Times New Roman" pitchFamily="18" charset="0"/>
                          <a:cs typeface="Arial" charset="0"/>
                        </a:rPr>
                        <a:t>Equipo para determinaci</a:t>
                      </a:r>
                      <a:r>
                        <a:rPr kumimoji="0" lang="es-MX" sz="1400" b="0" i="0" u="none" strike="noStrike" cap="none" normalizeH="0" baseline="0" smtClean="0">
                          <a:ln>
                            <a:noFill/>
                          </a:ln>
                          <a:solidFill>
                            <a:schemeClr val="tx1"/>
                          </a:solidFill>
                          <a:effectLst/>
                          <a:latin typeface="Calibri"/>
                          <a:ea typeface="Times New Roman" pitchFamily="18" charset="0"/>
                          <a:cs typeface="Arial" charset="0"/>
                        </a:rPr>
                        <a:t>ó</a:t>
                      </a:r>
                      <a:r>
                        <a:rPr kumimoji="0" lang="es-MX" sz="1400" b="0" i="0" u="none" strike="noStrike" cap="none" normalizeH="0" baseline="0" smtClean="0">
                          <a:ln>
                            <a:noFill/>
                          </a:ln>
                          <a:solidFill>
                            <a:schemeClr val="tx1"/>
                          </a:solidFill>
                          <a:effectLst/>
                          <a:latin typeface="Arial" charset="0"/>
                          <a:ea typeface="Times New Roman" pitchFamily="18" charset="0"/>
                          <a:cs typeface="Arial" charset="0"/>
                        </a:rPr>
                        <a:t>n bacteriol</a:t>
                      </a:r>
                      <a:r>
                        <a:rPr kumimoji="0" lang="es-MX" sz="1400" b="0" i="0" u="none" strike="noStrike" cap="none" normalizeH="0" baseline="0" smtClean="0">
                          <a:ln>
                            <a:noFill/>
                          </a:ln>
                          <a:solidFill>
                            <a:schemeClr val="tx1"/>
                          </a:solidFill>
                          <a:effectLst/>
                          <a:latin typeface="Calibri"/>
                          <a:ea typeface="Times New Roman" pitchFamily="18" charset="0"/>
                          <a:cs typeface="Arial" charset="0"/>
                        </a:rPr>
                        <a:t>ó</a:t>
                      </a:r>
                      <a:r>
                        <a:rPr kumimoji="0" lang="es-MX" sz="1400" b="0" i="0" u="none" strike="noStrike" cap="none" normalizeH="0" baseline="0" smtClean="0">
                          <a:ln>
                            <a:noFill/>
                          </a:ln>
                          <a:solidFill>
                            <a:schemeClr val="tx1"/>
                          </a:solidFill>
                          <a:effectLst/>
                          <a:latin typeface="Arial" charset="0"/>
                          <a:ea typeface="Times New Roman" pitchFamily="18" charset="0"/>
                          <a:cs typeface="Arial" charset="0"/>
                        </a:rPr>
                        <a:t>gico</a:t>
                      </a:r>
                      <a:endParaRPr kumimoji="0" lang="es-MX" sz="14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400" b="0" i="0" u="none" strike="noStrike" cap="none" normalizeH="0" baseline="0" smtClean="0">
                          <a:ln>
                            <a:noFill/>
                          </a:ln>
                          <a:solidFill>
                            <a:schemeClr val="tx1"/>
                          </a:solidFill>
                          <a:effectLst/>
                          <a:latin typeface="Calibri"/>
                          <a:ea typeface="Times New Roman" pitchFamily="18" charset="0"/>
                          <a:cs typeface="Arial" charset="0"/>
                        </a:rPr>
                        <a:t> </a:t>
                      </a:r>
                      <a:endParaRPr kumimoji="0" lang="es-MX" sz="14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MX" sz="1400" b="0" i="0" u="none" strike="noStrike" cap="none" normalizeH="0" baseline="0" smtClean="0">
                          <a:ln>
                            <a:noFill/>
                          </a:ln>
                          <a:solidFill>
                            <a:schemeClr val="tx1"/>
                          </a:solidFill>
                          <a:effectLst/>
                          <a:latin typeface="Arial" charset="0"/>
                          <a:ea typeface="Times New Roman" pitchFamily="18" charset="0"/>
                          <a:cs typeface="Arial" charset="0"/>
                        </a:rPr>
                        <a:t>1.523,00</a:t>
                      </a:r>
                      <a:endParaRPr kumimoji="0" lang="es-MX" sz="14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38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400" b="0" i="0" u="none" strike="noStrike" cap="none" normalizeH="0" baseline="0" smtClean="0">
                          <a:ln>
                            <a:noFill/>
                          </a:ln>
                          <a:solidFill>
                            <a:schemeClr val="tx1"/>
                          </a:solidFill>
                          <a:effectLst/>
                          <a:latin typeface="Arial" charset="0"/>
                          <a:ea typeface="Times New Roman" pitchFamily="18" charset="0"/>
                          <a:cs typeface="Arial" charset="0"/>
                        </a:rPr>
                        <a:t>Bomba de suministros de agua</a:t>
                      </a:r>
                      <a:endParaRPr kumimoji="0" lang="es-MX" sz="14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400" b="0" i="0" u="none" strike="noStrike" cap="none" normalizeH="0" baseline="0" smtClean="0">
                          <a:ln>
                            <a:noFill/>
                          </a:ln>
                          <a:solidFill>
                            <a:schemeClr val="tx1"/>
                          </a:solidFill>
                          <a:effectLst/>
                          <a:latin typeface="Arial" charset="0"/>
                          <a:ea typeface="Times New Roman" pitchFamily="18" charset="0"/>
                          <a:cs typeface="Arial" charset="0"/>
                        </a:rPr>
                        <a:t>2 HP</a:t>
                      </a:r>
                      <a:endParaRPr kumimoji="0" lang="es-MX" sz="14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MX" sz="1400" b="0" i="0" u="none" strike="noStrike" cap="none" normalizeH="0" baseline="0" smtClean="0">
                          <a:ln>
                            <a:noFill/>
                          </a:ln>
                          <a:solidFill>
                            <a:schemeClr val="tx1"/>
                          </a:solidFill>
                          <a:effectLst/>
                          <a:latin typeface="Arial" charset="0"/>
                          <a:ea typeface="Times New Roman" pitchFamily="18" charset="0"/>
                          <a:cs typeface="Arial" charset="0"/>
                        </a:rPr>
                        <a:t>550,00</a:t>
                      </a:r>
                      <a:endParaRPr kumimoji="0" lang="es-MX" sz="14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400" b="1" i="0" u="none" strike="noStrike" cap="none" normalizeH="0" baseline="0" smtClean="0">
                          <a:ln>
                            <a:noFill/>
                          </a:ln>
                          <a:solidFill>
                            <a:schemeClr val="tx1"/>
                          </a:solidFill>
                          <a:effectLst/>
                          <a:latin typeface="Arial" charset="0"/>
                          <a:ea typeface="Times New Roman" pitchFamily="18" charset="0"/>
                          <a:cs typeface="Arial" charset="0"/>
                        </a:rPr>
                        <a:t>TOTAL</a:t>
                      </a:r>
                      <a:endParaRPr kumimoji="0" lang="es-MX" sz="14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Calibri"/>
                          <a:ea typeface="Times New Roman" pitchFamily="18" charset="0"/>
                          <a:cs typeface="Arial" charset="0"/>
                        </a:rPr>
                        <a:t> </a:t>
                      </a:r>
                      <a:endParaRPr kumimoji="0" lang="es-ES" sz="14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MX" sz="1400" b="1" i="0" u="none" strike="noStrike" cap="none" normalizeH="0" baseline="0" smtClean="0">
                          <a:ln>
                            <a:noFill/>
                          </a:ln>
                          <a:solidFill>
                            <a:schemeClr val="tx1"/>
                          </a:solidFill>
                          <a:effectLst/>
                          <a:latin typeface="Arial" charset="0"/>
                          <a:ea typeface="Times New Roman" pitchFamily="18" charset="0"/>
                          <a:cs typeface="Arial" charset="0"/>
                        </a:rPr>
                        <a:t>188.766,48</a:t>
                      </a:r>
                      <a:endParaRPr kumimoji="0" lang="es-MX" sz="14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457200" y="274638"/>
            <a:ext cx="8229600" cy="1511300"/>
          </a:xfrm>
        </p:spPr>
        <p:txBody>
          <a:bodyPr>
            <a:normAutofit/>
          </a:bodyPr>
          <a:lstStyle/>
          <a:p>
            <a:pPr algn="l"/>
            <a:r>
              <a:rPr lang="es-MX" sz="3200" b="1" smtClean="0">
                <a:solidFill>
                  <a:srgbClr val="604A7B"/>
                </a:solidFill>
                <a:latin typeface="Arial" charset="0"/>
              </a:rPr>
              <a:t>... Continuación</a:t>
            </a:r>
            <a:br>
              <a:rPr lang="es-MX" sz="3200" b="1" smtClean="0">
                <a:solidFill>
                  <a:srgbClr val="604A7B"/>
                </a:solidFill>
                <a:latin typeface="Arial" charset="0"/>
              </a:rPr>
            </a:br>
            <a:r>
              <a:rPr lang="es-MX" sz="3200" b="1" smtClean="0">
                <a:solidFill>
                  <a:srgbClr val="604A7B"/>
                </a:solidFill>
                <a:latin typeface="Arial" charset="0"/>
              </a:rPr>
              <a:t/>
            </a:r>
            <a:br>
              <a:rPr lang="es-MX" sz="3200" b="1" smtClean="0">
                <a:solidFill>
                  <a:srgbClr val="604A7B"/>
                </a:solidFill>
                <a:latin typeface="Arial" charset="0"/>
              </a:rPr>
            </a:br>
            <a:r>
              <a:rPr lang="es-MX" sz="3200" b="1" smtClean="0">
                <a:solidFill>
                  <a:srgbClr val="604A7B"/>
                </a:solidFill>
                <a:latin typeface="Arial" charset="0"/>
              </a:rPr>
              <a:t>			</a:t>
            </a:r>
            <a:r>
              <a:rPr lang="es-MX" sz="2800" b="1" smtClean="0">
                <a:solidFill>
                  <a:srgbClr val="953735"/>
                </a:solidFill>
                <a:latin typeface="Arial" charset="0"/>
              </a:rPr>
              <a:t>Activos Necesarios</a:t>
            </a:r>
            <a:endParaRPr lang="es-ES" sz="2800" smtClean="0">
              <a:solidFill>
                <a:srgbClr val="953735"/>
              </a:solidFill>
            </a:endParaRPr>
          </a:p>
        </p:txBody>
      </p:sp>
      <p:pic>
        <p:nvPicPr>
          <p:cNvPr id="70659" name="Picture 2"/>
          <p:cNvPicPr>
            <a:picLocks noGrp="1" noChangeAspect="1" noChangeArrowheads="1"/>
          </p:cNvPicPr>
          <p:nvPr>
            <p:ph idx="4294967295"/>
          </p:nvPr>
        </p:nvPicPr>
        <p:blipFill>
          <a:blip r:embed="rId2"/>
          <a:srcRect/>
          <a:stretch>
            <a:fillRect/>
          </a:stretch>
        </p:blipFill>
        <p:spPr>
          <a:xfrm>
            <a:off x="1857375" y="2071688"/>
            <a:ext cx="5643563" cy="3143250"/>
          </a:xfrm>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395288" y="188913"/>
            <a:ext cx="8229600" cy="1725612"/>
          </a:xfrm>
        </p:spPr>
        <p:txBody>
          <a:bodyPr>
            <a:normAutofit/>
          </a:bodyPr>
          <a:lstStyle/>
          <a:p>
            <a:r>
              <a:rPr lang="es-MX" sz="3200" b="1" smtClean="0">
                <a:solidFill>
                  <a:srgbClr val="604A7B"/>
                </a:solidFill>
                <a:latin typeface="Arial" charset="0"/>
              </a:rPr>
              <a:t/>
            </a:r>
            <a:br>
              <a:rPr lang="es-MX" sz="3200" b="1" smtClean="0">
                <a:solidFill>
                  <a:srgbClr val="604A7B"/>
                </a:solidFill>
                <a:latin typeface="Arial" charset="0"/>
              </a:rPr>
            </a:br>
            <a:r>
              <a:rPr lang="es-MX" sz="3200" b="1" smtClean="0">
                <a:solidFill>
                  <a:srgbClr val="604A7B"/>
                </a:solidFill>
                <a:latin typeface="Arial" charset="0"/>
              </a:rPr>
              <a:t/>
            </a:r>
            <a:br>
              <a:rPr lang="es-MX" sz="3200" b="1" smtClean="0">
                <a:solidFill>
                  <a:srgbClr val="604A7B"/>
                </a:solidFill>
                <a:latin typeface="Arial" charset="0"/>
              </a:rPr>
            </a:br>
            <a:r>
              <a:rPr lang="es-MX" sz="3200" b="1" smtClean="0">
                <a:solidFill>
                  <a:srgbClr val="604A7B"/>
                </a:solidFill>
                <a:latin typeface="Arial" charset="0"/>
              </a:rPr>
              <a:t/>
            </a:r>
            <a:br>
              <a:rPr lang="es-MX" sz="3200" b="1" smtClean="0">
                <a:solidFill>
                  <a:srgbClr val="604A7B"/>
                </a:solidFill>
                <a:latin typeface="Arial" charset="0"/>
              </a:rPr>
            </a:br>
            <a:r>
              <a:rPr lang="es-MX" sz="3200" b="1" smtClean="0">
                <a:solidFill>
                  <a:srgbClr val="604A7B"/>
                </a:solidFill>
                <a:latin typeface="Arial" charset="0"/>
              </a:rPr>
              <a:t/>
            </a:r>
            <a:br>
              <a:rPr lang="es-MX" sz="3200" b="1" smtClean="0">
                <a:solidFill>
                  <a:srgbClr val="604A7B"/>
                </a:solidFill>
                <a:latin typeface="Arial" charset="0"/>
              </a:rPr>
            </a:br>
            <a:r>
              <a:rPr lang="es-MX" sz="2800" b="1" smtClean="0">
                <a:solidFill>
                  <a:srgbClr val="953735"/>
                </a:solidFill>
                <a:latin typeface="Arial" charset="0"/>
              </a:rPr>
              <a:t>Equipos y Muebles de oficina</a:t>
            </a:r>
            <a:r>
              <a:rPr lang="es-MX" sz="4000" b="1" smtClean="0">
                <a:solidFill>
                  <a:srgbClr val="604A7B"/>
                </a:solidFill>
                <a:latin typeface="Arial" charset="0"/>
              </a:rPr>
              <a:t/>
            </a:r>
            <a:br>
              <a:rPr lang="es-MX" sz="4000" b="1" smtClean="0">
                <a:solidFill>
                  <a:srgbClr val="604A7B"/>
                </a:solidFill>
                <a:latin typeface="Arial" charset="0"/>
              </a:rPr>
            </a:br>
            <a:endParaRPr lang="es-ES" sz="4000" smtClean="0"/>
          </a:p>
        </p:txBody>
      </p:sp>
      <p:pic>
        <p:nvPicPr>
          <p:cNvPr id="71683" name="Picture 2"/>
          <p:cNvPicPr>
            <a:picLocks noChangeAspect="1" noChangeArrowheads="1"/>
          </p:cNvPicPr>
          <p:nvPr/>
        </p:nvPicPr>
        <p:blipFill>
          <a:blip r:embed="rId2"/>
          <a:srcRect/>
          <a:stretch>
            <a:fillRect/>
          </a:stretch>
        </p:blipFill>
        <p:spPr bwMode="auto">
          <a:xfrm>
            <a:off x="2124075" y="2205038"/>
            <a:ext cx="4656138" cy="3643312"/>
          </a:xfrm>
          <a:prstGeom prst="rect">
            <a:avLst/>
          </a:prstGeom>
          <a:noFill/>
          <a:ln w="9525">
            <a:noFill/>
            <a:miter lim="800000"/>
            <a:headEnd/>
            <a:tailEnd/>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p:txBody>
          <a:bodyPr>
            <a:normAutofit/>
          </a:bodyPr>
          <a:lstStyle/>
          <a:p>
            <a:pPr marL="342900" indent="-342900"/>
            <a:r>
              <a:rPr lang="es-MX" sz="3200" b="1" smtClean="0">
                <a:solidFill>
                  <a:srgbClr val="604A7B"/>
                </a:solidFill>
                <a:latin typeface="Arial" charset="0"/>
              </a:rPr>
              <a:t>Insumos necesarios para la producción de la bebida “Catch Energy”</a:t>
            </a:r>
            <a:endParaRPr lang="es-ES" sz="3200" b="1" smtClean="0">
              <a:solidFill>
                <a:srgbClr val="604A7B"/>
              </a:solidFill>
              <a:latin typeface="Arial" charset="0"/>
            </a:endParaRPr>
          </a:p>
        </p:txBody>
      </p:sp>
      <p:sp>
        <p:nvSpPr>
          <p:cNvPr id="3" name="2 Marcador de contenido"/>
          <p:cNvSpPr>
            <a:spLocks noGrp="1"/>
          </p:cNvSpPr>
          <p:nvPr>
            <p:ph idx="4294967295"/>
          </p:nvPr>
        </p:nvSpPr>
        <p:spPr/>
        <p:txBody>
          <a:bodyPr>
            <a:normAutofit/>
          </a:bodyPr>
          <a:lstStyle/>
          <a:p>
            <a:pPr algn="just">
              <a:lnSpc>
                <a:spcPct val="80000"/>
              </a:lnSpc>
            </a:pPr>
            <a:endParaRPr lang="es-MX" sz="2200" smtClean="0"/>
          </a:p>
          <a:p>
            <a:pPr algn="just">
              <a:lnSpc>
                <a:spcPct val="80000"/>
              </a:lnSpc>
            </a:pPr>
            <a:r>
              <a:rPr lang="es-MX" sz="2400" smtClean="0"/>
              <a:t>Materia prima requerida:</a:t>
            </a:r>
          </a:p>
          <a:p>
            <a:pPr lvl="3" algn="just">
              <a:lnSpc>
                <a:spcPct val="80000"/>
              </a:lnSpc>
            </a:pPr>
            <a:r>
              <a:rPr lang="es-MX" sz="2400" smtClean="0"/>
              <a:t>el concentrado de Pitahaya, </a:t>
            </a:r>
          </a:p>
          <a:p>
            <a:pPr lvl="3" algn="just">
              <a:lnSpc>
                <a:spcPct val="80000"/>
              </a:lnSpc>
            </a:pPr>
            <a:r>
              <a:rPr lang="es-MX" sz="2400" smtClean="0"/>
              <a:t>agua, preservantes, </a:t>
            </a:r>
          </a:p>
          <a:p>
            <a:pPr lvl="3" algn="just">
              <a:lnSpc>
                <a:spcPct val="80000"/>
              </a:lnSpc>
            </a:pPr>
            <a:r>
              <a:rPr lang="es-MX" sz="2400" smtClean="0"/>
              <a:t>botellas y </a:t>
            </a:r>
          </a:p>
          <a:p>
            <a:pPr lvl="3" algn="just">
              <a:lnSpc>
                <a:spcPct val="80000"/>
              </a:lnSpc>
            </a:pPr>
            <a:r>
              <a:rPr lang="es-MX" sz="2400" smtClean="0"/>
              <a:t>cartones.</a:t>
            </a:r>
            <a:endParaRPr lang="es-ES" sz="2400" smtClean="0"/>
          </a:p>
          <a:p>
            <a:pPr lvl="3" algn="just">
              <a:lnSpc>
                <a:spcPct val="80000"/>
              </a:lnSpc>
              <a:buFont typeface="Arial" charset="0"/>
              <a:buNone/>
            </a:pPr>
            <a:endParaRPr lang="es-ES" sz="2400" smtClean="0"/>
          </a:p>
          <a:p>
            <a:pPr algn="just">
              <a:lnSpc>
                <a:spcPct val="80000"/>
              </a:lnSpc>
            </a:pPr>
            <a:r>
              <a:rPr lang="es-MX" sz="2400" smtClean="0"/>
              <a:t>Energía eléctrica</a:t>
            </a:r>
          </a:p>
          <a:p>
            <a:pPr algn="just">
              <a:lnSpc>
                <a:spcPct val="80000"/>
              </a:lnSpc>
              <a:buFont typeface="Arial" charset="0"/>
              <a:buNone/>
            </a:pPr>
            <a:endParaRPr lang="es-ES" sz="2400" smtClean="0"/>
          </a:p>
          <a:p>
            <a:pPr algn="just">
              <a:lnSpc>
                <a:spcPct val="80000"/>
              </a:lnSpc>
            </a:pPr>
            <a:r>
              <a:rPr lang="es-MX" sz="2400" smtClean="0"/>
              <a:t>Combustible</a:t>
            </a:r>
          </a:p>
          <a:p>
            <a:pPr algn="just">
              <a:lnSpc>
                <a:spcPct val="80000"/>
              </a:lnSpc>
              <a:buFont typeface="Arial" charset="0"/>
              <a:buNone/>
            </a:pPr>
            <a:endParaRPr lang="es-ES" sz="2400" smtClean="0"/>
          </a:p>
          <a:p>
            <a:pPr algn="just">
              <a:lnSpc>
                <a:spcPct val="80000"/>
              </a:lnSpc>
            </a:pPr>
            <a:r>
              <a:rPr lang="es-MX" sz="2400" smtClean="0"/>
              <a:t>Envases para la recolección de desechos orgánicos.</a:t>
            </a:r>
            <a:endParaRPr lang="es-ES" sz="2400" smtClean="0"/>
          </a:p>
          <a:p>
            <a:pPr algn="just">
              <a:lnSpc>
                <a:spcPct val="80000"/>
              </a:lnSpc>
            </a:pPr>
            <a:endParaRPr lang="es-ES" sz="240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714375" y="1928813"/>
            <a:ext cx="7715250" cy="2862262"/>
          </a:xfrm>
          <a:prstGeom prst="rect">
            <a:avLst/>
          </a:prstGeom>
        </p:spPr>
        <p:txBody>
          <a:bodyPr>
            <a:spAutoFit/>
          </a:bodyPr>
          <a:lstStyle/>
          <a:p>
            <a:pPr algn="ctr">
              <a:defRPr/>
            </a:pPr>
            <a:r>
              <a:rPr lang="es-ES" sz="6000" b="1" dirty="0">
                <a:solidFill>
                  <a:schemeClr val="accent4">
                    <a:lumMod val="75000"/>
                  </a:schemeClr>
                </a:solidFill>
                <a:latin typeface="Arial" pitchFamily="34" charset="0"/>
                <a:ea typeface="Times New Roman" pitchFamily="18" charset="0"/>
                <a:cs typeface="Arial" pitchFamily="34" charset="0"/>
              </a:rPr>
              <a:t>ESTUDIO</a:t>
            </a:r>
          </a:p>
          <a:p>
            <a:pPr algn="ctr">
              <a:defRPr/>
            </a:pPr>
            <a:endParaRPr lang="es-ES" sz="6000" b="1" dirty="0">
              <a:solidFill>
                <a:schemeClr val="accent4">
                  <a:lumMod val="75000"/>
                </a:schemeClr>
              </a:solidFill>
              <a:latin typeface="Arial" pitchFamily="34" charset="0"/>
              <a:ea typeface="Times New Roman" pitchFamily="18" charset="0"/>
              <a:cs typeface="Arial" pitchFamily="34" charset="0"/>
            </a:endParaRPr>
          </a:p>
          <a:p>
            <a:pPr algn="ctr">
              <a:defRPr/>
            </a:pPr>
            <a:r>
              <a:rPr lang="es-ES" sz="6000" b="1" dirty="0">
                <a:solidFill>
                  <a:schemeClr val="accent4">
                    <a:lumMod val="75000"/>
                  </a:schemeClr>
                </a:solidFill>
                <a:latin typeface="Arial" pitchFamily="34" charset="0"/>
                <a:ea typeface="Times New Roman" pitchFamily="18" charset="0"/>
                <a:cs typeface="Arial" pitchFamily="34" charset="0"/>
              </a:rPr>
              <a:t>FINANCIERO</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42875"/>
            <a:ext cx="8229600" cy="1274763"/>
          </a:xfrm>
        </p:spPr>
        <p:txBody>
          <a:bodyPr rtlCol="0">
            <a:normAutofit fontScale="90000"/>
          </a:bodyPr>
          <a:lstStyle/>
          <a:p>
            <a:pPr fontAlgn="auto">
              <a:spcAft>
                <a:spcPts val="0"/>
              </a:spcAft>
              <a:defRPr/>
            </a:pPr>
            <a:r>
              <a:rPr lang="es-ES" sz="3200" b="1" dirty="0" smtClean="0">
                <a:solidFill>
                  <a:schemeClr val="accent4">
                    <a:lumMod val="75000"/>
                  </a:schemeClr>
                </a:solidFill>
                <a:latin typeface="Arial" pitchFamily="34" charset="0"/>
                <a:cs typeface="Arial" pitchFamily="34" charset="0"/>
              </a:rPr>
              <a:t>Inversiones</a:t>
            </a:r>
            <a:br>
              <a:rPr lang="es-ES" sz="3200" b="1" dirty="0" smtClean="0">
                <a:solidFill>
                  <a:schemeClr val="accent4">
                    <a:lumMod val="75000"/>
                  </a:schemeClr>
                </a:solidFill>
                <a:latin typeface="Arial" pitchFamily="34" charset="0"/>
                <a:cs typeface="Arial" pitchFamily="34" charset="0"/>
              </a:rPr>
            </a:br>
            <a:r>
              <a:rPr lang="es-ES" sz="2700" b="1" dirty="0" smtClean="0">
                <a:solidFill>
                  <a:schemeClr val="accent2">
                    <a:lumMod val="75000"/>
                  </a:schemeClr>
                </a:solidFill>
                <a:latin typeface="Arial" pitchFamily="34" charset="0"/>
                <a:cs typeface="Arial" pitchFamily="34" charset="0"/>
              </a:rPr>
              <a:t>Gastos Administrativos</a:t>
            </a:r>
            <a:r>
              <a:rPr lang="es-ES" sz="2700" dirty="0">
                <a:solidFill>
                  <a:schemeClr val="accent2">
                    <a:lumMod val="75000"/>
                  </a:schemeClr>
                </a:solidFill>
                <a:latin typeface="Arial" pitchFamily="34" charset="0"/>
                <a:cs typeface="Arial" pitchFamily="34" charset="0"/>
              </a:rPr>
              <a:t/>
            </a:r>
            <a:br>
              <a:rPr lang="es-ES" sz="2700" dirty="0">
                <a:solidFill>
                  <a:schemeClr val="accent2">
                    <a:lumMod val="75000"/>
                  </a:schemeClr>
                </a:solidFill>
                <a:latin typeface="Arial" pitchFamily="34" charset="0"/>
                <a:cs typeface="Arial" pitchFamily="34" charset="0"/>
              </a:rPr>
            </a:br>
            <a:endParaRPr lang="es-ES" sz="2700" dirty="0">
              <a:solidFill>
                <a:schemeClr val="accent2">
                  <a:lumMod val="75000"/>
                </a:schemeClr>
              </a:solidFill>
              <a:latin typeface="Arial" pitchFamily="34" charset="0"/>
              <a:cs typeface="Arial" pitchFamily="34" charset="0"/>
            </a:endParaRPr>
          </a:p>
        </p:txBody>
      </p:sp>
      <p:pic>
        <p:nvPicPr>
          <p:cNvPr id="48130" name="Picture 2"/>
          <p:cNvPicPr>
            <a:picLocks noGrp="1" noChangeAspect="1" noChangeArrowheads="1"/>
          </p:cNvPicPr>
          <p:nvPr>
            <p:ph idx="1"/>
          </p:nvPr>
        </p:nvPicPr>
        <p:blipFill>
          <a:blip r:embed="rId2"/>
          <a:srcRect/>
          <a:stretch>
            <a:fillRect/>
          </a:stretch>
        </p:blipFill>
        <p:spPr>
          <a:xfrm>
            <a:off x="1500188" y="1017588"/>
            <a:ext cx="6143625" cy="5483225"/>
          </a:xfrm>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3" name="Picture 1"/>
          <p:cNvPicPr>
            <a:picLocks noGrp="1" noChangeAspect="1" noChangeArrowheads="1"/>
          </p:cNvPicPr>
          <p:nvPr>
            <p:ph idx="1"/>
          </p:nvPr>
        </p:nvPicPr>
        <p:blipFill>
          <a:blip r:embed="rId2"/>
          <a:srcRect/>
          <a:stretch>
            <a:fillRect/>
          </a:stretch>
        </p:blipFill>
        <p:spPr>
          <a:xfrm>
            <a:off x="1928813" y="285750"/>
            <a:ext cx="5286375" cy="6357938"/>
          </a:xfrm>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7" name="Picture 1"/>
          <p:cNvPicPr>
            <a:picLocks noGrp="1" noChangeAspect="1" noChangeArrowheads="1"/>
          </p:cNvPicPr>
          <p:nvPr>
            <p:ph idx="1"/>
          </p:nvPr>
        </p:nvPicPr>
        <p:blipFill>
          <a:blip r:embed="rId2"/>
          <a:srcRect/>
          <a:stretch>
            <a:fillRect/>
          </a:stretch>
        </p:blipFill>
        <p:spPr>
          <a:xfrm>
            <a:off x="1143000" y="1214438"/>
            <a:ext cx="7323138" cy="4038600"/>
          </a:xfrm>
        </p:spPr>
      </p:pic>
      <p:sp>
        <p:nvSpPr>
          <p:cNvPr id="3" name="2 CuadroTexto"/>
          <p:cNvSpPr txBox="1"/>
          <p:nvPr/>
        </p:nvSpPr>
        <p:spPr>
          <a:xfrm>
            <a:off x="1143000" y="214313"/>
            <a:ext cx="7286625" cy="523875"/>
          </a:xfrm>
          <a:prstGeom prst="rect">
            <a:avLst/>
          </a:prstGeom>
          <a:noFill/>
        </p:spPr>
        <p:txBody>
          <a:bodyPr>
            <a:spAutoFit/>
          </a:bodyPr>
          <a:lstStyle/>
          <a:p>
            <a:pPr algn="ctr" fontAlgn="auto">
              <a:spcBef>
                <a:spcPts val="0"/>
              </a:spcBef>
              <a:spcAft>
                <a:spcPts val="0"/>
              </a:spcAft>
              <a:defRPr/>
            </a:pPr>
            <a:r>
              <a:rPr lang="es-ES" sz="2800" b="1" dirty="0">
                <a:solidFill>
                  <a:schemeClr val="accent2">
                    <a:lumMod val="75000"/>
                  </a:schemeClr>
                </a:solidFill>
                <a:latin typeface="Arial" pitchFamily="34" charset="0"/>
                <a:cs typeface="Arial" pitchFamily="34" charset="0"/>
              </a:rPr>
              <a:t>Activos Fijos</a:t>
            </a:r>
            <a:endParaRPr lang="es-ES" sz="2800" b="1" dirty="0">
              <a:solidFill>
                <a:schemeClr val="accent2">
                  <a:lumMod val="7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a:bodyPr>
          <a:lstStyle/>
          <a:p>
            <a:pPr fontAlgn="auto">
              <a:spcAft>
                <a:spcPts val="0"/>
              </a:spcAft>
              <a:defRPr/>
            </a:pPr>
            <a:r>
              <a:rPr lang="es-ES" sz="3200" b="1" dirty="0" smtClean="0">
                <a:solidFill>
                  <a:schemeClr val="accent4">
                    <a:lumMod val="75000"/>
                  </a:schemeClr>
                </a:solidFill>
                <a:latin typeface="Arial" pitchFamily="34" charset="0"/>
                <a:cs typeface="Arial" pitchFamily="34" charset="0"/>
              </a:rPr>
              <a:t>Inversión Inicial </a:t>
            </a:r>
            <a:endParaRPr lang="es-ES" sz="3200" b="1" dirty="0">
              <a:solidFill>
                <a:schemeClr val="accent4">
                  <a:lumMod val="75000"/>
                </a:schemeClr>
              </a:solidFill>
              <a:latin typeface="Arial" pitchFamily="34" charset="0"/>
              <a:cs typeface="Arial" pitchFamily="34" charset="0"/>
            </a:endParaRPr>
          </a:p>
        </p:txBody>
      </p:sp>
      <p:pic>
        <p:nvPicPr>
          <p:cNvPr id="51202" name="Picture 2"/>
          <p:cNvPicPr>
            <a:picLocks noGrp="1" noChangeAspect="1" noChangeArrowheads="1"/>
          </p:cNvPicPr>
          <p:nvPr>
            <p:ph idx="1"/>
          </p:nvPr>
        </p:nvPicPr>
        <p:blipFill>
          <a:blip r:embed="rId2"/>
          <a:srcRect/>
          <a:stretch>
            <a:fillRect/>
          </a:stretch>
        </p:blipFill>
        <p:spPr>
          <a:xfrm>
            <a:off x="1928813" y="1285875"/>
            <a:ext cx="5597525" cy="1071563"/>
          </a:xfrm>
        </p:spPr>
      </p:pic>
      <p:pic>
        <p:nvPicPr>
          <p:cNvPr id="51203" name="Picture 3"/>
          <p:cNvPicPr>
            <a:picLocks noChangeAspect="1" noChangeArrowheads="1"/>
          </p:cNvPicPr>
          <p:nvPr/>
        </p:nvPicPr>
        <p:blipFill>
          <a:blip r:embed="rId3"/>
          <a:srcRect/>
          <a:stretch>
            <a:fillRect/>
          </a:stretch>
        </p:blipFill>
        <p:spPr bwMode="auto">
          <a:xfrm>
            <a:off x="1571625" y="3286125"/>
            <a:ext cx="6208713" cy="2857500"/>
          </a:xfrm>
          <a:prstGeom prst="rect">
            <a:avLst/>
          </a:prstGeom>
          <a:noFill/>
          <a:ln w="9525">
            <a:noFill/>
            <a:miter lim="800000"/>
            <a:headEnd/>
            <a:tailEnd/>
          </a:ln>
        </p:spPr>
      </p:pic>
      <p:sp>
        <p:nvSpPr>
          <p:cNvPr id="6" name="5 CuadroTexto"/>
          <p:cNvSpPr txBox="1"/>
          <p:nvPr/>
        </p:nvSpPr>
        <p:spPr>
          <a:xfrm>
            <a:off x="1500188" y="2571750"/>
            <a:ext cx="6572250" cy="523875"/>
          </a:xfrm>
          <a:prstGeom prst="rect">
            <a:avLst/>
          </a:prstGeom>
          <a:noFill/>
        </p:spPr>
        <p:txBody>
          <a:bodyPr>
            <a:spAutoFit/>
          </a:bodyPr>
          <a:lstStyle/>
          <a:p>
            <a:pPr algn="ctr" fontAlgn="auto">
              <a:spcBef>
                <a:spcPts val="0"/>
              </a:spcBef>
              <a:spcAft>
                <a:spcPts val="0"/>
              </a:spcAft>
              <a:defRPr/>
            </a:pPr>
            <a:r>
              <a:rPr lang="es-ES" sz="2800" b="1" dirty="0">
                <a:solidFill>
                  <a:schemeClr val="accent2">
                    <a:lumMod val="75000"/>
                  </a:schemeClr>
                </a:solidFill>
                <a:latin typeface="Arial" pitchFamily="34" charset="0"/>
                <a:cs typeface="Arial" pitchFamily="34" charset="0"/>
              </a:rPr>
              <a:t>Financiamiento</a:t>
            </a:r>
            <a:endParaRPr lang="es-ES" sz="2800" b="1" dirty="0">
              <a:solidFill>
                <a:schemeClr val="accent2">
                  <a:lumMod val="75000"/>
                </a:schemeClr>
              </a:solidFill>
              <a:latin typeface="Arial" pitchFamily="34" charset="0"/>
              <a:cs typeface="Arial"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a:bodyPr>
          <a:lstStyle/>
          <a:p>
            <a:pPr fontAlgn="auto">
              <a:spcAft>
                <a:spcPts val="0"/>
              </a:spcAft>
              <a:defRPr/>
            </a:pPr>
            <a:r>
              <a:rPr lang="es-ES" sz="3200" b="1" dirty="0" smtClean="0">
                <a:solidFill>
                  <a:schemeClr val="accent4">
                    <a:lumMod val="75000"/>
                  </a:schemeClr>
                </a:solidFill>
                <a:latin typeface="Arial" pitchFamily="34" charset="0"/>
                <a:cs typeface="Arial" pitchFamily="34" charset="0"/>
              </a:rPr>
              <a:t>Costos Fijos</a:t>
            </a:r>
            <a:endParaRPr lang="es-ES" sz="3200" b="1" dirty="0">
              <a:solidFill>
                <a:schemeClr val="accent4">
                  <a:lumMod val="75000"/>
                </a:schemeClr>
              </a:solidFill>
              <a:latin typeface="Arial" pitchFamily="34" charset="0"/>
              <a:cs typeface="Arial" pitchFamily="34" charset="0"/>
            </a:endParaRPr>
          </a:p>
        </p:txBody>
      </p:sp>
      <p:pic>
        <p:nvPicPr>
          <p:cNvPr id="52226" name="Picture 2"/>
          <p:cNvPicPr>
            <a:picLocks noChangeAspect="1" noChangeArrowheads="1"/>
          </p:cNvPicPr>
          <p:nvPr/>
        </p:nvPicPr>
        <p:blipFill>
          <a:blip r:embed="rId2"/>
          <a:srcRect/>
          <a:stretch>
            <a:fillRect/>
          </a:stretch>
        </p:blipFill>
        <p:spPr bwMode="auto">
          <a:xfrm>
            <a:off x="857250" y="1643063"/>
            <a:ext cx="7640638" cy="2981325"/>
          </a:xfrm>
          <a:prstGeom prst="rect">
            <a:avLst/>
          </a:prstGeom>
          <a:noFill/>
          <a:ln w="9525">
            <a:noFill/>
            <a:miter lim="800000"/>
            <a:headEnd/>
            <a:tailEnd/>
          </a:ln>
        </p:spPr>
      </p:pic>
      <p:pic>
        <p:nvPicPr>
          <p:cNvPr id="52227" name="Picture 4"/>
          <p:cNvPicPr>
            <a:picLocks noGrp="1" noChangeAspect="1" noChangeArrowheads="1"/>
          </p:cNvPicPr>
          <p:nvPr>
            <p:ph idx="1"/>
          </p:nvPr>
        </p:nvPicPr>
        <p:blipFill>
          <a:blip r:embed="rId3"/>
          <a:srcRect/>
          <a:stretch>
            <a:fillRect/>
          </a:stretch>
        </p:blipFill>
        <p:spPr>
          <a:xfrm>
            <a:off x="857250" y="5000625"/>
            <a:ext cx="7643813" cy="1181100"/>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a:bodyPr>
          <a:lstStyle/>
          <a:p>
            <a:pPr fontAlgn="auto">
              <a:spcAft>
                <a:spcPts val="0"/>
              </a:spcAft>
              <a:defRPr/>
            </a:pPr>
            <a:r>
              <a:rPr lang="es-ES" sz="3200" b="1" dirty="0" smtClean="0">
                <a:solidFill>
                  <a:schemeClr val="accent4">
                    <a:lumMod val="75000"/>
                  </a:schemeClr>
                </a:solidFill>
                <a:latin typeface="Arial" pitchFamily="34" charset="0"/>
                <a:cs typeface="Arial" pitchFamily="34" charset="0"/>
              </a:rPr>
              <a:t>Propiedades y Beneficios </a:t>
            </a:r>
            <a:endParaRPr lang="es-ES" sz="3200" dirty="0">
              <a:solidFill>
                <a:schemeClr val="accent4">
                  <a:lumMod val="75000"/>
                </a:schemeClr>
              </a:solidFill>
              <a:latin typeface="Arial" pitchFamily="34" charset="0"/>
              <a:cs typeface="Arial" pitchFamily="34" charset="0"/>
            </a:endParaRPr>
          </a:p>
        </p:txBody>
      </p:sp>
      <p:sp>
        <p:nvSpPr>
          <p:cNvPr id="3" name="2 Marcador de contenido"/>
          <p:cNvSpPr>
            <a:spLocks noGrp="1"/>
          </p:cNvSpPr>
          <p:nvPr>
            <p:ph idx="1"/>
          </p:nvPr>
        </p:nvSpPr>
        <p:spPr>
          <a:xfrm>
            <a:off x="457200" y="1214438"/>
            <a:ext cx="8229600" cy="4911725"/>
          </a:xfrm>
        </p:spPr>
        <p:txBody>
          <a:bodyPr rtlCol="0">
            <a:normAutofit fontScale="70000" lnSpcReduction="20000"/>
          </a:bodyPr>
          <a:lstStyle/>
          <a:p>
            <a:pPr algn="just" fontAlgn="auto">
              <a:spcAft>
                <a:spcPts val="0"/>
              </a:spcAft>
              <a:buFont typeface="Arial" pitchFamily="34" charset="0"/>
              <a:buChar char="•"/>
              <a:defRPr/>
            </a:pPr>
            <a:r>
              <a:rPr lang="es-ES" sz="3400" dirty="0" smtClean="0">
                <a:latin typeface="Arial" pitchFamily="34" charset="0"/>
                <a:cs typeface="Arial" pitchFamily="34" charset="0"/>
              </a:rPr>
              <a:t>Calificada como fruto exótico por su color y sabor; contiene fibra, fósforo, calcio, vitamina C, la cual ayuda en la formación de huesos, dientes y glóbulos rojos, favorece la absorción del hierro de los alimentos, la resistencia a las infecciones y tiene acción antioxidante.</a:t>
            </a:r>
          </a:p>
          <a:p>
            <a:pPr algn="just" fontAlgn="auto">
              <a:spcAft>
                <a:spcPts val="0"/>
              </a:spcAft>
              <a:buFont typeface="Arial" pitchFamily="34" charset="0"/>
              <a:buNone/>
              <a:defRPr/>
            </a:pPr>
            <a:r>
              <a:rPr lang="es-ES_tradnl" sz="3400" dirty="0" smtClean="0">
                <a:latin typeface="Arial" pitchFamily="34" charset="0"/>
                <a:cs typeface="Arial" pitchFamily="34" charset="0"/>
              </a:rPr>
              <a:t>                              </a:t>
            </a:r>
            <a:endParaRPr lang="es-ES" sz="3400" dirty="0" smtClean="0">
              <a:latin typeface="Arial" pitchFamily="34" charset="0"/>
              <a:cs typeface="Arial" pitchFamily="34" charset="0"/>
            </a:endParaRPr>
          </a:p>
          <a:p>
            <a:pPr algn="just" fontAlgn="auto">
              <a:spcAft>
                <a:spcPts val="0"/>
              </a:spcAft>
              <a:buFont typeface="Arial" pitchFamily="34" charset="0"/>
              <a:buChar char="•"/>
              <a:defRPr/>
            </a:pPr>
            <a:r>
              <a:rPr lang="es-ES" sz="3400" dirty="0" smtClean="0">
                <a:latin typeface="Arial" pitchFamily="34" charset="0"/>
                <a:cs typeface="Arial" pitchFamily="34" charset="0"/>
              </a:rPr>
              <a:t>Los especialistas la recomiendan a personas que sufren de anemia ferropenia (ausencia de hierro). También ayuda a reducir el nivel del ácido úrico en la sangre previniendo la llamada gota (enfermedad que afecta las articulaciones, especialmente el dedo gordo del pie).</a:t>
            </a:r>
          </a:p>
          <a:p>
            <a:pPr algn="just" fontAlgn="auto">
              <a:spcAft>
                <a:spcPts val="0"/>
              </a:spcAft>
              <a:buFont typeface="Arial" pitchFamily="34" charset="0"/>
              <a:buNone/>
              <a:defRPr/>
            </a:pPr>
            <a:endParaRPr lang="es-ES" sz="3400" dirty="0" smtClean="0">
              <a:latin typeface="Arial" pitchFamily="34" charset="0"/>
              <a:cs typeface="Arial" pitchFamily="34" charset="0"/>
            </a:endParaRPr>
          </a:p>
          <a:p>
            <a:pPr algn="just" fontAlgn="auto">
              <a:spcAft>
                <a:spcPts val="0"/>
              </a:spcAft>
              <a:buFont typeface="Arial" pitchFamily="34" charset="0"/>
              <a:buChar char="•"/>
              <a:defRPr/>
            </a:pPr>
            <a:r>
              <a:rPr lang="es-ES" sz="3400" dirty="0" smtClean="0">
                <a:latin typeface="Arial" pitchFamily="34" charset="0"/>
                <a:cs typeface="Arial" pitchFamily="34" charset="0"/>
              </a:rPr>
              <a:t>No es recomendable para las personas que sufren de gastritis, así mismo cuando hay presencia de descompostura estomacal.  </a:t>
            </a:r>
          </a:p>
          <a:p>
            <a:pPr fontAlgn="auto">
              <a:spcAft>
                <a:spcPts val="0"/>
              </a:spcAft>
              <a:buFont typeface="Arial" pitchFamily="34" charset="0"/>
              <a:buChar char="•"/>
              <a:defRPr/>
            </a:pPr>
            <a:endParaRPr lang="es-ES" dirty="0"/>
          </a:p>
        </p:txBody>
      </p:sp>
      <p:pic>
        <p:nvPicPr>
          <p:cNvPr id="16387" name="Picture 4" descr="C:\Documents and Settings\Gabriela\Escritorio\pitahaya.jpg"/>
          <p:cNvPicPr>
            <a:picLocks noChangeAspect="1" noChangeArrowheads="1"/>
          </p:cNvPicPr>
          <p:nvPr/>
        </p:nvPicPr>
        <p:blipFill>
          <a:blip r:embed="rId2"/>
          <a:srcRect/>
          <a:stretch>
            <a:fillRect/>
          </a:stretch>
        </p:blipFill>
        <p:spPr bwMode="auto">
          <a:xfrm>
            <a:off x="7572375" y="5670550"/>
            <a:ext cx="1047750" cy="949325"/>
          </a:xfrm>
          <a:prstGeom prst="rect">
            <a:avLst/>
          </a:prstGeom>
          <a:solidFill>
            <a:srgbClr val="FFC000"/>
          </a:solidFill>
          <a:ln w="9525">
            <a:noFill/>
            <a:miter lim="800000"/>
            <a:headEnd/>
            <a:tailEnd/>
          </a:ln>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a:bodyPr>
          <a:lstStyle/>
          <a:p>
            <a:pPr fontAlgn="auto">
              <a:spcAft>
                <a:spcPts val="0"/>
              </a:spcAft>
              <a:defRPr/>
            </a:pPr>
            <a:r>
              <a:rPr lang="es-ES" sz="3200" b="1" dirty="0" smtClean="0">
                <a:solidFill>
                  <a:schemeClr val="accent4">
                    <a:lumMod val="75000"/>
                  </a:schemeClr>
                </a:solidFill>
                <a:latin typeface="Arial" pitchFamily="34" charset="0"/>
                <a:cs typeface="Arial" pitchFamily="34" charset="0"/>
              </a:rPr>
              <a:t>Costos Variables</a:t>
            </a:r>
            <a:endParaRPr lang="es-ES" sz="3200" b="1" dirty="0">
              <a:solidFill>
                <a:schemeClr val="accent4">
                  <a:lumMod val="75000"/>
                </a:schemeClr>
              </a:solidFill>
              <a:latin typeface="Arial" pitchFamily="34" charset="0"/>
              <a:cs typeface="Arial" pitchFamily="34" charset="0"/>
            </a:endParaRPr>
          </a:p>
        </p:txBody>
      </p:sp>
      <p:pic>
        <p:nvPicPr>
          <p:cNvPr id="53250" name="Picture 2"/>
          <p:cNvPicPr>
            <a:picLocks noGrp="1" noChangeAspect="1" noChangeArrowheads="1"/>
          </p:cNvPicPr>
          <p:nvPr>
            <p:ph idx="1"/>
          </p:nvPr>
        </p:nvPicPr>
        <p:blipFill>
          <a:blip r:embed="rId2"/>
          <a:srcRect/>
          <a:stretch>
            <a:fillRect/>
          </a:stretch>
        </p:blipFill>
        <p:spPr>
          <a:xfrm>
            <a:off x="785813" y="1428750"/>
            <a:ext cx="8102600" cy="3586163"/>
          </a:xfrm>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a:bodyPr>
          <a:lstStyle/>
          <a:p>
            <a:pPr fontAlgn="auto">
              <a:spcAft>
                <a:spcPts val="0"/>
              </a:spcAft>
              <a:defRPr/>
            </a:pPr>
            <a:r>
              <a:rPr lang="es-ES" sz="3200" b="1" dirty="0" smtClean="0">
                <a:solidFill>
                  <a:schemeClr val="accent4">
                    <a:lumMod val="75000"/>
                  </a:schemeClr>
                </a:solidFill>
                <a:latin typeface="Arial" pitchFamily="34" charset="0"/>
                <a:cs typeface="Arial" pitchFamily="34" charset="0"/>
              </a:rPr>
              <a:t>Análisis Costo – Volumen – Utilidad </a:t>
            </a:r>
            <a:endParaRPr lang="es-ES" sz="3200" dirty="0">
              <a:solidFill>
                <a:schemeClr val="accent4">
                  <a:lumMod val="75000"/>
                </a:schemeClr>
              </a:solidFill>
              <a:latin typeface="Arial" pitchFamily="34" charset="0"/>
              <a:cs typeface="Arial" pitchFamily="34" charset="0"/>
            </a:endParaRPr>
          </a:p>
        </p:txBody>
      </p:sp>
      <p:sp>
        <p:nvSpPr>
          <p:cNvPr id="5" name="4 CuadroTexto"/>
          <p:cNvSpPr txBox="1"/>
          <p:nvPr/>
        </p:nvSpPr>
        <p:spPr>
          <a:xfrm>
            <a:off x="1714500" y="1428750"/>
            <a:ext cx="5429250" cy="523875"/>
          </a:xfrm>
          <a:prstGeom prst="rect">
            <a:avLst/>
          </a:prstGeom>
          <a:noFill/>
        </p:spPr>
        <p:txBody>
          <a:bodyPr>
            <a:spAutoFit/>
          </a:bodyPr>
          <a:lstStyle/>
          <a:p>
            <a:pPr algn="ctr" fontAlgn="auto">
              <a:spcBef>
                <a:spcPts val="0"/>
              </a:spcBef>
              <a:spcAft>
                <a:spcPts val="0"/>
              </a:spcAft>
              <a:defRPr/>
            </a:pPr>
            <a:r>
              <a:rPr lang="es-ES" sz="2800" b="1" dirty="0">
                <a:solidFill>
                  <a:schemeClr val="accent2">
                    <a:lumMod val="75000"/>
                  </a:schemeClr>
                </a:solidFill>
                <a:latin typeface="Arial" pitchFamily="34" charset="0"/>
                <a:cs typeface="Arial" pitchFamily="34" charset="0"/>
              </a:rPr>
              <a:t>Punto de Equilibrio</a:t>
            </a:r>
            <a:endParaRPr lang="es-ES" sz="2800" b="1" dirty="0">
              <a:solidFill>
                <a:schemeClr val="accent2">
                  <a:lumMod val="75000"/>
                </a:schemeClr>
              </a:solidFill>
              <a:latin typeface="Arial" pitchFamily="34" charset="0"/>
              <a:cs typeface="Arial" pitchFamily="34" charset="0"/>
            </a:endParaRPr>
          </a:p>
        </p:txBody>
      </p:sp>
      <p:pic>
        <p:nvPicPr>
          <p:cNvPr id="54275" name="Picture 3"/>
          <p:cNvPicPr>
            <a:picLocks noGrp="1" noChangeAspect="1" noChangeArrowheads="1"/>
          </p:cNvPicPr>
          <p:nvPr>
            <p:ph idx="1"/>
          </p:nvPr>
        </p:nvPicPr>
        <p:blipFill>
          <a:blip r:embed="rId2"/>
          <a:srcRect/>
          <a:stretch>
            <a:fillRect/>
          </a:stretch>
        </p:blipFill>
        <p:spPr>
          <a:xfrm>
            <a:off x="1428750" y="2214563"/>
            <a:ext cx="6632575" cy="609600"/>
          </a:xfrm>
        </p:spPr>
      </p:pic>
      <p:pic>
        <p:nvPicPr>
          <p:cNvPr id="54276" name="Picture 4"/>
          <p:cNvPicPr>
            <a:picLocks noChangeAspect="1" noChangeArrowheads="1"/>
          </p:cNvPicPr>
          <p:nvPr/>
        </p:nvPicPr>
        <p:blipFill>
          <a:blip r:embed="rId3"/>
          <a:srcRect/>
          <a:stretch>
            <a:fillRect/>
          </a:stretch>
        </p:blipFill>
        <p:spPr bwMode="auto">
          <a:xfrm>
            <a:off x="1214438" y="3214688"/>
            <a:ext cx="6467475" cy="2276475"/>
          </a:xfrm>
          <a:prstGeom prst="rect">
            <a:avLst/>
          </a:prstGeom>
          <a:noFill/>
          <a:ln w="9525">
            <a:noFill/>
            <a:miter lim="800000"/>
            <a:headEnd/>
            <a:tailEnd/>
          </a:ln>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lvl="1" fontAlgn="auto">
              <a:spcAft>
                <a:spcPts val="0"/>
              </a:spcAft>
              <a:defRPr/>
            </a:pPr>
            <a:r>
              <a:rPr lang="es-ES" sz="3200" b="1" dirty="0">
                <a:solidFill>
                  <a:schemeClr val="accent4">
                    <a:lumMod val="75000"/>
                  </a:schemeClr>
                </a:solidFill>
                <a:latin typeface="Arial" pitchFamily="34" charset="0"/>
                <a:cs typeface="Arial" pitchFamily="34" charset="0"/>
              </a:rPr>
              <a:t/>
            </a:r>
            <a:br>
              <a:rPr lang="es-ES" sz="3200" b="1" dirty="0">
                <a:solidFill>
                  <a:schemeClr val="accent4">
                    <a:lumMod val="75000"/>
                  </a:schemeClr>
                </a:solidFill>
                <a:latin typeface="Arial" pitchFamily="34" charset="0"/>
                <a:cs typeface="Arial" pitchFamily="34" charset="0"/>
              </a:rPr>
            </a:br>
            <a:r>
              <a:rPr lang="es-ES" sz="3200" b="1" dirty="0">
                <a:solidFill>
                  <a:schemeClr val="accent4">
                    <a:lumMod val="75000"/>
                  </a:schemeClr>
                </a:solidFill>
                <a:latin typeface="Arial" pitchFamily="34" charset="0"/>
                <a:cs typeface="Arial" pitchFamily="34" charset="0"/>
              </a:rPr>
              <a:t>Precio </a:t>
            </a:r>
            <a:r>
              <a:rPr lang="es-ES" sz="3200" b="1" dirty="0">
                <a:solidFill>
                  <a:schemeClr val="accent4">
                    <a:lumMod val="75000"/>
                  </a:schemeClr>
                </a:solidFill>
                <a:latin typeface="Arial" pitchFamily="34" charset="0"/>
                <a:cs typeface="Arial" pitchFamily="34" charset="0"/>
              </a:rPr>
              <a:t>del Producto</a:t>
            </a:r>
            <a:r>
              <a:rPr lang="es-ES" sz="3200" dirty="0">
                <a:solidFill>
                  <a:schemeClr val="accent4">
                    <a:lumMod val="75000"/>
                  </a:schemeClr>
                </a:solidFill>
                <a:latin typeface="Arial" pitchFamily="34" charset="0"/>
                <a:cs typeface="Arial" pitchFamily="34" charset="0"/>
              </a:rPr>
              <a:t/>
            </a:r>
            <a:br>
              <a:rPr lang="es-ES" sz="3200" dirty="0">
                <a:solidFill>
                  <a:schemeClr val="accent4">
                    <a:lumMod val="75000"/>
                  </a:schemeClr>
                </a:solidFill>
                <a:latin typeface="Arial" pitchFamily="34" charset="0"/>
                <a:cs typeface="Arial" pitchFamily="34" charset="0"/>
              </a:rPr>
            </a:br>
            <a:endParaRPr lang="es-ES" sz="3200" dirty="0">
              <a:solidFill>
                <a:schemeClr val="accent4">
                  <a:lumMod val="75000"/>
                </a:schemeClr>
              </a:solidFill>
              <a:latin typeface="Arial" pitchFamily="34" charset="0"/>
              <a:cs typeface="Arial" pitchFamily="34" charset="0"/>
            </a:endParaRPr>
          </a:p>
        </p:txBody>
      </p:sp>
      <p:sp>
        <p:nvSpPr>
          <p:cNvPr id="55298" name="2 Marcador de contenido"/>
          <p:cNvSpPr>
            <a:spLocks noGrp="1"/>
          </p:cNvSpPr>
          <p:nvPr>
            <p:ph idx="1"/>
          </p:nvPr>
        </p:nvSpPr>
        <p:spPr>
          <a:xfrm>
            <a:off x="457200" y="1600200"/>
            <a:ext cx="8229600" cy="4043363"/>
          </a:xfrm>
        </p:spPr>
        <p:txBody>
          <a:bodyPr/>
          <a:lstStyle/>
          <a:p>
            <a:pPr algn="just"/>
            <a:r>
              <a:rPr lang="es-ES" sz="2400" smtClean="0">
                <a:latin typeface="Arial" charset="0"/>
                <a:cs typeface="Arial" charset="0"/>
              </a:rPr>
              <a:t>El precio de la bebida en la presentación de 250ml se calcula tomando en consideración los costos fijos, costos variables y precios de la competencia. </a:t>
            </a:r>
          </a:p>
          <a:p>
            <a:pPr algn="just">
              <a:buFont typeface="Arial" charset="0"/>
              <a:buNone/>
            </a:pPr>
            <a:endParaRPr lang="es-ES" sz="2400" smtClean="0">
              <a:latin typeface="Arial" charset="0"/>
              <a:cs typeface="Arial" charset="0"/>
            </a:endParaRPr>
          </a:p>
          <a:p>
            <a:pPr algn="just"/>
            <a:r>
              <a:rPr lang="es-ES" sz="2400" smtClean="0">
                <a:latin typeface="Arial" charset="0"/>
                <a:cs typeface="Arial" charset="0"/>
              </a:rPr>
              <a:t>El precio para el mercado mayorista como supermercados, tiendas, es de $0.9, con el objeto de que el producto llegue al consumidor final con un precio de $1.20, dejando un margen de ganancia de $0.30 para intermediarios; llegando a un precio competitivo en el mercado.</a:t>
            </a:r>
          </a:p>
          <a:p>
            <a:endParaRPr lang="es-ES"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a:bodyPr>
          <a:lstStyle/>
          <a:p>
            <a:pPr fontAlgn="auto">
              <a:spcAft>
                <a:spcPts val="0"/>
              </a:spcAft>
              <a:defRPr/>
            </a:pPr>
            <a:r>
              <a:rPr lang="es-ES" sz="3200" b="1" dirty="0" smtClean="0">
                <a:solidFill>
                  <a:schemeClr val="accent4">
                    <a:lumMod val="75000"/>
                  </a:schemeClr>
                </a:solidFill>
                <a:latin typeface="Arial" pitchFamily="34" charset="0"/>
                <a:cs typeface="Arial" pitchFamily="34" charset="0"/>
              </a:rPr>
              <a:t>Ingresos por Venta del Producto</a:t>
            </a:r>
            <a:endParaRPr lang="es-ES" sz="3200" b="1" dirty="0">
              <a:solidFill>
                <a:schemeClr val="accent4">
                  <a:lumMod val="75000"/>
                </a:schemeClr>
              </a:solidFill>
              <a:latin typeface="Arial" pitchFamily="34" charset="0"/>
              <a:cs typeface="Arial" pitchFamily="34" charset="0"/>
            </a:endParaRPr>
          </a:p>
        </p:txBody>
      </p:sp>
      <p:pic>
        <p:nvPicPr>
          <p:cNvPr id="56322" name="Picture 2"/>
          <p:cNvPicPr>
            <a:picLocks noGrp="1" noChangeAspect="1" noChangeArrowheads="1"/>
          </p:cNvPicPr>
          <p:nvPr>
            <p:ph idx="1"/>
          </p:nvPr>
        </p:nvPicPr>
        <p:blipFill>
          <a:blip r:embed="rId2"/>
          <a:srcRect/>
          <a:stretch>
            <a:fillRect/>
          </a:stretch>
        </p:blipFill>
        <p:spPr>
          <a:xfrm>
            <a:off x="642938" y="2000250"/>
            <a:ext cx="8131175" cy="2944813"/>
          </a:xfrm>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a:bodyPr>
          <a:lstStyle/>
          <a:p>
            <a:pPr fontAlgn="auto">
              <a:spcAft>
                <a:spcPts val="0"/>
              </a:spcAft>
              <a:defRPr/>
            </a:pPr>
            <a:r>
              <a:rPr lang="es-ES" sz="3200" b="1" dirty="0" smtClean="0">
                <a:solidFill>
                  <a:schemeClr val="accent4">
                    <a:lumMod val="75000"/>
                  </a:schemeClr>
                </a:solidFill>
                <a:latin typeface="Arial" pitchFamily="34" charset="0"/>
                <a:cs typeface="Arial" pitchFamily="34" charset="0"/>
              </a:rPr>
              <a:t>Capital de trabajo</a:t>
            </a:r>
            <a:endParaRPr lang="es-ES" sz="3200" b="1" dirty="0">
              <a:solidFill>
                <a:schemeClr val="accent4">
                  <a:lumMod val="75000"/>
                </a:schemeClr>
              </a:solidFill>
              <a:latin typeface="Arial" pitchFamily="34" charset="0"/>
              <a:cs typeface="Arial" pitchFamily="34" charset="0"/>
            </a:endParaRPr>
          </a:p>
        </p:txBody>
      </p:sp>
      <p:pic>
        <p:nvPicPr>
          <p:cNvPr id="57346" name="Picture 2"/>
          <p:cNvPicPr>
            <a:picLocks noGrp="1" noChangeAspect="1" noChangeArrowheads="1"/>
          </p:cNvPicPr>
          <p:nvPr>
            <p:ph idx="1"/>
          </p:nvPr>
        </p:nvPicPr>
        <p:blipFill>
          <a:blip r:embed="rId2"/>
          <a:srcRect/>
          <a:stretch>
            <a:fillRect/>
          </a:stretch>
        </p:blipFill>
        <p:spPr>
          <a:xfrm>
            <a:off x="1357313" y="1643063"/>
            <a:ext cx="6410325" cy="1671637"/>
          </a:xfrm>
        </p:spPr>
      </p:pic>
      <p:pic>
        <p:nvPicPr>
          <p:cNvPr id="57347" name="Picture 3"/>
          <p:cNvPicPr>
            <a:picLocks noChangeAspect="1" noChangeArrowheads="1"/>
          </p:cNvPicPr>
          <p:nvPr/>
        </p:nvPicPr>
        <p:blipFill>
          <a:blip r:embed="rId3"/>
          <a:srcRect/>
          <a:stretch>
            <a:fillRect/>
          </a:stretch>
        </p:blipFill>
        <p:spPr bwMode="auto">
          <a:xfrm>
            <a:off x="1357313" y="3929063"/>
            <a:ext cx="6419850" cy="2066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a:bodyPr>
          <a:lstStyle/>
          <a:p>
            <a:pPr fontAlgn="auto">
              <a:spcAft>
                <a:spcPts val="0"/>
              </a:spcAft>
              <a:defRPr/>
            </a:pPr>
            <a:r>
              <a:rPr lang="es-ES" sz="3200" b="1" dirty="0" smtClean="0">
                <a:solidFill>
                  <a:schemeClr val="accent4">
                    <a:lumMod val="75000"/>
                  </a:schemeClr>
                </a:solidFill>
                <a:latin typeface="Arial" pitchFamily="34" charset="0"/>
                <a:cs typeface="Arial" pitchFamily="34" charset="0"/>
              </a:rPr>
              <a:t>Inversión Total Proyecto</a:t>
            </a:r>
            <a:endParaRPr lang="es-ES" sz="3200" b="1" dirty="0">
              <a:solidFill>
                <a:schemeClr val="accent4">
                  <a:lumMod val="75000"/>
                </a:schemeClr>
              </a:solidFill>
              <a:latin typeface="Arial" pitchFamily="34" charset="0"/>
              <a:cs typeface="Arial" pitchFamily="34" charset="0"/>
            </a:endParaRPr>
          </a:p>
        </p:txBody>
      </p:sp>
      <p:pic>
        <p:nvPicPr>
          <p:cNvPr id="58370" name="Picture 2"/>
          <p:cNvPicPr>
            <a:picLocks noGrp="1" noChangeAspect="1" noChangeArrowheads="1"/>
          </p:cNvPicPr>
          <p:nvPr>
            <p:ph idx="1"/>
          </p:nvPr>
        </p:nvPicPr>
        <p:blipFill>
          <a:blip r:embed="rId2"/>
          <a:srcRect/>
          <a:stretch>
            <a:fillRect/>
          </a:stretch>
        </p:blipFill>
        <p:spPr>
          <a:xfrm>
            <a:off x="428625" y="2286000"/>
            <a:ext cx="8428038" cy="2357438"/>
          </a:xfrm>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a:bodyPr>
          <a:lstStyle/>
          <a:p>
            <a:pPr fontAlgn="auto">
              <a:spcAft>
                <a:spcPts val="0"/>
              </a:spcAft>
              <a:defRPr/>
            </a:pPr>
            <a:r>
              <a:rPr lang="es-ES" sz="3200" b="1" dirty="0" smtClean="0">
                <a:solidFill>
                  <a:schemeClr val="accent4">
                    <a:lumMod val="75000"/>
                  </a:schemeClr>
                </a:solidFill>
                <a:latin typeface="Arial" pitchFamily="34" charset="0"/>
                <a:cs typeface="Arial" pitchFamily="34" charset="0"/>
              </a:rPr>
              <a:t>Valor de Desecho</a:t>
            </a:r>
            <a:endParaRPr lang="es-ES" sz="3200" b="1" dirty="0">
              <a:solidFill>
                <a:schemeClr val="accent4">
                  <a:lumMod val="75000"/>
                </a:schemeClr>
              </a:solidFill>
              <a:latin typeface="Arial" pitchFamily="34" charset="0"/>
              <a:cs typeface="Arial" pitchFamily="34" charset="0"/>
            </a:endParaRPr>
          </a:p>
        </p:txBody>
      </p:sp>
      <p:pic>
        <p:nvPicPr>
          <p:cNvPr id="59394" name="Picture 2"/>
          <p:cNvPicPr>
            <a:picLocks noGrp="1" noChangeAspect="1" noChangeArrowheads="1"/>
          </p:cNvPicPr>
          <p:nvPr>
            <p:ph idx="1"/>
          </p:nvPr>
        </p:nvPicPr>
        <p:blipFill>
          <a:blip r:embed="rId2"/>
          <a:srcRect/>
          <a:stretch>
            <a:fillRect/>
          </a:stretch>
        </p:blipFill>
        <p:spPr>
          <a:xfrm>
            <a:off x="571500" y="1928813"/>
            <a:ext cx="8267700" cy="3482975"/>
          </a:xfrm>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a:bodyPr>
          <a:lstStyle/>
          <a:p>
            <a:pPr fontAlgn="auto">
              <a:spcAft>
                <a:spcPts val="0"/>
              </a:spcAft>
              <a:defRPr/>
            </a:pPr>
            <a:r>
              <a:rPr lang="es-ES" sz="3200" b="1" dirty="0" smtClean="0">
                <a:solidFill>
                  <a:schemeClr val="accent4">
                    <a:lumMod val="75000"/>
                  </a:schemeClr>
                </a:solidFill>
                <a:latin typeface="Arial" pitchFamily="34" charset="0"/>
                <a:cs typeface="Arial" pitchFamily="34" charset="0"/>
              </a:rPr>
              <a:t>Tasa De Descuento </a:t>
            </a:r>
            <a:endParaRPr lang="es-ES" sz="3200" dirty="0">
              <a:solidFill>
                <a:schemeClr val="accent4">
                  <a:lumMod val="75000"/>
                </a:schemeClr>
              </a:solidFill>
              <a:latin typeface="Arial" pitchFamily="34" charset="0"/>
              <a:cs typeface="Arial" pitchFamily="34" charset="0"/>
            </a:endParaRPr>
          </a:p>
        </p:txBody>
      </p:sp>
      <p:pic>
        <p:nvPicPr>
          <p:cNvPr id="60418" name="Picture 2"/>
          <p:cNvPicPr>
            <a:picLocks noGrp="1" noChangeAspect="1" noChangeArrowheads="1"/>
          </p:cNvPicPr>
          <p:nvPr>
            <p:ph idx="1"/>
          </p:nvPr>
        </p:nvPicPr>
        <p:blipFill>
          <a:blip r:embed="rId2"/>
          <a:srcRect/>
          <a:stretch>
            <a:fillRect/>
          </a:stretch>
        </p:blipFill>
        <p:spPr>
          <a:xfrm>
            <a:off x="357188" y="1285875"/>
            <a:ext cx="3786187" cy="1428750"/>
          </a:xfrm>
        </p:spPr>
      </p:pic>
      <p:pic>
        <p:nvPicPr>
          <p:cNvPr id="60419" name="Picture 3"/>
          <p:cNvPicPr>
            <a:picLocks noChangeAspect="1" noChangeArrowheads="1"/>
          </p:cNvPicPr>
          <p:nvPr/>
        </p:nvPicPr>
        <p:blipFill>
          <a:blip r:embed="rId3"/>
          <a:srcRect/>
          <a:stretch>
            <a:fillRect/>
          </a:stretch>
        </p:blipFill>
        <p:spPr bwMode="auto">
          <a:xfrm>
            <a:off x="285750" y="3000375"/>
            <a:ext cx="3857625" cy="2714625"/>
          </a:xfrm>
          <a:prstGeom prst="rect">
            <a:avLst/>
          </a:prstGeom>
          <a:noFill/>
          <a:ln w="9525">
            <a:noFill/>
            <a:miter lim="800000"/>
            <a:headEnd/>
            <a:tailEnd/>
          </a:ln>
        </p:spPr>
      </p:pic>
      <p:pic>
        <p:nvPicPr>
          <p:cNvPr id="60420" name="Picture 4"/>
          <p:cNvPicPr>
            <a:picLocks noChangeAspect="1" noChangeArrowheads="1"/>
          </p:cNvPicPr>
          <p:nvPr/>
        </p:nvPicPr>
        <p:blipFill>
          <a:blip r:embed="rId4"/>
          <a:srcRect/>
          <a:stretch>
            <a:fillRect/>
          </a:stretch>
        </p:blipFill>
        <p:spPr bwMode="auto">
          <a:xfrm>
            <a:off x="4786313" y="1357313"/>
            <a:ext cx="3643312" cy="1357312"/>
          </a:xfrm>
          <a:prstGeom prst="rect">
            <a:avLst/>
          </a:prstGeom>
          <a:noFill/>
          <a:ln w="9525">
            <a:noFill/>
            <a:miter lim="800000"/>
            <a:headEnd/>
            <a:tailEnd/>
          </a:ln>
        </p:spPr>
      </p:pic>
      <p:pic>
        <p:nvPicPr>
          <p:cNvPr id="60421" name="Picture 7"/>
          <p:cNvPicPr>
            <a:picLocks noChangeAspect="1" noChangeArrowheads="1"/>
          </p:cNvPicPr>
          <p:nvPr/>
        </p:nvPicPr>
        <p:blipFill>
          <a:blip r:embed="rId5"/>
          <a:srcRect/>
          <a:stretch>
            <a:fillRect/>
          </a:stretch>
        </p:blipFill>
        <p:spPr bwMode="auto">
          <a:xfrm>
            <a:off x="4786313" y="3000375"/>
            <a:ext cx="3643312" cy="2643188"/>
          </a:xfrm>
          <a:prstGeom prst="rect">
            <a:avLst/>
          </a:prstGeom>
          <a:noFill/>
          <a:ln w="9525">
            <a:noFill/>
            <a:miter lim="800000"/>
            <a:headEnd/>
            <a:tailEnd/>
          </a:ln>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lvl="1" fontAlgn="auto">
              <a:spcAft>
                <a:spcPts val="0"/>
              </a:spcAft>
              <a:defRPr/>
            </a:pPr>
            <a:r>
              <a:rPr lang="es-ES" sz="3200" b="1" dirty="0">
                <a:solidFill>
                  <a:schemeClr val="accent4">
                    <a:lumMod val="75000"/>
                  </a:schemeClr>
                </a:solidFill>
                <a:latin typeface="Arial" pitchFamily="34" charset="0"/>
                <a:cs typeface="Arial" pitchFamily="34" charset="0"/>
              </a:rPr>
              <a:t/>
            </a:r>
            <a:br>
              <a:rPr lang="es-ES" sz="3200" b="1" dirty="0">
                <a:solidFill>
                  <a:schemeClr val="accent4">
                    <a:lumMod val="75000"/>
                  </a:schemeClr>
                </a:solidFill>
                <a:latin typeface="Arial" pitchFamily="34" charset="0"/>
                <a:cs typeface="Arial" pitchFamily="34" charset="0"/>
              </a:rPr>
            </a:br>
            <a:r>
              <a:rPr lang="es-ES" sz="3200" b="1" dirty="0" err="1">
                <a:solidFill>
                  <a:schemeClr val="accent4">
                    <a:lumMod val="75000"/>
                  </a:schemeClr>
                </a:solidFill>
                <a:latin typeface="Arial" pitchFamily="34" charset="0"/>
                <a:cs typeface="Arial" pitchFamily="34" charset="0"/>
              </a:rPr>
              <a:t>Payback</a:t>
            </a:r>
            <a:r>
              <a:rPr lang="es-ES" sz="3200" dirty="0">
                <a:solidFill>
                  <a:schemeClr val="accent4">
                    <a:lumMod val="75000"/>
                  </a:schemeClr>
                </a:solidFill>
                <a:latin typeface="Arial" pitchFamily="34" charset="0"/>
                <a:cs typeface="Arial" pitchFamily="34" charset="0"/>
              </a:rPr>
              <a:t/>
            </a:r>
            <a:br>
              <a:rPr lang="es-ES" sz="3200" dirty="0">
                <a:solidFill>
                  <a:schemeClr val="accent4">
                    <a:lumMod val="75000"/>
                  </a:schemeClr>
                </a:solidFill>
                <a:latin typeface="Arial" pitchFamily="34" charset="0"/>
                <a:cs typeface="Arial" pitchFamily="34" charset="0"/>
              </a:rPr>
            </a:br>
            <a:endParaRPr lang="es-ES" sz="3200" dirty="0">
              <a:solidFill>
                <a:schemeClr val="accent4">
                  <a:lumMod val="75000"/>
                </a:schemeClr>
              </a:solidFill>
              <a:latin typeface="Arial" pitchFamily="34" charset="0"/>
              <a:cs typeface="Arial" pitchFamily="34" charset="0"/>
            </a:endParaRPr>
          </a:p>
        </p:txBody>
      </p:sp>
      <p:pic>
        <p:nvPicPr>
          <p:cNvPr id="61442" name="Picture 2"/>
          <p:cNvPicPr>
            <a:picLocks noGrp="1" noChangeAspect="1" noChangeArrowheads="1"/>
          </p:cNvPicPr>
          <p:nvPr>
            <p:ph idx="1"/>
          </p:nvPr>
        </p:nvPicPr>
        <p:blipFill>
          <a:blip r:embed="rId2"/>
          <a:srcRect/>
          <a:stretch>
            <a:fillRect/>
          </a:stretch>
        </p:blipFill>
        <p:spPr>
          <a:xfrm>
            <a:off x="571500" y="1643063"/>
            <a:ext cx="7858125" cy="3643312"/>
          </a:xfrm>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a:bodyPr>
          <a:lstStyle/>
          <a:p>
            <a:pPr fontAlgn="auto">
              <a:spcAft>
                <a:spcPts val="0"/>
              </a:spcAft>
              <a:defRPr/>
            </a:pPr>
            <a:r>
              <a:rPr lang="es-ES" sz="3200" b="1" dirty="0" smtClean="0">
                <a:solidFill>
                  <a:schemeClr val="accent4">
                    <a:lumMod val="75000"/>
                  </a:schemeClr>
                </a:solidFill>
                <a:latin typeface="Arial" pitchFamily="34" charset="0"/>
                <a:cs typeface="Arial" pitchFamily="34" charset="0"/>
              </a:rPr>
              <a:t>Flujo de Caja</a:t>
            </a:r>
            <a:endParaRPr lang="es-ES" sz="3200" b="1" dirty="0">
              <a:solidFill>
                <a:schemeClr val="accent4">
                  <a:lumMod val="75000"/>
                </a:schemeClr>
              </a:solidFill>
              <a:latin typeface="Arial" pitchFamily="34" charset="0"/>
              <a:cs typeface="Arial" pitchFamily="34" charset="0"/>
            </a:endParaRPr>
          </a:p>
        </p:txBody>
      </p:sp>
      <p:pic>
        <p:nvPicPr>
          <p:cNvPr id="62466" name="Picture 2"/>
          <p:cNvPicPr>
            <a:picLocks noGrp="1" noChangeAspect="1" noChangeArrowheads="1"/>
          </p:cNvPicPr>
          <p:nvPr>
            <p:ph idx="1"/>
          </p:nvPr>
        </p:nvPicPr>
        <p:blipFill>
          <a:blip r:embed="rId2"/>
          <a:srcRect/>
          <a:stretch>
            <a:fillRect/>
          </a:stretch>
        </p:blipFill>
        <p:spPr>
          <a:xfrm>
            <a:off x="1071563" y="1143000"/>
            <a:ext cx="6902450" cy="5500688"/>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625" y="857250"/>
            <a:ext cx="8229600" cy="725488"/>
          </a:xfrm>
        </p:spPr>
        <p:txBody>
          <a:bodyPr rtlCol="0">
            <a:normAutofit fontScale="90000"/>
          </a:bodyPr>
          <a:lstStyle/>
          <a:p>
            <a:pPr fontAlgn="auto">
              <a:spcAft>
                <a:spcPts val="0"/>
              </a:spcAft>
              <a:defRPr/>
            </a:pPr>
            <a:r>
              <a:rPr lang="es-ES" sz="3200" b="1" dirty="0" smtClean="0">
                <a:solidFill>
                  <a:schemeClr val="accent4">
                    <a:lumMod val="75000"/>
                  </a:schemeClr>
                </a:solidFill>
                <a:latin typeface="Arial" charset="0"/>
              </a:rPr>
              <a:t/>
            </a:r>
            <a:br>
              <a:rPr lang="es-ES" sz="3200" b="1" dirty="0" smtClean="0">
                <a:solidFill>
                  <a:schemeClr val="accent4">
                    <a:lumMod val="75000"/>
                  </a:schemeClr>
                </a:solidFill>
                <a:latin typeface="Arial" charset="0"/>
              </a:rPr>
            </a:br>
            <a:r>
              <a:rPr lang="es-ES" sz="3600" b="1" dirty="0" smtClean="0">
                <a:solidFill>
                  <a:schemeClr val="accent4">
                    <a:lumMod val="75000"/>
                  </a:schemeClr>
                </a:solidFill>
                <a:latin typeface="Arial" charset="0"/>
              </a:rPr>
              <a:t>Objetivo</a:t>
            </a:r>
            <a:r>
              <a:rPr lang="es-ES" sz="3600" b="1" dirty="0" smtClean="0"/>
              <a:t> </a:t>
            </a:r>
            <a:r>
              <a:rPr lang="es-ES" sz="3600" b="1" dirty="0" smtClean="0">
                <a:solidFill>
                  <a:schemeClr val="accent4">
                    <a:lumMod val="75000"/>
                  </a:schemeClr>
                </a:solidFill>
                <a:latin typeface="Arial" charset="0"/>
              </a:rPr>
              <a:t>General</a:t>
            </a:r>
            <a:br>
              <a:rPr lang="es-ES" sz="3600" b="1" dirty="0" smtClean="0">
                <a:solidFill>
                  <a:schemeClr val="accent4">
                    <a:lumMod val="75000"/>
                  </a:schemeClr>
                </a:solidFill>
                <a:latin typeface="Arial" charset="0"/>
              </a:rPr>
            </a:br>
            <a:endParaRPr lang="es-ES" sz="3600" b="1" dirty="0">
              <a:solidFill>
                <a:schemeClr val="accent4">
                  <a:lumMod val="75000"/>
                </a:schemeClr>
              </a:solidFill>
              <a:latin typeface="Arial" charset="0"/>
            </a:endParaRPr>
          </a:p>
        </p:txBody>
      </p:sp>
      <p:sp>
        <p:nvSpPr>
          <p:cNvPr id="17410" name="2 Marcador de contenido"/>
          <p:cNvSpPr>
            <a:spLocks noGrp="1"/>
          </p:cNvSpPr>
          <p:nvPr>
            <p:ph idx="1"/>
          </p:nvPr>
        </p:nvSpPr>
        <p:spPr/>
        <p:txBody>
          <a:bodyPr/>
          <a:lstStyle/>
          <a:p>
            <a:pPr algn="just"/>
            <a:endParaRPr lang="es-ES" sz="2800" smtClean="0">
              <a:latin typeface="Arial" charset="0"/>
              <a:cs typeface="Arial" charset="0"/>
            </a:endParaRPr>
          </a:p>
          <a:p>
            <a:pPr algn="just"/>
            <a:r>
              <a:rPr lang="es-ES" sz="2800" smtClean="0">
                <a:latin typeface="Arial" charset="0"/>
                <a:cs typeface="Arial" charset="0"/>
              </a:rPr>
              <a:t>Elaborar un proyecto para la comercialización de una bebida energizante a base de la fruta pitahaya el cual no contenga ninguna clase de químicos en su elaboración permitiendo así su consumo para todas los segmentos de mercado.</a:t>
            </a:r>
          </a:p>
          <a:p>
            <a:pPr algn="just">
              <a:buFont typeface="Arial" charset="0"/>
              <a:buNone/>
            </a:pPr>
            <a:endParaRPr lang="es-ES" sz="2800" smtClean="0">
              <a:latin typeface="Arial" charset="0"/>
              <a:cs typeface="Arial" charset="0"/>
            </a:endParaRPr>
          </a:p>
          <a:p>
            <a:endParaRPr lang="es-ES"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fontAlgn="auto">
              <a:spcAft>
                <a:spcPts val="0"/>
              </a:spcAft>
              <a:defRPr/>
            </a:pPr>
            <a:r>
              <a:rPr lang="es-ES" sz="3600" b="1" dirty="0" smtClean="0">
                <a:solidFill>
                  <a:schemeClr val="accent4">
                    <a:lumMod val="75000"/>
                  </a:schemeClr>
                </a:solidFill>
                <a:latin typeface="Arial" pitchFamily="34" charset="0"/>
                <a:cs typeface="Arial" pitchFamily="34" charset="0"/>
              </a:rPr>
              <a:t/>
            </a:r>
            <a:br>
              <a:rPr lang="es-ES" sz="3600" b="1" dirty="0" smtClean="0">
                <a:solidFill>
                  <a:schemeClr val="accent4">
                    <a:lumMod val="75000"/>
                  </a:schemeClr>
                </a:solidFill>
                <a:latin typeface="Arial" pitchFamily="34" charset="0"/>
                <a:cs typeface="Arial" pitchFamily="34" charset="0"/>
              </a:rPr>
            </a:br>
            <a:r>
              <a:rPr lang="es-ES" sz="3600" b="1" dirty="0" smtClean="0">
                <a:solidFill>
                  <a:schemeClr val="accent4">
                    <a:lumMod val="75000"/>
                  </a:schemeClr>
                </a:solidFill>
                <a:latin typeface="Arial" pitchFamily="34" charset="0"/>
                <a:cs typeface="Arial" pitchFamily="34" charset="0"/>
              </a:rPr>
              <a:t>Van y TIR del Proyecto</a:t>
            </a:r>
            <a:r>
              <a:rPr lang="es-ES" dirty="0" smtClean="0"/>
              <a:t/>
            </a:r>
            <a:br>
              <a:rPr lang="es-ES" dirty="0" smtClean="0"/>
            </a:br>
            <a:endParaRPr lang="es-ES" dirty="0"/>
          </a:p>
        </p:txBody>
      </p:sp>
      <p:pic>
        <p:nvPicPr>
          <p:cNvPr id="63490" name="Picture 2"/>
          <p:cNvPicPr>
            <a:picLocks noGrp="1" noChangeAspect="1" noChangeArrowheads="1"/>
          </p:cNvPicPr>
          <p:nvPr>
            <p:ph idx="1"/>
          </p:nvPr>
        </p:nvPicPr>
        <p:blipFill>
          <a:blip r:embed="rId2"/>
          <a:srcRect/>
          <a:stretch>
            <a:fillRect/>
          </a:stretch>
        </p:blipFill>
        <p:spPr>
          <a:xfrm>
            <a:off x="1785938" y="1714500"/>
            <a:ext cx="5072062" cy="1376363"/>
          </a:xfrm>
        </p:spPr>
      </p:pic>
      <p:pic>
        <p:nvPicPr>
          <p:cNvPr id="63491" name="Picture 4"/>
          <p:cNvPicPr>
            <a:picLocks noChangeAspect="1" noChangeArrowheads="1"/>
          </p:cNvPicPr>
          <p:nvPr/>
        </p:nvPicPr>
        <p:blipFill>
          <a:blip r:embed="rId3"/>
          <a:srcRect/>
          <a:stretch>
            <a:fillRect/>
          </a:stretch>
        </p:blipFill>
        <p:spPr bwMode="auto">
          <a:xfrm>
            <a:off x="1785938" y="4000500"/>
            <a:ext cx="5072062" cy="1228725"/>
          </a:xfrm>
          <a:prstGeom prst="rect">
            <a:avLst/>
          </a:prstGeom>
          <a:noFill/>
          <a:ln w="9525">
            <a:noFill/>
            <a:miter lim="800000"/>
            <a:headEnd/>
            <a:tailEnd/>
          </a:ln>
        </p:spPr>
      </p:pic>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lvl="1" fontAlgn="auto">
              <a:spcAft>
                <a:spcPts val="0"/>
              </a:spcAft>
              <a:defRPr/>
            </a:pPr>
            <a:r>
              <a:rPr lang="es-ES" sz="3200" b="1" dirty="0">
                <a:solidFill>
                  <a:schemeClr val="accent4">
                    <a:lumMod val="75000"/>
                  </a:schemeClr>
                </a:solidFill>
                <a:latin typeface="Arial" pitchFamily="34" charset="0"/>
                <a:cs typeface="Arial" pitchFamily="34" charset="0"/>
              </a:rPr>
              <a:t/>
            </a:r>
            <a:br>
              <a:rPr lang="es-ES" sz="3200" b="1" dirty="0">
                <a:solidFill>
                  <a:schemeClr val="accent4">
                    <a:lumMod val="75000"/>
                  </a:schemeClr>
                </a:solidFill>
                <a:latin typeface="Arial" pitchFamily="34" charset="0"/>
                <a:cs typeface="Arial" pitchFamily="34" charset="0"/>
              </a:rPr>
            </a:br>
            <a:r>
              <a:rPr lang="es-ES" sz="3200" b="1" dirty="0">
                <a:solidFill>
                  <a:schemeClr val="accent4">
                    <a:lumMod val="75000"/>
                  </a:schemeClr>
                </a:solidFill>
                <a:latin typeface="Arial" pitchFamily="34" charset="0"/>
                <a:cs typeface="Arial" pitchFamily="34" charset="0"/>
              </a:rPr>
              <a:t>Análisis </a:t>
            </a:r>
            <a:r>
              <a:rPr lang="es-ES" sz="3200" b="1" dirty="0">
                <a:solidFill>
                  <a:schemeClr val="accent4">
                    <a:lumMod val="75000"/>
                  </a:schemeClr>
                </a:solidFill>
                <a:latin typeface="Arial" pitchFamily="34" charset="0"/>
                <a:cs typeface="Arial" pitchFamily="34" charset="0"/>
              </a:rPr>
              <a:t>de Sensibilidad</a:t>
            </a:r>
            <a:r>
              <a:rPr lang="es-ES" sz="3200" dirty="0">
                <a:solidFill>
                  <a:schemeClr val="accent4">
                    <a:lumMod val="75000"/>
                  </a:schemeClr>
                </a:solidFill>
                <a:latin typeface="Arial" pitchFamily="34" charset="0"/>
                <a:cs typeface="Arial" pitchFamily="34" charset="0"/>
              </a:rPr>
              <a:t/>
            </a:r>
            <a:br>
              <a:rPr lang="es-ES" sz="3200" dirty="0">
                <a:solidFill>
                  <a:schemeClr val="accent4">
                    <a:lumMod val="75000"/>
                  </a:schemeClr>
                </a:solidFill>
                <a:latin typeface="Arial" pitchFamily="34" charset="0"/>
                <a:cs typeface="Arial" pitchFamily="34" charset="0"/>
              </a:rPr>
            </a:br>
            <a:endParaRPr lang="es-ES" sz="3200" dirty="0">
              <a:solidFill>
                <a:schemeClr val="accent4">
                  <a:lumMod val="75000"/>
                </a:schemeClr>
              </a:solidFill>
              <a:latin typeface="Arial" pitchFamily="34" charset="0"/>
              <a:cs typeface="Arial" pitchFamily="34" charset="0"/>
            </a:endParaRPr>
          </a:p>
        </p:txBody>
      </p:sp>
      <p:pic>
        <p:nvPicPr>
          <p:cNvPr id="64514" name="Picture 2"/>
          <p:cNvPicPr>
            <a:picLocks noGrp="1" noChangeAspect="1" noChangeArrowheads="1"/>
          </p:cNvPicPr>
          <p:nvPr>
            <p:ph idx="1"/>
          </p:nvPr>
        </p:nvPicPr>
        <p:blipFill>
          <a:blip r:embed="rId2"/>
          <a:srcRect/>
          <a:stretch>
            <a:fillRect/>
          </a:stretch>
        </p:blipFill>
        <p:spPr>
          <a:xfrm>
            <a:off x="428625" y="1571625"/>
            <a:ext cx="6429375" cy="1616075"/>
          </a:xfrm>
        </p:spPr>
      </p:pic>
      <p:pic>
        <p:nvPicPr>
          <p:cNvPr id="64515" name="Picture 3"/>
          <p:cNvPicPr>
            <a:picLocks noChangeAspect="1" noChangeArrowheads="1"/>
          </p:cNvPicPr>
          <p:nvPr/>
        </p:nvPicPr>
        <p:blipFill>
          <a:blip r:embed="rId3"/>
          <a:srcRect/>
          <a:stretch>
            <a:fillRect/>
          </a:stretch>
        </p:blipFill>
        <p:spPr bwMode="auto">
          <a:xfrm>
            <a:off x="1500188" y="3071813"/>
            <a:ext cx="6215062" cy="1611312"/>
          </a:xfrm>
          <a:prstGeom prst="rect">
            <a:avLst/>
          </a:prstGeom>
          <a:noFill/>
          <a:ln w="9525">
            <a:noFill/>
            <a:miter lim="800000"/>
            <a:headEnd/>
            <a:tailEnd/>
          </a:ln>
        </p:spPr>
      </p:pic>
      <p:pic>
        <p:nvPicPr>
          <p:cNvPr id="64516" name="Picture 4"/>
          <p:cNvPicPr>
            <a:picLocks noChangeAspect="1" noChangeArrowheads="1"/>
          </p:cNvPicPr>
          <p:nvPr/>
        </p:nvPicPr>
        <p:blipFill>
          <a:blip r:embed="rId4"/>
          <a:srcRect/>
          <a:stretch>
            <a:fillRect/>
          </a:stretch>
        </p:blipFill>
        <p:spPr bwMode="auto">
          <a:xfrm>
            <a:off x="2857500" y="4572000"/>
            <a:ext cx="6072188" cy="1643063"/>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fontAlgn="auto">
              <a:spcAft>
                <a:spcPts val="0"/>
              </a:spcAft>
              <a:defRPr/>
            </a:pPr>
            <a:r>
              <a:rPr lang="es-ES" sz="3200" b="1" dirty="0" smtClean="0">
                <a:solidFill>
                  <a:schemeClr val="accent4">
                    <a:lumMod val="75000"/>
                  </a:schemeClr>
                </a:solidFill>
                <a:latin typeface="Arial" pitchFamily="34" charset="0"/>
                <a:cs typeface="Arial" pitchFamily="34" charset="0"/>
              </a:rPr>
              <a:t/>
            </a:r>
            <a:br>
              <a:rPr lang="es-ES" sz="3200" b="1" dirty="0" smtClean="0">
                <a:solidFill>
                  <a:schemeClr val="accent4">
                    <a:lumMod val="75000"/>
                  </a:schemeClr>
                </a:solidFill>
                <a:latin typeface="Arial" pitchFamily="34" charset="0"/>
                <a:cs typeface="Arial" pitchFamily="34" charset="0"/>
              </a:rPr>
            </a:br>
            <a:r>
              <a:rPr lang="es-ES" sz="3200" b="1" dirty="0" smtClean="0">
                <a:solidFill>
                  <a:schemeClr val="accent4">
                    <a:lumMod val="75000"/>
                  </a:schemeClr>
                </a:solidFill>
                <a:latin typeface="Arial" pitchFamily="34" charset="0"/>
                <a:cs typeface="Arial" pitchFamily="34" charset="0"/>
              </a:rPr>
              <a:t>Objetivos Específicos</a:t>
            </a:r>
            <a:r>
              <a:rPr lang="es-ES" sz="3200" dirty="0" smtClean="0">
                <a:solidFill>
                  <a:schemeClr val="accent4">
                    <a:lumMod val="75000"/>
                  </a:schemeClr>
                </a:solidFill>
                <a:latin typeface="Arial" pitchFamily="34" charset="0"/>
                <a:cs typeface="Arial" pitchFamily="34" charset="0"/>
              </a:rPr>
              <a:t/>
            </a:r>
            <a:br>
              <a:rPr lang="es-ES" sz="3200" dirty="0" smtClean="0">
                <a:solidFill>
                  <a:schemeClr val="accent4">
                    <a:lumMod val="75000"/>
                  </a:schemeClr>
                </a:solidFill>
                <a:latin typeface="Arial" pitchFamily="34" charset="0"/>
                <a:cs typeface="Arial" pitchFamily="34" charset="0"/>
              </a:rPr>
            </a:br>
            <a:endParaRPr lang="es-ES" sz="3200" dirty="0">
              <a:solidFill>
                <a:schemeClr val="accent4">
                  <a:lumMod val="75000"/>
                </a:schemeClr>
              </a:solidFill>
              <a:latin typeface="Arial" pitchFamily="34" charset="0"/>
              <a:cs typeface="Arial" pitchFamily="34" charset="0"/>
            </a:endParaRPr>
          </a:p>
        </p:txBody>
      </p:sp>
      <p:sp>
        <p:nvSpPr>
          <p:cNvPr id="3" name="2 Marcador de contenido"/>
          <p:cNvSpPr>
            <a:spLocks noGrp="1"/>
          </p:cNvSpPr>
          <p:nvPr>
            <p:ph idx="1"/>
          </p:nvPr>
        </p:nvSpPr>
        <p:spPr>
          <a:xfrm>
            <a:off x="457200" y="1285875"/>
            <a:ext cx="8229600" cy="5214938"/>
          </a:xfrm>
        </p:spPr>
        <p:txBody>
          <a:bodyPr rtlCol="0">
            <a:normAutofit fontScale="85000" lnSpcReduction="20000"/>
          </a:bodyPr>
          <a:lstStyle/>
          <a:p>
            <a:pPr algn="just" fontAlgn="auto">
              <a:spcAft>
                <a:spcPts val="0"/>
              </a:spcAft>
              <a:buFont typeface="Arial" pitchFamily="34" charset="0"/>
              <a:buChar char="•"/>
              <a:defRPr/>
            </a:pPr>
            <a:r>
              <a:rPr lang="es-ES" dirty="0" smtClean="0">
                <a:latin typeface="Arial" pitchFamily="34" charset="0"/>
                <a:cs typeface="Arial" pitchFamily="34" charset="0"/>
              </a:rPr>
              <a:t>Elaborar un estudio de mercado para determinar la cantidad de consumo de bebidas </a:t>
            </a:r>
            <a:r>
              <a:rPr lang="es-ES" dirty="0" err="1" smtClean="0">
                <a:latin typeface="Arial" pitchFamily="34" charset="0"/>
                <a:cs typeface="Arial" pitchFamily="34" charset="0"/>
              </a:rPr>
              <a:t>energizantes</a:t>
            </a:r>
            <a:r>
              <a:rPr lang="es-ES" dirty="0" smtClean="0">
                <a:latin typeface="Arial" pitchFamily="34" charset="0"/>
                <a:cs typeface="Arial" pitchFamily="34" charset="0"/>
              </a:rPr>
              <a:t> en Guayaquil, y en que grupo nos vamos a enfocar.</a:t>
            </a:r>
          </a:p>
          <a:p>
            <a:pPr algn="just" fontAlgn="auto">
              <a:spcAft>
                <a:spcPts val="0"/>
              </a:spcAft>
              <a:buFont typeface="Arial" pitchFamily="34" charset="0"/>
              <a:buChar char="•"/>
              <a:defRPr/>
            </a:pPr>
            <a:r>
              <a:rPr lang="es-ES" dirty="0" smtClean="0">
                <a:latin typeface="Arial" pitchFamily="34" charset="0"/>
                <a:cs typeface="Arial" pitchFamily="34" charset="0"/>
              </a:rPr>
              <a:t>Realizar un estudio técnico para la producción y comercialización de la pitahaya</a:t>
            </a:r>
          </a:p>
          <a:p>
            <a:pPr algn="just" fontAlgn="auto">
              <a:spcAft>
                <a:spcPts val="0"/>
              </a:spcAft>
              <a:buFont typeface="Arial" pitchFamily="34" charset="0"/>
              <a:buChar char="•"/>
              <a:defRPr/>
            </a:pPr>
            <a:r>
              <a:rPr lang="es-ES" dirty="0" smtClean="0">
                <a:latin typeface="Arial" pitchFamily="34" charset="0"/>
                <a:cs typeface="Arial" pitchFamily="34" charset="0"/>
              </a:rPr>
              <a:t>Realizar la evaluación económica y financiera del proyecto</a:t>
            </a:r>
          </a:p>
          <a:p>
            <a:pPr algn="just" fontAlgn="auto">
              <a:spcAft>
                <a:spcPts val="0"/>
              </a:spcAft>
              <a:buFont typeface="Arial" pitchFamily="34" charset="0"/>
              <a:buChar char="•"/>
              <a:defRPr/>
            </a:pPr>
            <a:r>
              <a:rPr lang="es-ES" dirty="0" smtClean="0">
                <a:latin typeface="Arial" pitchFamily="34" charset="0"/>
                <a:cs typeface="Arial" pitchFamily="34" charset="0"/>
              </a:rPr>
              <a:t>Elaborar estrategias de mercado para definir la comercialización de este producto</a:t>
            </a:r>
          </a:p>
          <a:p>
            <a:pPr algn="just" fontAlgn="auto">
              <a:spcAft>
                <a:spcPts val="0"/>
              </a:spcAft>
              <a:buFont typeface="Arial" pitchFamily="34" charset="0"/>
              <a:buChar char="•"/>
              <a:defRPr/>
            </a:pPr>
            <a:r>
              <a:rPr lang="es-ES" dirty="0" smtClean="0">
                <a:latin typeface="Arial" pitchFamily="34" charset="0"/>
                <a:cs typeface="Arial" pitchFamily="34" charset="0"/>
              </a:rPr>
              <a:t>Incentivar el consumo de la bebida creando la necesidad en el consumidor de adquirir el producto, enfatizando que es un producto natural y no es perjudicial para la salud.</a:t>
            </a:r>
          </a:p>
          <a:p>
            <a:pPr fontAlgn="auto">
              <a:spcAft>
                <a:spcPts val="0"/>
              </a:spcAft>
              <a:buFont typeface="Arial" pitchFamily="34" charset="0"/>
              <a:buChar char="•"/>
              <a:defRPr/>
            </a:pPr>
            <a:endParaRPr lang="es-E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785813" y="1500188"/>
            <a:ext cx="7715250" cy="3786187"/>
          </a:xfrm>
          <a:prstGeom prst="rect">
            <a:avLst/>
          </a:prstGeom>
        </p:spPr>
        <p:txBody>
          <a:bodyPr>
            <a:spAutoFit/>
          </a:bodyPr>
          <a:lstStyle/>
          <a:p>
            <a:pPr algn="ctr">
              <a:defRPr/>
            </a:pPr>
            <a:r>
              <a:rPr lang="es-ES" sz="6000" b="1" dirty="0">
                <a:solidFill>
                  <a:schemeClr val="accent4">
                    <a:lumMod val="75000"/>
                  </a:schemeClr>
                </a:solidFill>
                <a:latin typeface="Arial" pitchFamily="34" charset="0"/>
                <a:ea typeface="Times New Roman" pitchFamily="18" charset="0"/>
                <a:cs typeface="Arial" pitchFamily="34" charset="0"/>
              </a:rPr>
              <a:t>ESTUDIO</a:t>
            </a:r>
            <a:endParaRPr lang="es-ES" sz="6000" b="1" dirty="0">
              <a:solidFill>
                <a:schemeClr val="accent4">
                  <a:lumMod val="75000"/>
                </a:schemeClr>
              </a:solidFill>
              <a:latin typeface="Arial" pitchFamily="34" charset="0"/>
              <a:ea typeface="Times New Roman" pitchFamily="18" charset="0"/>
              <a:cs typeface="Arial" pitchFamily="34" charset="0"/>
            </a:endParaRPr>
          </a:p>
          <a:p>
            <a:pPr algn="ctr">
              <a:defRPr/>
            </a:pPr>
            <a:r>
              <a:rPr lang="es-ES" sz="6000" b="1" dirty="0">
                <a:solidFill>
                  <a:schemeClr val="accent4">
                    <a:lumMod val="75000"/>
                  </a:schemeClr>
                </a:solidFill>
                <a:latin typeface="Arial" pitchFamily="34" charset="0"/>
                <a:ea typeface="Times New Roman" pitchFamily="18" charset="0"/>
                <a:cs typeface="Arial" pitchFamily="34" charset="0"/>
              </a:rPr>
              <a:t>ORGANIZACIONAL</a:t>
            </a:r>
          </a:p>
          <a:p>
            <a:pPr algn="ctr">
              <a:defRPr/>
            </a:pPr>
            <a:r>
              <a:rPr lang="es-ES" sz="6000" b="1" dirty="0">
                <a:solidFill>
                  <a:schemeClr val="accent4">
                    <a:lumMod val="75000"/>
                  </a:schemeClr>
                </a:solidFill>
                <a:latin typeface="Arial" pitchFamily="34" charset="0"/>
                <a:ea typeface="Times New Roman" pitchFamily="18" charset="0"/>
                <a:cs typeface="Arial" pitchFamily="34" charset="0"/>
              </a:rPr>
              <a:t>Y</a:t>
            </a:r>
          </a:p>
          <a:p>
            <a:pPr algn="ctr">
              <a:defRPr/>
            </a:pPr>
            <a:r>
              <a:rPr lang="es-ES" sz="6000" b="1" dirty="0">
                <a:solidFill>
                  <a:schemeClr val="accent4">
                    <a:lumMod val="75000"/>
                  </a:schemeClr>
                </a:solidFill>
                <a:latin typeface="Arial" pitchFamily="34" charset="0"/>
                <a:ea typeface="Times New Roman" pitchFamily="18" charset="0"/>
                <a:cs typeface="Arial" pitchFamily="34" charset="0"/>
              </a:rPr>
              <a:t>DE  MERCADO</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Autofit/>
          </a:bodyPr>
          <a:lstStyle/>
          <a:p>
            <a:pPr fontAlgn="auto">
              <a:spcAft>
                <a:spcPts val="0"/>
              </a:spcAft>
              <a:defRPr/>
            </a:pPr>
            <a:r>
              <a:rPr lang="es-ES" sz="3200" b="1" dirty="0" smtClean="0">
                <a:solidFill>
                  <a:schemeClr val="accent4">
                    <a:lumMod val="75000"/>
                  </a:schemeClr>
                </a:solidFill>
                <a:latin typeface="Arial" pitchFamily="34" charset="0"/>
                <a:cs typeface="Arial" pitchFamily="34" charset="0"/>
              </a:rPr>
              <a:t>Misión - Visión</a:t>
            </a:r>
            <a:endParaRPr lang="es-ES" sz="3200" b="1" dirty="0">
              <a:solidFill>
                <a:schemeClr val="accent4">
                  <a:lumMod val="75000"/>
                </a:schemeClr>
              </a:solidFill>
              <a:latin typeface="Arial" pitchFamily="34" charset="0"/>
              <a:cs typeface="Arial" pitchFamily="34" charset="0"/>
            </a:endParaRPr>
          </a:p>
        </p:txBody>
      </p:sp>
      <p:sp>
        <p:nvSpPr>
          <p:cNvPr id="3" name="2 Marcador de contenido"/>
          <p:cNvSpPr>
            <a:spLocks noGrp="1"/>
          </p:cNvSpPr>
          <p:nvPr>
            <p:ph idx="1"/>
          </p:nvPr>
        </p:nvSpPr>
        <p:spPr/>
        <p:txBody>
          <a:bodyPr rtlCol="0">
            <a:normAutofit/>
          </a:bodyPr>
          <a:lstStyle/>
          <a:p>
            <a:pPr algn="just" fontAlgn="auto">
              <a:spcAft>
                <a:spcPts val="0"/>
              </a:spcAft>
              <a:buFont typeface="Arial" pitchFamily="34" charset="0"/>
              <a:buChar char="•"/>
              <a:defRPr/>
            </a:pPr>
            <a:r>
              <a:rPr lang="es-ES" sz="2400" b="1" dirty="0" smtClean="0">
                <a:solidFill>
                  <a:schemeClr val="accent2">
                    <a:lumMod val="75000"/>
                  </a:schemeClr>
                </a:solidFill>
                <a:latin typeface="Arial" pitchFamily="34" charset="0"/>
                <a:cs typeface="Arial" pitchFamily="34" charset="0"/>
              </a:rPr>
              <a:t>Misión</a:t>
            </a:r>
          </a:p>
          <a:p>
            <a:pPr algn="just" fontAlgn="auto">
              <a:spcAft>
                <a:spcPts val="0"/>
              </a:spcAft>
              <a:buFont typeface="Arial" pitchFamily="34" charset="0"/>
              <a:buNone/>
              <a:defRPr/>
            </a:pPr>
            <a:r>
              <a:rPr lang="es-ES" sz="2400" dirty="0" smtClean="0">
                <a:latin typeface="Arial" pitchFamily="34" charset="0"/>
                <a:cs typeface="Arial" pitchFamily="34" charset="0"/>
              </a:rPr>
              <a:t>    Realizar </a:t>
            </a:r>
            <a:r>
              <a:rPr lang="es-ES" sz="2400" dirty="0">
                <a:latin typeface="Arial" pitchFamily="34" charset="0"/>
                <a:cs typeface="Arial" pitchFamily="34" charset="0"/>
              </a:rPr>
              <a:t>un producto que no sea nocivo para la salud </a:t>
            </a:r>
            <a:r>
              <a:rPr lang="es-ES" sz="2400" dirty="0" smtClean="0">
                <a:latin typeface="Arial" pitchFamily="34" charset="0"/>
                <a:cs typeface="Arial" pitchFamily="34" charset="0"/>
              </a:rPr>
              <a:t>de los </a:t>
            </a:r>
            <a:r>
              <a:rPr lang="es-ES" sz="2400" dirty="0">
                <a:latin typeface="Arial" pitchFamily="34" charset="0"/>
                <a:cs typeface="Arial" pitchFamily="34" charset="0"/>
              </a:rPr>
              <a:t>clientes, permitiendo así, que su consumo sea apto para todo el mercado</a:t>
            </a:r>
            <a:r>
              <a:rPr lang="es-ES" sz="2400" dirty="0" smtClean="0">
                <a:latin typeface="Arial" pitchFamily="34" charset="0"/>
                <a:cs typeface="Arial" pitchFamily="34" charset="0"/>
              </a:rPr>
              <a:t>.</a:t>
            </a:r>
          </a:p>
          <a:p>
            <a:pPr algn="just" fontAlgn="auto">
              <a:spcAft>
                <a:spcPts val="0"/>
              </a:spcAft>
              <a:buFont typeface="Arial" pitchFamily="34" charset="0"/>
              <a:buNone/>
              <a:defRPr/>
            </a:pPr>
            <a:endParaRPr lang="es-ES" sz="2400" dirty="0" smtClean="0">
              <a:latin typeface="Arial" pitchFamily="34" charset="0"/>
              <a:cs typeface="Arial" pitchFamily="34" charset="0"/>
            </a:endParaRPr>
          </a:p>
          <a:p>
            <a:pPr algn="just" fontAlgn="auto">
              <a:spcAft>
                <a:spcPts val="0"/>
              </a:spcAft>
              <a:buFont typeface="Arial" pitchFamily="34" charset="0"/>
              <a:buChar char="•"/>
              <a:defRPr/>
            </a:pPr>
            <a:r>
              <a:rPr lang="es-ES" sz="2400" b="1" dirty="0" smtClean="0">
                <a:solidFill>
                  <a:schemeClr val="accent2">
                    <a:lumMod val="75000"/>
                  </a:schemeClr>
                </a:solidFill>
                <a:latin typeface="Arial" pitchFamily="34" charset="0"/>
                <a:cs typeface="Arial" pitchFamily="34" charset="0"/>
              </a:rPr>
              <a:t>Visión</a:t>
            </a:r>
          </a:p>
          <a:p>
            <a:pPr algn="just" fontAlgn="auto">
              <a:spcAft>
                <a:spcPts val="0"/>
              </a:spcAft>
              <a:buFont typeface="Arial" pitchFamily="34" charset="0"/>
              <a:buNone/>
              <a:defRPr/>
            </a:pPr>
            <a:r>
              <a:rPr lang="es-ES" sz="2400" dirty="0" smtClean="0">
                <a:latin typeface="Arial" pitchFamily="34" charset="0"/>
                <a:cs typeface="Arial" pitchFamily="34" charset="0"/>
              </a:rPr>
              <a:t>    Ofrecer </a:t>
            </a:r>
            <a:r>
              <a:rPr lang="es-ES" sz="2400" dirty="0">
                <a:latin typeface="Arial" pitchFamily="34" charset="0"/>
                <a:cs typeface="Arial" pitchFamily="34" charset="0"/>
              </a:rPr>
              <a:t>un producto natural de gran calidad, con lo cual </a:t>
            </a:r>
            <a:r>
              <a:rPr lang="es-ES" sz="2400" dirty="0" smtClean="0">
                <a:latin typeface="Arial" pitchFamily="34" charset="0"/>
                <a:cs typeface="Arial" pitchFamily="34" charset="0"/>
              </a:rPr>
              <a:t>se abarcará a </a:t>
            </a:r>
            <a:r>
              <a:rPr lang="es-ES" sz="2400" dirty="0">
                <a:latin typeface="Arial" pitchFamily="34" charset="0"/>
                <a:cs typeface="Arial" pitchFamily="34" charset="0"/>
              </a:rPr>
              <a:t>todos los segmentos del mercado, apuntando a ser líderes en la participación del </a:t>
            </a:r>
            <a:r>
              <a:rPr lang="es-ES" sz="2400" dirty="0" smtClean="0">
                <a:latin typeface="Arial" pitchFamily="34" charset="0"/>
                <a:cs typeface="Arial" pitchFamily="34" charset="0"/>
              </a:rPr>
              <a:t>mercado.</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a:bodyPr>
          <a:lstStyle/>
          <a:p>
            <a:pPr fontAlgn="auto">
              <a:spcAft>
                <a:spcPts val="0"/>
              </a:spcAft>
              <a:defRPr/>
            </a:pPr>
            <a:r>
              <a:rPr lang="es-ES" sz="3200" b="1" dirty="0" smtClean="0">
                <a:solidFill>
                  <a:schemeClr val="accent4">
                    <a:lumMod val="75000"/>
                  </a:schemeClr>
                </a:solidFill>
                <a:latin typeface="Arial" pitchFamily="34" charset="0"/>
                <a:cs typeface="Arial" pitchFamily="34" charset="0"/>
              </a:rPr>
              <a:t>Organigrama</a:t>
            </a:r>
            <a:endParaRPr lang="es-ES" sz="3600" b="1" dirty="0"/>
          </a:p>
        </p:txBody>
      </p:sp>
      <p:pic>
        <p:nvPicPr>
          <p:cNvPr id="21506" name="Picture 3"/>
          <p:cNvPicPr>
            <a:picLocks noGrp="1" noChangeAspect="1" noChangeArrowheads="1"/>
          </p:cNvPicPr>
          <p:nvPr>
            <p:ph idx="1"/>
          </p:nvPr>
        </p:nvPicPr>
        <p:blipFill>
          <a:blip r:embed="rId2"/>
          <a:srcRect/>
          <a:stretch>
            <a:fillRect/>
          </a:stretch>
        </p:blipFill>
        <p:spPr>
          <a:xfrm>
            <a:off x="427038" y="1643063"/>
            <a:ext cx="8359775" cy="4686300"/>
          </a:xfr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841</TotalTime>
  <Words>1287</Words>
  <Application>Microsoft Office PowerPoint</Application>
  <PresentationFormat>Presentación en pantalla (4:3)</PresentationFormat>
  <Paragraphs>218</Paragraphs>
  <Slides>51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51</vt:i4>
      </vt:variant>
    </vt:vector>
  </HeadingPairs>
  <TitlesOfParts>
    <vt:vector size="55" baseType="lpstr">
      <vt:lpstr>Calibri</vt:lpstr>
      <vt:lpstr>Arial</vt:lpstr>
      <vt:lpstr>Times New Roman</vt:lpstr>
      <vt:lpstr>Tema de Office</vt:lpstr>
      <vt:lpstr>ESCUELA SUPERIOR POLITÉCNICA DEL LITORAL  Facultad de Economía y Negocios </vt:lpstr>
      <vt:lpstr>Definición del Proyecto</vt:lpstr>
      <vt:lpstr> Características de la Pitahaya </vt:lpstr>
      <vt:lpstr>Propiedades y Beneficios </vt:lpstr>
      <vt:lpstr> Objetivo General </vt:lpstr>
      <vt:lpstr> Objetivos Específicos </vt:lpstr>
      <vt:lpstr>Diapositiva 7</vt:lpstr>
      <vt:lpstr>Misión - Visión</vt:lpstr>
      <vt:lpstr>Organigrama</vt:lpstr>
      <vt:lpstr> Definición de la Población Objetivo</vt:lpstr>
      <vt:lpstr>Definición de la Muestra</vt:lpstr>
      <vt:lpstr>Diapositiva 12</vt:lpstr>
      <vt:lpstr>  Segmento al que estamos dirigidos </vt:lpstr>
      <vt:lpstr>  Lugares para adquirir el Producto</vt:lpstr>
      <vt:lpstr>  Precio </vt:lpstr>
      <vt:lpstr>  Competidores </vt:lpstr>
      <vt:lpstr>  Presentaciones</vt:lpstr>
      <vt:lpstr>  Nombre del Producto</vt:lpstr>
      <vt:lpstr> Ciclo de Vida del Producto </vt:lpstr>
      <vt:lpstr> Plan de Marketing - Matriz BCG  </vt:lpstr>
      <vt:lpstr>  Plan de Marketing - Matriz FCB </vt:lpstr>
      <vt:lpstr>5 Fuerzas Porter </vt:lpstr>
      <vt:lpstr> Marketing Mix </vt:lpstr>
      <vt:lpstr>Análisis FODA </vt:lpstr>
      <vt:lpstr>Diapositiva 25</vt:lpstr>
      <vt:lpstr>Descripción del Producto </vt:lpstr>
      <vt:lpstr>Proceso de elaboración de la bebida “Catch Energy”</vt:lpstr>
      <vt:lpstr>Producción de la bebida “Catch Energy” </vt:lpstr>
      <vt:lpstr>Personal Administrativo y de Producción</vt:lpstr>
      <vt:lpstr>Equipos y maquinarias</vt:lpstr>
      <vt:lpstr>... Continuación     Activos Necesarios</vt:lpstr>
      <vt:lpstr>    Equipos y Muebles de oficina </vt:lpstr>
      <vt:lpstr>Insumos necesarios para la producción de la bebida “Catch Energy”</vt:lpstr>
      <vt:lpstr>Diapositiva 34</vt:lpstr>
      <vt:lpstr>Inversiones Gastos Administrativos </vt:lpstr>
      <vt:lpstr>Diapositiva 36</vt:lpstr>
      <vt:lpstr>Diapositiva 37</vt:lpstr>
      <vt:lpstr>Inversión Inicial </vt:lpstr>
      <vt:lpstr>Costos Fijos</vt:lpstr>
      <vt:lpstr>Costos Variables</vt:lpstr>
      <vt:lpstr>Análisis Costo – Volumen – Utilidad </vt:lpstr>
      <vt:lpstr> Precio del Producto </vt:lpstr>
      <vt:lpstr>Ingresos por Venta del Producto</vt:lpstr>
      <vt:lpstr>Capital de trabajo</vt:lpstr>
      <vt:lpstr>Inversión Total Proyecto</vt:lpstr>
      <vt:lpstr>Valor de Desecho</vt:lpstr>
      <vt:lpstr>Tasa De Descuento </vt:lpstr>
      <vt:lpstr> Payback </vt:lpstr>
      <vt:lpstr>Flujo de Caja</vt:lpstr>
      <vt:lpstr> Van y TIR del Proyecto </vt:lpstr>
      <vt:lpstr> Análisis de Sensibilidad </vt:lpstr>
    </vt:vector>
  </TitlesOfParts>
  <Company>BAG COMPU S.A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ESCUELA SUPERIOR POLITÉCNICA DEL LITORAL  Facultad de Economía y Negocios </dc:title>
  <dc:creator>FeRnAnDa</dc:creator>
  <cp:lastModifiedBy>Administrador</cp:lastModifiedBy>
  <cp:revision>75</cp:revision>
  <dcterms:created xsi:type="dcterms:W3CDTF">2002-01-14T10:37:34Z</dcterms:created>
  <dcterms:modified xsi:type="dcterms:W3CDTF">2009-11-09T18:26:11Z</dcterms:modified>
</cp:coreProperties>
</file>