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2"/>
  </p:notesMasterIdLst>
  <p:sldIdLst>
    <p:sldId id="257"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61" r:id="rId23"/>
    <p:sldId id="256" r:id="rId24"/>
    <p:sldId id="266" r:id="rId25"/>
    <p:sldId id="258" r:id="rId26"/>
    <p:sldId id="263" r:id="rId27"/>
    <p:sldId id="259" r:id="rId28"/>
    <p:sldId id="267" r:id="rId29"/>
    <p:sldId id="269" r:id="rId30"/>
    <p:sldId id="270" r:id="rId31"/>
    <p:sldId id="260" r:id="rId32"/>
    <p:sldId id="268" r:id="rId33"/>
    <p:sldId id="265" r:id="rId34"/>
    <p:sldId id="264" r:id="rId35"/>
    <p:sldId id="271" r:id="rId36"/>
    <p:sldId id="272" r:id="rId37"/>
    <p:sldId id="276" r:id="rId38"/>
    <p:sldId id="273" r:id="rId39"/>
    <p:sldId id="274" r:id="rId40"/>
    <p:sldId id="275" r:id="rId41"/>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0" d="100"/>
          <a:sy n="60" d="100"/>
        </p:scale>
        <p:origin x="-30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C"/>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25FC985-6D9A-4824-B9F9-62136CAA3C41}" type="datetimeFigureOut">
              <a:rPr lang="es-EC"/>
              <a:pPr>
                <a:defRPr/>
              </a:pPr>
              <a:t>09/11/2009</a:t>
            </a:fld>
            <a:endParaRPr lang="es-EC"/>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EC"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C"/>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E9795D5-3C83-4B1C-85DE-203BB21D09FF}" type="slidenum">
              <a:rPr lang="es-EC"/>
              <a:pPr>
                <a:defRPr/>
              </a:pPr>
              <a:t>‹Nº›</a:t>
            </a:fld>
            <a:endParaRPr lang="es-EC"/>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D00A30-548F-4CE9-A492-C5C2C1ACA0B0}" type="slidenum">
              <a:rPr lang="es-EC" smtClean="0"/>
              <a:pPr fontAlgn="base">
                <a:spcBef>
                  <a:spcPct val="0"/>
                </a:spcBef>
                <a:spcAft>
                  <a:spcPct val="0"/>
                </a:spcAft>
                <a:defRPr/>
              </a:pPr>
              <a:t>31</a:t>
            </a:fld>
            <a:endParaRPr lang="es-EC"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9B7B78-FDE9-4B73-B5F7-F7F1C573D8FD}" type="slidenum">
              <a:rPr lang="es-EC" smtClean="0"/>
              <a:pPr fontAlgn="base">
                <a:spcBef>
                  <a:spcPct val="0"/>
                </a:spcBef>
                <a:spcAft>
                  <a:spcPct val="0"/>
                </a:spcAft>
                <a:defRPr/>
              </a:pPr>
              <a:t>33</a:t>
            </a:fld>
            <a:endParaRPr lang="es-EC"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476028E5-A7B9-4B95-ADBE-EFA002C351EA}" type="datetimeFigureOut">
              <a:rPr lang="es-EC"/>
              <a:pPr>
                <a:defRPr/>
              </a:pPr>
              <a:t>09/11/2009</a:t>
            </a:fld>
            <a:endParaRPr lang="es-EC"/>
          </a:p>
        </p:txBody>
      </p:sp>
      <p:sp>
        <p:nvSpPr>
          <p:cNvPr id="5" name="Footer Placeholder 2"/>
          <p:cNvSpPr>
            <a:spLocks noGrp="1"/>
          </p:cNvSpPr>
          <p:nvPr>
            <p:ph type="ftr" sz="quarter" idx="11"/>
          </p:nvPr>
        </p:nvSpPr>
        <p:spPr/>
        <p:txBody>
          <a:bodyPr/>
          <a:lstStyle>
            <a:lvl1pPr>
              <a:defRPr/>
            </a:lvl1pPr>
          </a:lstStyle>
          <a:p>
            <a:pPr>
              <a:defRPr/>
            </a:pPr>
            <a:endParaRPr lang="es-EC"/>
          </a:p>
        </p:txBody>
      </p:sp>
      <p:sp>
        <p:nvSpPr>
          <p:cNvPr id="6" name="Slide Number Placeholder 22"/>
          <p:cNvSpPr>
            <a:spLocks noGrp="1"/>
          </p:cNvSpPr>
          <p:nvPr>
            <p:ph type="sldNum" sz="quarter" idx="12"/>
          </p:nvPr>
        </p:nvSpPr>
        <p:spPr/>
        <p:txBody>
          <a:bodyPr/>
          <a:lstStyle>
            <a:lvl1pPr>
              <a:defRPr/>
            </a:lvl1pPr>
          </a:lstStyle>
          <a:p>
            <a:pPr>
              <a:defRPr/>
            </a:pPr>
            <a:fld id="{583AA913-48F2-4E92-A98A-18BEB4E5FD12}" type="slidenum">
              <a:rPr lang="es-EC"/>
              <a:pPr>
                <a:defRPr/>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FE0EBAD-0535-4354-9F46-65FD8E58E013}" type="datetimeFigureOut">
              <a:rPr lang="es-EC"/>
              <a:pPr>
                <a:defRPr/>
              </a:pPr>
              <a:t>09/11/2009</a:t>
            </a:fld>
            <a:endParaRPr lang="es-EC"/>
          </a:p>
        </p:txBody>
      </p:sp>
      <p:sp>
        <p:nvSpPr>
          <p:cNvPr id="5" name="Footer Placeholder 2"/>
          <p:cNvSpPr>
            <a:spLocks noGrp="1"/>
          </p:cNvSpPr>
          <p:nvPr>
            <p:ph type="ftr" sz="quarter" idx="11"/>
          </p:nvPr>
        </p:nvSpPr>
        <p:spPr/>
        <p:txBody>
          <a:bodyPr/>
          <a:lstStyle>
            <a:lvl1pPr>
              <a:defRPr/>
            </a:lvl1pPr>
          </a:lstStyle>
          <a:p>
            <a:pPr>
              <a:defRPr/>
            </a:pPr>
            <a:endParaRPr lang="es-EC"/>
          </a:p>
        </p:txBody>
      </p:sp>
      <p:sp>
        <p:nvSpPr>
          <p:cNvPr id="6" name="Slide Number Placeholder 22"/>
          <p:cNvSpPr>
            <a:spLocks noGrp="1"/>
          </p:cNvSpPr>
          <p:nvPr>
            <p:ph type="sldNum" sz="quarter" idx="12"/>
          </p:nvPr>
        </p:nvSpPr>
        <p:spPr/>
        <p:txBody>
          <a:bodyPr/>
          <a:lstStyle>
            <a:lvl1pPr>
              <a:defRPr/>
            </a:lvl1pPr>
          </a:lstStyle>
          <a:p>
            <a:pPr>
              <a:defRPr/>
            </a:pPr>
            <a:fld id="{F242E92F-1631-49E9-AA34-9DB35543C8ED}" type="slidenum">
              <a:rPr lang="es-EC"/>
              <a:pPr>
                <a:defRPr/>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4AD040B-274A-4953-A28F-5D39662EDFB3}" type="datetimeFigureOut">
              <a:rPr lang="es-EC"/>
              <a:pPr>
                <a:defRPr/>
              </a:pPr>
              <a:t>09/11/2009</a:t>
            </a:fld>
            <a:endParaRPr lang="es-EC"/>
          </a:p>
        </p:txBody>
      </p:sp>
      <p:sp>
        <p:nvSpPr>
          <p:cNvPr id="5" name="Footer Placeholder 2"/>
          <p:cNvSpPr>
            <a:spLocks noGrp="1"/>
          </p:cNvSpPr>
          <p:nvPr>
            <p:ph type="ftr" sz="quarter" idx="11"/>
          </p:nvPr>
        </p:nvSpPr>
        <p:spPr/>
        <p:txBody>
          <a:bodyPr/>
          <a:lstStyle>
            <a:lvl1pPr>
              <a:defRPr/>
            </a:lvl1pPr>
          </a:lstStyle>
          <a:p>
            <a:pPr>
              <a:defRPr/>
            </a:pPr>
            <a:endParaRPr lang="es-EC"/>
          </a:p>
        </p:txBody>
      </p:sp>
      <p:sp>
        <p:nvSpPr>
          <p:cNvPr id="6" name="Slide Number Placeholder 22"/>
          <p:cNvSpPr>
            <a:spLocks noGrp="1"/>
          </p:cNvSpPr>
          <p:nvPr>
            <p:ph type="sldNum" sz="quarter" idx="12"/>
          </p:nvPr>
        </p:nvSpPr>
        <p:spPr/>
        <p:txBody>
          <a:bodyPr/>
          <a:lstStyle>
            <a:lvl1pPr>
              <a:defRPr/>
            </a:lvl1pPr>
          </a:lstStyle>
          <a:p>
            <a:pPr>
              <a:defRPr/>
            </a:pPr>
            <a:fld id="{5B87CD7E-B040-41FB-8124-9C7E590D3CB4}" type="slidenum">
              <a:rPr lang="es-EC"/>
              <a:pPr>
                <a:defRPr/>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397161A-CC93-43AF-8E41-E77107B0919B}" type="datetimeFigureOut">
              <a:rPr lang="es-EC"/>
              <a:pPr>
                <a:defRPr/>
              </a:pPr>
              <a:t>09/11/2009</a:t>
            </a:fld>
            <a:endParaRPr lang="es-EC"/>
          </a:p>
        </p:txBody>
      </p:sp>
      <p:sp>
        <p:nvSpPr>
          <p:cNvPr id="5" name="Footer Placeholder 2"/>
          <p:cNvSpPr>
            <a:spLocks noGrp="1"/>
          </p:cNvSpPr>
          <p:nvPr>
            <p:ph type="ftr" sz="quarter" idx="11"/>
          </p:nvPr>
        </p:nvSpPr>
        <p:spPr/>
        <p:txBody>
          <a:bodyPr/>
          <a:lstStyle>
            <a:lvl1pPr>
              <a:defRPr/>
            </a:lvl1pPr>
          </a:lstStyle>
          <a:p>
            <a:pPr>
              <a:defRPr/>
            </a:pPr>
            <a:endParaRPr lang="es-EC"/>
          </a:p>
        </p:txBody>
      </p:sp>
      <p:sp>
        <p:nvSpPr>
          <p:cNvPr id="6" name="Slide Number Placeholder 22"/>
          <p:cNvSpPr>
            <a:spLocks noGrp="1"/>
          </p:cNvSpPr>
          <p:nvPr>
            <p:ph type="sldNum" sz="quarter" idx="12"/>
          </p:nvPr>
        </p:nvSpPr>
        <p:spPr/>
        <p:txBody>
          <a:bodyPr/>
          <a:lstStyle>
            <a:lvl1pPr>
              <a:defRPr/>
            </a:lvl1pPr>
          </a:lstStyle>
          <a:p>
            <a:pPr>
              <a:defRPr/>
            </a:pPr>
            <a:fld id="{E88962F1-4667-4CAE-8275-D07A9202FB0C}" type="slidenum">
              <a:rPr lang="es-EC"/>
              <a:pPr>
                <a:defRPr/>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E51F351-00D5-4830-8E6C-B0791AB6CF91}" type="datetimeFigureOut">
              <a:rPr lang="es-EC"/>
              <a:pPr>
                <a:defRPr/>
              </a:pPr>
              <a:t>09/11/2009</a:t>
            </a:fld>
            <a:endParaRPr lang="es-EC"/>
          </a:p>
        </p:txBody>
      </p:sp>
      <p:sp>
        <p:nvSpPr>
          <p:cNvPr id="5" name="Footer Placeholder 4"/>
          <p:cNvSpPr>
            <a:spLocks noGrp="1"/>
          </p:cNvSpPr>
          <p:nvPr>
            <p:ph type="ftr" sz="quarter" idx="11"/>
          </p:nvPr>
        </p:nvSpPr>
        <p:spPr/>
        <p:txBody>
          <a:bodyPr/>
          <a:lstStyle>
            <a:lvl1pPr>
              <a:defRPr/>
            </a:lvl1pPr>
          </a:lstStyle>
          <a:p>
            <a:pPr>
              <a:defRPr/>
            </a:pPr>
            <a:endParaRPr lang="es-EC"/>
          </a:p>
        </p:txBody>
      </p:sp>
      <p:sp>
        <p:nvSpPr>
          <p:cNvPr id="6" name="Slide Number Placeholder 5"/>
          <p:cNvSpPr>
            <a:spLocks noGrp="1"/>
          </p:cNvSpPr>
          <p:nvPr>
            <p:ph type="sldNum" sz="quarter" idx="12"/>
          </p:nvPr>
        </p:nvSpPr>
        <p:spPr/>
        <p:txBody>
          <a:bodyPr/>
          <a:lstStyle>
            <a:lvl1pPr>
              <a:defRPr/>
            </a:lvl1pPr>
          </a:lstStyle>
          <a:p>
            <a:pPr>
              <a:defRPr/>
            </a:pPr>
            <a:fld id="{AE732ADC-F405-43FA-9BDB-2282BF9AC264}" type="slidenum">
              <a:rPr lang="es-EC"/>
              <a:pPr>
                <a:defRPr/>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8721E04-920E-46F6-9432-4D2F9BAE8EE7}" type="datetimeFigureOut">
              <a:rPr lang="es-EC"/>
              <a:pPr>
                <a:defRPr/>
              </a:pPr>
              <a:t>09/11/2009</a:t>
            </a:fld>
            <a:endParaRPr lang="es-EC"/>
          </a:p>
        </p:txBody>
      </p:sp>
      <p:sp>
        <p:nvSpPr>
          <p:cNvPr id="6" name="Footer Placeholder 2"/>
          <p:cNvSpPr>
            <a:spLocks noGrp="1"/>
          </p:cNvSpPr>
          <p:nvPr>
            <p:ph type="ftr" sz="quarter" idx="11"/>
          </p:nvPr>
        </p:nvSpPr>
        <p:spPr/>
        <p:txBody>
          <a:bodyPr/>
          <a:lstStyle>
            <a:lvl1pPr>
              <a:defRPr/>
            </a:lvl1pPr>
          </a:lstStyle>
          <a:p>
            <a:pPr>
              <a:defRPr/>
            </a:pPr>
            <a:endParaRPr lang="es-EC"/>
          </a:p>
        </p:txBody>
      </p:sp>
      <p:sp>
        <p:nvSpPr>
          <p:cNvPr id="7" name="Slide Number Placeholder 22"/>
          <p:cNvSpPr>
            <a:spLocks noGrp="1"/>
          </p:cNvSpPr>
          <p:nvPr>
            <p:ph type="sldNum" sz="quarter" idx="12"/>
          </p:nvPr>
        </p:nvSpPr>
        <p:spPr/>
        <p:txBody>
          <a:bodyPr/>
          <a:lstStyle>
            <a:lvl1pPr>
              <a:defRPr/>
            </a:lvl1pPr>
          </a:lstStyle>
          <a:p>
            <a:pPr>
              <a:defRPr/>
            </a:pPr>
            <a:fld id="{3E7DF489-8527-4988-BB1C-FA6A729186F2}" type="slidenum">
              <a:rPr lang="es-EC"/>
              <a:pPr>
                <a:defRPr/>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1726E3C9-608D-45BE-AEA8-8FFF7F4D3FB7}" type="datetimeFigureOut">
              <a:rPr lang="es-EC"/>
              <a:pPr>
                <a:defRPr/>
              </a:pPr>
              <a:t>09/11/2009</a:t>
            </a:fld>
            <a:endParaRPr lang="es-EC"/>
          </a:p>
        </p:txBody>
      </p:sp>
      <p:sp>
        <p:nvSpPr>
          <p:cNvPr id="8" name="Footer Placeholder 2"/>
          <p:cNvSpPr>
            <a:spLocks noGrp="1"/>
          </p:cNvSpPr>
          <p:nvPr>
            <p:ph type="ftr" sz="quarter" idx="11"/>
          </p:nvPr>
        </p:nvSpPr>
        <p:spPr/>
        <p:txBody>
          <a:bodyPr/>
          <a:lstStyle>
            <a:lvl1pPr>
              <a:defRPr/>
            </a:lvl1pPr>
          </a:lstStyle>
          <a:p>
            <a:pPr>
              <a:defRPr/>
            </a:pPr>
            <a:endParaRPr lang="es-EC"/>
          </a:p>
        </p:txBody>
      </p:sp>
      <p:sp>
        <p:nvSpPr>
          <p:cNvPr id="9" name="Slide Number Placeholder 22"/>
          <p:cNvSpPr>
            <a:spLocks noGrp="1"/>
          </p:cNvSpPr>
          <p:nvPr>
            <p:ph type="sldNum" sz="quarter" idx="12"/>
          </p:nvPr>
        </p:nvSpPr>
        <p:spPr/>
        <p:txBody>
          <a:bodyPr/>
          <a:lstStyle>
            <a:lvl1pPr>
              <a:defRPr/>
            </a:lvl1pPr>
          </a:lstStyle>
          <a:p>
            <a:pPr>
              <a:defRPr/>
            </a:pPr>
            <a:fld id="{DA025F91-F58E-4BC9-90C2-0DF21A531549}" type="slidenum">
              <a:rPr lang="es-EC"/>
              <a:pPr>
                <a:defRPr/>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22FABADB-90E9-46E1-80A8-1390CE5E34F8}" type="datetimeFigureOut">
              <a:rPr lang="es-EC"/>
              <a:pPr>
                <a:defRPr/>
              </a:pPr>
              <a:t>09/11/2009</a:t>
            </a:fld>
            <a:endParaRPr lang="es-EC"/>
          </a:p>
        </p:txBody>
      </p:sp>
      <p:sp>
        <p:nvSpPr>
          <p:cNvPr id="4" name="Footer Placeholder 2"/>
          <p:cNvSpPr>
            <a:spLocks noGrp="1"/>
          </p:cNvSpPr>
          <p:nvPr>
            <p:ph type="ftr" sz="quarter" idx="11"/>
          </p:nvPr>
        </p:nvSpPr>
        <p:spPr/>
        <p:txBody>
          <a:bodyPr/>
          <a:lstStyle>
            <a:lvl1pPr>
              <a:defRPr/>
            </a:lvl1pPr>
          </a:lstStyle>
          <a:p>
            <a:pPr>
              <a:defRPr/>
            </a:pPr>
            <a:endParaRPr lang="es-EC"/>
          </a:p>
        </p:txBody>
      </p:sp>
      <p:sp>
        <p:nvSpPr>
          <p:cNvPr id="5" name="Slide Number Placeholder 22"/>
          <p:cNvSpPr>
            <a:spLocks noGrp="1"/>
          </p:cNvSpPr>
          <p:nvPr>
            <p:ph type="sldNum" sz="quarter" idx="12"/>
          </p:nvPr>
        </p:nvSpPr>
        <p:spPr/>
        <p:txBody>
          <a:bodyPr/>
          <a:lstStyle>
            <a:lvl1pPr>
              <a:defRPr/>
            </a:lvl1pPr>
          </a:lstStyle>
          <a:p>
            <a:pPr>
              <a:defRPr/>
            </a:pPr>
            <a:fld id="{384EA8FC-81F2-4EFC-9A64-A7280B4EA3B8}" type="slidenum">
              <a:rPr lang="es-EC"/>
              <a:pPr>
                <a:defRPr/>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46AB468-874D-47DE-965E-632AD1E07DDA}" type="datetimeFigureOut">
              <a:rPr lang="es-EC"/>
              <a:pPr>
                <a:defRPr/>
              </a:pPr>
              <a:t>09/11/2009</a:t>
            </a:fld>
            <a:endParaRPr lang="es-EC"/>
          </a:p>
        </p:txBody>
      </p:sp>
      <p:sp>
        <p:nvSpPr>
          <p:cNvPr id="3" name="Footer Placeholder 2"/>
          <p:cNvSpPr>
            <a:spLocks noGrp="1"/>
          </p:cNvSpPr>
          <p:nvPr>
            <p:ph type="ftr" sz="quarter" idx="11"/>
          </p:nvPr>
        </p:nvSpPr>
        <p:spPr/>
        <p:txBody>
          <a:bodyPr/>
          <a:lstStyle>
            <a:lvl1pPr>
              <a:defRPr/>
            </a:lvl1pPr>
          </a:lstStyle>
          <a:p>
            <a:pPr>
              <a:defRPr/>
            </a:pPr>
            <a:endParaRPr lang="es-EC"/>
          </a:p>
        </p:txBody>
      </p:sp>
      <p:sp>
        <p:nvSpPr>
          <p:cNvPr id="4" name="Slide Number Placeholder 22"/>
          <p:cNvSpPr>
            <a:spLocks noGrp="1"/>
          </p:cNvSpPr>
          <p:nvPr>
            <p:ph type="sldNum" sz="quarter" idx="12"/>
          </p:nvPr>
        </p:nvSpPr>
        <p:spPr/>
        <p:txBody>
          <a:bodyPr/>
          <a:lstStyle>
            <a:lvl1pPr>
              <a:defRPr/>
            </a:lvl1pPr>
          </a:lstStyle>
          <a:p>
            <a:pPr>
              <a:defRPr/>
            </a:pPr>
            <a:fld id="{D697A185-BD8A-410D-80DC-6BD65B8BBBDB}" type="slidenum">
              <a:rPr lang="es-EC"/>
              <a:pPr>
                <a:defRPr/>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AF3DDCE-891D-4CFB-987F-7B9A521F19BF}" type="datetimeFigureOut">
              <a:rPr lang="es-EC"/>
              <a:pPr>
                <a:defRPr/>
              </a:pPr>
              <a:t>09/11/2009</a:t>
            </a:fld>
            <a:endParaRPr lang="es-EC"/>
          </a:p>
        </p:txBody>
      </p:sp>
      <p:sp>
        <p:nvSpPr>
          <p:cNvPr id="6" name="Footer Placeholder 2"/>
          <p:cNvSpPr>
            <a:spLocks noGrp="1"/>
          </p:cNvSpPr>
          <p:nvPr>
            <p:ph type="ftr" sz="quarter" idx="11"/>
          </p:nvPr>
        </p:nvSpPr>
        <p:spPr/>
        <p:txBody>
          <a:bodyPr/>
          <a:lstStyle>
            <a:lvl1pPr>
              <a:defRPr/>
            </a:lvl1pPr>
          </a:lstStyle>
          <a:p>
            <a:pPr>
              <a:defRPr/>
            </a:pPr>
            <a:endParaRPr lang="es-EC"/>
          </a:p>
        </p:txBody>
      </p:sp>
      <p:sp>
        <p:nvSpPr>
          <p:cNvPr id="7" name="Slide Number Placeholder 22"/>
          <p:cNvSpPr>
            <a:spLocks noGrp="1"/>
          </p:cNvSpPr>
          <p:nvPr>
            <p:ph type="sldNum" sz="quarter" idx="12"/>
          </p:nvPr>
        </p:nvSpPr>
        <p:spPr/>
        <p:txBody>
          <a:bodyPr/>
          <a:lstStyle>
            <a:lvl1pPr>
              <a:defRPr/>
            </a:lvl1pPr>
          </a:lstStyle>
          <a:p>
            <a:pPr>
              <a:defRPr/>
            </a:pPr>
            <a:fld id="{0A056882-A914-489C-B2FE-005E3C07D1E4}" type="slidenum">
              <a:rPr lang="es-EC"/>
              <a:pPr>
                <a:defRPr/>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D3205F2C-D79A-4D79-A7D0-67C123A12E0E}" type="datetimeFigureOut">
              <a:rPr lang="es-EC"/>
              <a:pPr>
                <a:defRPr/>
              </a:pPr>
              <a:t>09/11/2009</a:t>
            </a:fld>
            <a:endParaRPr lang="es-EC"/>
          </a:p>
        </p:txBody>
      </p:sp>
      <p:sp>
        <p:nvSpPr>
          <p:cNvPr id="6" name="Footer Placeholder 2"/>
          <p:cNvSpPr>
            <a:spLocks noGrp="1"/>
          </p:cNvSpPr>
          <p:nvPr>
            <p:ph type="ftr" sz="quarter" idx="11"/>
          </p:nvPr>
        </p:nvSpPr>
        <p:spPr/>
        <p:txBody>
          <a:bodyPr/>
          <a:lstStyle>
            <a:lvl1pPr>
              <a:defRPr/>
            </a:lvl1pPr>
          </a:lstStyle>
          <a:p>
            <a:pPr>
              <a:defRPr/>
            </a:pPr>
            <a:endParaRPr lang="es-EC"/>
          </a:p>
        </p:txBody>
      </p:sp>
      <p:sp>
        <p:nvSpPr>
          <p:cNvPr id="7" name="Slide Number Placeholder 22"/>
          <p:cNvSpPr>
            <a:spLocks noGrp="1"/>
          </p:cNvSpPr>
          <p:nvPr>
            <p:ph type="sldNum" sz="quarter" idx="12"/>
          </p:nvPr>
        </p:nvSpPr>
        <p:spPr/>
        <p:txBody>
          <a:bodyPr/>
          <a:lstStyle>
            <a:lvl1pPr>
              <a:defRPr/>
            </a:lvl1pPr>
          </a:lstStyle>
          <a:p>
            <a:pPr>
              <a:defRPr/>
            </a:pPr>
            <a:fld id="{DD1E9609-0475-4563-951E-7A16557603E9}" type="slidenum">
              <a:rPr lang="es-EC"/>
              <a:pPr>
                <a:defRPr/>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407893F6-409D-45D6-AEDB-96A6B23E5136}" type="datetimeFigureOut">
              <a:rPr lang="es-EC"/>
              <a:pPr>
                <a:defRPr/>
              </a:pPr>
              <a:t>09/11/2009</a:t>
            </a:fld>
            <a:endParaRPr lang="es-EC"/>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s-EC"/>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105CF40D-20EA-4D01-9C0B-25858F72E8AD}" type="slidenum">
              <a:rPr lang="es-EC"/>
              <a:pPr>
                <a:defRPr/>
              </a:pPr>
              <a:t>‹Nº›</a:t>
            </a:fld>
            <a:endParaRPr lang="es-EC"/>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27"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3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3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1604" y="2000240"/>
            <a:ext cx="7358114" cy="2327281"/>
          </a:xfrm>
        </p:spPr>
        <p:txBody>
          <a:bodyPr/>
          <a:lstStyle/>
          <a:p>
            <a:pPr algn="r" eaLnBrk="1" fontAlgn="auto" hangingPunct="1">
              <a:spcAft>
                <a:spcPts val="0"/>
              </a:spcAft>
              <a:defRPr/>
            </a:pPr>
            <a:r>
              <a:rPr lang="es-EC" sz="3200" dirty="0" smtClean="0">
                <a:solidFill>
                  <a:srgbClr val="CC9900"/>
                </a:solidFill>
              </a:rPr>
              <a:t>“PROYECTO DE LANZAMIENTO PARA UN PRODUCTO REALIZADO A BASE DE MOROCHO DENOMINADO MOROPACK”</a:t>
            </a:r>
          </a:p>
        </p:txBody>
      </p:sp>
      <p:sp>
        <p:nvSpPr>
          <p:cNvPr id="9219" name="Subtitle 2"/>
          <p:cNvSpPr>
            <a:spLocks noGrp="1"/>
          </p:cNvSpPr>
          <p:nvPr>
            <p:ph type="subTitle" idx="1"/>
          </p:nvPr>
        </p:nvSpPr>
        <p:spPr>
          <a:xfrm>
            <a:off x="1143000" y="4786313"/>
            <a:ext cx="7772400" cy="1571625"/>
          </a:xfrm>
        </p:spPr>
        <p:txBody>
          <a:bodyPr>
            <a:normAutofit fontScale="92500" lnSpcReduction="20000"/>
          </a:bodyPr>
          <a:lstStyle/>
          <a:p>
            <a:pPr algn="r" eaLnBrk="1" fontAlgn="auto" hangingPunct="1">
              <a:spcAft>
                <a:spcPts val="0"/>
              </a:spcAft>
              <a:buClr>
                <a:schemeClr val="tx1">
                  <a:shade val="95000"/>
                </a:schemeClr>
              </a:buClr>
              <a:buFont typeface="Wingdings 2"/>
              <a:buNone/>
              <a:defRPr/>
            </a:pPr>
            <a:r>
              <a:rPr lang="es-EC" sz="2000" dirty="0" smtClean="0"/>
              <a:t>Presentado por:</a:t>
            </a:r>
          </a:p>
          <a:p>
            <a:pPr algn="r" eaLnBrk="1" fontAlgn="auto" hangingPunct="1">
              <a:spcAft>
                <a:spcPts val="0"/>
              </a:spcAft>
              <a:buClr>
                <a:schemeClr val="tx1">
                  <a:shade val="95000"/>
                </a:schemeClr>
              </a:buClr>
              <a:buFont typeface="Wingdings 2"/>
              <a:buNone/>
              <a:defRPr/>
            </a:pPr>
            <a:endParaRPr lang="es-EC" sz="2000" dirty="0" smtClean="0"/>
          </a:p>
          <a:p>
            <a:pPr algn="r" eaLnBrk="1" fontAlgn="auto" hangingPunct="1">
              <a:spcAft>
                <a:spcPts val="0"/>
              </a:spcAft>
              <a:buClr>
                <a:schemeClr val="tx1">
                  <a:shade val="95000"/>
                </a:schemeClr>
              </a:buClr>
              <a:buFont typeface="Wingdings 2"/>
              <a:buNone/>
              <a:defRPr/>
            </a:pPr>
            <a:r>
              <a:rPr lang="es-EC" sz="2000" b="1" dirty="0" smtClean="0"/>
              <a:t>Andrea Gabriela Carvache Rubio</a:t>
            </a:r>
            <a:endParaRPr lang="es-EC" sz="2000" dirty="0" smtClean="0"/>
          </a:p>
          <a:p>
            <a:pPr algn="r" eaLnBrk="1" fontAlgn="auto" hangingPunct="1">
              <a:spcAft>
                <a:spcPts val="0"/>
              </a:spcAft>
              <a:buClr>
                <a:schemeClr val="tx1">
                  <a:shade val="95000"/>
                </a:schemeClr>
              </a:buClr>
              <a:buFont typeface="Wingdings 2"/>
              <a:buNone/>
              <a:defRPr/>
            </a:pPr>
            <a:r>
              <a:rPr lang="es-EC" sz="2000" b="1" dirty="0" smtClean="0"/>
              <a:t>Rodolfo Antonio Guerrero Vélez</a:t>
            </a:r>
            <a:endParaRPr lang="es-EC" sz="2000" dirty="0" smtClean="0"/>
          </a:p>
          <a:p>
            <a:pPr algn="r" eaLnBrk="1" fontAlgn="auto" hangingPunct="1">
              <a:spcAft>
                <a:spcPts val="0"/>
              </a:spcAft>
              <a:buClr>
                <a:schemeClr val="tx1">
                  <a:shade val="95000"/>
                </a:schemeClr>
              </a:buClr>
              <a:buFont typeface="Wingdings 2"/>
              <a:buNone/>
              <a:defRPr/>
            </a:pPr>
            <a:r>
              <a:rPr lang="es-EC" sz="2000" b="1" dirty="0" smtClean="0"/>
              <a:t>Gonzalo Ramón Vaca López</a:t>
            </a:r>
          </a:p>
          <a:p>
            <a:pPr algn="r" eaLnBrk="1" fontAlgn="auto" hangingPunct="1">
              <a:spcAft>
                <a:spcPts val="0"/>
              </a:spcAft>
              <a:buClr>
                <a:schemeClr val="tx1">
                  <a:shade val="95000"/>
                </a:schemeClr>
              </a:buClr>
              <a:buFont typeface="Wingdings 2"/>
              <a:buNone/>
              <a:defRPr/>
            </a:pPr>
            <a:endParaRPr lang="es-EC" sz="1600" dirty="0" smtClean="0"/>
          </a:p>
        </p:txBody>
      </p:sp>
      <p:pic>
        <p:nvPicPr>
          <p:cNvPr id="3076" name="Imagen 6" descr="http://www.edcom.espol.edu.ec/webpages/ComunicacionSocial_archivos/image003.jpg"/>
          <p:cNvPicPr>
            <a:picLocks noChangeArrowheads="1"/>
          </p:cNvPicPr>
          <p:nvPr/>
        </p:nvPicPr>
        <p:blipFill>
          <a:blip r:embed="rId2"/>
          <a:srcRect/>
          <a:stretch>
            <a:fillRect/>
          </a:stretch>
        </p:blipFill>
        <p:spPr bwMode="auto">
          <a:xfrm>
            <a:off x="4286250" y="714375"/>
            <a:ext cx="1500188" cy="1214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4"/>
          <p:cNvSpPr>
            <a:spLocks noChangeArrowheads="1" noChangeShapeType="1" noTextEdit="1"/>
          </p:cNvSpPr>
          <p:nvPr/>
        </p:nvSpPr>
        <p:spPr bwMode="auto">
          <a:xfrm>
            <a:off x="2700338" y="404813"/>
            <a:ext cx="4032250" cy="523875"/>
          </a:xfrm>
          <a:prstGeom prst="rect">
            <a:avLst/>
          </a:prstGeom>
        </p:spPr>
        <p:txBody>
          <a:bodyPr wrap="none" fromWordArt="1">
            <a:prstTxWarp prst="textPlain">
              <a:avLst>
                <a:gd name="adj" fmla="val 50000"/>
              </a:avLst>
            </a:prstTxWarp>
          </a:bodyPr>
          <a:lstStyle/>
          <a:p>
            <a:pPr algn="ctr"/>
            <a:r>
              <a:rPr lang="es-ES"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MOROPACK</a:t>
            </a:r>
          </a:p>
        </p:txBody>
      </p:sp>
      <p:sp>
        <p:nvSpPr>
          <p:cNvPr id="12291" name="Rectangle 5"/>
          <p:cNvSpPr>
            <a:spLocks noChangeArrowheads="1"/>
          </p:cNvSpPr>
          <p:nvPr/>
        </p:nvSpPr>
        <p:spPr bwMode="auto">
          <a:xfrm>
            <a:off x="468313" y="1865313"/>
            <a:ext cx="8497887" cy="4000500"/>
          </a:xfrm>
          <a:prstGeom prst="rect">
            <a:avLst/>
          </a:prstGeom>
          <a:noFill/>
          <a:ln w="9525">
            <a:noFill/>
            <a:miter lim="800000"/>
            <a:headEnd/>
            <a:tailEnd/>
          </a:ln>
        </p:spPr>
        <p:txBody>
          <a:bodyPr anchor="ctr">
            <a:spAutoFit/>
          </a:bodyPr>
          <a:lstStyle/>
          <a:p>
            <a:pPr marL="342900" indent="-342900"/>
            <a:r>
              <a:rPr lang="es-EC" sz="2400" b="1"/>
              <a:t>Objetivos</a:t>
            </a:r>
          </a:p>
          <a:p>
            <a:pPr marL="342900" indent="-342900"/>
            <a:endParaRPr lang="es-ES" sz="1600" b="1">
              <a:solidFill>
                <a:schemeClr val="tx2"/>
              </a:solidFill>
            </a:endParaRPr>
          </a:p>
          <a:p>
            <a:pPr marL="342900" indent="-342900"/>
            <a:r>
              <a:rPr lang="es-EC" b="1"/>
              <a:t>Generales</a:t>
            </a:r>
          </a:p>
          <a:p>
            <a:pPr marL="342900" indent="-342900"/>
            <a:endParaRPr lang="es-ES" b="1"/>
          </a:p>
          <a:p>
            <a:pPr marL="342900" indent="-342900" algn="just"/>
            <a:r>
              <a:rPr lang="es-EC" sz="1400" b="1"/>
              <a:t>	</a:t>
            </a:r>
            <a:r>
              <a:rPr lang="es-EC" sz="1400"/>
              <a:t>Lanzar al mercado una bebida natural tradicional realizada a base de morocho denominada “MOROPACK”, que ofrezca y proporcione satisfacción a los consumidores; así como también facilidad y comodidad de consumo de tal manera que sea moderadamente exitosa a corto plazo.</a:t>
            </a:r>
          </a:p>
          <a:p>
            <a:pPr marL="342900" indent="-342900"/>
            <a:endParaRPr lang="es-ES" sz="1600"/>
          </a:p>
          <a:p>
            <a:pPr marL="342900" indent="-342900"/>
            <a:r>
              <a:rPr lang="es-EC" b="1"/>
              <a:t>Específicos</a:t>
            </a:r>
          </a:p>
          <a:p>
            <a:pPr marL="342900" indent="-342900"/>
            <a:endParaRPr lang="es-ES" b="1"/>
          </a:p>
          <a:p>
            <a:pPr marL="342900" indent="-342900">
              <a:buFontTx/>
              <a:buAutoNum type="alphaLcParenR"/>
            </a:pPr>
            <a:r>
              <a:rPr lang="es-EC" sz="1400"/>
              <a:t> Conocer el nivel de aceptación de las personas </a:t>
            </a:r>
          </a:p>
          <a:p>
            <a:pPr marL="342900" indent="-342900">
              <a:buFontTx/>
              <a:buAutoNum type="alphaLcParenR"/>
            </a:pPr>
            <a:r>
              <a:rPr lang="es-EC" sz="1400"/>
              <a:t> Proporcionar el producto a un precio que deberá estar en un intervalo de entre 62 centavos y $1.50</a:t>
            </a:r>
            <a:endParaRPr lang="es-ES" sz="1400"/>
          </a:p>
          <a:p>
            <a:pPr marL="342900" indent="-342900"/>
            <a:r>
              <a:rPr lang="es-EC" sz="1400"/>
              <a:t>c)     Esperar una rentabilidad aceptable en el proyecto (TIR y VAN)</a:t>
            </a:r>
            <a:endParaRPr lang="es-ES" sz="1400"/>
          </a:p>
          <a:p>
            <a:pPr marL="342900" indent="-342900"/>
            <a:r>
              <a:rPr lang="es-EC" sz="1400"/>
              <a:t>d)     Establecer una cadena de valor</a:t>
            </a:r>
            <a:endParaRPr lang="es-ES" sz="1400"/>
          </a:p>
          <a:p>
            <a:pPr marL="342900" indent="-342900"/>
            <a:r>
              <a:rPr lang="es-EC" sz="1400"/>
              <a:t>e)     Determinar la viabilidad del proyecto a través de la realización de una eficiente estimación de costos.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2"/>
          <p:cNvSpPr>
            <a:spLocks noChangeArrowheads="1" noChangeShapeType="1" noTextEdit="1"/>
          </p:cNvSpPr>
          <p:nvPr/>
        </p:nvSpPr>
        <p:spPr bwMode="auto">
          <a:xfrm>
            <a:off x="2357438" y="785813"/>
            <a:ext cx="4032250" cy="523875"/>
          </a:xfrm>
          <a:prstGeom prst="rect">
            <a:avLst/>
          </a:prstGeom>
        </p:spPr>
        <p:txBody>
          <a:bodyPr wrap="none" fromWordArt="1">
            <a:prstTxWarp prst="textPlain">
              <a:avLst>
                <a:gd name="adj" fmla="val 50000"/>
              </a:avLst>
            </a:prstTxWarp>
          </a:bodyPr>
          <a:lstStyle/>
          <a:p>
            <a:pPr algn="ctr"/>
            <a:r>
              <a:rPr lang="es-ES"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MOROPACK</a:t>
            </a:r>
          </a:p>
        </p:txBody>
      </p:sp>
      <p:sp>
        <p:nvSpPr>
          <p:cNvPr id="13315" name="1 Título"/>
          <p:cNvSpPr>
            <a:spLocks/>
          </p:cNvSpPr>
          <p:nvPr/>
        </p:nvSpPr>
        <p:spPr bwMode="auto">
          <a:xfrm>
            <a:off x="611188" y="2636838"/>
            <a:ext cx="7345362" cy="1863725"/>
          </a:xfrm>
          <a:prstGeom prst="rect">
            <a:avLst/>
          </a:prstGeom>
          <a:noFill/>
          <a:ln w="9525">
            <a:noFill/>
            <a:miter lim="800000"/>
            <a:headEnd/>
            <a:tailEnd/>
          </a:ln>
        </p:spPr>
        <p:txBody>
          <a:bodyPr anchor="ctr"/>
          <a:lstStyle/>
          <a:p>
            <a:pPr algn="ctr"/>
            <a:r>
              <a:rPr lang="es-ES" sz="2500" b="1"/>
              <a:t>Segmentación del mercado</a:t>
            </a:r>
          </a:p>
          <a:p>
            <a:pPr algn="ctr"/>
            <a:r>
              <a:rPr lang="es-EC" sz="1600" b="1"/>
              <a:t/>
            </a:r>
            <a:br>
              <a:rPr lang="es-EC" sz="1600" b="1"/>
            </a:br>
            <a:r>
              <a:rPr lang="es-EC" sz="1600" b="1">
                <a:latin typeface="Lucida Sans Unicode" pitchFamily="34" charset="0"/>
              </a:rPr>
              <a:t/>
            </a:r>
            <a:br>
              <a:rPr lang="es-EC" sz="1600" b="1">
                <a:latin typeface="Lucida Sans Unicode" pitchFamily="34" charset="0"/>
              </a:rPr>
            </a:br>
            <a:r>
              <a:rPr lang="es-EC" sz="1600" b="1">
                <a:latin typeface="Lucida Sans Unicode" pitchFamily="34" charset="0"/>
              </a:rPr>
              <a:t/>
            </a:r>
            <a:br>
              <a:rPr lang="es-EC" sz="1600" b="1">
                <a:latin typeface="Lucida Sans Unicode" pitchFamily="34" charset="0"/>
              </a:rPr>
            </a:br>
            <a:r>
              <a:rPr lang="es-EC" sz="1600" b="1">
                <a:latin typeface="Lucida Sans Unicode" pitchFamily="34" charset="0"/>
              </a:rPr>
              <a:t/>
            </a:r>
            <a:br>
              <a:rPr lang="es-EC" sz="1600" b="1">
                <a:latin typeface="Lucida Sans Unicode" pitchFamily="34" charset="0"/>
              </a:rPr>
            </a:br>
            <a:r>
              <a:rPr lang="es-ES" sz="2000"/>
              <a:t>El producto estará dirigido a personas con un nivel socioeconómico medio alto de edades que oscilan entre los 15 a 25 años.</a:t>
            </a:r>
          </a:p>
          <a:p>
            <a:pPr algn="just"/>
            <a:r>
              <a:rPr lang="es-ES" sz="2000"/>
              <a:t> </a:t>
            </a:r>
            <a:r>
              <a:rPr lang="es-EC" sz="1600">
                <a:solidFill>
                  <a:schemeClr val="tx2"/>
                </a:solidFill>
                <a:latin typeface="Lucida Sans Unicode" pitchFamily="34" charset="0"/>
              </a:rPr>
              <a:t/>
            </a:r>
            <a:br>
              <a:rPr lang="es-EC" sz="1600">
                <a:solidFill>
                  <a:schemeClr val="tx2"/>
                </a:solidFill>
                <a:latin typeface="Lucida Sans Unicode" pitchFamily="34" charset="0"/>
              </a:rPr>
            </a:br>
            <a:endParaRPr lang="es-EC" sz="1600">
              <a:solidFill>
                <a:schemeClr val="tx2"/>
              </a:solidFill>
              <a:latin typeface="Lucida Sans Unicode"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p:cNvSpPr>
            <a:spLocks noChangeArrowheads="1" noChangeShapeType="1" noTextEdit="1"/>
          </p:cNvSpPr>
          <p:nvPr/>
        </p:nvSpPr>
        <p:spPr bwMode="auto">
          <a:xfrm>
            <a:off x="2484438" y="765175"/>
            <a:ext cx="4032250" cy="523875"/>
          </a:xfrm>
          <a:prstGeom prst="rect">
            <a:avLst/>
          </a:prstGeom>
        </p:spPr>
        <p:txBody>
          <a:bodyPr wrap="none" fromWordArt="1">
            <a:prstTxWarp prst="textPlain">
              <a:avLst>
                <a:gd name="adj" fmla="val 50000"/>
              </a:avLst>
            </a:prstTxWarp>
          </a:bodyPr>
          <a:lstStyle/>
          <a:p>
            <a:pPr algn="ctr"/>
            <a:r>
              <a:rPr lang="es-ES"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MOROPACK</a:t>
            </a:r>
          </a:p>
        </p:txBody>
      </p:sp>
      <p:sp>
        <p:nvSpPr>
          <p:cNvPr id="14339" name="Text Box 3"/>
          <p:cNvSpPr txBox="1">
            <a:spLocks noChangeArrowheads="1"/>
          </p:cNvSpPr>
          <p:nvPr/>
        </p:nvSpPr>
        <p:spPr bwMode="auto">
          <a:xfrm>
            <a:off x="900113" y="1557338"/>
            <a:ext cx="3311525" cy="366712"/>
          </a:xfrm>
          <a:prstGeom prst="rect">
            <a:avLst/>
          </a:prstGeom>
          <a:noFill/>
          <a:ln w="9525">
            <a:noFill/>
            <a:miter lim="800000"/>
            <a:headEnd/>
            <a:tailEnd/>
          </a:ln>
        </p:spPr>
        <p:txBody>
          <a:bodyPr>
            <a:spAutoFit/>
          </a:bodyPr>
          <a:lstStyle/>
          <a:p>
            <a:pPr>
              <a:spcBef>
                <a:spcPct val="50000"/>
              </a:spcBef>
            </a:pPr>
            <a:endParaRPr lang="es-ES"/>
          </a:p>
        </p:txBody>
      </p:sp>
      <p:sp>
        <p:nvSpPr>
          <p:cNvPr id="14340" name="1 Título"/>
          <p:cNvSpPr>
            <a:spLocks/>
          </p:cNvSpPr>
          <p:nvPr/>
        </p:nvSpPr>
        <p:spPr bwMode="auto">
          <a:xfrm>
            <a:off x="468313" y="765175"/>
            <a:ext cx="8229600" cy="5440363"/>
          </a:xfrm>
          <a:prstGeom prst="rect">
            <a:avLst/>
          </a:prstGeom>
          <a:noFill/>
          <a:ln w="9525">
            <a:noFill/>
            <a:miter lim="800000"/>
            <a:headEnd/>
            <a:tailEnd/>
          </a:ln>
        </p:spPr>
        <p:txBody>
          <a:bodyPr anchor="ctr"/>
          <a:lstStyle/>
          <a:p>
            <a:pPr algn="just"/>
            <a:endParaRPr lang="es-ES" sz="2500" b="1"/>
          </a:p>
          <a:p>
            <a:pPr algn="just"/>
            <a:endParaRPr lang="es-ES" sz="2500" b="1"/>
          </a:p>
          <a:p>
            <a:pPr algn="just"/>
            <a:r>
              <a:rPr lang="es-ES" sz="2500" b="1"/>
              <a:t>Participación y Posicionamiento:</a:t>
            </a:r>
          </a:p>
          <a:p>
            <a:pPr algn="just"/>
            <a:r>
              <a:rPr lang="es-ES" sz="2500" b="1"/>
              <a:t/>
            </a:r>
            <a:br>
              <a:rPr lang="es-ES" sz="2500" b="1"/>
            </a:br>
            <a:r>
              <a:rPr lang="es-EC" sz="1600" b="1"/>
              <a:t/>
            </a:r>
            <a:br>
              <a:rPr lang="es-EC" sz="1600" b="1"/>
            </a:br>
            <a:r>
              <a:rPr lang="es-ES" sz="1600"/>
              <a:t>Para introducirnos en el mercado pensamos en establecer alianzas con cadenas distribuidoras de productos, como Dolmar etc. Ya que son empresas especializadas, conocedoras del mercado que permitirán incrementar nuestra participación con mayor facilidad.</a:t>
            </a:r>
          </a:p>
          <a:p>
            <a:pPr algn="just"/>
            <a:r>
              <a:rPr lang="es-ES" sz="1600"/>
              <a:t/>
            </a:r>
            <a:br>
              <a:rPr lang="es-ES" sz="1600"/>
            </a:br>
            <a:r>
              <a:rPr lang="es-EC" sz="1600"/>
              <a:t/>
            </a:r>
            <a:br>
              <a:rPr lang="es-EC" sz="1600"/>
            </a:br>
            <a:r>
              <a:rPr lang="es-ES" sz="1600"/>
              <a:t>En lo referente al posicionamiento contamos con un producto que plantea una gran oportunidad dentro del mercado porque su consumo ya se encuentra arraigado entre los ecuatorianos y es claramente  verificable por la cantidad de vendedores ambulantes que comercializan este producto.</a:t>
            </a:r>
          </a:p>
          <a:p>
            <a:pPr algn="just"/>
            <a:r>
              <a:rPr lang="es-EC" sz="1600"/>
              <a:t/>
            </a:r>
            <a:br>
              <a:rPr lang="es-EC" sz="1600"/>
            </a:br>
            <a:endParaRPr lang="es-EC" sz="16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2"/>
          <p:cNvSpPr>
            <a:spLocks noChangeArrowheads="1" noChangeShapeType="1" noTextEdit="1"/>
          </p:cNvSpPr>
          <p:nvPr/>
        </p:nvSpPr>
        <p:spPr bwMode="auto">
          <a:xfrm>
            <a:off x="2500313" y="357188"/>
            <a:ext cx="4032250" cy="523875"/>
          </a:xfrm>
          <a:prstGeom prst="rect">
            <a:avLst/>
          </a:prstGeom>
        </p:spPr>
        <p:txBody>
          <a:bodyPr wrap="none" fromWordArt="1">
            <a:prstTxWarp prst="textPlain">
              <a:avLst>
                <a:gd name="adj" fmla="val 50000"/>
              </a:avLst>
            </a:prstTxWarp>
          </a:bodyPr>
          <a:lstStyle/>
          <a:p>
            <a:pPr algn="ctr"/>
            <a:r>
              <a:rPr lang="es-ES"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MOROPACK</a:t>
            </a:r>
          </a:p>
        </p:txBody>
      </p:sp>
      <p:sp>
        <p:nvSpPr>
          <p:cNvPr id="15363" name="Text Box 3"/>
          <p:cNvSpPr txBox="1">
            <a:spLocks noChangeArrowheads="1"/>
          </p:cNvSpPr>
          <p:nvPr/>
        </p:nvSpPr>
        <p:spPr bwMode="auto">
          <a:xfrm>
            <a:off x="900113" y="1557338"/>
            <a:ext cx="3311525" cy="366712"/>
          </a:xfrm>
          <a:prstGeom prst="rect">
            <a:avLst/>
          </a:prstGeom>
          <a:noFill/>
          <a:ln w="9525">
            <a:noFill/>
            <a:miter lim="800000"/>
            <a:headEnd/>
            <a:tailEnd/>
          </a:ln>
        </p:spPr>
        <p:txBody>
          <a:bodyPr>
            <a:spAutoFit/>
          </a:bodyPr>
          <a:lstStyle/>
          <a:p>
            <a:pPr>
              <a:spcBef>
                <a:spcPct val="50000"/>
              </a:spcBef>
            </a:pPr>
            <a:endParaRPr lang="es-ES"/>
          </a:p>
        </p:txBody>
      </p:sp>
      <p:sp>
        <p:nvSpPr>
          <p:cNvPr id="15364" name="2 Título"/>
          <p:cNvSpPr>
            <a:spLocks/>
          </p:cNvSpPr>
          <p:nvPr/>
        </p:nvSpPr>
        <p:spPr bwMode="auto">
          <a:xfrm>
            <a:off x="571500" y="1071563"/>
            <a:ext cx="8229600" cy="5583237"/>
          </a:xfrm>
          <a:prstGeom prst="rect">
            <a:avLst/>
          </a:prstGeom>
          <a:noFill/>
          <a:ln w="9525">
            <a:noFill/>
            <a:miter lim="800000"/>
            <a:headEnd/>
            <a:tailEnd/>
          </a:ln>
        </p:spPr>
        <p:txBody>
          <a:bodyPr anchor="ctr"/>
          <a:lstStyle/>
          <a:p>
            <a:pPr algn="just"/>
            <a:r>
              <a:rPr lang="es-ES" sz="2400" b="1"/>
              <a:t>Marketing Mix</a:t>
            </a:r>
          </a:p>
          <a:p>
            <a:pPr algn="just"/>
            <a:r>
              <a:rPr lang="es-EC" sz="1600" b="1"/>
              <a:t/>
            </a:r>
            <a:br>
              <a:rPr lang="es-EC" sz="1600" b="1"/>
            </a:br>
            <a:r>
              <a:rPr lang="es-ES" sz="2000" b="1"/>
              <a:t>Precio</a:t>
            </a:r>
          </a:p>
          <a:p>
            <a:pPr algn="just"/>
            <a:r>
              <a:rPr lang="es-EC" sz="2000" b="1"/>
              <a:t/>
            </a:r>
            <a:br>
              <a:rPr lang="es-EC" sz="2000" b="1"/>
            </a:br>
            <a:r>
              <a:rPr lang="es-ES" sz="1600"/>
              <a:t>El precio estará alrededor de $0.60.</a:t>
            </a:r>
          </a:p>
          <a:p>
            <a:pPr algn="just"/>
            <a:r>
              <a:rPr lang="es-ES" sz="1600"/>
              <a:t> </a:t>
            </a:r>
            <a:r>
              <a:rPr lang="es-EC" sz="1600" b="1"/>
              <a:t/>
            </a:r>
            <a:br>
              <a:rPr lang="es-EC" sz="1600" b="1"/>
            </a:br>
            <a:r>
              <a:rPr lang="es-EC" sz="2000" b="1"/>
              <a:t>Plaza</a:t>
            </a:r>
          </a:p>
          <a:p>
            <a:pPr algn="just"/>
            <a:r>
              <a:rPr lang="es-EC" sz="1600" b="1"/>
              <a:t/>
            </a:r>
            <a:br>
              <a:rPr lang="es-EC" sz="1600" b="1"/>
            </a:br>
            <a:r>
              <a:rPr lang="es-EC" sz="1600"/>
              <a:t>Nuestro producto estará a la disposición de  nuestros clientes en los diferentes supermercados, tiendas y autoservicios de la ciudad de Guayaquil.</a:t>
            </a:r>
          </a:p>
          <a:p>
            <a:pPr algn="just"/>
            <a:r>
              <a:rPr lang="es-EC" sz="1600" b="1"/>
              <a:t/>
            </a:r>
            <a:br>
              <a:rPr lang="es-EC" sz="1600" b="1"/>
            </a:br>
            <a:r>
              <a:rPr lang="es-EC" sz="2000" b="1"/>
              <a:t>Promoción</a:t>
            </a:r>
          </a:p>
          <a:p>
            <a:pPr algn="just"/>
            <a:r>
              <a:rPr lang="es-EC" sz="2000" b="1"/>
              <a:t/>
            </a:r>
            <a:br>
              <a:rPr lang="es-EC" sz="2000" b="1"/>
            </a:br>
            <a:r>
              <a:rPr lang="es-EC" sz="1600"/>
              <a:t>Principalmente se buscará crear algún tipo de alianza con distribuidores que logren ubicar nuestro producto dentro del mercado, luego pensaremos en llegar a la mente de los consumidores por medios de comunicación masiva ya sean estos la televisión, la radio y periódicos con avisos que capten su atención.</a:t>
            </a:r>
          </a:p>
          <a:p>
            <a:pPr algn="just"/>
            <a:r>
              <a:rPr lang="es-EC" sz="1600" b="1">
                <a:latin typeface="Lucida Sans Unicode" pitchFamily="34" charset="0"/>
              </a:rPr>
              <a:t> </a:t>
            </a:r>
            <a:br>
              <a:rPr lang="es-EC" sz="1600" b="1">
                <a:latin typeface="Lucida Sans Unicode" pitchFamily="34" charset="0"/>
              </a:rPr>
            </a:br>
            <a:endParaRPr lang="es-EC" sz="1600" b="1">
              <a:latin typeface="Lucida Sans Unicode"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p:cNvSpPr>
            <a:spLocks noChangeArrowheads="1" noChangeShapeType="1" noTextEdit="1"/>
          </p:cNvSpPr>
          <p:nvPr/>
        </p:nvSpPr>
        <p:spPr bwMode="auto">
          <a:xfrm>
            <a:off x="2484438" y="765175"/>
            <a:ext cx="4032250" cy="523875"/>
          </a:xfrm>
          <a:prstGeom prst="rect">
            <a:avLst/>
          </a:prstGeom>
        </p:spPr>
        <p:txBody>
          <a:bodyPr wrap="none" fromWordArt="1">
            <a:prstTxWarp prst="textPlain">
              <a:avLst>
                <a:gd name="adj" fmla="val 50000"/>
              </a:avLst>
            </a:prstTxWarp>
          </a:bodyPr>
          <a:lstStyle/>
          <a:p>
            <a:pPr algn="ctr"/>
            <a:r>
              <a:rPr lang="es-ES"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MOROPACK</a:t>
            </a:r>
          </a:p>
        </p:txBody>
      </p:sp>
      <p:sp>
        <p:nvSpPr>
          <p:cNvPr id="16387" name="Text Box 3"/>
          <p:cNvSpPr txBox="1">
            <a:spLocks noChangeArrowheads="1"/>
          </p:cNvSpPr>
          <p:nvPr/>
        </p:nvSpPr>
        <p:spPr bwMode="auto">
          <a:xfrm>
            <a:off x="900113" y="1557338"/>
            <a:ext cx="3311525" cy="366712"/>
          </a:xfrm>
          <a:prstGeom prst="rect">
            <a:avLst/>
          </a:prstGeom>
          <a:noFill/>
          <a:ln w="9525">
            <a:noFill/>
            <a:miter lim="800000"/>
            <a:headEnd/>
            <a:tailEnd/>
          </a:ln>
        </p:spPr>
        <p:txBody>
          <a:bodyPr>
            <a:spAutoFit/>
          </a:bodyPr>
          <a:lstStyle/>
          <a:p>
            <a:pPr>
              <a:spcBef>
                <a:spcPct val="50000"/>
              </a:spcBef>
            </a:pPr>
            <a:endParaRPr lang="es-ES"/>
          </a:p>
        </p:txBody>
      </p:sp>
      <p:sp>
        <p:nvSpPr>
          <p:cNvPr id="16388" name="2 Título"/>
          <p:cNvSpPr>
            <a:spLocks/>
          </p:cNvSpPr>
          <p:nvPr/>
        </p:nvSpPr>
        <p:spPr bwMode="auto">
          <a:xfrm>
            <a:off x="468313" y="1052513"/>
            <a:ext cx="8229600" cy="5583237"/>
          </a:xfrm>
          <a:prstGeom prst="rect">
            <a:avLst/>
          </a:prstGeom>
          <a:noFill/>
          <a:ln w="9525">
            <a:noFill/>
            <a:miter lim="800000"/>
            <a:headEnd/>
            <a:tailEnd/>
          </a:ln>
        </p:spPr>
        <p:txBody>
          <a:bodyPr anchor="ctr"/>
          <a:lstStyle/>
          <a:p>
            <a:pPr algn="ctr"/>
            <a:r>
              <a:rPr lang="es-ES" sz="2400" b="1"/>
              <a:t>Marketing Mix</a:t>
            </a:r>
            <a:r>
              <a:rPr lang="es-EC" sz="2400" b="1"/>
              <a:t/>
            </a:r>
            <a:br>
              <a:rPr lang="es-EC" sz="2400" b="1"/>
            </a:br>
            <a:r>
              <a:rPr lang="es-EC" sz="1600" b="1"/>
              <a:t/>
            </a:r>
            <a:br>
              <a:rPr lang="es-EC" sz="1600" b="1"/>
            </a:br>
            <a:r>
              <a:rPr lang="es-EC" sz="2400" b="1"/>
              <a:t>Producto:</a:t>
            </a:r>
          </a:p>
          <a:p>
            <a:pPr algn="just"/>
            <a:r>
              <a:rPr lang="es-EC" sz="2400" b="1"/>
              <a:t/>
            </a:r>
            <a:br>
              <a:rPr lang="es-EC" sz="2400" b="1"/>
            </a:br>
            <a:r>
              <a:rPr lang="es-EC" sz="2400" b="1"/>
              <a:t/>
            </a:r>
            <a:br>
              <a:rPr lang="es-EC" sz="2400" b="1"/>
            </a:br>
            <a:r>
              <a:rPr lang="es-ES" sz="1600"/>
              <a:t>Moropack brindará el morocho tradicional al consumidor en cualquiera de sus presentaciones, sean estas personal o de un litro, presentado en un envase Aséptico similar al tetra-pack.</a:t>
            </a:r>
          </a:p>
          <a:p>
            <a:pPr algn="just"/>
            <a:r>
              <a:rPr lang="es-EC" sz="1600"/>
              <a:t/>
            </a:r>
            <a:br>
              <a:rPr lang="es-EC" sz="1600"/>
            </a:br>
            <a:r>
              <a:rPr lang="es-ES" sz="1600" b="1"/>
              <a:t> </a:t>
            </a:r>
            <a:r>
              <a:rPr lang="es-EC" sz="1600" b="1"/>
              <a:t/>
            </a:r>
            <a:br>
              <a:rPr lang="es-EC" sz="1600" b="1"/>
            </a:br>
            <a:r>
              <a:rPr lang="es-ES" sz="1600"/>
              <a:t>El envase aséptico cuenta con un “abre fácil” parecido al de conocidas marcas de leche y avenas, que permite que el producto sea más accesible durante su consumo.</a:t>
            </a:r>
            <a:br>
              <a:rPr lang="es-ES" sz="1600"/>
            </a:br>
            <a:r>
              <a:rPr lang="es-ES" sz="1600" b="1">
                <a:latin typeface="Lucida Sans Unicode" pitchFamily="34" charset="0"/>
              </a:rPr>
              <a:t/>
            </a:r>
            <a:br>
              <a:rPr lang="es-ES" sz="1600" b="1">
                <a:latin typeface="Lucida Sans Unicode" pitchFamily="34" charset="0"/>
              </a:rPr>
            </a:br>
            <a:endParaRPr lang="es-EC" sz="1600" b="1">
              <a:latin typeface="Lucida Sans Unicode"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2"/>
          <p:cNvSpPr>
            <a:spLocks noChangeArrowheads="1" noChangeShapeType="1" noTextEdit="1"/>
          </p:cNvSpPr>
          <p:nvPr/>
        </p:nvSpPr>
        <p:spPr bwMode="auto">
          <a:xfrm>
            <a:off x="2700338" y="404813"/>
            <a:ext cx="4032250" cy="523875"/>
          </a:xfrm>
          <a:prstGeom prst="rect">
            <a:avLst/>
          </a:prstGeom>
        </p:spPr>
        <p:txBody>
          <a:bodyPr wrap="none" fromWordArt="1">
            <a:prstTxWarp prst="textPlain">
              <a:avLst>
                <a:gd name="adj" fmla="val 50000"/>
              </a:avLst>
            </a:prstTxWarp>
          </a:bodyPr>
          <a:lstStyle/>
          <a:p>
            <a:pPr algn="ctr"/>
            <a:r>
              <a:rPr lang="es-ES"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MOROPACK</a:t>
            </a:r>
          </a:p>
        </p:txBody>
      </p:sp>
      <p:sp>
        <p:nvSpPr>
          <p:cNvPr id="17411" name="Text Box 5"/>
          <p:cNvSpPr txBox="1">
            <a:spLocks noChangeArrowheads="1"/>
          </p:cNvSpPr>
          <p:nvPr/>
        </p:nvSpPr>
        <p:spPr bwMode="auto">
          <a:xfrm>
            <a:off x="323850" y="1916113"/>
            <a:ext cx="8424863" cy="3695700"/>
          </a:xfrm>
          <a:prstGeom prst="rect">
            <a:avLst/>
          </a:prstGeom>
          <a:noFill/>
          <a:ln w="9525">
            <a:noFill/>
            <a:miter lim="800000"/>
            <a:headEnd/>
            <a:tailEnd/>
          </a:ln>
        </p:spPr>
        <p:txBody>
          <a:bodyPr>
            <a:spAutoFit/>
          </a:bodyPr>
          <a:lstStyle/>
          <a:p>
            <a:r>
              <a:rPr lang="es-ES" sz="2000" b="1"/>
              <a:t>Comercialización del Producto</a:t>
            </a:r>
          </a:p>
          <a:p>
            <a:r>
              <a:rPr lang="es-ES" sz="1600"/>
              <a:t>El producto Moropack se comercializará bajo un modelo Productor-Distribuidor,</a:t>
            </a:r>
            <a:r>
              <a:rPr lang="es-ES" sz="1600" b="1"/>
              <a:t> </a:t>
            </a:r>
          </a:p>
          <a:p>
            <a:endParaRPr lang="es-ES" sz="1600" b="1"/>
          </a:p>
          <a:p>
            <a:r>
              <a:rPr lang="es-ES" sz="2000" b="1"/>
              <a:t>Promoción y comunicación</a:t>
            </a:r>
          </a:p>
          <a:p>
            <a:r>
              <a:rPr lang="es-ES" sz="1600"/>
              <a:t>Estrategia Publicitaria de introducción: en esta etapa se promocionará el producto por diferentes medios de comunicación: televisión, radio y prensa escrita.  </a:t>
            </a:r>
          </a:p>
          <a:p>
            <a:r>
              <a:rPr lang="es-ES" sz="1600"/>
              <a:t>Se contratará además a impulsadoras que promocionen el producto en supermercados y centros comerciales.</a:t>
            </a:r>
          </a:p>
          <a:p>
            <a:endParaRPr lang="es-ES" sz="1600"/>
          </a:p>
          <a:p>
            <a:r>
              <a:rPr lang="es-ES" sz="2000" b="1"/>
              <a:t>Estrategia Publicitaria permanente: </a:t>
            </a:r>
          </a:p>
          <a:p>
            <a:r>
              <a:rPr lang="es-ES" sz="1600"/>
              <a:t>Se basará en promoción por medio de afiches, carteles, trípticos, ubicados en los puntos de venta como tiendas de abarrote, bares escolares y supermercados.</a:t>
            </a:r>
          </a:p>
          <a:p>
            <a:endParaRPr lang="es-ES" sz="1600">
              <a:latin typeface="Lucida Sans Unicode" pitchFamily="34" charset="0"/>
            </a:endParaRPr>
          </a:p>
          <a:p>
            <a:endParaRPr lang="es-ES" sz="1600" b="1">
              <a:solidFill>
                <a:schemeClr val="tx2"/>
              </a:solidFill>
              <a:latin typeface="Lucida Sans Unicode" pitchFamily="34" charset="0"/>
            </a:endParaRPr>
          </a:p>
        </p:txBody>
      </p:sp>
      <p:sp>
        <p:nvSpPr>
          <p:cNvPr id="17412" name="Text Box 6"/>
          <p:cNvSpPr txBox="1">
            <a:spLocks noChangeArrowheads="1"/>
          </p:cNvSpPr>
          <p:nvPr/>
        </p:nvSpPr>
        <p:spPr bwMode="auto">
          <a:xfrm>
            <a:off x="1116013" y="1341438"/>
            <a:ext cx="6551612" cy="519112"/>
          </a:xfrm>
          <a:prstGeom prst="rect">
            <a:avLst/>
          </a:prstGeom>
          <a:noFill/>
          <a:ln w="9525">
            <a:noFill/>
            <a:miter lim="800000"/>
            <a:headEnd/>
            <a:tailEnd/>
          </a:ln>
        </p:spPr>
        <p:txBody>
          <a:bodyPr>
            <a:spAutoFit/>
          </a:bodyPr>
          <a:lstStyle/>
          <a:p>
            <a:pPr algn="ctr">
              <a:spcBef>
                <a:spcPct val="50000"/>
              </a:spcBef>
            </a:pPr>
            <a:r>
              <a:rPr lang="es-ES" sz="2800" b="1">
                <a:latin typeface="Lucida Sans Unicode" pitchFamily="34" charset="0"/>
              </a:rPr>
              <a:t>Plan de Marketing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p:cNvSpPr>
            <a:spLocks noChangeArrowheads="1" noChangeShapeType="1" noTextEdit="1"/>
          </p:cNvSpPr>
          <p:nvPr/>
        </p:nvSpPr>
        <p:spPr bwMode="auto">
          <a:xfrm>
            <a:off x="2700338" y="404813"/>
            <a:ext cx="4032250" cy="523875"/>
          </a:xfrm>
          <a:prstGeom prst="rect">
            <a:avLst/>
          </a:prstGeom>
        </p:spPr>
        <p:txBody>
          <a:bodyPr wrap="none" fromWordArt="1">
            <a:prstTxWarp prst="textPlain">
              <a:avLst>
                <a:gd name="adj" fmla="val 50000"/>
              </a:avLst>
            </a:prstTxWarp>
          </a:bodyPr>
          <a:lstStyle/>
          <a:p>
            <a:pPr algn="ctr"/>
            <a:r>
              <a:rPr lang="es-ES"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MOROPACK</a:t>
            </a:r>
          </a:p>
        </p:txBody>
      </p:sp>
      <p:sp>
        <p:nvSpPr>
          <p:cNvPr id="18435" name="Text Box 11"/>
          <p:cNvSpPr txBox="1">
            <a:spLocks noChangeArrowheads="1"/>
          </p:cNvSpPr>
          <p:nvPr/>
        </p:nvSpPr>
        <p:spPr bwMode="auto">
          <a:xfrm>
            <a:off x="827088" y="1196975"/>
            <a:ext cx="7488237" cy="457200"/>
          </a:xfrm>
          <a:prstGeom prst="rect">
            <a:avLst/>
          </a:prstGeom>
          <a:noFill/>
          <a:ln w="9525">
            <a:noFill/>
            <a:miter lim="800000"/>
            <a:headEnd/>
            <a:tailEnd/>
          </a:ln>
        </p:spPr>
        <p:txBody>
          <a:bodyPr>
            <a:spAutoFit/>
          </a:bodyPr>
          <a:lstStyle/>
          <a:p>
            <a:pPr algn="ctr">
              <a:spcBef>
                <a:spcPct val="50000"/>
              </a:spcBef>
            </a:pPr>
            <a:r>
              <a:rPr lang="es-ES" sz="2400" b="1"/>
              <a:t>Resultados de las encuestas</a:t>
            </a:r>
          </a:p>
        </p:txBody>
      </p:sp>
      <p:sp>
        <p:nvSpPr>
          <p:cNvPr id="18436" name="Rectangle 2"/>
          <p:cNvSpPr>
            <a:spLocks noChangeArrowheads="1"/>
          </p:cNvSpPr>
          <p:nvPr/>
        </p:nvSpPr>
        <p:spPr bwMode="auto">
          <a:xfrm>
            <a:off x="571500" y="1857375"/>
            <a:ext cx="9144000" cy="457200"/>
          </a:xfrm>
          <a:prstGeom prst="rect">
            <a:avLst/>
          </a:prstGeom>
          <a:noFill/>
          <a:ln w="9525">
            <a:noFill/>
            <a:miter lim="800000"/>
            <a:headEnd/>
            <a:tailEnd/>
          </a:ln>
        </p:spPr>
        <p:txBody>
          <a:bodyPr wrap="none" anchor="ctr">
            <a:spAutoFit/>
          </a:bodyPr>
          <a:lstStyle/>
          <a:p>
            <a:pPr algn="just" eaLnBrk="0" hangingPunct="0"/>
            <a:r>
              <a:rPr lang="es-ES" sz="1000" b="1"/>
              <a:t>EDAD</a:t>
            </a:r>
            <a:endParaRPr lang="es-ES" sz="900"/>
          </a:p>
          <a:p>
            <a:pPr algn="just" eaLnBrk="0" hangingPunct="0"/>
            <a:r>
              <a:rPr lang="es-ES" sz="1000"/>
              <a:t>Al aplicar las encuestas, las personas que quisieran consumir morocho por grupos de edades se distribuyeron así:</a:t>
            </a:r>
            <a:endParaRPr lang="es-ES"/>
          </a:p>
        </p:txBody>
      </p:sp>
      <p:sp>
        <p:nvSpPr>
          <p:cNvPr id="18437" name="Rectangle 4"/>
          <p:cNvSpPr>
            <a:spLocks noChangeArrowheads="1"/>
          </p:cNvSpPr>
          <p:nvPr/>
        </p:nvSpPr>
        <p:spPr bwMode="auto">
          <a:xfrm>
            <a:off x="4786313" y="2714625"/>
            <a:ext cx="4071937" cy="3140075"/>
          </a:xfrm>
          <a:prstGeom prst="rect">
            <a:avLst/>
          </a:prstGeom>
          <a:noFill/>
          <a:ln w="9525">
            <a:noFill/>
            <a:miter lim="800000"/>
            <a:headEnd/>
            <a:tailEnd/>
          </a:ln>
        </p:spPr>
        <p:txBody>
          <a:bodyPr anchor="ctr">
            <a:spAutoFit/>
          </a:bodyPr>
          <a:lstStyle/>
          <a:p>
            <a:pPr algn="just" eaLnBrk="0" hangingPunct="0">
              <a:lnSpc>
                <a:spcPct val="150000"/>
              </a:lnSpc>
            </a:pPr>
            <a:r>
              <a:rPr lang="es-ES" sz="1100"/>
              <a:t>Existen grupos por edades diferenciados por sus preferencias y expectativas. El primero, grupo  joven, que ha conocido el morocho por medio de padres o abuelos pero sin embargo no lo sabe preparar porque en sus casas se ha perdido la costumbre. Los dos grupos siguientes son  principalmente aquellos en los que se concentra la mayoría de padres de familia jóvenes que desean mantener el consumo de la bebida pero no la preparan por falta de tiempo.</a:t>
            </a:r>
          </a:p>
          <a:p>
            <a:pPr algn="just" eaLnBrk="0" hangingPunct="0">
              <a:lnSpc>
                <a:spcPct val="150000"/>
              </a:lnSpc>
            </a:pPr>
            <a:r>
              <a:rPr lang="es-ES" sz="1100"/>
              <a:t>Los grupos finales son aquellos que han mantenido la tradición de tomar morocho, pero por su edad son un poco menos abiertos al cambio de presentación, es por eso que la muestra  de ese sector se tomo de menor tamaño. </a:t>
            </a:r>
          </a:p>
        </p:txBody>
      </p:sp>
      <p:pic>
        <p:nvPicPr>
          <p:cNvPr id="18438" name="Picture 7"/>
          <p:cNvPicPr>
            <a:picLocks noChangeAspect="1" noChangeArrowheads="1"/>
          </p:cNvPicPr>
          <p:nvPr/>
        </p:nvPicPr>
        <p:blipFill>
          <a:blip r:embed="rId2"/>
          <a:srcRect/>
          <a:stretch>
            <a:fillRect/>
          </a:stretch>
        </p:blipFill>
        <p:spPr bwMode="auto">
          <a:xfrm>
            <a:off x="500063" y="2786063"/>
            <a:ext cx="4286250"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2"/>
          <p:cNvSpPr>
            <a:spLocks noChangeArrowheads="1" noChangeShapeType="1" noTextEdit="1"/>
          </p:cNvSpPr>
          <p:nvPr/>
        </p:nvSpPr>
        <p:spPr bwMode="auto">
          <a:xfrm>
            <a:off x="2700338" y="404813"/>
            <a:ext cx="4032250" cy="523875"/>
          </a:xfrm>
          <a:prstGeom prst="rect">
            <a:avLst/>
          </a:prstGeom>
        </p:spPr>
        <p:txBody>
          <a:bodyPr wrap="none" fromWordArt="1">
            <a:prstTxWarp prst="textPlain">
              <a:avLst>
                <a:gd name="adj" fmla="val 50000"/>
              </a:avLst>
            </a:prstTxWarp>
          </a:bodyPr>
          <a:lstStyle/>
          <a:p>
            <a:pPr algn="ctr"/>
            <a:r>
              <a:rPr lang="es-ES"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MOROPACK</a:t>
            </a:r>
          </a:p>
        </p:txBody>
      </p:sp>
      <p:sp>
        <p:nvSpPr>
          <p:cNvPr id="19459" name="Text Box 6"/>
          <p:cNvSpPr txBox="1">
            <a:spLocks noChangeArrowheads="1"/>
          </p:cNvSpPr>
          <p:nvPr/>
        </p:nvSpPr>
        <p:spPr bwMode="auto">
          <a:xfrm>
            <a:off x="755650" y="1844675"/>
            <a:ext cx="7705725" cy="1077913"/>
          </a:xfrm>
          <a:prstGeom prst="rect">
            <a:avLst/>
          </a:prstGeom>
          <a:noFill/>
          <a:ln w="9525">
            <a:noFill/>
            <a:miter lim="800000"/>
            <a:headEnd/>
            <a:tailEnd/>
          </a:ln>
        </p:spPr>
        <p:txBody>
          <a:bodyPr>
            <a:spAutoFit/>
          </a:bodyPr>
          <a:lstStyle/>
          <a:p>
            <a:r>
              <a:rPr lang="es-ES" sz="1600" b="1"/>
              <a:t>DISPOSICION DE COMPRA</a:t>
            </a:r>
          </a:p>
          <a:p>
            <a:endParaRPr lang="es-ES" sz="1600" b="1"/>
          </a:p>
          <a:p>
            <a:r>
              <a:rPr lang="es-ES" sz="1600"/>
              <a:t>Al preguntarse por la disposición que tendría a comprar morocho en envase aséptico, bajo el nombre de Moropack, obtuvimos los siguientes resultados:</a:t>
            </a:r>
          </a:p>
        </p:txBody>
      </p:sp>
      <p:sp>
        <p:nvSpPr>
          <p:cNvPr id="19460" name="Text Box 10"/>
          <p:cNvSpPr txBox="1">
            <a:spLocks noChangeArrowheads="1"/>
          </p:cNvSpPr>
          <p:nvPr/>
        </p:nvSpPr>
        <p:spPr bwMode="auto">
          <a:xfrm>
            <a:off x="5148263" y="3933825"/>
            <a:ext cx="3240087" cy="1100138"/>
          </a:xfrm>
          <a:prstGeom prst="rect">
            <a:avLst/>
          </a:prstGeom>
          <a:noFill/>
          <a:ln w="9525">
            <a:noFill/>
            <a:miter lim="800000"/>
            <a:headEnd/>
            <a:tailEnd/>
          </a:ln>
        </p:spPr>
        <p:txBody>
          <a:bodyPr>
            <a:spAutoFit/>
          </a:bodyPr>
          <a:lstStyle/>
          <a:p>
            <a:pPr algn="just">
              <a:spcBef>
                <a:spcPct val="50000"/>
              </a:spcBef>
            </a:pPr>
            <a:r>
              <a:rPr lang="es-ES" sz="1600"/>
              <a:t>Un 71.8 % de los encuestados mostró una disposición a comprar Moropack; y un28.2% restante no están dispuestos a comprar.</a:t>
            </a:r>
            <a:r>
              <a:rPr lang="es-ES"/>
              <a:t> </a:t>
            </a:r>
          </a:p>
        </p:txBody>
      </p:sp>
      <p:sp>
        <p:nvSpPr>
          <p:cNvPr id="19461" name="Text Box 11"/>
          <p:cNvSpPr txBox="1">
            <a:spLocks noChangeArrowheads="1"/>
          </p:cNvSpPr>
          <p:nvPr/>
        </p:nvSpPr>
        <p:spPr bwMode="auto">
          <a:xfrm>
            <a:off x="827088" y="1196975"/>
            <a:ext cx="7488237" cy="457200"/>
          </a:xfrm>
          <a:prstGeom prst="rect">
            <a:avLst/>
          </a:prstGeom>
          <a:noFill/>
          <a:ln w="9525">
            <a:noFill/>
            <a:miter lim="800000"/>
            <a:headEnd/>
            <a:tailEnd/>
          </a:ln>
        </p:spPr>
        <p:txBody>
          <a:bodyPr>
            <a:spAutoFit/>
          </a:bodyPr>
          <a:lstStyle/>
          <a:p>
            <a:pPr algn="ctr">
              <a:spcBef>
                <a:spcPct val="50000"/>
              </a:spcBef>
            </a:pPr>
            <a:r>
              <a:rPr lang="es-ES" sz="2400" b="1"/>
              <a:t>Resultados de las encuestas</a:t>
            </a:r>
          </a:p>
        </p:txBody>
      </p:sp>
      <p:pic>
        <p:nvPicPr>
          <p:cNvPr id="19462" name="Picture 13"/>
          <p:cNvPicPr>
            <a:picLocks noChangeAspect="1" noChangeArrowheads="1"/>
          </p:cNvPicPr>
          <p:nvPr/>
        </p:nvPicPr>
        <p:blipFill>
          <a:blip r:embed="rId2"/>
          <a:srcRect l="38931" t="24377" r="26178" b="29362"/>
          <a:stretch>
            <a:fillRect/>
          </a:stretch>
        </p:blipFill>
        <p:spPr bwMode="auto">
          <a:xfrm>
            <a:off x="928688" y="3071813"/>
            <a:ext cx="4000500"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2"/>
          <p:cNvSpPr>
            <a:spLocks noChangeArrowheads="1" noChangeShapeType="1" noTextEdit="1"/>
          </p:cNvSpPr>
          <p:nvPr/>
        </p:nvSpPr>
        <p:spPr bwMode="auto">
          <a:xfrm>
            <a:off x="2700338" y="404813"/>
            <a:ext cx="4032250" cy="523875"/>
          </a:xfrm>
          <a:prstGeom prst="rect">
            <a:avLst/>
          </a:prstGeom>
        </p:spPr>
        <p:txBody>
          <a:bodyPr wrap="none" fromWordArt="1">
            <a:prstTxWarp prst="textPlain">
              <a:avLst>
                <a:gd name="adj" fmla="val 50000"/>
              </a:avLst>
            </a:prstTxWarp>
          </a:bodyPr>
          <a:lstStyle/>
          <a:p>
            <a:pPr algn="ctr"/>
            <a:r>
              <a:rPr lang="es-ES"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MOROPACK</a:t>
            </a:r>
          </a:p>
        </p:txBody>
      </p:sp>
      <p:sp>
        <p:nvSpPr>
          <p:cNvPr id="20483" name="Text Box 3"/>
          <p:cNvSpPr txBox="1">
            <a:spLocks noChangeArrowheads="1"/>
          </p:cNvSpPr>
          <p:nvPr/>
        </p:nvSpPr>
        <p:spPr bwMode="auto">
          <a:xfrm>
            <a:off x="755650" y="1844675"/>
            <a:ext cx="7705725" cy="855663"/>
          </a:xfrm>
          <a:prstGeom prst="rect">
            <a:avLst/>
          </a:prstGeom>
          <a:noFill/>
          <a:ln w="9525">
            <a:noFill/>
            <a:miter lim="800000"/>
            <a:headEnd/>
            <a:tailEnd/>
          </a:ln>
        </p:spPr>
        <p:txBody>
          <a:bodyPr>
            <a:spAutoFit/>
          </a:bodyPr>
          <a:lstStyle/>
          <a:p>
            <a:r>
              <a:rPr lang="es-ES" b="1"/>
              <a:t>PRECIO</a:t>
            </a:r>
          </a:p>
          <a:p>
            <a:r>
              <a:rPr lang="es-ES" sz="1600"/>
              <a:t>Sobre el precio al que estarían dispuestos a comprar Moropack, los encuestados respondieron lo siguiente:</a:t>
            </a:r>
          </a:p>
        </p:txBody>
      </p:sp>
      <p:sp>
        <p:nvSpPr>
          <p:cNvPr id="20484" name="Text Box 6"/>
          <p:cNvSpPr txBox="1">
            <a:spLocks noChangeArrowheads="1"/>
          </p:cNvSpPr>
          <p:nvPr/>
        </p:nvSpPr>
        <p:spPr bwMode="auto">
          <a:xfrm>
            <a:off x="827088" y="1196975"/>
            <a:ext cx="7488237" cy="457200"/>
          </a:xfrm>
          <a:prstGeom prst="rect">
            <a:avLst/>
          </a:prstGeom>
          <a:noFill/>
          <a:ln w="9525">
            <a:noFill/>
            <a:miter lim="800000"/>
            <a:headEnd/>
            <a:tailEnd/>
          </a:ln>
        </p:spPr>
        <p:txBody>
          <a:bodyPr>
            <a:spAutoFit/>
          </a:bodyPr>
          <a:lstStyle/>
          <a:p>
            <a:pPr algn="ctr">
              <a:spcBef>
                <a:spcPct val="50000"/>
              </a:spcBef>
            </a:pPr>
            <a:r>
              <a:rPr lang="es-ES" sz="2400" b="1"/>
              <a:t>Resultados de las encuestas</a:t>
            </a:r>
          </a:p>
        </p:txBody>
      </p:sp>
      <p:sp>
        <p:nvSpPr>
          <p:cNvPr id="20485" name="Text Box 8"/>
          <p:cNvSpPr txBox="1">
            <a:spLocks noChangeArrowheads="1"/>
          </p:cNvSpPr>
          <p:nvPr/>
        </p:nvSpPr>
        <p:spPr bwMode="auto">
          <a:xfrm>
            <a:off x="1116013" y="5589588"/>
            <a:ext cx="3311525" cy="517525"/>
          </a:xfrm>
          <a:prstGeom prst="rect">
            <a:avLst/>
          </a:prstGeom>
          <a:noFill/>
          <a:ln w="9525">
            <a:noFill/>
            <a:miter lim="800000"/>
            <a:headEnd/>
            <a:tailEnd/>
          </a:ln>
        </p:spPr>
        <p:txBody>
          <a:bodyPr>
            <a:spAutoFit/>
          </a:bodyPr>
          <a:lstStyle/>
          <a:p>
            <a:pPr>
              <a:spcBef>
                <a:spcPct val="50000"/>
              </a:spcBef>
            </a:pPr>
            <a:r>
              <a:rPr lang="es-EC" sz="1400"/>
              <a:t>En promedio la disposición a pagar por el envase de 1 litro es de $1.50.</a:t>
            </a:r>
            <a:endParaRPr lang="es-ES" sz="1400"/>
          </a:p>
        </p:txBody>
      </p:sp>
      <p:sp>
        <p:nvSpPr>
          <p:cNvPr id="20486" name="Text Box 11"/>
          <p:cNvSpPr txBox="1">
            <a:spLocks noChangeArrowheads="1"/>
          </p:cNvSpPr>
          <p:nvPr/>
        </p:nvSpPr>
        <p:spPr bwMode="auto">
          <a:xfrm>
            <a:off x="4643438" y="5589588"/>
            <a:ext cx="3455987" cy="517525"/>
          </a:xfrm>
          <a:prstGeom prst="rect">
            <a:avLst/>
          </a:prstGeom>
          <a:noFill/>
          <a:ln w="9525">
            <a:noFill/>
            <a:miter lim="800000"/>
            <a:headEnd/>
            <a:tailEnd/>
          </a:ln>
        </p:spPr>
        <p:txBody>
          <a:bodyPr>
            <a:spAutoFit/>
          </a:bodyPr>
          <a:lstStyle/>
          <a:p>
            <a:pPr>
              <a:spcBef>
                <a:spcPct val="50000"/>
              </a:spcBef>
            </a:pPr>
            <a:r>
              <a:rPr lang="es-EC" sz="1400"/>
              <a:t>En promedio la disposición a pagar por el envase de 250 ml es de $ 0.62</a:t>
            </a:r>
            <a:endParaRPr lang="es-ES" sz="1400"/>
          </a:p>
        </p:txBody>
      </p:sp>
      <p:pic>
        <p:nvPicPr>
          <p:cNvPr id="20487" name="Picture 9"/>
          <p:cNvPicPr>
            <a:picLocks noChangeAspect="1" noChangeArrowheads="1"/>
          </p:cNvPicPr>
          <p:nvPr/>
        </p:nvPicPr>
        <p:blipFill>
          <a:blip r:embed="rId2"/>
          <a:srcRect l="28917" t="37950" r="23798" b="11357"/>
          <a:stretch>
            <a:fillRect/>
          </a:stretch>
        </p:blipFill>
        <p:spPr bwMode="auto">
          <a:xfrm>
            <a:off x="1000125" y="3143250"/>
            <a:ext cx="3143250"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2"/>
          <p:cNvSpPr>
            <a:spLocks noChangeArrowheads="1" noChangeShapeType="1" noTextEdit="1"/>
          </p:cNvSpPr>
          <p:nvPr/>
        </p:nvSpPr>
        <p:spPr bwMode="auto">
          <a:xfrm>
            <a:off x="2700338" y="404813"/>
            <a:ext cx="4032250" cy="523875"/>
          </a:xfrm>
          <a:prstGeom prst="rect">
            <a:avLst/>
          </a:prstGeom>
        </p:spPr>
        <p:txBody>
          <a:bodyPr wrap="none" fromWordArt="1">
            <a:prstTxWarp prst="textPlain">
              <a:avLst>
                <a:gd name="adj" fmla="val 50000"/>
              </a:avLst>
            </a:prstTxWarp>
          </a:bodyPr>
          <a:lstStyle/>
          <a:p>
            <a:pPr algn="ctr"/>
            <a:r>
              <a:rPr lang="es-ES"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MOROPACK</a:t>
            </a:r>
          </a:p>
        </p:txBody>
      </p:sp>
      <p:sp>
        <p:nvSpPr>
          <p:cNvPr id="21507" name="Text Box 6"/>
          <p:cNvSpPr txBox="1">
            <a:spLocks noChangeArrowheads="1"/>
          </p:cNvSpPr>
          <p:nvPr/>
        </p:nvSpPr>
        <p:spPr bwMode="auto">
          <a:xfrm>
            <a:off x="827088" y="1196975"/>
            <a:ext cx="7488237" cy="457200"/>
          </a:xfrm>
          <a:prstGeom prst="rect">
            <a:avLst/>
          </a:prstGeom>
          <a:noFill/>
          <a:ln w="9525">
            <a:noFill/>
            <a:miter lim="800000"/>
            <a:headEnd/>
            <a:tailEnd/>
          </a:ln>
        </p:spPr>
        <p:txBody>
          <a:bodyPr>
            <a:spAutoFit/>
          </a:bodyPr>
          <a:lstStyle/>
          <a:p>
            <a:pPr algn="ctr">
              <a:spcBef>
                <a:spcPct val="50000"/>
              </a:spcBef>
            </a:pPr>
            <a:r>
              <a:rPr lang="es-ES" sz="2400" b="1"/>
              <a:t>Resultados de las encuestas</a:t>
            </a:r>
          </a:p>
        </p:txBody>
      </p:sp>
      <p:sp>
        <p:nvSpPr>
          <p:cNvPr id="21508" name="Rectangle 1"/>
          <p:cNvSpPr>
            <a:spLocks noChangeArrowheads="1"/>
          </p:cNvSpPr>
          <p:nvPr/>
        </p:nvSpPr>
        <p:spPr bwMode="auto">
          <a:xfrm>
            <a:off x="857250" y="1857375"/>
            <a:ext cx="7316788" cy="615950"/>
          </a:xfrm>
          <a:prstGeom prst="rect">
            <a:avLst/>
          </a:prstGeom>
          <a:noFill/>
          <a:ln w="9525">
            <a:noFill/>
            <a:miter lim="800000"/>
            <a:headEnd/>
            <a:tailEnd/>
          </a:ln>
        </p:spPr>
        <p:txBody>
          <a:bodyPr wrap="none" anchor="ctr">
            <a:spAutoFit/>
          </a:bodyPr>
          <a:lstStyle/>
          <a:p>
            <a:pPr algn="just" eaLnBrk="0" hangingPunct="0"/>
            <a:r>
              <a:rPr lang="es-EC" sz="2000" b="1"/>
              <a:t>PRESENTACION</a:t>
            </a:r>
            <a:endParaRPr lang="es-ES" sz="2000"/>
          </a:p>
          <a:p>
            <a:pPr algn="just" eaLnBrk="0" hangingPunct="0"/>
            <a:r>
              <a:rPr lang="es-EC" sz="1400"/>
              <a:t>Las encuestas reflejan cual de las presentaciones es la más aceptada para el consumidor</a:t>
            </a:r>
          </a:p>
        </p:txBody>
      </p:sp>
      <p:pic>
        <p:nvPicPr>
          <p:cNvPr id="21509" name="Picture 2"/>
          <p:cNvPicPr>
            <a:picLocks noChangeAspect="1" noChangeArrowheads="1"/>
          </p:cNvPicPr>
          <p:nvPr/>
        </p:nvPicPr>
        <p:blipFill>
          <a:blip r:embed="rId2"/>
          <a:srcRect/>
          <a:stretch>
            <a:fillRect/>
          </a:stretch>
        </p:blipFill>
        <p:spPr bwMode="auto">
          <a:xfrm>
            <a:off x="1000125" y="2857500"/>
            <a:ext cx="3543300" cy="2581275"/>
          </a:xfrm>
          <a:prstGeom prst="rect">
            <a:avLst/>
          </a:prstGeom>
          <a:noFill/>
          <a:ln w="9525">
            <a:noFill/>
            <a:miter lim="800000"/>
            <a:headEnd/>
            <a:tailEnd/>
          </a:ln>
        </p:spPr>
      </p:pic>
      <p:sp>
        <p:nvSpPr>
          <p:cNvPr id="21510" name="Rectangle 3"/>
          <p:cNvSpPr>
            <a:spLocks noChangeArrowheads="1"/>
          </p:cNvSpPr>
          <p:nvPr/>
        </p:nvSpPr>
        <p:spPr bwMode="auto">
          <a:xfrm>
            <a:off x="4429125" y="3714750"/>
            <a:ext cx="3929063" cy="738188"/>
          </a:xfrm>
          <a:prstGeom prst="rect">
            <a:avLst/>
          </a:prstGeom>
          <a:noFill/>
          <a:ln w="9525">
            <a:noFill/>
            <a:miter lim="800000"/>
            <a:headEnd/>
            <a:tailEnd/>
          </a:ln>
        </p:spPr>
        <p:txBody>
          <a:bodyPr anchor="ctr">
            <a:spAutoFit/>
          </a:bodyPr>
          <a:lstStyle/>
          <a:p>
            <a:pPr algn="just" eaLnBrk="0" hangingPunct="0">
              <a:tabLst>
                <a:tab pos="400050" algn="l"/>
              </a:tabLst>
            </a:pPr>
            <a:r>
              <a:rPr lang="es-ES" sz="1400"/>
              <a:t>Donde el 36.1% prefiere consumidor el envase que contiene 250 ml. Y el 18.9% el envase de 1 litro. Y ambas opciones el 45%.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0"/>
          <p:cNvSpPr txBox="1">
            <a:spLocks noChangeArrowheads="1"/>
          </p:cNvSpPr>
          <p:nvPr/>
        </p:nvSpPr>
        <p:spPr bwMode="auto">
          <a:xfrm>
            <a:off x="900113" y="1557338"/>
            <a:ext cx="3311525" cy="366712"/>
          </a:xfrm>
          <a:prstGeom prst="rect">
            <a:avLst/>
          </a:prstGeom>
          <a:noFill/>
          <a:ln w="9525">
            <a:noFill/>
            <a:miter lim="800000"/>
            <a:headEnd/>
            <a:tailEnd/>
          </a:ln>
        </p:spPr>
        <p:txBody>
          <a:bodyPr>
            <a:spAutoFit/>
          </a:bodyPr>
          <a:lstStyle/>
          <a:p>
            <a:pPr>
              <a:spcBef>
                <a:spcPct val="50000"/>
              </a:spcBef>
            </a:pPr>
            <a:endParaRPr lang="es-ES"/>
          </a:p>
        </p:txBody>
      </p:sp>
      <p:sp>
        <p:nvSpPr>
          <p:cNvPr id="5" name="1 Título"/>
          <p:cNvSpPr txBox="1">
            <a:spLocks/>
          </p:cNvSpPr>
          <p:nvPr/>
        </p:nvSpPr>
        <p:spPr>
          <a:xfrm>
            <a:off x="711170" y="1776395"/>
            <a:ext cx="8429684" cy="1071569"/>
          </a:xfrm>
          <a:prstGeom prst="rect">
            <a:avLst/>
          </a:prstGeom>
        </p:spPr>
        <p:txBody>
          <a:bodyPr anchor="ctr">
            <a:normAutofit fontScale="97500"/>
            <a:scene3d>
              <a:camera prst="orthographicFront"/>
              <a:lightRig rig="soft" dir="t"/>
            </a:scene3d>
            <a:sp3d prstMaterial="softEdge">
              <a:bevelT w="25400" h="25400"/>
            </a:sp3d>
          </a:bodyPr>
          <a:lstStyle/>
          <a:p>
            <a:pPr fontAlgn="auto">
              <a:spcAft>
                <a:spcPts val="0"/>
              </a:spcAft>
              <a:defRPr/>
            </a:pPr>
            <a:r>
              <a:rPr lang="es-EC" sz="4100" b="1" dirty="0">
                <a:effectLst>
                  <a:outerShdw blurRad="31750" dist="25400" dir="5400000" algn="tl" rotWithShape="0">
                    <a:srgbClr val="000000">
                      <a:alpha val="25000"/>
                    </a:srgbClr>
                  </a:outerShdw>
                </a:effectLst>
                <a:latin typeface="+mj-lt"/>
                <a:ea typeface="+mj-ea"/>
                <a:cs typeface="+mj-cs"/>
              </a:rPr>
              <a:t>Definición</a:t>
            </a:r>
          </a:p>
        </p:txBody>
      </p:sp>
      <p:sp>
        <p:nvSpPr>
          <p:cNvPr id="4100" name="Text Box 13"/>
          <p:cNvSpPr txBox="1">
            <a:spLocks noChangeArrowheads="1"/>
          </p:cNvSpPr>
          <p:nvPr/>
        </p:nvSpPr>
        <p:spPr bwMode="auto">
          <a:xfrm>
            <a:off x="755650" y="3500438"/>
            <a:ext cx="7561263" cy="1552575"/>
          </a:xfrm>
          <a:prstGeom prst="rect">
            <a:avLst/>
          </a:prstGeom>
          <a:noFill/>
          <a:ln w="9525">
            <a:noFill/>
            <a:miter lim="800000"/>
            <a:headEnd/>
            <a:tailEnd/>
          </a:ln>
        </p:spPr>
        <p:txBody>
          <a:bodyPr>
            <a:spAutoFit/>
          </a:bodyPr>
          <a:lstStyle/>
          <a:p>
            <a:pPr algn="ctr"/>
            <a:r>
              <a:rPr lang="es-ES" sz="2400"/>
              <a:t>Moropack consiste en una bebida nutritiva realizada a base de morocho en grano grueso molido presentado en un envase Aséptico similar al tetra-pack</a:t>
            </a:r>
            <a:r>
              <a:rPr lang="es-ES" sz="2400" b="1"/>
              <a:t>. </a:t>
            </a:r>
          </a:p>
          <a:p>
            <a:pPr algn="ctr"/>
            <a:endParaRPr lang="es-ES" sz="2400" b="1"/>
          </a:p>
        </p:txBody>
      </p:sp>
      <p:sp>
        <p:nvSpPr>
          <p:cNvPr id="4101" name="WordArt 2"/>
          <p:cNvSpPr>
            <a:spLocks noChangeArrowheads="1" noChangeShapeType="1" noTextEdit="1"/>
          </p:cNvSpPr>
          <p:nvPr/>
        </p:nvSpPr>
        <p:spPr bwMode="auto">
          <a:xfrm>
            <a:off x="2714625" y="642938"/>
            <a:ext cx="4032250" cy="523875"/>
          </a:xfrm>
          <a:prstGeom prst="rect">
            <a:avLst/>
          </a:prstGeom>
        </p:spPr>
        <p:txBody>
          <a:bodyPr wrap="none" fromWordArt="1">
            <a:prstTxWarp prst="textPlain">
              <a:avLst>
                <a:gd name="adj" fmla="val 50000"/>
              </a:avLst>
            </a:prstTxWarp>
          </a:bodyPr>
          <a:lstStyle/>
          <a:p>
            <a:pPr algn="ctr"/>
            <a:r>
              <a:rPr lang="es-ES"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MOROPACK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p:cNvSpPr>
            <a:spLocks noChangeArrowheads="1" noChangeShapeType="1" noTextEdit="1"/>
          </p:cNvSpPr>
          <p:nvPr/>
        </p:nvSpPr>
        <p:spPr bwMode="auto">
          <a:xfrm>
            <a:off x="2700338" y="404813"/>
            <a:ext cx="4032250" cy="523875"/>
          </a:xfrm>
          <a:prstGeom prst="rect">
            <a:avLst/>
          </a:prstGeom>
        </p:spPr>
        <p:txBody>
          <a:bodyPr wrap="none" fromWordArt="1">
            <a:prstTxWarp prst="textPlain">
              <a:avLst>
                <a:gd name="adj" fmla="val 50000"/>
              </a:avLst>
            </a:prstTxWarp>
          </a:bodyPr>
          <a:lstStyle/>
          <a:p>
            <a:pPr algn="ctr"/>
            <a:r>
              <a:rPr lang="es-ES"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MOROPACK</a:t>
            </a:r>
          </a:p>
        </p:txBody>
      </p:sp>
      <p:sp>
        <p:nvSpPr>
          <p:cNvPr id="22531" name="Text Box 3"/>
          <p:cNvSpPr txBox="1">
            <a:spLocks noChangeArrowheads="1"/>
          </p:cNvSpPr>
          <p:nvPr/>
        </p:nvSpPr>
        <p:spPr bwMode="auto">
          <a:xfrm>
            <a:off x="755650" y="1844675"/>
            <a:ext cx="7705725" cy="646113"/>
          </a:xfrm>
          <a:prstGeom prst="rect">
            <a:avLst/>
          </a:prstGeom>
          <a:noFill/>
          <a:ln w="9525">
            <a:noFill/>
            <a:miter lim="800000"/>
            <a:headEnd/>
            <a:tailEnd/>
          </a:ln>
        </p:spPr>
        <p:txBody>
          <a:bodyPr>
            <a:spAutoFit/>
          </a:bodyPr>
          <a:lstStyle/>
          <a:p>
            <a:r>
              <a:rPr lang="es-ES" b="1"/>
              <a:t>PLAZA</a:t>
            </a:r>
            <a:endParaRPr lang="es-ES"/>
          </a:p>
          <a:p>
            <a:r>
              <a:rPr lang="es-ES"/>
              <a:t>Al preguntarse sobre el lugar en que compraría Moropack se obtuvo:</a:t>
            </a:r>
          </a:p>
        </p:txBody>
      </p:sp>
      <p:sp>
        <p:nvSpPr>
          <p:cNvPr id="22532" name="Text Box 6"/>
          <p:cNvSpPr txBox="1">
            <a:spLocks noChangeArrowheads="1"/>
          </p:cNvSpPr>
          <p:nvPr/>
        </p:nvSpPr>
        <p:spPr bwMode="auto">
          <a:xfrm>
            <a:off x="827088" y="1196975"/>
            <a:ext cx="7488237" cy="457200"/>
          </a:xfrm>
          <a:prstGeom prst="rect">
            <a:avLst/>
          </a:prstGeom>
          <a:noFill/>
          <a:ln w="9525">
            <a:noFill/>
            <a:miter lim="800000"/>
            <a:headEnd/>
            <a:tailEnd/>
          </a:ln>
        </p:spPr>
        <p:txBody>
          <a:bodyPr>
            <a:spAutoFit/>
          </a:bodyPr>
          <a:lstStyle/>
          <a:p>
            <a:pPr algn="ctr">
              <a:spcBef>
                <a:spcPct val="50000"/>
              </a:spcBef>
            </a:pPr>
            <a:r>
              <a:rPr lang="es-ES" sz="2400" b="1"/>
              <a:t>Resultados de las encuestas</a:t>
            </a:r>
          </a:p>
        </p:txBody>
      </p:sp>
      <p:pic>
        <p:nvPicPr>
          <p:cNvPr id="22533" name="Picture 1"/>
          <p:cNvPicPr>
            <a:picLocks noChangeAspect="1" noChangeArrowheads="1"/>
          </p:cNvPicPr>
          <p:nvPr/>
        </p:nvPicPr>
        <p:blipFill>
          <a:blip r:embed="rId2"/>
          <a:srcRect/>
          <a:stretch>
            <a:fillRect/>
          </a:stretch>
        </p:blipFill>
        <p:spPr bwMode="auto">
          <a:xfrm>
            <a:off x="1214438" y="2928938"/>
            <a:ext cx="3286125" cy="3000375"/>
          </a:xfrm>
          <a:prstGeom prst="rect">
            <a:avLst/>
          </a:prstGeom>
          <a:noFill/>
          <a:ln w="9525">
            <a:noFill/>
            <a:miter lim="800000"/>
            <a:headEnd/>
            <a:tailEnd/>
          </a:ln>
        </p:spPr>
      </p:pic>
      <p:sp>
        <p:nvSpPr>
          <p:cNvPr id="22534" name="Rectangle 2"/>
          <p:cNvSpPr>
            <a:spLocks noChangeArrowheads="1"/>
          </p:cNvSpPr>
          <p:nvPr/>
        </p:nvSpPr>
        <p:spPr bwMode="auto">
          <a:xfrm>
            <a:off x="4572000" y="3857625"/>
            <a:ext cx="4143375" cy="646113"/>
          </a:xfrm>
          <a:prstGeom prst="rect">
            <a:avLst/>
          </a:prstGeom>
          <a:noFill/>
          <a:ln w="9525">
            <a:noFill/>
            <a:miter lim="800000"/>
            <a:headEnd/>
            <a:tailEnd/>
          </a:ln>
        </p:spPr>
        <p:txBody>
          <a:bodyPr anchor="ctr">
            <a:spAutoFit/>
          </a:bodyPr>
          <a:lstStyle/>
          <a:p>
            <a:pPr algn="just" eaLnBrk="0" hangingPunct="0">
              <a:tabLst>
                <a:tab pos="771525" algn="l"/>
              </a:tabLst>
            </a:pPr>
            <a:r>
              <a:rPr lang="es-ES" sz="1200"/>
              <a:t>El 58.9 % compraría Moropack en tiendas, el 19.3 % en supermercados, 7.1 % en bares de establecimientos educativos y 14.6 % en otros lugares.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2"/>
          <p:cNvSpPr>
            <a:spLocks noChangeArrowheads="1" noChangeShapeType="1" noTextEdit="1"/>
          </p:cNvSpPr>
          <p:nvPr/>
        </p:nvSpPr>
        <p:spPr bwMode="auto">
          <a:xfrm>
            <a:off x="2700338" y="404813"/>
            <a:ext cx="4032250" cy="523875"/>
          </a:xfrm>
          <a:prstGeom prst="rect">
            <a:avLst/>
          </a:prstGeom>
        </p:spPr>
        <p:txBody>
          <a:bodyPr wrap="none" fromWordArt="1">
            <a:prstTxWarp prst="textPlain">
              <a:avLst>
                <a:gd name="adj" fmla="val 50000"/>
              </a:avLst>
            </a:prstTxWarp>
          </a:bodyPr>
          <a:lstStyle/>
          <a:p>
            <a:pPr algn="ctr"/>
            <a:r>
              <a:rPr lang="es-ES"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MOROPACK</a:t>
            </a:r>
          </a:p>
        </p:txBody>
      </p:sp>
      <p:sp>
        <p:nvSpPr>
          <p:cNvPr id="23555" name="Text Box 3"/>
          <p:cNvSpPr txBox="1">
            <a:spLocks noChangeArrowheads="1"/>
          </p:cNvSpPr>
          <p:nvPr/>
        </p:nvSpPr>
        <p:spPr bwMode="auto">
          <a:xfrm>
            <a:off x="755650" y="1844675"/>
            <a:ext cx="7705725" cy="369888"/>
          </a:xfrm>
          <a:prstGeom prst="rect">
            <a:avLst/>
          </a:prstGeom>
          <a:noFill/>
          <a:ln w="9525">
            <a:noFill/>
            <a:miter lim="800000"/>
            <a:headEnd/>
            <a:tailEnd/>
          </a:ln>
        </p:spPr>
        <p:txBody>
          <a:bodyPr>
            <a:spAutoFit/>
          </a:bodyPr>
          <a:lstStyle/>
          <a:p>
            <a:r>
              <a:rPr lang="es-ES" b="1"/>
              <a:t>Conclusiones</a:t>
            </a:r>
            <a:endParaRPr lang="es-ES"/>
          </a:p>
        </p:txBody>
      </p:sp>
      <p:sp>
        <p:nvSpPr>
          <p:cNvPr id="23556" name="Text Box 6"/>
          <p:cNvSpPr txBox="1">
            <a:spLocks noChangeArrowheads="1"/>
          </p:cNvSpPr>
          <p:nvPr/>
        </p:nvSpPr>
        <p:spPr bwMode="auto">
          <a:xfrm>
            <a:off x="827088" y="1196975"/>
            <a:ext cx="7488237" cy="457200"/>
          </a:xfrm>
          <a:prstGeom prst="rect">
            <a:avLst/>
          </a:prstGeom>
          <a:noFill/>
          <a:ln w="9525">
            <a:noFill/>
            <a:miter lim="800000"/>
            <a:headEnd/>
            <a:tailEnd/>
          </a:ln>
        </p:spPr>
        <p:txBody>
          <a:bodyPr>
            <a:spAutoFit/>
          </a:bodyPr>
          <a:lstStyle/>
          <a:p>
            <a:pPr algn="ctr">
              <a:spcBef>
                <a:spcPct val="50000"/>
              </a:spcBef>
            </a:pPr>
            <a:r>
              <a:rPr lang="es-ES" sz="2400" b="1"/>
              <a:t>Resultados de las encuestas</a:t>
            </a:r>
          </a:p>
        </p:txBody>
      </p:sp>
      <p:sp>
        <p:nvSpPr>
          <p:cNvPr id="23557" name="Rectangle 1"/>
          <p:cNvSpPr>
            <a:spLocks noChangeArrowheads="1"/>
          </p:cNvSpPr>
          <p:nvPr/>
        </p:nvSpPr>
        <p:spPr bwMode="auto">
          <a:xfrm>
            <a:off x="285750" y="2481263"/>
            <a:ext cx="8001000" cy="3435350"/>
          </a:xfrm>
          <a:prstGeom prst="rect">
            <a:avLst/>
          </a:prstGeom>
          <a:noFill/>
          <a:ln w="9525">
            <a:noFill/>
            <a:miter lim="800000"/>
            <a:headEnd/>
            <a:tailEnd/>
          </a:ln>
        </p:spPr>
        <p:txBody>
          <a:bodyPr anchor="ctr">
            <a:spAutoFit/>
          </a:bodyPr>
          <a:lstStyle/>
          <a:p>
            <a:pPr algn="just" eaLnBrk="0" hangingPunct="0">
              <a:tabLst>
                <a:tab pos="1085850" algn="l"/>
              </a:tabLst>
            </a:pPr>
            <a:r>
              <a:rPr lang="es-EC" sz="1000" b="1"/>
              <a:t> </a:t>
            </a:r>
            <a:endParaRPr lang="es-ES" sz="1400"/>
          </a:p>
          <a:p>
            <a:pPr algn="just" eaLnBrk="0" hangingPunct="0">
              <a:buFontTx/>
              <a:buChar char="•"/>
              <a:tabLst>
                <a:tab pos="1085850" algn="l"/>
              </a:tabLst>
            </a:pPr>
            <a:r>
              <a:rPr lang="es-ES" sz="1400"/>
              <a:t>Se ha comprobado que nuestro segmento objetivo se ubica principalmente en el rango de edades de 15 a 25 años.</a:t>
            </a:r>
          </a:p>
          <a:p>
            <a:pPr algn="just" eaLnBrk="0" hangingPunct="0">
              <a:tabLst>
                <a:tab pos="1085850" algn="l"/>
              </a:tabLst>
            </a:pPr>
            <a:endParaRPr lang="es-ES" sz="1400"/>
          </a:p>
          <a:p>
            <a:pPr algn="just" eaLnBrk="0" hangingPunct="0">
              <a:buFontTx/>
              <a:buChar char="•"/>
              <a:tabLst>
                <a:tab pos="1085850" algn="l"/>
              </a:tabLst>
            </a:pPr>
            <a:r>
              <a:rPr lang="es-ES" sz="1400"/>
              <a:t>El precio que estarían dispuestos a pagar los compradores es bajo, lo que serviría de referencia al momento de fijarlo.</a:t>
            </a:r>
          </a:p>
          <a:p>
            <a:pPr algn="just" eaLnBrk="0" hangingPunct="0">
              <a:tabLst>
                <a:tab pos="1085850" algn="l"/>
              </a:tabLst>
            </a:pPr>
            <a:endParaRPr lang="es-ES" sz="1400"/>
          </a:p>
          <a:p>
            <a:pPr algn="just" eaLnBrk="0" hangingPunct="0">
              <a:buFontTx/>
              <a:buChar char="•"/>
              <a:tabLst>
                <a:tab pos="1085850" algn="l"/>
              </a:tabLst>
            </a:pPr>
            <a:r>
              <a:rPr lang="es-ES" sz="1400"/>
              <a:t>Los compradores quisieran adquirir Moropack en las tiendas de su barrio.</a:t>
            </a:r>
          </a:p>
          <a:p>
            <a:pPr algn="just" eaLnBrk="0" hangingPunct="0">
              <a:tabLst>
                <a:tab pos="1085850" algn="l"/>
              </a:tabLst>
            </a:pPr>
            <a:endParaRPr lang="es-ES" sz="1400"/>
          </a:p>
          <a:p>
            <a:pPr algn="just" eaLnBrk="0" hangingPunct="0">
              <a:buFontTx/>
              <a:buChar char="•"/>
              <a:tabLst>
                <a:tab pos="1085850" algn="l"/>
              </a:tabLst>
            </a:pPr>
            <a:r>
              <a:rPr lang="es-ES" sz="1400"/>
              <a:t>Se comprueba que Moropack debe venir en las presentaciones Con pasas y Sin pasas, aunque el porcentaje mayor es de no pasas. </a:t>
            </a:r>
          </a:p>
          <a:p>
            <a:pPr algn="just" eaLnBrk="0" hangingPunct="0">
              <a:tabLst>
                <a:tab pos="1085850" algn="l"/>
              </a:tabLst>
            </a:pPr>
            <a:endParaRPr lang="es-ES" sz="1400"/>
          </a:p>
          <a:p>
            <a:pPr algn="just" eaLnBrk="0" hangingPunct="0">
              <a:buFontTx/>
              <a:buChar char="•"/>
              <a:tabLst>
                <a:tab pos="1085850" algn="l"/>
              </a:tabLst>
            </a:pPr>
            <a:r>
              <a:rPr lang="es-ES" sz="1400"/>
              <a:t>Se verifica la existencia de una necesidad insatisfecha.</a:t>
            </a:r>
          </a:p>
          <a:p>
            <a:pPr algn="just" eaLnBrk="0" hangingPunct="0">
              <a:tabLst>
                <a:tab pos="1085850" algn="l"/>
              </a:tabLst>
            </a:pPr>
            <a:endParaRPr lang="es-ES" sz="1400"/>
          </a:p>
          <a:p>
            <a:pPr algn="just" eaLnBrk="0" hangingPunct="0">
              <a:buFontTx/>
              <a:buChar char="•"/>
              <a:tabLst>
                <a:tab pos="1085850" algn="l"/>
              </a:tabLst>
            </a:pPr>
            <a:r>
              <a:rPr lang="es-ES" sz="1400"/>
              <a:t> El sector que muestra una mayor disposición a comprar Moropack es el norte de la ciudad, lo que serviría para fines de distribución.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dinero"/>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Title 3"/>
          <p:cNvSpPr>
            <a:spLocks noGrp="1"/>
          </p:cNvSpPr>
          <p:nvPr>
            <p:ph type="ctrTitle"/>
          </p:nvPr>
        </p:nvSpPr>
        <p:spPr>
          <a:xfrm>
            <a:off x="3428992" y="4643446"/>
            <a:ext cx="6386514" cy="1714512"/>
          </a:xfrm>
          <a:ln w="6350"/>
        </p:spPr>
        <p:txBody>
          <a:bodyPr>
            <a:noAutofit/>
          </a:bodyPr>
          <a:lstStyle/>
          <a:p>
            <a:pPr eaLnBrk="1" fontAlgn="auto" hangingPunct="1">
              <a:spcAft>
                <a:spcPts val="0"/>
              </a:spcAft>
              <a:defRPr/>
            </a:pPr>
            <a:r>
              <a:rPr lang="es-EC" sz="4400" dirty="0" smtClean="0">
                <a:solidFill>
                  <a:schemeClr val="bg2">
                    <a:lumMod val="75000"/>
                  </a:schemeClr>
                </a:solidFill>
              </a:rPr>
              <a:t>Estimación de costos</a:t>
            </a:r>
          </a:p>
        </p:txBody>
      </p:sp>
      <p:pic>
        <p:nvPicPr>
          <p:cNvPr id="8" name="Picture 7"/>
          <p:cNvPicPr/>
          <p:nvPr/>
        </p:nvPicPr>
        <p:blipFill>
          <a:blip r:embed="rId3"/>
          <a:srcRect l="29127" t="41274" r="44874" b="45409"/>
          <a:stretch>
            <a:fillRect/>
          </a:stretch>
        </p:blipFill>
        <p:spPr bwMode="auto">
          <a:xfrm>
            <a:off x="7286644" y="214290"/>
            <a:ext cx="1596147" cy="660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85750"/>
            <a:ext cx="8258175" cy="6188075"/>
          </a:xfrm>
        </p:spPr>
        <p:txBody>
          <a:bodyPr>
            <a:normAutofit fontScale="70000" lnSpcReduction="20000"/>
          </a:bodyPr>
          <a:lstStyle/>
          <a:p>
            <a:pPr marL="548640" indent="-411480" algn="ctr" eaLnBrk="1" fontAlgn="auto" hangingPunct="1">
              <a:spcAft>
                <a:spcPts val="0"/>
              </a:spcAft>
              <a:buClr>
                <a:schemeClr val="tx1">
                  <a:shade val="95000"/>
                </a:schemeClr>
              </a:buClr>
              <a:buFont typeface="Wingdings 2"/>
              <a:buChar char=""/>
              <a:defRPr/>
            </a:pPr>
            <a:endParaRPr lang="es-EC" b="1" dirty="0" smtClean="0">
              <a:solidFill>
                <a:schemeClr val="bg1"/>
              </a:solidFill>
            </a:endParaRPr>
          </a:p>
          <a:p>
            <a:pPr marL="548640" indent="-411480" algn="ctr" eaLnBrk="1" fontAlgn="auto" hangingPunct="1">
              <a:spcAft>
                <a:spcPts val="0"/>
              </a:spcAft>
              <a:buClr>
                <a:schemeClr val="tx1">
                  <a:shade val="95000"/>
                </a:schemeClr>
              </a:buClr>
              <a:buFont typeface="Wingdings 2"/>
              <a:buChar char=""/>
              <a:defRPr/>
            </a:pPr>
            <a:r>
              <a:rPr lang="es-EC" sz="4000" b="1" dirty="0" smtClean="0">
                <a:solidFill>
                  <a:schemeClr val="tx1">
                    <a:lumMod val="95000"/>
                  </a:schemeClr>
                </a:solidFill>
              </a:rPr>
              <a:t>COSTOS VARIABLES</a:t>
            </a:r>
          </a:p>
          <a:p>
            <a:pPr marL="548640" indent="-411480" eaLnBrk="1" fontAlgn="auto" hangingPunct="1">
              <a:spcAft>
                <a:spcPts val="0"/>
              </a:spcAft>
              <a:buClr>
                <a:schemeClr val="tx1">
                  <a:shade val="95000"/>
                </a:schemeClr>
              </a:buClr>
              <a:buFont typeface="Wingdings 2"/>
              <a:buNone/>
              <a:defRPr/>
            </a:pPr>
            <a:endParaRPr lang="es-EC" b="1" dirty="0" smtClean="0"/>
          </a:p>
          <a:p>
            <a:pPr marL="548640" indent="-411480" algn="just" eaLnBrk="1" fontAlgn="auto" hangingPunct="1">
              <a:spcAft>
                <a:spcPts val="0"/>
              </a:spcAft>
              <a:buClr>
                <a:schemeClr val="tx1">
                  <a:shade val="95000"/>
                </a:schemeClr>
              </a:buClr>
              <a:buFont typeface="Wingdings 2"/>
              <a:buNone/>
              <a:defRPr/>
            </a:pPr>
            <a:r>
              <a:rPr lang="es-EC" dirty="0" smtClean="0"/>
              <a:t>	</a:t>
            </a:r>
            <a:r>
              <a:rPr lang="es-EC" sz="2300" b="1" dirty="0" smtClean="0"/>
              <a:t>La fórmula para la elaboración del morocho contiene: leche, agua, azúcar, morocho y canela.</a:t>
            </a:r>
          </a:p>
          <a:p>
            <a:pPr marL="548640" indent="-411480" algn="just" eaLnBrk="1" fontAlgn="auto" hangingPunct="1">
              <a:spcAft>
                <a:spcPts val="0"/>
              </a:spcAft>
              <a:buClr>
                <a:schemeClr val="tx1">
                  <a:shade val="95000"/>
                </a:schemeClr>
              </a:buClr>
              <a:buFont typeface="Wingdings 2"/>
              <a:buNone/>
              <a:defRPr/>
            </a:pPr>
            <a:r>
              <a:rPr lang="es-EC" sz="2300" b="1" dirty="0" smtClean="0"/>
              <a:t>  </a:t>
            </a:r>
          </a:p>
          <a:p>
            <a:pPr marL="548640" indent="-411480" eaLnBrk="1" fontAlgn="auto" hangingPunct="1">
              <a:spcAft>
                <a:spcPts val="0"/>
              </a:spcAft>
              <a:buClr>
                <a:schemeClr val="tx1">
                  <a:shade val="95000"/>
                </a:schemeClr>
              </a:buClr>
              <a:buFont typeface="Wingdings 2"/>
              <a:buChar char=""/>
              <a:defRPr/>
            </a:pPr>
            <a:endParaRPr lang="es-EC" dirty="0" smtClean="0"/>
          </a:p>
          <a:p>
            <a:pPr marL="548640" indent="-411480" eaLnBrk="1" fontAlgn="auto" hangingPunct="1">
              <a:spcAft>
                <a:spcPts val="0"/>
              </a:spcAft>
              <a:buClr>
                <a:schemeClr val="tx1">
                  <a:shade val="95000"/>
                </a:schemeClr>
              </a:buClr>
              <a:buFont typeface="Wingdings 2"/>
              <a:buNone/>
              <a:defRPr/>
            </a:pPr>
            <a:endParaRPr lang="es-EC" dirty="0" smtClean="0"/>
          </a:p>
          <a:p>
            <a:pPr marL="548640" indent="-411480" eaLnBrk="1" fontAlgn="auto" hangingPunct="1">
              <a:spcAft>
                <a:spcPts val="0"/>
              </a:spcAft>
              <a:buClr>
                <a:schemeClr val="tx1">
                  <a:shade val="95000"/>
                </a:schemeClr>
              </a:buClr>
              <a:buFont typeface="Wingdings 2"/>
              <a:buNone/>
              <a:defRPr/>
            </a:pPr>
            <a:endParaRPr lang="es-EC" dirty="0" smtClean="0"/>
          </a:p>
          <a:p>
            <a:pPr marL="548640" indent="-411480" eaLnBrk="1" fontAlgn="auto" hangingPunct="1">
              <a:spcAft>
                <a:spcPts val="0"/>
              </a:spcAft>
              <a:buClr>
                <a:schemeClr val="tx1">
                  <a:shade val="95000"/>
                </a:schemeClr>
              </a:buClr>
              <a:buFont typeface="Wingdings 2"/>
              <a:buNone/>
              <a:defRPr/>
            </a:pPr>
            <a:endParaRPr lang="es-EC" dirty="0" smtClean="0"/>
          </a:p>
          <a:p>
            <a:pPr marL="548640" indent="-411480" eaLnBrk="1" fontAlgn="auto" hangingPunct="1">
              <a:spcAft>
                <a:spcPts val="0"/>
              </a:spcAft>
              <a:buClr>
                <a:schemeClr val="tx1">
                  <a:shade val="95000"/>
                </a:schemeClr>
              </a:buClr>
              <a:buFont typeface="Wingdings 2"/>
              <a:buNone/>
              <a:defRPr/>
            </a:pPr>
            <a:endParaRPr lang="es-EC" dirty="0" smtClean="0"/>
          </a:p>
          <a:p>
            <a:pPr marL="548640" indent="-411480" eaLnBrk="1" fontAlgn="auto" hangingPunct="1">
              <a:spcAft>
                <a:spcPts val="0"/>
              </a:spcAft>
              <a:buClr>
                <a:schemeClr val="tx1">
                  <a:shade val="95000"/>
                </a:schemeClr>
              </a:buClr>
              <a:buFont typeface="Wingdings 2"/>
              <a:buNone/>
              <a:defRPr/>
            </a:pPr>
            <a:endParaRPr lang="es-EC" dirty="0" smtClean="0"/>
          </a:p>
          <a:p>
            <a:pPr marL="548640" indent="-411480" eaLnBrk="1" fontAlgn="auto" hangingPunct="1">
              <a:spcAft>
                <a:spcPts val="0"/>
              </a:spcAft>
              <a:buClr>
                <a:schemeClr val="tx1">
                  <a:shade val="95000"/>
                </a:schemeClr>
              </a:buClr>
              <a:buFont typeface="Wingdings 2"/>
              <a:buNone/>
              <a:defRPr/>
            </a:pPr>
            <a:endParaRPr lang="es-EC" dirty="0" smtClean="0"/>
          </a:p>
          <a:p>
            <a:pPr marL="548640" indent="-411480" algn="just" eaLnBrk="1" fontAlgn="auto" hangingPunct="1">
              <a:spcAft>
                <a:spcPts val="0"/>
              </a:spcAft>
              <a:buClr>
                <a:schemeClr val="tx1">
                  <a:shade val="95000"/>
                </a:schemeClr>
              </a:buClr>
              <a:buFont typeface="Wingdings 2"/>
              <a:buNone/>
              <a:defRPr/>
            </a:pPr>
            <a:r>
              <a:rPr lang="es-EC" dirty="0" smtClean="0"/>
              <a:t>	</a:t>
            </a:r>
          </a:p>
          <a:p>
            <a:pPr marL="548640" indent="-411480" algn="just" eaLnBrk="1" fontAlgn="auto" hangingPunct="1">
              <a:spcAft>
                <a:spcPts val="0"/>
              </a:spcAft>
              <a:buClr>
                <a:schemeClr val="tx1">
                  <a:shade val="95000"/>
                </a:schemeClr>
              </a:buClr>
              <a:buFont typeface="Wingdings 2"/>
              <a:buNone/>
              <a:defRPr/>
            </a:pPr>
            <a:r>
              <a:rPr lang="es-EC" sz="2400" dirty="0" smtClean="0"/>
              <a:t>	</a:t>
            </a:r>
          </a:p>
          <a:p>
            <a:pPr marL="548640" indent="-411480" algn="just" eaLnBrk="1" fontAlgn="auto" hangingPunct="1">
              <a:spcAft>
                <a:spcPts val="0"/>
              </a:spcAft>
              <a:buClr>
                <a:schemeClr val="tx1">
                  <a:shade val="95000"/>
                </a:schemeClr>
              </a:buClr>
              <a:buFont typeface="Wingdings 2"/>
              <a:buNone/>
              <a:defRPr/>
            </a:pPr>
            <a:r>
              <a:rPr lang="es-EC" sz="2400" dirty="0" smtClean="0"/>
              <a:t>	</a:t>
            </a:r>
          </a:p>
          <a:p>
            <a:pPr marL="548640" indent="-411480" algn="just" eaLnBrk="1" fontAlgn="auto" hangingPunct="1">
              <a:lnSpc>
                <a:spcPct val="120000"/>
              </a:lnSpc>
              <a:spcAft>
                <a:spcPts val="0"/>
              </a:spcAft>
              <a:buClr>
                <a:schemeClr val="tx1">
                  <a:shade val="95000"/>
                </a:schemeClr>
              </a:buClr>
              <a:buFont typeface="Wingdings 2"/>
              <a:buNone/>
              <a:defRPr/>
            </a:pPr>
            <a:r>
              <a:rPr lang="es-EC" sz="2400" dirty="0" smtClean="0"/>
              <a:t>	</a:t>
            </a:r>
          </a:p>
          <a:p>
            <a:pPr marL="548640" indent="-411480" algn="just" eaLnBrk="1" fontAlgn="auto" hangingPunct="1">
              <a:lnSpc>
                <a:spcPct val="120000"/>
              </a:lnSpc>
              <a:spcAft>
                <a:spcPts val="0"/>
              </a:spcAft>
              <a:buClr>
                <a:schemeClr val="tx1">
                  <a:shade val="95000"/>
                </a:schemeClr>
              </a:buClr>
              <a:buFont typeface="Wingdings 2"/>
              <a:buNone/>
              <a:defRPr/>
            </a:pPr>
            <a:r>
              <a:rPr lang="es-EC" sz="2400" dirty="0" smtClean="0"/>
              <a:t>	</a:t>
            </a:r>
            <a:r>
              <a:rPr lang="es-EC" sz="2300" b="1" dirty="0" smtClean="0"/>
              <a:t>El total de producción anual se lo obtiene de la demanda estimada en el estudio de mercado.  Se ha considerado que la producción de Moropack de 1 litro representa el 40% del total producido, mientras que la presentación de  250 ml representa el 60%.  </a:t>
            </a:r>
          </a:p>
          <a:p>
            <a:pPr marL="548640" indent="-411480" eaLnBrk="1" fontAlgn="auto" hangingPunct="1">
              <a:spcAft>
                <a:spcPts val="0"/>
              </a:spcAft>
              <a:buClr>
                <a:schemeClr val="tx1">
                  <a:shade val="95000"/>
                </a:schemeClr>
              </a:buClr>
              <a:buFont typeface="Wingdings 2"/>
              <a:buNone/>
              <a:defRPr/>
            </a:pPr>
            <a:endParaRPr lang="es-EC" b="1" dirty="0" smtClean="0"/>
          </a:p>
        </p:txBody>
      </p:sp>
      <p:pic>
        <p:nvPicPr>
          <p:cNvPr id="7" name="Picture 6"/>
          <p:cNvPicPr/>
          <p:nvPr/>
        </p:nvPicPr>
        <p:blipFill>
          <a:blip r:embed="rId2"/>
          <a:srcRect l="29127" t="41274" r="44874" b="45409"/>
          <a:stretch>
            <a:fillRect/>
          </a:stretch>
        </p:blipFill>
        <p:spPr bwMode="auto">
          <a:xfrm>
            <a:off x="357158" y="285728"/>
            <a:ext cx="1596147" cy="660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3" name="Picture 5"/>
          <p:cNvPicPr>
            <a:picLocks noChangeAspect="1" noChangeArrowheads="1"/>
          </p:cNvPicPr>
          <p:nvPr/>
        </p:nvPicPr>
        <p:blipFill>
          <a:blip r:embed="rId3"/>
          <a:srcRect/>
          <a:stretch>
            <a:fillRect/>
          </a:stretch>
        </p:blipFill>
        <p:spPr bwMode="auto">
          <a:xfrm>
            <a:off x="1143000" y="2357438"/>
            <a:ext cx="7429500" cy="25003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88"/>
            <a:ext cx="8229600" cy="5951537"/>
          </a:xfrm>
        </p:spPr>
        <p:txBody>
          <a:bodyPr>
            <a:normAutofit/>
          </a:bodyPr>
          <a:lstStyle/>
          <a:p>
            <a:pPr marL="548640" indent="-411480" algn="ctr" eaLnBrk="1" fontAlgn="auto" hangingPunct="1">
              <a:spcAft>
                <a:spcPts val="0"/>
              </a:spcAft>
              <a:buClr>
                <a:schemeClr val="tx1">
                  <a:shade val="95000"/>
                </a:schemeClr>
              </a:buClr>
              <a:buFont typeface="Wingdings 2"/>
              <a:buChar char=""/>
              <a:defRPr/>
            </a:pPr>
            <a:r>
              <a:rPr lang="es-EC" b="1" dirty="0" smtClean="0">
                <a:solidFill>
                  <a:schemeClr val="tx1">
                    <a:lumMod val="95000"/>
                  </a:schemeClr>
                </a:solidFill>
              </a:rPr>
              <a:t>COSTOS FIJOS </a:t>
            </a:r>
          </a:p>
          <a:p>
            <a:pPr marL="548640" indent="-411480" algn="ctr" eaLnBrk="1" fontAlgn="auto" hangingPunct="1">
              <a:spcAft>
                <a:spcPts val="0"/>
              </a:spcAft>
              <a:buClr>
                <a:schemeClr val="tx1">
                  <a:shade val="95000"/>
                </a:schemeClr>
              </a:buClr>
              <a:buFont typeface="Wingdings 2"/>
              <a:buNone/>
              <a:defRPr/>
            </a:pPr>
            <a:r>
              <a:rPr lang="es-EC" sz="1800" dirty="0" smtClean="0"/>
              <a:t>	</a:t>
            </a:r>
          </a:p>
          <a:p>
            <a:pPr marL="548640" indent="-411480" algn="just" eaLnBrk="1" fontAlgn="auto" hangingPunct="1">
              <a:spcAft>
                <a:spcPts val="0"/>
              </a:spcAft>
              <a:buClr>
                <a:schemeClr val="tx1">
                  <a:shade val="95000"/>
                </a:schemeClr>
              </a:buClr>
              <a:buFont typeface="Wingdings 2"/>
              <a:buNone/>
              <a:defRPr/>
            </a:pPr>
            <a:r>
              <a:rPr lang="es-EC" sz="1800" dirty="0" smtClean="0"/>
              <a:t>	</a:t>
            </a:r>
            <a:r>
              <a:rPr lang="es-EC" sz="1800" b="1" dirty="0" smtClean="0"/>
              <a:t>Los costos fijos han sido determinados por los sueldos de personal, gastos de servicios básicos, gastos de suministros y gastos de alquiler de la planta.  A continuación se detallan estos costos por mes y por año.</a:t>
            </a:r>
          </a:p>
          <a:p>
            <a:pPr marL="548640" indent="-411480" algn="just" eaLnBrk="1" fontAlgn="auto" hangingPunct="1">
              <a:spcAft>
                <a:spcPts val="0"/>
              </a:spcAft>
              <a:buClr>
                <a:schemeClr val="tx1">
                  <a:shade val="95000"/>
                </a:schemeClr>
              </a:buClr>
              <a:buFont typeface="Wingdings 2"/>
              <a:buNone/>
              <a:defRPr/>
            </a:pPr>
            <a:endParaRPr lang="es-EC" dirty="0" smtClean="0"/>
          </a:p>
          <a:p>
            <a:pPr marL="548640" indent="-411480" eaLnBrk="1" fontAlgn="auto" hangingPunct="1">
              <a:spcAft>
                <a:spcPts val="0"/>
              </a:spcAft>
              <a:buClr>
                <a:schemeClr val="tx1">
                  <a:shade val="95000"/>
                </a:schemeClr>
              </a:buClr>
              <a:buFont typeface="Wingdings 2"/>
              <a:buChar char=""/>
              <a:defRPr/>
            </a:pPr>
            <a:endParaRPr lang="es-EC" dirty="0" smtClean="0"/>
          </a:p>
          <a:p>
            <a:pPr marL="548640" indent="-411480" eaLnBrk="1" fontAlgn="auto" hangingPunct="1">
              <a:spcAft>
                <a:spcPts val="0"/>
              </a:spcAft>
              <a:buClr>
                <a:schemeClr val="tx1">
                  <a:shade val="95000"/>
                </a:schemeClr>
              </a:buClr>
              <a:buFont typeface="Wingdings 2"/>
              <a:buChar char=""/>
              <a:defRPr/>
            </a:pPr>
            <a:endParaRPr lang="es-EC" dirty="0" smtClean="0"/>
          </a:p>
          <a:p>
            <a:pPr marL="548640" indent="-411480" eaLnBrk="1" fontAlgn="auto" hangingPunct="1">
              <a:spcAft>
                <a:spcPts val="0"/>
              </a:spcAft>
              <a:buClr>
                <a:schemeClr val="tx1">
                  <a:shade val="95000"/>
                </a:schemeClr>
              </a:buClr>
              <a:buFont typeface="Wingdings 2"/>
              <a:buNone/>
              <a:defRPr/>
            </a:pPr>
            <a:endParaRPr lang="es-ES" sz="1800" dirty="0" smtClean="0"/>
          </a:p>
          <a:p>
            <a:pPr marL="548640" indent="-411480" algn="just" eaLnBrk="1" fontAlgn="auto" hangingPunct="1">
              <a:spcAft>
                <a:spcPts val="0"/>
              </a:spcAft>
              <a:buClr>
                <a:schemeClr val="tx1">
                  <a:shade val="95000"/>
                </a:schemeClr>
              </a:buClr>
              <a:buFont typeface="Wingdings 2"/>
              <a:buNone/>
              <a:defRPr/>
            </a:pPr>
            <a:r>
              <a:rPr lang="es-ES" sz="1800" b="1" dirty="0" smtClean="0"/>
              <a:t>	Luego de calcular los costos fijos y variables por mes y por año, se procede a proyectar los costos totales de producción</a:t>
            </a:r>
            <a:r>
              <a:rPr lang="es-ES" sz="1800" dirty="0" smtClean="0"/>
              <a:t>.</a:t>
            </a:r>
          </a:p>
          <a:p>
            <a:pPr marL="548640" indent="-411480" eaLnBrk="1" fontAlgn="auto" hangingPunct="1">
              <a:spcAft>
                <a:spcPts val="0"/>
              </a:spcAft>
              <a:buClr>
                <a:schemeClr val="tx1">
                  <a:shade val="95000"/>
                </a:schemeClr>
              </a:buClr>
              <a:buFont typeface="Wingdings 2"/>
              <a:buNone/>
              <a:defRPr/>
            </a:pPr>
            <a:r>
              <a:rPr lang="es-ES" sz="1800" dirty="0" smtClean="0"/>
              <a:t>	</a:t>
            </a:r>
            <a:endParaRPr lang="es-EC" sz="1800" dirty="0" smtClean="0"/>
          </a:p>
          <a:p>
            <a:pPr marL="548640" indent="-411480" eaLnBrk="1" fontAlgn="auto" hangingPunct="1">
              <a:spcAft>
                <a:spcPts val="0"/>
              </a:spcAft>
              <a:buClr>
                <a:schemeClr val="tx1">
                  <a:shade val="95000"/>
                </a:schemeClr>
              </a:buClr>
              <a:buFont typeface="Wingdings 2"/>
              <a:buChar char=""/>
              <a:defRPr/>
            </a:pPr>
            <a:endParaRPr lang="es-EC" dirty="0"/>
          </a:p>
        </p:txBody>
      </p:sp>
      <p:pic>
        <p:nvPicPr>
          <p:cNvPr id="4" name="Picture 3"/>
          <p:cNvPicPr/>
          <p:nvPr/>
        </p:nvPicPr>
        <p:blipFill>
          <a:blip r:embed="rId2"/>
          <a:srcRect l="29127" t="41274" r="44874" b="45409"/>
          <a:stretch>
            <a:fillRect/>
          </a:stretch>
        </p:blipFill>
        <p:spPr bwMode="auto">
          <a:xfrm>
            <a:off x="428596" y="285728"/>
            <a:ext cx="1596147" cy="660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628" name="Picture 5"/>
          <p:cNvPicPr>
            <a:picLocks noChangeAspect="1" noChangeArrowheads="1"/>
          </p:cNvPicPr>
          <p:nvPr/>
        </p:nvPicPr>
        <p:blipFill>
          <a:blip r:embed="rId3"/>
          <a:srcRect/>
          <a:stretch>
            <a:fillRect/>
          </a:stretch>
        </p:blipFill>
        <p:spPr bwMode="auto">
          <a:xfrm>
            <a:off x="2571750" y="2214563"/>
            <a:ext cx="3786188" cy="1516062"/>
          </a:xfrm>
          <a:prstGeom prst="rect">
            <a:avLst/>
          </a:prstGeom>
          <a:noFill/>
          <a:ln w="9525">
            <a:noFill/>
            <a:miter lim="800000"/>
            <a:headEnd/>
            <a:tailEnd/>
          </a:ln>
        </p:spPr>
      </p:pic>
      <p:pic>
        <p:nvPicPr>
          <p:cNvPr id="26629" name="Picture 6"/>
          <p:cNvPicPr>
            <a:picLocks noChangeAspect="1" noChangeArrowheads="1"/>
          </p:cNvPicPr>
          <p:nvPr/>
        </p:nvPicPr>
        <p:blipFill>
          <a:blip r:embed="rId4"/>
          <a:srcRect/>
          <a:stretch>
            <a:fillRect/>
          </a:stretch>
        </p:blipFill>
        <p:spPr bwMode="auto">
          <a:xfrm>
            <a:off x="1571625" y="4714875"/>
            <a:ext cx="6169025" cy="148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785813" y="571500"/>
            <a:ext cx="7329487" cy="785813"/>
          </a:xfrm>
        </p:spPr>
        <p:txBody>
          <a:bodyPr>
            <a:normAutofit/>
          </a:bodyPr>
          <a:lstStyle/>
          <a:p>
            <a:pPr marL="548640" indent="-411480" algn="ctr" eaLnBrk="1" fontAlgn="auto" hangingPunct="1">
              <a:spcAft>
                <a:spcPts val="0"/>
              </a:spcAft>
              <a:buClr>
                <a:schemeClr val="tx1">
                  <a:shade val="95000"/>
                </a:schemeClr>
              </a:buClr>
              <a:buFont typeface="Wingdings 2"/>
              <a:buChar char=""/>
              <a:defRPr/>
            </a:pPr>
            <a:r>
              <a:rPr lang="es-EC" sz="2800" b="1" dirty="0" smtClean="0">
                <a:solidFill>
                  <a:schemeClr val="tx1">
                    <a:lumMod val="95000"/>
                  </a:schemeClr>
                </a:solidFill>
              </a:rPr>
              <a:t>PUNTO DE EQUILIBRIO</a:t>
            </a:r>
          </a:p>
          <a:p>
            <a:pPr marL="548640" indent="-411480" eaLnBrk="1" fontAlgn="auto" hangingPunct="1">
              <a:spcAft>
                <a:spcPts val="0"/>
              </a:spcAft>
              <a:buClr>
                <a:schemeClr val="tx1">
                  <a:shade val="95000"/>
                </a:schemeClr>
              </a:buClr>
              <a:buFont typeface="Wingdings 2"/>
              <a:buChar char=""/>
              <a:defRPr/>
            </a:pPr>
            <a:endParaRPr lang="es-EC" b="1" dirty="0">
              <a:solidFill>
                <a:schemeClr val="bg1"/>
              </a:solidFill>
            </a:endParaRPr>
          </a:p>
        </p:txBody>
      </p:sp>
      <p:pic>
        <p:nvPicPr>
          <p:cNvPr id="13" name="Picture 12"/>
          <p:cNvPicPr/>
          <p:nvPr/>
        </p:nvPicPr>
        <p:blipFill>
          <a:blip r:embed="rId2"/>
          <a:srcRect l="29127" t="41274" r="44874" b="45409"/>
          <a:stretch>
            <a:fillRect/>
          </a:stretch>
        </p:blipFill>
        <p:spPr bwMode="auto">
          <a:xfrm>
            <a:off x="285720" y="357166"/>
            <a:ext cx="1596147" cy="660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7652" name="TextBox 13"/>
          <p:cNvSpPr txBox="1">
            <a:spLocks noChangeArrowheads="1"/>
          </p:cNvSpPr>
          <p:nvPr/>
        </p:nvSpPr>
        <p:spPr bwMode="auto">
          <a:xfrm>
            <a:off x="857250" y="1643063"/>
            <a:ext cx="7429500" cy="923925"/>
          </a:xfrm>
          <a:prstGeom prst="rect">
            <a:avLst/>
          </a:prstGeom>
          <a:noFill/>
          <a:ln w="9525">
            <a:noFill/>
            <a:miter lim="800000"/>
            <a:headEnd/>
            <a:tailEnd/>
          </a:ln>
        </p:spPr>
        <p:txBody>
          <a:bodyPr>
            <a:spAutoFit/>
          </a:bodyPr>
          <a:lstStyle/>
          <a:p>
            <a:r>
              <a:rPr lang="es-EC" b="1">
                <a:latin typeface="Book Antiqua" pitchFamily="18" charset="0"/>
              </a:rPr>
              <a:t>Para calcular un punto de equilibrio en unidades de producción se utiliza la siguiente fórmula:</a:t>
            </a:r>
          </a:p>
          <a:p>
            <a:endParaRPr lang="es-EC">
              <a:latin typeface="Book Antiqua" pitchFamily="18" charset="0"/>
            </a:endParaRPr>
          </a:p>
        </p:txBody>
      </p:sp>
      <p:sp>
        <p:nvSpPr>
          <p:cNvPr id="15" name="Round Diagonal Corner Rectangle 14"/>
          <p:cNvSpPr/>
          <p:nvPr/>
        </p:nvSpPr>
        <p:spPr>
          <a:xfrm>
            <a:off x="1500188" y="2643188"/>
            <a:ext cx="6429375" cy="714375"/>
          </a:xfrm>
          <a:prstGeom prst="round2Diag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s-EC" dirty="0"/>
          </a:p>
          <a:p>
            <a:pPr algn="ctr" fontAlgn="auto">
              <a:spcBef>
                <a:spcPts val="0"/>
              </a:spcBef>
              <a:spcAft>
                <a:spcPts val="0"/>
              </a:spcAft>
              <a:defRPr/>
            </a:pPr>
            <a:r>
              <a:rPr lang="es-EC" dirty="0"/>
              <a:t>Q* = Ctos. Fijos / (Precio – Cto. Variable unitario)</a:t>
            </a:r>
          </a:p>
          <a:p>
            <a:pPr algn="ctr" fontAlgn="auto">
              <a:spcBef>
                <a:spcPts val="0"/>
              </a:spcBef>
              <a:spcAft>
                <a:spcPts val="0"/>
              </a:spcAft>
              <a:defRPr/>
            </a:pPr>
            <a:endParaRPr lang="es-EC" dirty="0"/>
          </a:p>
        </p:txBody>
      </p:sp>
      <p:pic>
        <p:nvPicPr>
          <p:cNvPr id="27656" name="Picture 9"/>
          <p:cNvPicPr>
            <a:picLocks noChangeAspect="1" noChangeArrowheads="1"/>
          </p:cNvPicPr>
          <p:nvPr/>
        </p:nvPicPr>
        <p:blipFill>
          <a:blip r:embed="rId3"/>
          <a:srcRect/>
          <a:stretch>
            <a:fillRect/>
          </a:stretch>
        </p:blipFill>
        <p:spPr bwMode="auto">
          <a:xfrm>
            <a:off x="1000125" y="4214813"/>
            <a:ext cx="7351713" cy="135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organizacion-contenido"/>
          <p:cNvPicPr>
            <a:picLocks noChangeAspect="1" noChangeArrowheads="1"/>
          </p:cNvPicPr>
          <p:nvPr/>
        </p:nvPicPr>
        <p:blipFill>
          <a:blip r:embed="rId2"/>
          <a:srcRect/>
          <a:stretch>
            <a:fillRect/>
          </a:stretch>
        </p:blipFill>
        <p:spPr bwMode="auto">
          <a:xfrm>
            <a:off x="857250" y="857250"/>
            <a:ext cx="5529263" cy="4143375"/>
          </a:xfrm>
          <a:prstGeom prst="rect">
            <a:avLst/>
          </a:prstGeom>
          <a:noFill/>
          <a:ln w="9525">
            <a:noFill/>
            <a:miter lim="800000"/>
            <a:headEnd/>
            <a:tailEnd/>
          </a:ln>
        </p:spPr>
      </p:pic>
      <p:sp>
        <p:nvSpPr>
          <p:cNvPr id="5" name="Title 4"/>
          <p:cNvSpPr>
            <a:spLocks noGrp="1"/>
          </p:cNvSpPr>
          <p:nvPr>
            <p:ph type="ctrTitle" idx="4294967295"/>
          </p:nvPr>
        </p:nvSpPr>
        <p:spPr>
          <a:xfrm>
            <a:off x="2428875" y="5286375"/>
            <a:ext cx="6715125" cy="1108075"/>
          </a:xfrm>
        </p:spPr>
        <p:txBody>
          <a:bodyPr>
            <a:noAutofit/>
          </a:bodyPr>
          <a:lstStyle/>
          <a:p>
            <a:pPr eaLnBrk="1" fontAlgn="auto" hangingPunct="1">
              <a:spcAft>
                <a:spcPts val="0"/>
              </a:spcAft>
              <a:defRPr/>
            </a:pPr>
            <a:r>
              <a:rPr lang="es-EC" sz="5400" cap="all" dirty="0" smtClean="0">
                <a:solidFill>
                  <a:schemeClr val="tx1">
                    <a:lumMod val="95000"/>
                  </a:schemeClr>
                </a:solidFill>
                <a:effectLst>
                  <a:outerShdw blurRad="127000" dist="200000" dir="2700000" algn="tl" rotWithShape="0">
                    <a:srgbClr val="000000">
                      <a:alpha val="30000"/>
                    </a:srgbClr>
                  </a:outerShdw>
                </a:effectLst>
              </a:rPr>
              <a:t>Estudio técnico</a:t>
            </a:r>
          </a:p>
        </p:txBody>
      </p:sp>
      <p:pic>
        <p:nvPicPr>
          <p:cNvPr id="10" name="Picture 9"/>
          <p:cNvPicPr/>
          <p:nvPr/>
        </p:nvPicPr>
        <p:blipFill>
          <a:blip r:embed="rId3"/>
          <a:srcRect l="29127" t="41274" r="44874" b="45409"/>
          <a:stretch>
            <a:fillRect/>
          </a:stretch>
        </p:blipFill>
        <p:spPr bwMode="auto">
          <a:xfrm>
            <a:off x="7143768" y="214290"/>
            <a:ext cx="1596147" cy="660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1" descr="http://www.telstar-lifesciences.com/files/Banner_lab.C.jpg"/>
          <p:cNvPicPr>
            <a:picLocks noChangeAspect="1" noChangeArrowheads="1"/>
          </p:cNvPicPr>
          <p:nvPr/>
        </p:nvPicPr>
        <p:blipFill>
          <a:blip r:embed="rId2"/>
          <a:srcRect/>
          <a:stretch>
            <a:fillRect/>
          </a:stretch>
        </p:blipFill>
        <p:spPr bwMode="auto">
          <a:xfrm>
            <a:off x="0" y="5643563"/>
            <a:ext cx="9144000" cy="1214437"/>
          </a:xfrm>
          <a:prstGeom prst="rect">
            <a:avLst/>
          </a:prstGeom>
          <a:noFill/>
          <a:ln w="9525">
            <a:noFill/>
            <a:miter lim="800000"/>
            <a:headEnd/>
            <a:tailEnd/>
          </a:ln>
        </p:spPr>
      </p:pic>
      <p:sp>
        <p:nvSpPr>
          <p:cNvPr id="3" name="Content Placeholder 2"/>
          <p:cNvSpPr>
            <a:spLocks noGrp="1"/>
          </p:cNvSpPr>
          <p:nvPr>
            <p:ph sz="half" idx="1"/>
          </p:nvPr>
        </p:nvSpPr>
        <p:spPr>
          <a:xfrm>
            <a:off x="785813" y="500063"/>
            <a:ext cx="8358187" cy="828675"/>
          </a:xfrm>
        </p:spPr>
        <p:txBody>
          <a:bodyPr>
            <a:normAutofit/>
          </a:bodyPr>
          <a:lstStyle/>
          <a:p>
            <a:pPr marL="548640" indent="-411480" algn="ctr" eaLnBrk="1" fontAlgn="auto" hangingPunct="1">
              <a:spcAft>
                <a:spcPts val="0"/>
              </a:spcAft>
              <a:buClr>
                <a:schemeClr val="tx1">
                  <a:shade val="95000"/>
                </a:schemeClr>
              </a:buClr>
              <a:buFont typeface="Wingdings 2"/>
              <a:buChar char=""/>
              <a:defRPr/>
            </a:pPr>
            <a:r>
              <a:rPr lang="es-EC" sz="3200" b="1" dirty="0" smtClean="0">
                <a:solidFill>
                  <a:schemeClr val="tx1">
                    <a:lumMod val="95000"/>
                  </a:schemeClr>
                </a:solidFill>
              </a:rPr>
              <a:t>ANTECEDENTES</a:t>
            </a:r>
          </a:p>
        </p:txBody>
      </p:sp>
      <p:pic>
        <p:nvPicPr>
          <p:cNvPr id="6" name="Picture 5"/>
          <p:cNvPicPr/>
          <p:nvPr/>
        </p:nvPicPr>
        <p:blipFill>
          <a:blip r:embed="rId3"/>
          <a:srcRect l="29127" t="41274" r="44874" b="45409"/>
          <a:stretch>
            <a:fillRect/>
          </a:stretch>
        </p:blipFill>
        <p:spPr bwMode="auto">
          <a:xfrm>
            <a:off x="357158" y="357166"/>
            <a:ext cx="1596147" cy="660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701" name="TextBox 6"/>
          <p:cNvSpPr txBox="1">
            <a:spLocks noChangeArrowheads="1"/>
          </p:cNvSpPr>
          <p:nvPr/>
        </p:nvSpPr>
        <p:spPr bwMode="auto">
          <a:xfrm>
            <a:off x="500063" y="1214438"/>
            <a:ext cx="3500437" cy="4246562"/>
          </a:xfrm>
          <a:prstGeom prst="rect">
            <a:avLst/>
          </a:prstGeom>
          <a:noFill/>
          <a:ln w="9525">
            <a:noFill/>
            <a:miter lim="800000"/>
            <a:headEnd/>
            <a:tailEnd/>
          </a:ln>
        </p:spPr>
        <p:txBody>
          <a:bodyPr>
            <a:spAutoFit/>
          </a:bodyPr>
          <a:lstStyle/>
          <a:p>
            <a:pPr algn="just"/>
            <a:endParaRPr lang="es-EC" b="1">
              <a:latin typeface="Book Antiqua" pitchFamily="18" charset="0"/>
            </a:endParaRPr>
          </a:p>
          <a:p>
            <a:pPr algn="just"/>
            <a:endParaRPr lang="es-EC" b="1">
              <a:latin typeface="Book Antiqua" pitchFamily="18" charset="0"/>
            </a:endParaRPr>
          </a:p>
          <a:p>
            <a:pPr algn="just">
              <a:buFont typeface="Wingdings" pitchFamily="2" charset="2"/>
              <a:buChar char="ü"/>
            </a:pPr>
            <a:r>
              <a:rPr lang="es-EC" b="1">
                <a:latin typeface="Book Antiqua" pitchFamily="18" charset="0"/>
              </a:rPr>
              <a:t>El contaje de coliformes, realizado de acuerdo con la norma INEN 1529 deberá dar un resultado máximo de 5 coliformes /cm</a:t>
            </a:r>
            <a:r>
              <a:rPr lang="es-EC" b="1" baseline="30000">
                <a:latin typeface="Book Antiqua" pitchFamily="18" charset="0"/>
              </a:rPr>
              <a:t>3</a:t>
            </a:r>
            <a:r>
              <a:rPr lang="es-EC" b="1">
                <a:latin typeface="Book Antiqua" pitchFamily="18" charset="0"/>
              </a:rPr>
              <a:t>.</a:t>
            </a:r>
          </a:p>
          <a:p>
            <a:pPr algn="just">
              <a:buFont typeface="Wingdings" pitchFamily="2" charset="2"/>
              <a:buChar char="ü"/>
            </a:pPr>
            <a:endParaRPr lang="es-EC" b="1">
              <a:latin typeface="Book Antiqua" pitchFamily="18" charset="0"/>
            </a:endParaRPr>
          </a:p>
          <a:p>
            <a:pPr>
              <a:buFont typeface="Wingdings" pitchFamily="2" charset="2"/>
              <a:buChar char="ü"/>
            </a:pPr>
            <a:r>
              <a:rPr lang="es-EC" b="1">
                <a:latin typeface="Book Antiqua" pitchFamily="18" charset="0"/>
              </a:rPr>
              <a:t>Ausencia de Escherichia Coli determinado de acuerdo a la norma INEN 1529</a:t>
            </a:r>
          </a:p>
          <a:p>
            <a:pPr>
              <a:buFont typeface="Wingdings" pitchFamily="2" charset="2"/>
              <a:buChar char="ü"/>
            </a:pPr>
            <a:r>
              <a:rPr lang="es-EC" b="1">
                <a:latin typeface="Book Antiqua" pitchFamily="18" charset="0"/>
              </a:rPr>
              <a:t>Ausencia de bacterias patógenas. </a:t>
            </a:r>
          </a:p>
          <a:p>
            <a:endParaRPr lang="es-EC">
              <a:latin typeface="Book Antiqua" pitchFamily="18" charset="0"/>
            </a:endParaRPr>
          </a:p>
          <a:p>
            <a:endParaRPr lang="es-EC">
              <a:latin typeface="Book Antiqua" pitchFamily="18" charset="0"/>
            </a:endParaRPr>
          </a:p>
        </p:txBody>
      </p:sp>
      <p:sp>
        <p:nvSpPr>
          <p:cNvPr id="2" name="TextBox 10"/>
          <p:cNvSpPr txBox="1">
            <a:spLocks noChangeArrowheads="1"/>
          </p:cNvSpPr>
          <p:nvPr/>
        </p:nvSpPr>
        <p:spPr bwMode="auto">
          <a:xfrm>
            <a:off x="4929188" y="1357313"/>
            <a:ext cx="3929062" cy="4524375"/>
          </a:xfrm>
          <a:prstGeom prst="rect">
            <a:avLst/>
          </a:prstGeom>
          <a:noFill/>
          <a:ln w="9525">
            <a:noFill/>
            <a:miter lim="800000"/>
            <a:headEnd/>
            <a:tailEnd/>
          </a:ln>
        </p:spPr>
        <p:txBody>
          <a:bodyPr>
            <a:spAutoFit/>
          </a:bodyPr>
          <a:lstStyle/>
          <a:p>
            <a:pPr>
              <a:defRPr/>
            </a:pPr>
            <a:r>
              <a:rPr lang="es-EC" b="1" dirty="0">
                <a:latin typeface="Book Antiqua" pitchFamily="18" charset="0"/>
              </a:rPr>
              <a:t>Requisitos según Norma INEN:</a:t>
            </a:r>
          </a:p>
          <a:p>
            <a:pPr>
              <a:defRPr/>
            </a:pPr>
            <a:endParaRPr lang="es-EC" b="1" dirty="0">
              <a:latin typeface="Book Antiqua" pitchFamily="18" charset="0"/>
            </a:endParaRPr>
          </a:p>
          <a:p>
            <a:pPr algn="just">
              <a:buFont typeface="Courier New" pitchFamily="49" charset="0"/>
              <a:buChar char="o"/>
              <a:defRPr/>
            </a:pPr>
            <a:r>
              <a:rPr lang="es-EC" b="1" dirty="0">
                <a:latin typeface="+mn-lt"/>
              </a:rPr>
              <a:t>  Deberán presentar aspecto normal, estar limpios, exentos de olores o sabores. </a:t>
            </a:r>
          </a:p>
          <a:p>
            <a:pPr algn="just">
              <a:defRPr/>
            </a:pPr>
            <a:endParaRPr lang="es-EC" b="1" dirty="0">
              <a:latin typeface="+mn-lt"/>
            </a:endParaRPr>
          </a:p>
          <a:p>
            <a:pPr algn="just">
              <a:buFont typeface="Courier New" pitchFamily="49" charset="0"/>
              <a:buChar char="o"/>
              <a:defRPr/>
            </a:pPr>
            <a:r>
              <a:rPr lang="es-EC" b="1" dirty="0">
                <a:latin typeface="+mn-lt"/>
              </a:rPr>
              <a:t>  La leche con porcentaje menor de 3.2 %  en grasa, podrá recibirse en planta previa comprobación y certificación de no estar adulterada.</a:t>
            </a:r>
          </a:p>
          <a:p>
            <a:pPr algn="just">
              <a:defRPr/>
            </a:pPr>
            <a:endParaRPr lang="es-EC" b="1" dirty="0">
              <a:latin typeface="+mn-lt"/>
            </a:endParaRPr>
          </a:p>
          <a:p>
            <a:pPr algn="just">
              <a:buFont typeface="Courier New" pitchFamily="49" charset="0"/>
              <a:buChar char="o"/>
              <a:defRPr/>
            </a:pPr>
            <a:r>
              <a:rPr lang="es-EC" b="1" dirty="0">
                <a:latin typeface="+mn-lt"/>
              </a:rPr>
              <a:t>  El recuento estándar en placa por cm</a:t>
            </a:r>
            <a:r>
              <a:rPr lang="es-EC" b="1" baseline="30000" dirty="0">
                <a:latin typeface="+mn-lt"/>
              </a:rPr>
              <a:t>3</a:t>
            </a:r>
            <a:r>
              <a:rPr lang="es-EC" b="1" dirty="0">
                <a:latin typeface="+mn-lt"/>
              </a:rPr>
              <a:t>, determinado de acuerdo con la norma INEN 1529, deberá ser menor de 10 bacterias. </a:t>
            </a:r>
          </a:p>
          <a:p>
            <a:pPr algn="just">
              <a:buFont typeface="Arial" charset="0"/>
              <a:buChar char="•"/>
              <a:defRPr/>
            </a:pPr>
            <a:endParaRPr lang="es-EC" dirty="0">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48640" indent="-411480" eaLnBrk="1" fontAlgn="auto" hangingPunct="1">
              <a:spcBef>
                <a:spcPct val="20000"/>
              </a:spcBef>
              <a:spcAft>
                <a:spcPts val="0"/>
              </a:spcAft>
              <a:buClr>
                <a:schemeClr val="tx1">
                  <a:shade val="95000"/>
                </a:schemeClr>
              </a:buClr>
              <a:buSzPct val="65000"/>
              <a:buFont typeface="Wingdings 2"/>
              <a:buChar char=""/>
              <a:defRPr/>
            </a:pPr>
            <a:r>
              <a:rPr lang="es-EC" sz="3600" dirty="0" smtClean="0">
                <a:solidFill>
                  <a:schemeClr val="tx1">
                    <a:lumMod val="95000"/>
                  </a:schemeClr>
                </a:solidFill>
                <a:latin typeface="+mn-lt"/>
                <a:ea typeface="+mn-ea"/>
                <a:cs typeface="+mn-cs"/>
              </a:rPr>
              <a:t>         </a:t>
            </a:r>
            <a:r>
              <a:rPr lang="es-EC" sz="3600" cap="all" dirty="0" smtClean="0">
                <a:solidFill>
                  <a:schemeClr val="tx1">
                    <a:lumMod val="95000"/>
                  </a:schemeClr>
                </a:solidFill>
                <a:effectLst>
                  <a:outerShdw blurRad="127000" dist="200000" dir="2700000" algn="tl" rotWithShape="0">
                    <a:srgbClr val="000000">
                      <a:alpha val="30000"/>
                    </a:srgbClr>
                  </a:outerShdw>
                </a:effectLst>
              </a:rPr>
              <a:t>PROCESO DE PRODUCCIÓN</a:t>
            </a:r>
          </a:p>
        </p:txBody>
      </p:sp>
      <p:pic>
        <p:nvPicPr>
          <p:cNvPr id="63490" name="Picture 2" descr="FLUJO DEL PROCESO"/>
          <p:cNvPicPr>
            <a:picLocks noChangeAspect="1" noChangeArrowheads="1"/>
          </p:cNvPicPr>
          <p:nvPr/>
        </p:nvPicPr>
        <p:blipFill>
          <a:blip r:embed="rId2"/>
          <a:srcRect l="5008" r="5640"/>
          <a:stretch>
            <a:fillRect/>
          </a:stretch>
        </p:blipFill>
        <p:spPr bwMode="auto">
          <a:xfrm>
            <a:off x="0" y="1643050"/>
            <a:ext cx="9144000" cy="4643470"/>
          </a:xfrm>
          <a:prstGeom prst="rect">
            <a:avLst/>
          </a:prstGeom>
          <a:ln>
            <a:noFill/>
          </a:ln>
          <a:effectLst>
            <a:softEdge rad="112500"/>
          </a:effectLst>
        </p:spPr>
      </p:pic>
      <p:pic>
        <p:nvPicPr>
          <p:cNvPr id="6" name="Picture 5"/>
          <p:cNvPicPr/>
          <p:nvPr/>
        </p:nvPicPr>
        <p:blipFill>
          <a:blip r:embed="rId3"/>
          <a:srcRect l="29127" t="41274" r="44874" b="45409"/>
          <a:stretch>
            <a:fillRect/>
          </a:stretch>
        </p:blipFill>
        <p:spPr bwMode="auto">
          <a:xfrm>
            <a:off x="214282" y="428604"/>
            <a:ext cx="1596147" cy="660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57158" y="142852"/>
            <a:ext cx="8229600" cy="1143000"/>
          </a:xfrm>
        </p:spPr>
        <p:txBody>
          <a:bodyPr>
            <a:noAutofit/>
          </a:bodyPr>
          <a:lstStyle/>
          <a:p>
            <a:pPr marL="548640" indent="-411480" eaLnBrk="1" fontAlgn="auto" hangingPunct="1">
              <a:spcBef>
                <a:spcPct val="20000"/>
              </a:spcBef>
              <a:spcAft>
                <a:spcPts val="0"/>
              </a:spcAft>
              <a:buClr>
                <a:schemeClr val="tx1">
                  <a:shade val="95000"/>
                </a:schemeClr>
              </a:buClr>
              <a:buSzPct val="65000"/>
              <a:defRPr/>
            </a:pPr>
            <a:r>
              <a:rPr lang="es-EC" sz="3600" dirty="0" smtClean="0">
                <a:solidFill>
                  <a:schemeClr val="tx1">
                    <a:lumMod val="95000"/>
                  </a:schemeClr>
                </a:solidFill>
                <a:latin typeface="+mn-lt"/>
                <a:ea typeface="+mn-ea"/>
                <a:cs typeface="+mn-cs"/>
              </a:rPr>
              <a:t>        </a:t>
            </a:r>
            <a:r>
              <a:rPr lang="es-EC" sz="3600" cap="all" dirty="0" smtClean="0">
                <a:solidFill>
                  <a:schemeClr val="tx1">
                    <a:lumMod val="95000"/>
                  </a:schemeClr>
                </a:solidFill>
                <a:effectLst>
                  <a:outerShdw blurRad="127000" dist="200000" dir="2700000" algn="tl" rotWithShape="0">
                    <a:srgbClr val="000000">
                      <a:alpha val="30000"/>
                    </a:srgbClr>
                  </a:outerShdw>
                </a:effectLst>
              </a:rPr>
              <a:t>MAQUINARIA</a:t>
            </a:r>
          </a:p>
        </p:txBody>
      </p:sp>
      <p:pic>
        <p:nvPicPr>
          <p:cNvPr id="31747" name="Picture 2" descr="ft43"/>
          <p:cNvPicPr>
            <a:picLocks noChangeAspect="1" noChangeArrowheads="1"/>
          </p:cNvPicPr>
          <p:nvPr/>
        </p:nvPicPr>
        <p:blipFill>
          <a:blip r:embed="rId2"/>
          <a:srcRect/>
          <a:stretch>
            <a:fillRect/>
          </a:stretch>
        </p:blipFill>
        <p:spPr bwMode="auto">
          <a:xfrm rot="-1039773">
            <a:off x="504825" y="2433638"/>
            <a:ext cx="2300288" cy="2300287"/>
          </a:xfrm>
          <a:prstGeom prst="rect">
            <a:avLst/>
          </a:prstGeom>
          <a:noFill/>
          <a:ln w="9525">
            <a:noFill/>
            <a:miter lim="800000"/>
            <a:headEnd/>
            <a:tailEnd/>
          </a:ln>
        </p:spPr>
      </p:pic>
      <p:pic>
        <p:nvPicPr>
          <p:cNvPr id="7" name="Picture 6"/>
          <p:cNvPicPr/>
          <p:nvPr/>
        </p:nvPicPr>
        <p:blipFill>
          <a:blip r:embed="rId3"/>
          <a:srcRect l="29127" t="41274" r="44874" b="45409"/>
          <a:stretch>
            <a:fillRect/>
          </a:stretch>
        </p:blipFill>
        <p:spPr bwMode="auto">
          <a:xfrm>
            <a:off x="285720" y="357166"/>
            <a:ext cx="1596147" cy="660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749" name="Picture 3" descr="17479512_7da50fe05c"/>
          <p:cNvPicPr>
            <a:picLocks noChangeAspect="1" noChangeArrowheads="1"/>
          </p:cNvPicPr>
          <p:nvPr/>
        </p:nvPicPr>
        <p:blipFill>
          <a:blip r:embed="rId4"/>
          <a:srcRect/>
          <a:stretch>
            <a:fillRect/>
          </a:stretch>
        </p:blipFill>
        <p:spPr bwMode="auto">
          <a:xfrm rot="-986344">
            <a:off x="2703513" y="2436813"/>
            <a:ext cx="2922587" cy="2360612"/>
          </a:xfrm>
          <a:prstGeom prst="rect">
            <a:avLst/>
          </a:prstGeom>
          <a:noFill/>
          <a:ln w="9525">
            <a:noFill/>
            <a:miter lim="800000"/>
            <a:headEnd/>
            <a:tailEnd/>
          </a:ln>
        </p:spPr>
      </p:pic>
      <p:pic>
        <p:nvPicPr>
          <p:cNvPr id="31750" name="Picture 4" descr="Prod1"/>
          <p:cNvPicPr>
            <a:picLocks noChangeAspect="1" noChangeArrowheads="1"/>
          </p:cNvPicPr>
          <p:nvPr/>
        </p:nvPicPr>
        <p:blipFill>
          <a:blip r:embed="rId5"/>
          <a:srcRect/>
          <a:stretch>
            <a:fillRect/>
          </a:stretch>
        </p:blipFill>
        <p:spPr bwMode="auto">
          <a:xfrm rot="-1202385">
            <a:off x="5492750" y="2206625"/>
            <a:ext cx="2481263" cy="2481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2484438" y="765175"/>
            <a:ext cx="4032250" cy="523875"/>
          </a:xfrm>
          <a:prstGeom prst="rect">
            <a:avLst/>
          </a:prstGeom>
        </p:spPr>
        <p:txBody>
          <a:bodyPr wrap="none" fromWordArt="1">
            <a:prstTxWarp prst="textPlain">
              <a:avLst>
                <a:gd name="adj" fmla="val 50000"/>
              </a:avLst>
            </a:prstTxWarp>
          </a:bodyPr>
          <a:lstStyle/>
          <a:p>
            <a:pPr algn="ctr"/>
            <a:r>
              <a:rPr lang="es-ES"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MOROPACK</a:t>
            </a:r>
          </a:p>
        </p:txBody>
      </p:sp>
      <p:sp>
        <p:nvSpPr>
          <p:cNvPr id="5123" name="Text Box 3"/>
          <p:cNvSpPr txBox="1">
            <a:spLocks noChangeArrowheads="1"/>
          </p:cNvSpPr>
          <p:nvPr/>
        </p:nvSpPr>
        <p:spPr bwMode="auto">
          <a:xfrm>
            <a:off x="900113" y="1557338"/>
            <a:ext cx="3311525" cy="366712"/>
          </a:xfrm>
          <a:prstGeom prst="rect">
            <a:avLst/>
          </a:prstGeom>
          <a:noFill/>
          <a:ln w="9525">
            <a:noFill/>
            <a:miter lim="800000"/>
            <a:headEnd/>
            <a:tailEnd/>
          </a:ln>
        </p:spPr>
        <p:txBody>
          <a:bodyPr>
            <a:spAutoFit/>
          </a:bodyPr>
          <a:lstStyle/>
          <a:p>
            <a:pPr>
              <a:spcBef>
                <a:spcPct val="50000"/>
              </a:spcBef>
            </a:pPr>
            <a:endParaRPr lang="es-ES"/>
          </a:p>
        </p:txBody>
      </p:sp>
      <p:sp>
        <p:nvSpPr>
          <p:cNvPr id="5124" name="1 Título"/>
          <p:cNvSpPr>
            <a:spLocks/>
          </p:cNvSpPr>
          <p:nvPr/>
        </p:nvSpPr>
        <p:spPr bwMode="auto">
          <a:xfrm>
            <a:off x="468313" y="1268413"/>
            <a:ext cx="8429625" cy="4371975"/>
          </a:xfrm>
          <a:prstGeom prst="rect">
            <a:avLst/>
          </a:prstGeom>
          <a:noFill/>
          <a:ln w="9525">
            <a:noFill/>
            <a:miter lim="800000"/>
            <a:headEnd/>
            <a:tailEnd/>
          </a:ln>
        </p:spPr>
        <p:txBody>
          <a:bodyPr anchor="ctr"/>
          <a:lstStyle/>
          <a:p>
            <a:pPr algn="ctr"/>
            <a:r>
              <a:rPr lang="es-ES" sz="2800"/>
              <a:t>Moropack se presenta ante el público con el claro objetivo de </a:t>
            </a:r>
            <a:r>
              <a:rPr lang="es-EC" sz="2800"/>
              <a:t>responder a lo que deseen las personas, lo cual implica la facilidad y comodidad por tener nuestro producto tradicional listo para beber, siendo factible para aquellas personas que trabajan.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57158" y="142852"/>
            <a:ext cx="8229600" cy="1143000"/>
          </a:xfrm>
        </p:spPr>
        <p:txBody>
          <a:bodyPr>
            <a:noAutofit/>
          </a:bodyPr>
          <a:lstStyle/>
          <a:p>
            <a:pPr marL="548640" indent="-411480" eaLnBrk="1" fontAlgn="auto" hangingPunct="1">
              <a:spcBef>
                <a:spcPct val="20000"/>
              </a:spcBef>
              <a:spcAft>
                <a:spcPts val="0"/>
              </a:spcAft>
              <a:buClr>
                <a:schemeClr val="tx1">
                  <a:shade val="95000"/>
                </a:schemeClr>
              </a:buClr>
              <a:buSzPct val="65000"/>
              <a:defRPr/>
            </a:pPr>
            <a:r>
              <a:rPr lang="es-EC" sz="3600" dirty="0" smtClean="0">
                <a:solidFill>
                  <a:schemeClr val="tx1">
                    <a:lumMod val="95000"/>
                  </a:schemeClr>
                </a:solidFill>
                <a:latin typeface="+mn-lt"/>
                <a:ea typeface="+mn-ea"/>
                <a:cs typeface="+mn-cs"/>
              </a:rPr>
              <a:t>        </a:t>
            </a:r>
            <a:r>
              <a:rPr lang="es-EC" sz="3600" cap="all" dirty="0" smtClean="0">
                <a:solidFill>
                  <a:schemeClr val="tx1">
                    <a:lumMod val="95000"/>
                  </a:schemeClr>
                </a:solidFill>
                <a:effectLst>
                  <a:outerShdw blurRad="127000" dist="200000" dir="2700000" algn="tl" rotWithShape="0">
                    <a:srgbClr val="000000">
                      <a:alpha val="30000"/>
                    </a:srgbClr>
                  </a:outerShdw>
                </a:effectLst>
              </a:rPr>
              <a:t>MAQUINARIA</a:t>
            </a:r>
          </a:p>
        </p:txBody>
      </p:sp>
      <p:pic>
        <p:nvPicPr>
          <p:cNvPr id="7" name="Picture 6"/>
          <p:cNvPicPr/>
          <p:nvPr/>
        </p:nvPicPr>
        <p:blipFill>
          <a:blip r:embed="rId2"/>
          <a:srcRect l="29127" t="41274" r="44874" b="45409"/>
          <a:stretch>
            <a:fillRect/>
          </a:stretch>
        </p:blipFill>
        <p:spPr bwMode="auto">
          <a:xfrm>
            <a:off x="285720" y="357166"/>
            <a:ext cx="1596147" cy="660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2772" name="Picture 2" descr="Silo6%20copy"/>
          <p:cNvPicPr>
            <a:picLocks noChangeAspect="1" noChangeArrowheads="1"/>
          </p:cNvPicPr>
          <p:nvPr/>
        </p:nvPicPr>
        <p:blipFill>
          <a:blip r:embed="rId3"/>
          <a:srcRect/>
          <a:stretch>
            <a:fillRect/>
          </a:stretch>
        </p:blipFill>
        <p:spPr bwMode="auto">
          <a:xfrm>
            <a:off x="357188" y="3214688"/>
            <a:ext cx="2714625" cy="3357562"/>
          </a:xfrm>
          <a:prstGeom prst="rect">
            <a:avLst/>
          </a:prstGeom>
          <a:noFill/>
          <a:ln w="9525">
            <a:noFill/>
            <a:miter lim="800000"/>
            <a:headEnd/>
            <a:tailEnd/>
          </a:ln>
        </p:spPr>
      </p:pic>
      <p:pic>
        <p:nvPicPr>
          <p:cNvPr id="32773" name="Picture 3"/>
          <p:cNvPicPr>
            <a:picLocks noChangeAspect="1" noChangeArrowheads="1"/>
          </p:cNvPicPr>
          <p:nvPr/>
        </p:nvPicPr>
        <p:blipFill>
          <a:blip r:embed="rId4"/>
          <a:srcRect/>
          <a:stretch>
            <a:fillRect/>
          </a:stretch>
        </p:blipFill>
        <p:spPr bwMode="auto">
          <a:xfrm>
            <a:off x="2786063" y="2500313"/>
            <a:ext cx="3286125" cy="3092450"/>
          </a:xfrm>
          <a:prstGeom prst="rect">
            <a:avLst/>
          </a:prstGeom>
          <a:noFill/>
          <a:ln w="9525">
            <a:noFill/>
            <a:miter lim="800000"/>
            <a:headEnd/>
            <a:tailEnd/>
          </a:ln>
        </p:spPr>
      </p:pic>
      <p:pic>
        <p:nvPicPr>
          <p:cNvPr id="32774" name="Picture 4" descr="170"/>
          <p:cNvPicPr>
            <a:picLocks noChangeAspect="1" noChangeArrowheads="1"/>
          </p:cNvPicPr>
          <p:nvPr/>
        </p:nvPicPr>
        <p:blipFill>
          <a:blip r:embed="rId5"/>
          <a:srcRect/>
          <a:stretch>
            <a:fillRect/>
          </a:stretch>
        </p:blipFill>
        <p:spPr bwMode="auto">
          <a:xfrm>
            <a:off x="5857875" y="1357313"/>
            <a:ext cx="2865438" cy="218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organizacion-funcionamiento"/>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 name="Title 6"/>
          <p:cNvSpPr>
            <a:spLocks noGrp="1"/>
          </p:cNvSpPr>
          <p:nvPr>
            <p:ph type="ctrTitle"/>
          </p:nvPr>
        </p:nvSpPr>
        <p:spPr>
          <a:xfrm>
            <a:off x="0" y="4786322"/>
            <a:ext cx="6172200" cy="1928802"/>
          </a:xfrm>
        </p:spPr>
        <p:txBody>
          <a:bodyPr/>
          <a:lstStyle/>
          <a:p>
            <a:pPr eaLnBrk="1" fontAlgn="auto" hangingPunct="1">
              <a:spcAft>
                <a:spcPts val="0"/>
              </a:spcAft>
              <a:defRPr/>
            </a:pPr>
            <a:r>
              <a:rPr lang="es-EC" dirty="0" smtClean="0">
                <a:solidFill>
                  <a:schemeClr val="bg1">
                    <a:lumMod val="65000"/>
                    <a:lumOff val="35000"/>
                  </a:schemeClr>
                </a:solidFill>
              </a:rPr>
              <a:t>Estudio organizacional</a:t>
            </a:r>
            <a:endParaRPr lang="es-EC" dirty="0">
              <a:solidFill>
                <a:schemeClr val="bg1">
                  <a:lumMod val="65000"/>
                  <a:lumOff val="35000"/>
                </a:schemeClr>
              </a:solidFill>
            </a:endParaRPr>
          </a:p>
        </p:txBody>
      </p:sp>
      <p:pic>
        <p:nvPicPr>
          <p:cNvPr id="9" name="Picture 8"/>
          <p:cNvPicPr/>
          <p:nvPr/>
        </p:nvPicPr>
        <p:blipFill>
          <a:blip r:embed="rId4"/>
          <a:srcRect l="29127" t="41274" r="44874" b="45409"/>
          <a:stretch>
            <a:fillRect/>
          </a:stretch>
        </p:blipFill>
        <p:spPr bwMode="auto">
          <a:xfrm>
            <a:off x="7143768" y="214290"/>
            <a:ext cx="1596147" cy="660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s-EC" sz="4400" cap="all" dirty="0" smtClean="0">
                <a:solidFill>
                  <a:schemeClr val="tx1">
                    <a:lumMod val="95000"/>
                  </a:schemeClr>
                </a:solidFill>
                <a:effectLst>
                  <a:outerShdw blurRad="127000" dist="200000" dir="2700000" algn="tl" rotWithShape="0">
                    <a:srgbClr val="000000">
                      <a:alpha val="30000"/>
                    </a:srgbClr>
                  </a:outerShdw>
                </a:effectLst>
              </a:rPr>
              <a:t>organigrama</a:t>
            </a:r>
            <a:endParaRPr lang="es-EC" dirty="0"/>
          </a:p>
        </p:txBody>
      </p:sp>
      <p:grpSp>
        <p:nvGrpSpPr>
          <p:cNvPr id="34819" name="Group 4"/>
          <p:cNvGrpSpPr>
            <a:grpSpLocks/>
          </p:cNvGrpSpPr>
          <p:nvPr/>
        </p:nvGrpSpPr>
        <p:grpSpPr bwMode="auto">
          <a:xfrm>
            <a:off x="1357313" y="2286000"/>
            <a:ext cx="6819900" cy="4095750"/>
            <a:chOff x="1280" y="8380"/>
            <a:chExt cx="10240" cy="5901"/>
          </a:xfrm>
        </p:grpSpPr>
        <p:sp>
          <p:nvSpPr>
            <p:cNvPr id="14342" name="Text Box 6"/>
            <p:cNvSpPr txBox="1">
              <a:spLocks noChangeArrowheads="1"/>
            </p:cNvSpPr>
            <p:nvPr/>
          </p:nvSpPr>
          <p:spPr bwMode="auto">
            <a:xfrm>
              <a:off x="5156" y="8380"/>
              <a:ext cx="2000" cy="54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lstStyle/>
            <a:p>
              <a:pPr algn="ctr">
                <a:spcAft>
                  <a:spcPts val="1000"/>
                </a:spcAft>
                <a:defRPr/>
              </a:pPr>
              <a:r>
                <a:rPr lang="es-EC" sz="1100" b="1" dirty="0">
                  <a:solidFill>
                    <a:schemeClr val="bg1"/>
                  </a:solidFill>
                  <a:latin typeface="Arial" pitchFamily="34" charset="0"/>
                  <a:cs typeface="Arial" pitchFamily="34" charset="0"/>
                </a:rPr>
                <a:t>Directiva</a:t>
              </a:r>
              <a:endParaRPr lang="es-EC" dirty="0">
                <a:solidFill>
                  <a:schemeClr val="bg1"/>
                </a:solidFill>
                <a:latin typeface="Arial" pitchFamily="34" charset="0"/>
                <a:cs typeface="Arial" pitchFamily="34" charset="0"/>
              </a:endParaRPr>
            </a:p>
          </p:txBody>
        </p:sp>
        <p:sp>
          <p:nvSpPr>
            <p:cNvPr id="14343" name="Text Box 7"/>
            <p:cNvSpPr txBox="1">
              <a:spLocks noChangeArrowheads="1"/>
            </p:cNvSpPr>
            <p:nvPr/>
          </p:nvSpPr>
          <p:spPr bwMode="auto">
            <a:xfrm>
              <a:off x="4915" y="9343"/>
              <a:ext cx="2479" cy="54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lstStyle/>
            <a:p>
              <a:pPr algn="ctr">
                <a:spcAft>
                  <a:spcPts val="1000"/>
                </a:spcAft>
                <a:defRPr/>
              </a:pPr>
              <a:r>
                <a:rPr lang="es-EC" sz="1100" b="1" dirty="0">
                  <a:solidFill>
                    <a:schemeClr val="bg1"/>
                  </a:solidFill>
                  <a:latin typeface="Arial" pitchFamily="34" charset="0"/>
                  <a:cs typeface="Arial" pitchFamily="34" charset="0"/>
                </a:rPr>
                <a:t>Gerente General</a:t>
              </a:r>
              <a:endParaRPr lang="es-EC" b="1" dirty="0">
                <a:solidFill>
                  <a:schemeClr val="bg1"/>
                </a:solidFill>
                <a:latin typeface="Arial" pitchFamily="34" charset="0"/>
                <a:cs typeface="Arial" pitchFamily="34" charset="0"/>
              </a:endParaRPr>
            </a:p>
          </p:txBody>
        </p:sp>
        <p:sp>
          <p:nvSpPr>
            <p:cNvPr id="14344" name="Text Box 8"/>
            <p:cNvSpPr txBox="1">
              <a:spLocks noChangeArrowheads="1"/>
            </p:cNvSpPr>
            <p:nvPr/>
          </p:nvSpPr>
          <p:spPr bwMode="auto">
            <a:xfrm>
              <a:off x="6545" y="10681"/>
              <a:ext cx="2000" cy="535"/>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lstStyle/>
            <a:p>
              <a:pPr algn="ctr">
                <a:spcAft>
                  <a:spcPts val="1000"/>
                </a:spcAft>
                <a:defRPr/>
              </a:pPr>
              <a:r>
                <a:rPr lang="es-EC" sz="1100" b="1" dirty="0">
                  <a:solidFill>
                    <a:schemeClr val="bg1"/>
                  </a:solidFill>
                  <a:latin typeface="Arial" pitchFamily="34" charset="0"/>
                  <a:cs typeface="Arial" pitchFamily="34" charset="0"/>
                </a:rPr>
                <a:t>Jefe de planta</a:t>
              </a:r>
              <a:endParaRPr lang="es-EC" b="1" dirty="0">
                <a:solidFill>
                  <a:schemeClr val="bg1"/>
                </a:solidFill>
                <a:latin typeface="Arial" pitchFamily="34" charset="0"/>
                <a:cs typeface="Arial" pitchFamily="34" charset="0"/>
              </a:endParaRPr>
            </a:p>
          </p:txBody>
        </p:sp>
        <p:sp>
          <p:nvSpPr>
            <p:cNvPr id="14345" name="Text Box 9"/>
            <p:cNvSpPr txBox="1">
              <a:spLocks noChangeArrowheads="1"/>
            </p:cNvSpPr>
            <p:nvPr/>
          </p:nvSpPr>
          <p:spPr bwMode="auto">
            <a:xfrm>
              <a:off x="9215" y="10681"/>
              <a:ext cx="2000" cy="72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lstStyle/>
            <a:p>
              <a:pPr algn="ctr">
                <a:spcAft>
                  <a:spcPts val="1000"/>
                </a:spcAft>
                <a:defRPr/>
              </a:pPr>
              <a:r>
                <a:rPr lang="es-EC" sz="1100" b="1" dirty="0">
                  <a:solidFill>
                    <a:schemeClr val="bg1"/>
                  </a:solidFill>
                  <a:latin typeface="Arial" pitchFamily="34" charset="0"/>
                  <a:cs typeface="Arial" pitchFamily="34" charset="0"/>
                </a:rPr>
                <a:t>Contador General</a:t>
              </a:r>
              <a:endParaRPr lang="es-EC" b="1" dirty="0">
                <a:solidFill>
                  <a:schemeClr val="bg1"/>
                </a:solidFill>
                <a:latin typeface="Arial" pitchFamily="34" charset="0"/>
                <a:cs typeface="Arial" pitchFamily="34" charset="0"/>
              </a:endParaRPr>
            </a:p>
          </p:txBody>
        </p:sp>
        <p:sp>
          <p:nvSpPr>
            <p:cNvPr id="14346" name="Text Box 10"/>
            <p:cNvSpPr txBox="1">
              <a:spLocks noChangeArrowheads="1"/>
            </p:cNvSpPr>
            <p:nvPr/>
          </p:nvSpPr>
          <p:spPr bwMode="auto">
            <a:xfrm>
              <a:off x="9921" y="11735"/>
              <a:ext cx="1599" cy="387"/>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lstStyle/>
            <a:p>
              <a:pPr algn="ctr">
                <a:spcAft>
                  <a:spcPts val="1000"/>
                </a:spcAft>
                <a:defRPr/>
              </a:pPr>
              <a:r>
                <a:rPr lang="es-ES" sz="1100">
                  <a:solidFill>
                    <a:schemeClr val="bg1"/>
                  </a:solidFill>
                  <a:latin typeface="Arial" pitchFamily="34" charset="0"/>
                  <a:cs typeface="Arial" pitchFamily="34" charset="0"/>
                </a:rPr>
                <a:t>Contador</a:t>
              </a:r>
              <a:endParaRPr lang="es-EC">
                <a:solidFill>
                  <a:schemeClr val="bg1"/>
                </a:solidFill>
                <a:latin typeface="Arial" pitchFamily="34" charset="0"/>
                <a:cs typeface="Arial" pitchFamily="34" charset="0"/>
              </a:endParaRPr>
            </a:p>
          </p:txBody>
        </p:sp>
        <p:sp>
          <p:nvSpPr>
            <p:cNvPr id="14347" name="Text Box 11"/>
            <p:cNvSpPr txBox="1">
              <a:spLocks noChangeArrowheads="1"/>
            </p:cNvSpPr>
            <p:nvPr/>
          </p:nvSpPr>
          <p:spPr bwMode="auto">
            <a:xfrm>
              <a:off x="1280" y="10681"/>
              <a:ext cx="2000" cy="126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lstStyle/>
            <a:p>
              <a:pPr algn="ctr">
                <a:spcAft>
                  <a:spcPts val="1000"/>
                </a:spcAft>
                <a:defRPr/>
              </a:pPr>
              <a:r>
                <a:rPr lang="es-EC" sz="1100" b="1" dirty="0">
                  <a:solidFill>
                    <a:schemeClr val="bg1"/>
                  </a:solidFill>
                  <a:latin typeface="Arial" pitchFamily="34" charset="0"/>
                  <a:cs typeface="Arial" pitchFamily="34" charset="0"/>
                </a:rPr>
                <a:t>Marketing, Compras y Ventas</a:t>
              </a:r>
              <a:endParaRPr lang="es-EC" b="1" dirty="0">
                <a:solidFill>
                  <a:schemeClr val="bg1"/>
                </a:solidFill>
                <a:latin typeface="Arial" pitchFamily="34" charset="0"/>
                <a:cs typeface="Arial" pitchFamily="34" charset="0"/>
              </a:endParaRPr>
            </a:p>
          </p:txBody>
        </p:sp>
        <p:sp>
          <p:nvSpPr>
            <p:cNvPr id="14348" name="Text Box 12"/>
            <p:cNvSpPr txBox="1">
              <a:spLocks noChangeArrowheads="1"/>
            </p:cNvSpPr>
            <p:nvPr/>
          </p:nvSpPr>
          <p:spPr bwMode="auto">
            <a:xfrm>
              <a:off x="3921" y="10681"/>
              <a:ext cx="2000" cy="901"/>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lstStyle/>
            <a:p>
              <a:pPr algn="ctr">
                <a:spcAft>
                  <a:spcPts val="1000"/>
                </a:spcAft>
                <a:defRPr/>
              </a:pPr>
              <a:r>
                <a:rPr lang="es-ES" sz="1100" b="1" dirty="0">
                  <a:solidFill>
                    <a:schemeClr val="bg1"/>
                  </a:solidFill>
                  <a:latin typeface="Arial" pitchFamily="34" charset="0"/>
                  <a:cs typeface="Arial" pitchFamily="34" charset="0"/>
                </a:rPr>
                <a:t>Presupuesto</a:t>
              </a:r>
              <a:endParaRPr lang="es-EC" b="1" dirty="0">
                <a:solidFill>
                  <a:schemeClr val="bg1"/>
                </a:solidFill>
                <a:latin typeface="Arial" pitchFamily="34" charset="0"/>
                <a:cs typeface="Arial" pitchFamily="34" charset="0"/>
              </a:endParaRPr>
            </a:p>
          </p:txBody>
        </p:sp>
        <p:sp>
          <p:nvSpPr>
            <p:cNvPr id="14349" name="Text Box 13"/>
            <p:cNvSpPr txBox="1">
              <a:spLocks noChangeArrowheads="1"/>
            </p:cNvSpPr>
            <p:nvPr/>
          </p:nvSpPr>
          <p:spPr bwMode="auto">
            <a:xfrm>
              <a:off x="2000" y="12300"/>
              <a:ext cx="1599" cy="72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lstStyle/>
            <a:p>
              <a:pPr algn="ctr">
                <a:defRPr/>
              </a:pPr>
              <a:r>
                <a:rPr lang="es-ES" sz="1100" dirty="0">
                  <a:solidFill>
                    <a:schemeClr val="bg1"/>
                  </a:solidFill>
                  <a:latin typeface="Arial" pitchFamily="34" charset="0"/>
                  <a:cs typeface="Arial" pitchFamily="34" charset="0"/>
                </a:rPr>
                <a:t>Recursos</a:t>
              </a:r>
            </a:p>
            <a:p>
              <a:pPr algn="ctr">
                <a:defRPr/>
              </a:pPr>
              <a:r>
                <a:rPr lang="es-ES" sz="1100" dirty="0">
                  <a:solidFill>
                    <a:schemeClr val="bg1"/>
                  </a:solidFill>
                  <a:latin typeface="Arial" pitchFamily="34" charset="0"/>
                  <a:cs typeface="Arial" pitchFamily="34" charset="0"/>
                </a:rPr>
                <a:t>Humanos</a:t>
              </a:r>
              <a:endParaRPr lang="es-EC" sz="1100" dirty="0">
                <a:solidFill>
                  <a:schemeClr val="bg1"/>
                </a:solidFill>
                <a:latin typeface="Arial" pitchFamily="34" charset="0"/>
                <a:cs typeface="Arial" pitchFamily="34" charset="0"/>
              </a:endParaRPr>
            </a:p>
          </p:txBody>
        </p:sp>
        <p:sp>
          <p:nvSpPr>
            <p:cNvPr id="14350" name="Text Box 14"/>
            <p:cNvSpPr txBox="1">
              <a:spLocks noChangeArrowheads="1"/>
            </p:cNvSpPr>
            <p:nvPr/>
          </p:nvSpPr>
          <p:spPr bwMode="auto">
            <a:xfrm>
              <a:off x="2000" y="13382"/>
              <a:ext cx="1599" cy="899"/>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lstStyle/>
            <a:p>
              <a:pPr algn="ctr">
                <a:spcAft>
                  <a:spcPts val="1000"/>
                </a:spcAft>
                <a:defRPr/>
              </a:pPr>
              <a:r>
                <a:rPr lang="es-EC" sz="1100" dirty="0">
                  <a:solidFill>
                    <a:schemeClr val="bg1"/>
                  </a:solidFill>
                  <a:latin typeface="Arial" pitchFamily="34" charset="0"/>
                  <a:cs typeface="Arial" pitchFamily="34" charset="0"/>
                </a:rPr>
                <a:t>Asistente de Marketing y Ventas</a:t>
              </a:r>
              <a:endParaRPr lang="es-EC" dirty="0">
                <a:solidFill>
                  <a:schemeClr val="bg1"/>
                </a:solidFill>
                <a:latin typeface="Arial" pitchFamily="34" charset="0"/>
                <a:cs typeface="Arial" pitchFamily="34" charset="0"/>
              </a:endParaRPr>
            </a:p>
          </p:txBody>
        </p:sp>
        <p:sp>
          <p:nvSpPr>
            <p:cNvPr id="14351" name="Text Box 15"/>
            <p:cNvSpPr txBox="1">
              <a:spLocks noChangeArrowheads="1"/>
            </p:cNvSpPr>
            <p:nvPr/>
          </p:nvSpPr>
          <p:spPr bwMode="auto">
            <a:xfrm>
              <a:off x="7201" y="11557"/>
              <a:ext cx="1599" cy="384"/>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lstStyle/>
            <a:p>
              <a:pPr algn="ctr">
                <a:spcAft>
                  <a:spcPts val="1000"/>
                </a:spcAft>
                <a:defRPr/>
              </a:pPr>
              <a:r>
                <a:rPr lang="es-EC" sz="1100">
                  <a:solidFill>
                    <a:schemeClr val="bg1"/>
                  </a:solidFill>
                  <a:latin typeface="Arial" pitchFamily="34" charset="0"/>
                  <a:cs typeface="Arial" pitchFamily="34" charset="0"/>
                </a:rPr>
                <a:t>Operadores</a:t>
              </a:r>
              <a:endParaRPr lang="es-EC">
                <a:solidFill>
                  <a:schemeClr val="bg1"/>
                </a:solidFill>
                <a:latin typeface="Arial" pitchFamily="34" charset="0"/>
                <a:cs typeface="Arial" pitchFamily="34" charset="0"/>
              </a:endParaRPr>
            </a:p>
          </p:txBody>
        </p:sp>
        <p:sp>
          <p:nvSpPr>
            <p:cNvPr id="14352" name="Text Box 16"/>
            <p:cNvSpPr txBox="1">
              <a:spLocks noChangeArrowheads="1"/>
            </p:cNvSpPr>
            <p:nvPr/>
          </p:nvSpPr>
          <p:spPr bwMode="auto">
            <a:xfrm>
              <a:off x="7201" y="12300"/>
              <a:ext cx="1599" cy="72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lstStyle/>
            <a:p>
              <a:pPr algn="ctr">
                <a:spcAft>
                  <a:spcPts val="1000"/>
                </a:spcAft>
                <a:defRPr/>
              </a:pPr>
              <a:r>
                <a:rPr lang="es-EC" sz="1100">
                  <a:solidFill>
                    <a:schemeClr val="bg1"/>
                  </a:solidFill>
                  <a:latin typeface="Arial" pitchFamily="34" charset="0"/>
                  <a:cs typeface="Arial" pitchFamily="34" charset="0"/>
                </a:rPr>
                <a:t>Trabajadores de Planta</a:t>
              </a:r>
              <a:endParaRPr lang="es-EC">
                <a:solidFill>
                  <a:schemeClr val="bg1"/>
                </a:solidFill>
                <a:latin typeface="Arial" pitchFamily="34" charset="0"/>
                <a:cs typeface="Arial" pitchFamily="34" charset="0"/>
              </a:endParaRPr>
            </a:p>
          </p:txBody>
        </p:sp>
        <p:sp>
          <p:nvSpPr>
            <p:cNvPr id="14353" name="Line 17"/>
            <p:cNvSpPr>
              <a:spLocks noChangeShapeType="1"/>
            </p:cNvSpPr>
            <p:nvPr/>
          </p:nvSpPr>
          <p:spPr bwMode="auto">
            <a:xfrm>
              <a:off x="1599" y="11941"/>
              <a:ext cx="0" cy="1981"/>
            </a:xfrm>
            <a:prstGeom prst="line">
              <a:avLst/>
            </a:prstGeom>
            <a:ln>
              <a:headEnd/>
              <a:tailEnd/>
            </a:ln>
          </p:spPr>
          <p:style>
            <a:lnRef idx="1">
              <a:schemeClr val="accent3"/>
            </a:lnRef>
            <a:fillRef idx="3">
              <a:schemeClr val="accent3"/>
            </a:fillRef>
            <a:effectRef idx="2">
              <a:schemeClr val="accent3"/>
            </a:effectRef>
            <a:fontRef idx="minor">
              <a:schemeClr val="lt1"/>
            </a:fontRef>
          </p:style>
          <p:txBody>
            <a:bodyPr/>
            <a:lstStyle/>
            <a:p>
              <a:pPr>
                <a:defRPr/>
              </a:pPr>
              <a:endParaRPr lang="es-EC"/>
            </a:p>
          </p:txBody>
        </p:sp>
        <p:sp>
          <p:nvSpPr>
            <p:cNvPr id="14354" name="Line 18"/>
            <p:cNvSpPr>
              <a:spLocks noChangeShapeType="1"/>
            </p:cNvSpPr>
            <p:nvPr/>
          </p:nvSpPr>
          <p:spPr bwMode="auto">
            <a:xfrm>
              <a:off x="1599" y="13922"/>
              <a:ext cx="322" cy="0"/>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a:defRPr/>
              </a:pPr>
              <a:endParaRPr lang="es-EC"/>
            </a:p>
          </p:txBody>
        </p:sp>
        <p:sp>
          <p:nvSpPr>
            <p:cNvPr id="14355" name="Line 19"/>
            <p:cNvSpPr>
              <a:spLocks noChangeShapeType="1"/>
            </p:cNvSpPr>
            <p:nvPr/>
          </p:nvSpPr>
          <p:spPr bwMode="auto">
            <a:xfrm>
              <a:off x="1599" y="12662"/>
              <a:ext cx="322" cy="0"/>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a:defRPr/>
              </a:pPr>
              <a:endParaRPr lang="es-EC"/>
            </a:p>
          </p:txBody>
        </p:sp>
        <p:sp>
          <p:nvSpPr>
            <p:cNvPr id="14356" name="Line 20"/>
            <p:cNvSpPr>
              <a:spLocks noChangeShapeType="1"/>
            </p:cNvSpPr>
            <p:nvPr/>
          </p:nvSpPr>
          <p:spPr bwMode="auto">
            <a:xfrm>
              <a:off x="6800" y="11237"/>
              <a:ext cx="0" cy="1439"/>
            </a:xfrm>
            <a:prstGeom prst="line">
              <a:avLst/>
            </a:prstGeom>
            <a:ln>
              <a:headEnd/>
              <a:tailEnd/>
            </a:ln>
          </p:spPr>
          <p:style>
            <a:lnRef idx="1">
              <a:schemeClr val="accent3"/>
            </a:lnRef>
            <a:fillRef idx="3">
              <a:schemeClr val="accent3"/>
            </a:fillRef>
            <a:effectRef idx="2">
              <a:schemeClr val="accent3"/>
            </a:effectRef>
            <a:fontRef idx="minor">
              <a:schemeClr val="lt1"/>
            </a:fontRef>
          </p:style>
          <p:txBody>
            <a:bodyPr/>
            <a:lstStyle/>
            <a:p>
              <a:pPr>
                <a:defRPr/>
              </a:pPr>
              <a:endParaRPr lang="es-EC"/>
            </a:p>
          </p:txBody>
        </p:sp>
        <p:sp>
          <p:nvSpPr>
            <p:cNvPr id="14357" name="Line 21"/>
            <p:cNvSpPr>
              <a:spLocks noChangeShapeType="1"/>
            </p:cNvSpPr>
            <p:nvPr/>
          </p:nvSpPr>
          <p:spPr bwMode="auto">
            <a:xfrm>
              <a:off x="6800" y="12691"/>
              <a:ext cx="319" cy="0"/>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a:defRPr/>
              </a:pPr>
              <a:endParaRPr lang="es-EC"/>
            </a:p>
          </p:txBody>
        </p:sp>
        <p:sp>
          <p:nvSpPr>
            <p:cNvPr id="14358" name="Line 22"/>
            <p:cNvSpPr>
              <a:spLocks noChangeShapeType="1"/>
            </p:cNvSpPr>
            <p:nvPr/>
          </p:nvSpPr>
          <p:spPr bwMode="auto">
            <a:xfrm>
              <a:off x="6800" y="11760"/>
              <a:ext cx="319" cy="0"/>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a:defRPr/>
              </a:pPr>
              <a:endParaRPr lang="es-EC"/>
            </a:p>
          </p:txBody>
        </p:sp>
        <p:sp>
          <p:nvSpPr>
            <p:cNvPr id="14359" name="Line 23"/>
            <p:cNvSpPr>
              <a:spLocks noChangeShapeType="1"/>
            </p:cNvSpPr>
            <p:nvPr/>
          </p:nvSpPr>
          <p:spPr bwMode="auto">
            <a:xfrm>
              <a:off x="9520" y="11401"/>
              <a:ext cx="0" cy="540"/>
            </a:xfrm>
            <a:prstGeom prst="line">
              <a:avLst/>
            </a:prstGeom>
            <a:ln>
              <a:headEnd/>
              <a:tailEnd/>
            </a:ln>
          </p:spPr>
          <p:style>
            <a:lnRef idx="1">
              <a:schemeClr val="accent3"/>
            </a:lnRef>
            <a:fillRef idx="3">
              <a:schemeClr val="accent3"/>
            </a:fillRef>
            <a:effectRef idx="2">
              <a:schemeClr val="accent3"/>
            </a:effectRef>
            <a:fontRef idx="minor">
              <a:schemeClr val="lt1"/>
            </a:fontRef>
          </p:style>
          <p:txBody>
            <a:bodyPr/>
            <a:lstStyle/>
            <a:p>
              <a:pPr>
                <a:defRPr/>
              </a:pPr>
              <a:endParaRPr lang="es-EC"/>
            </a:p>
          </p:txBody>
        </p:sp>
        <p:sp>
          <p:nvSpPr>
            <p:cNvPr id="14360" name="Line 24"/>
            <p:cNvSpPr>
              <a:spLocks noChangeShapeType="1"/>
            </p:cNvSpPr>
            <p:nvPr/>
          </p:nvSpPr>
          <p:spPr bwMode="auto">
            <a:xfrm>
              <a:off x="9520" y="11941"/>
              <a:ext cx="319" cy="0"/>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a:defRPr/>
              </a:pPr>
              <a:endParaRPr lang="es-EC"/>
            </a:p>
          </p:txBody>
        </p:sp>
        <p:sp>
          <p:nvSpPr>
            <p:cNvPr id="14361" name="Line 25"/>
            <p:cNvSpPr>
              <a:spLocks noChangeShapeType="1"/>
            </p:cNvSpPr>
            <p:nvPr/>
          </p:nvSpPr>
          <p:spPr bwMode="auto">
            <a:xfrm>
              <a:off x="2269" y="10256"/>
              <a:ext cx="0" cy="359"/>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a:defRPr/>
              </a:pPr>
              <a:endParaRPr lang="es-EC"/>
            </a:p>
          </p:txBody>
        </p:sp>
        <p:sp>
          <p:nvSpPr>
            <p:cNvPr id="14362" name="Line 26"/>
            <p:cNvSpPr>
              <a:spLocks noChangeShapeType="1"/>
            </p:cNvSpPr>
            <p:nvPr/>
          </p:nvSpPr>
          <p:spPr bwMode="auto">
            <a:xfrm>
              <a:off x="4910" y="10256"/>
              <a:ext cx="0" cy="359"/>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a:defRPr/>
              </a:pPr>
              <a:endParaRPr lang="es-EC"/>
            </a:p>
          </p:txBody>
        </p:sp>
        <p:sp>
          <p:nvSpPr>
            <p:cNvPr id="14363" name="Line 27"/>
            <p:cNvSpPr>
              <a:spLocks noChangeShapeType="1"/>
            </p:cNvSpPr>
            <p:nvPr/>
          </p:nvSpPr>
          <p:spPr bwMode="auto">
            <a:xfrm>
              <a:off x="7535" y="10240"/>
              <a:ext cx="0" cy="361"/>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a:defRPr/>
              </a:pPr>
              <a:endParaRPr lang="es-EC"/>
            </a:p>
          </p:txBody>
        </p:sp>
        <p:sp>
          <p:nvSpPr>
            <p:cNvPr id="14364" name="Line 28"/>
            <p:cNvSpPr>
              <a:spLocks noChangeShapeType="1"/>
            </p:cNvSpPr>
            <p:nvPr/>
          </p:nvSpPr>
          <p:spPr bwMode="auto">
            <a:xfrm>
              <a:off x="10204" y="10240"/>
              <a:ext cx="0" cy="361"/>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a:defRPr/>
              </a:pPr>
              <a:endParaRPr lang="es-EC"/>
            </a:p>
          </p:txBody>
        </p:sp>
        <p:sp>
          <p:nvSpPr>
            <p:cNvPr id="14365" name="Line 29"/>
            <p:cNvSpPr>
              <a:spLocks noChangeShapeType="1"/>
            </p:cNvSpPr>
            <p:nvPr/>
          </p:nvSpPr>
          <p:spPr bwMode="auto">
            <a:xfrm>
              <a:off x="2269" y="10240"/>
              <a:ext cx="7921" cy="0"/>
            </a:xfrm>
            <a:prstGeom prst="line">
              <a:avLst/>
            </a:prstGeom>
            <a:ln>
              <a:headEnd/>
              <a:tailEnd/>
            </a:ln>
          </p:spPr>
          <p:style>
            <a:lnRef idx="1">
              <a:schemeClr val="accent3"/>
            </a:lnRef>
            <a:fillRef idx="3">
              <a:schemeClr val="accent3"/>
            </a:fillRef>
            <a:effectRef idx="2">
              <a:schemeClr val="accent3"/>
            </a:effectRef>
            <a:fontRef idx="minor">
              <a:schemeClr val="lt1"/>
            </a:fontRef>
          </p:style>
          <p:txBody>
            <a:bodyPr/>
            <a:lstStyle/>
            <a:p>
              <a:pPr>
                <a:defRPr/>
              </a:pPr>
              <a:endParaRPr lang="es-EC"/>
            </a:p>
          </p:txBody>
        </p:sp>
        <p:sp>
          <p:nvSpPr>
            <p:cNvPr id="14366" name="Line 30"/>
            <p:cNvSpPr>
              <a:spLocks noChangeShapeType="1"/>
            </p:cNvSpPr>
            <p:nvPr/>
          </p:nvSpPr>
          <p:spPr bwMode="auto">
            <a:xfrm>
              <a:off x="6159" y="9890"/>
              <a:ext cx="0" cy="359"/>
            </a:xfrm>
            <a:prstGeom prst="line">
              <a:avLst/>
            </a:prstGeom>
            <a:ln>
              <a:headEnd/>
              <a:tailEnd/>
            </a:ln>
          </p:spPr>
          <p:style>
            <a:lnRef idx="1">
              <a:schemeClr val="accent3"/>
            </a:lnRef>
            <a:fillRef idx="3">
              <a:schemeClr val="accent3"/>
            </a:fillRef>
            <a:effectRef idx="2">
              <a:schemeClr val="accent3"/>
            </a:effectRef>
            <a:fontRef idx="minor">
              <a:schemeClr val="lt1"/>
            </a:fontRef>
          </p:style>
          <p:txBody>
            <a:bodyPr/>
            <a:lstStyle/>
            <a:p>
              <a:pPr>
                <a:defRPr/>
              </a:pPr>
              <a:endParaRPr lang="es-EC"/>
            </a:p>
          </p:txBody>
        </p:sp>
        <p:sp>
          <p:nvSpPr>
            <p:cNvPr id="14367" name="Line 31"/>
            <p:cNvSpPr>
              <a:spLocks noChangeShapeType="1"/>
            </p:cNvSpPr>
            <p:nvPr/>
          </p:nvSpPr>
          <p:spPr bwMode="auto">
            <a:xfrm>
              <a:off x="6159" y="8917"/>
              <a:ext cx="0" cy="435"/>
            </a:xfrm>
            <a:prstGeom prst="line">
              <a:avLst/>
            </a:prstGeom>
            <a:ln>
              <a:headEnd/>
              <a:tailEnd type="triangle" w="med" len="med"/>
            </a:ln>
          </p:spPr>
          <p:style>
            <a:lnRef idx="1">
              <a:schemeClr val="accent3"/>
            </a:lnRef>
            <a:fillRef idx="3">
              <a:schemeClr val="accent3"/>
            </a:fillRef>
            <a:effectRef idx="2">
              <a:schemeClr val="accent3"/>
            </a:effectRef>
            <a:fontRef idx="minor">
              <a:schemeClr val="lt1"/>
            </a:fontRef>
          </p:style>
          <p:txBody>
            <a:bodyPr/>
            <a:lstStyle/>
            <a:p>
              <a:pPr>
                <a:defRPr/>
              </a:pPr>
              <a:endParaRPr lang="es-EC"/>
            </a:p>
          </p:txBody>
        </p:sp>
      </p:grpSp>
      <p:pic>
        <p:nvPicPr>
          <p:cNvPr id="33" name="Picture 32"/>
          <p:cNvPicPr/>
          <p:nvPr/>
        </p:nvPicPr>
        <p:blipFill>
          <a:blip r:embed="rId2"/>
          <a:srcRect l="29127" t="41274" r="44874" b="45409"/>
          <a:stretch>
            <a:fillRect/>
          </a:stretch>
        </p:blipFill>
        <p:spPr bwMode="auto">
          <a:xfrm>
            <a:off x="3786182" y="1357298"/>
            <a:ext cx="1596147" cy="660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35460_dow_jones"/>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 name="Title 6"/>
          <p:cNvSpPr>
            <a:spLocks noGrp="1"/>
          </p:cNvSpPr>
          <p:nvPr>
            <p:ph type="ctrTitle"/>
          </p:nvPr>
        </p:nvSpPr>
        <p:spPr>
          <a:xfrm>
            <a:off x="2786050" y="4429132"/>
            <a:ext cx="6172200" cy="2071702"/>
          </a:xfrm>
        </p:spPr>
        <p:txBody>
          <a:bodyPr/>
          <a:lstStyle/>
          <a:p>
            <a:pPr eaLnBrk="1" fontAlgn="auto" hangingPunct="1">
              <a:spcAft>
                <a:spcPts val="0"/>
              </a:spcAft>
              <a:defRPr/>
            </a:pPr>
            <a:r>
              <a:rPr lang="es-EC" sz="5400" dirty="0" smtClean="0">
                <a:solidFill>
                  <a:schemeClr val="bg1">
                    <a:lumMod val="75000"/>
                    <a:lumOff val="25000"/>
                  </a:schemeClr>
                </a:solidFill>
              </a:rPr>
              <a:t>Estudio </a:t>
            </a:r>
            <a:br>
              <a:rPr lang="es-EC" sz="5400" dirty="0" smtClean="0">
                <a:solidFill>
                  <a:schemeClr val="bg1">
                    <a:lumMod val="75000"/>
                    <a:lumOff val="25000"/>
                  </a:schemeClr>
                </a:solidFill>
              </a:rPr>
            </a:br>
            <a:r>
              <a:rPr lang="es-EC" sz="5400" dirty="0" smtClean="0">
                <a:solidFill>
                  <a:schemeClr val="bg1">
                    <a:lumMod val="75000"/>
                    <a:lumOff val="25000"/>
                  </a:schemeClr>
                </a:solidFill>
              </a:rPr>
              <a:t>financiero</a:t>
            </a:r>
            <a:endParaRPr lang="es-EC" sz="5400" dirty="0">
              <a:solidFill>
                <a:schemeClr val="bg1">
                  <a:lumMod val="75000"/>
                  <a:lumOff val="25000"/>
                </a:schemeClr>
              </a:solidFill>
            </a:endParaRPr>
          </a:p>
        </p:txBody>
      </p:sp>
      <p:pic>
        <p:nvPicPr>
          <p:cNvPr id="3" name="Picture 2"/>
          <p:cNvPicPr/>
          <p:nvPr/>
        </p:nvPicPr>
        <p:blipFill>
          <a:blip r:embed="rId4"/>
          <a:srcRect l="29127" t="41274" r="44874" b="45409"/>
          <a:stretch>
            <a:fillRect/>
          </a:stretch>
        </p:blipFill>
        <p:spPr bwMode="auto">
          <a:xfrm>
            <a:off x="428596" y="142852"/>
            <a:ext cx="1596147" cy="660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l="29127" t="41274" r="44874" b="45409"/>
          <a:stretch>
            <a:fillRect/>
          </a:stretch>
        </p:blipFill>
        <p:spPr bwMode="auto">
          <a:xfrm>
            <a:off x="500034" y="428604"/>
            <a:ext cx="1596147" cy="660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itle 1"/>
          <p:cNvSpPr>
            <a:spLocks noGrp="1"/>
          </p:cNvSpPr>
          <p:nvPr>
            <p:ph type="title"/>
          </p:nvPr>
        </p:nvSpPr>
        <p:spPr>
          <a:xfrm>
            <a:off x="428596" y="214290"/>
            <a:ext cx="8229600" cy="1143000"/>
          </a:xfrm>
        </p:spPr>
        <p:txBody>
          <a:bodyPr>
            <a:noAutofit/>
          </a:bodyPr>
          <a:lstStyle/>
          <a:p>
            <a:pPr marL="548640" indent="-411480" eaLnBrk="1" fontAlgn="auto" hangingPunct="1">
              <a:spcBef>
                <a:spcPct val="20000"/>
              </a:spcBef>
              <a:spcAft>
                <a:spcPts val="0"/>
              </a:spcAft>
              <a:buClr>
                <a:schemeClr val="tx1">
                  <a:shade val="95000"/>
                </a:schemeClr>
              </a:buClr>
              <a:buSzPct val="65000"/>
              <a:defRPr/>
            </a:pPr>
            <a:r>
              <a:rPr lang="es-EC" sz="3600" dirty="0" smtClean="0">
                <a:solidFill>
                  <a:schemeClr val="tx1">
                    <a:lumMod val="95000"/>
                  </a:schemeClr>
                </a:solidFill>
                <a:latin typeface="+mn-lt"/>
                <a:ea typeface="+mn-ea"/>
                <a:cs typeface="+mn-cs"/>
              </a:rPr>
              <a:t>        </a:t>
            </a:r>
            <a:r>
              <a:rPr lang="es-EC" sz="3600" cap="all" dirty="0" smtClean="0">
                <a:solidFill>
                  <a:schemeClr val="tx1">
                    <a:lumMod val="95000"/>
                  </a:schemeClr>
                </a:solidFill>
                <a:effectLst>
                  <a:outerShdw blurRad="127000" dist="200000" dir="2700000" algn="tl" rotWithShape="0">
                    <a:srgbClr val="000000">
                      <a:alpha val="30000"/>
                    </a:srgbClr>
                  </a:outerShdw>
                </a:effectLst>
              </a:rPr>
              <a:t>INVERSIONES</a:t>
            </a:r>
          </a:p>
        </p:txBody>
      </p:sp>
      <p:pic>
        <p:nvPicPr>
          <p:cNvPr id="36868" name="Picture 5"/>
          <p:cNvPicPr>
            <a:picLocks noChangeAspect="1" noChangeArrowheads="1"/>
          </p:cNvPicPr>
          <p:nvPr/>
        </p:nvPicPr>
        <p:blipFill>
          <a:blip r:embed="rId3"/>
          <a:srcRect/>
          <a:stretch>
            <a:fillRect/>
          </a:stretch>
        </p:blipFill>
        <p:spPr bwMode="auto">
          <a:xfrm>
            <a:off x="1928813" y="1500188"/>
            <a:ext cx="5938837" cy="1130300"/>
          </a:xfrm>
          <a:prstGeom prst="rect">
            <a:avLst/>
          </a:prstGeom>
          <a:noFill/>
          <a:ln w="9525">
            <a:noFill/>
            <a:miter lim="800000"/>
            <a:headEnd/>
            <a:tailEnd/>
          </a:ln>
        </p:spPr>
      </p:pic>
      <p:pic>
        <p:nvPicPr>
          <p:cNvPr id="36869" name="Picture 6"/>
          <p:cNvPicPr>
            <a:picLocks noChangeAspect="1" noChangeArrowheads="1"/>
          </p:cNvPicPr>
          <p:nvPr/>
        </p:nvPicPr>
        <p:blipFill>
          <a:blip r:embed="rId4"/>
          <a:srcRect/>
          <a:stretch>
            <a:fillRect/>
          </a:stretch>
        </p:blipFill>
        <p:spPr bwMode="auto">
          <a:xfrm>
            <a:off x="500063" y="3214688"/>
            <a:ext cx="5938837" cy="1139825"/>
          </a:xfrm>
          <a:prstGeom prst="rect">
            <a:avLst/>
          </a:prstGeom>
          <a:noFill/>
          <a:ln w="9525">
            <a:noFill/>
            <a:miter lim="800000"/>
            <a:headEnd/>
            <a:tailEnd/>
          </a:ln>
        </p:spPr>
      </p:pic>
      <p:pic>
        <p:nvPicPr>
          <p:cNvPr id="36870" name="Picture 7"/>
          <p:cNvPicPr>
            <a:picLocks noChangeAspect="1" noChangeArrowheads="1"/>
          </p:cNvPicPr>
          <p:nvPr/>
        </p:nvPicPr>
        <p:blipFill>
          <a:blip r:embed="rId5"/>
          <a:srcRect/>
          <a:stretch>
            <a:fillRect/>
          </a:stretch>
        </p:blipFill>
        <p:spPr bwMode="auto">
          <a:xfrm>
            <a:off x="2000250" y="4857750"/>
            <a:ext cx="5938838" cy="1417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l="29127" t="41274" r="44874" b="45409"/>
          <a:stretch>
            <a:fillRect/>
          </a:stretch>
        </p:blipFill>
        <p:spPr bwMode="auto">
          <a:xfrm>
            <a:off x="500034" y="428604"/>
            <a:ext cx="1596147" cy="660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itle 1"/>
          <p:cNvSpPr>
            <a:spLocks noGrp="1"/>
          </p:cNvSpPr>
          <p:nvPr>
            <p:ph type="title"/>
          </p:nvPr>
        </p:nvSpPr>
        <p:spPr>
          <a:xfrm>
            <a:off x="428596" y="214290"/>
            <a:ext cx="8229600" cy="1143000"/>
          </a:xfrm>
        </p:spPr>
        <p:txBody>
          <a:bodyPr>
            <a:noAutofit/>
          </a:bodyPr>
          <a:lstStyle/>
          <a:p>
            <a:pPr marL="548640" indent="-411480" eaLnBrk="1" fontAlgn="auto" hangingPunct="1">
              <a:spcBef>
                <a:spcPct val="20000"/>
              </a:spcBef>
              <a:spcAft>
                <a:spcPts val="0"/>
              </a:spcAft>
              <a:buClr>
                <a:schemeClr val="tx1">
                  <a:shade val="95000"/>
                </a:schemeClr>
              </a:buClr>
              <a:buSzPct val="65000"/>
              <a:defRPr/>
            </a:pPr>
            <a:r>
              <a:rPr lang="es-EC" sz="3600" dirty="0" smtClean="0">
                <a:solidFill>
                  <a:schemeClr val="tx1">
                    <a:lumMod val="95000"/>
                  </a:schemeClr>
                </a:solidFill>
                <a:latin typeface="+mn-lt"/>
                <a:ea typeface="+mn-ea"/>
                <a:cs typeface="+mn-cs"/>
              </a:rPr>
              <a:t>        </a:t>
            </a:r>
            <a:r>
              <a:rPr lang="es-EC" sz="3600" cap="all" dirty="0" smtClean="0">
                <a:solidFill>
                  <a:schemeClr val="tx1">
                    <a:lumMod val="95000"/>
                  </a:schemeClr>
                </a:solidFill>
                <a:effectLst>
                  <a:outerShdw blurRad="127000" dist="200000" dir="2700000" algn="tl" rotWithShape="0">
                    <a:srgbClr val="000000">
                      <a:alpha val="30000"/>
                    </a:srgbClr>
                  </a:outerShdw>
                </a:effectLst>
              </a:rPr>
              <a:t>CAPITAL DE TRABAJO</a:t>
            </a:r>
          </a:p>
        </p:txBody>
      </p:sp>
      <p:pic>
        <p:nvPicPr>
          <p:cNvPr id="37892" name="Picture 4"/>
          <p:cNvPicPr>
            <a:picLocks noChangeAspect="1" noChangeArrowheads="1"/>
          </p:cNvPicPr>
          <p:nvPr/>
        </p:nvPicPr>
        <p:blipFill>
          <a:blip r:embed="rId3"/>
          <a:srcRect/>
          <a:stretch>
            <a:fillRect/>
          </a:stretch>
        </p:blipFill>
        <p:spPr bwMode="auto">
          <a:xfrm>
            <a:off x="1143000" y="1714500"/>
            <a:ext cx="6858000" cy="1785938"/>
          </a:xfrm>
          <a:prstGeom prst="rect">
            <a:avLst/>
          </a:prstGeom>
          <a:noFill/>
          <a:ln w="9525">
            <a:noFill/>
            <a:miter lim="800000"/>
            <a:headEnd/>
            <a:tailEnd/>
          </a:ln>
        </p:spPr>
      </p:pic>
      <p:pic>
        <p:nvPicPr>
          <p:cNvPr id="37893" name="Picture 5"/>
          <p:cNvPicPr>
            <a:picLocks noChangeAspect="1" noChangeArrowheads="1"/>
          </p:cNvPicPr>
          <p:nvPr/>
        </p:nvPicPr>
        <p:blipFill>
          <a:blip r:embed="rId4"/>
          <a:srcRect/>
          <a:stretch>
            <a:fillRect/>
          </a:stretch>
        </p:blipFill>
        <p:spPr bwMode="auto">
          <a:xfrm>
            <a:off x="500063" y="4286250"/>
            <a:ext cx="8229600"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l="29127" t="41274" r="44874" b="45409"/>
          <a:stretch>
            <a:fillRect/>
          </a:stretch>
        </p:blipFill>
        <p:spPr bwMode="auto">
          <a:xfrm>
            <a:off x="428596" y="428604"/>
            <a:ext cx="1596147" cy="660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itle 1"/>
          <p:cNvSpPr>
            <a:spLocks noGrp="1"/>
          </p:cNvSpPr>
          <p:nvPr>
            <p:ph type="title"/>
          </p:nvPr>
        </p:nvSpPr>
        <p:spPr/>
        <p:txBody>
          <a:bodyPr>
            <a:noAutofit/>
          </a:bodyPr>
          <a:lstStyle/>
          <a:p>
            <a:pPr marL="548640" indent="-411480" eaLnBrk="1" fontAlgn="auto" hangingPunct="1">
              <a:spcBef>
                <a:spcPct val="20000"/>
              </a:spcBef>
              <a:spcAft>
                <a:spcPts val="0"/>
              </a:spcAft>
              <a:buClr>
                <a:schemeClr val="tx1">
                  <a:shade val="95000"/>
                </a:schemeClr>
              </a:buClr>
              <a:buSzPct val="65000"/>
              <a:defRPr/>
            </a:pPr>
            <a:r>
              <a:rPr lang="es-EC" sz="3600" dirty="0" smtClean="0">
                <a:solidFill>
                  <a:schemeClr val="tx1">
                    <a:lumMod val="95000"/>
                  </a:schemeClr>
                </a:solidFill>
                <a:latin typeface="+mn-lt"/>
                <a:ea typeface="+mn-ea"/>
                <a:cs typeface="+mn-cs"/>
              </a:rPr>
              <a:t>        </a:t>
            </a:r>
            <a:endParaRPr lang="es-EC" sz="3600" cap="all" dirty="0" smtClean="0">
              <a:solidFill>
                <a:schemeClr val="tx1">
                  <a:lumMod val="95000"/>
                </a:schemeClr>
              </a:solidFill>
              <a:effectLst>
                <a:outerShdw blurRad="127000" dist="200000" dir="2700000" algn="tl" rotWithShape="0">
                  <a:srgbClr val="000000">
                    <a:alpha val="30000"/>
                  </a:srgbClr>
                </a:outerShdw>
              </a:effectLst>
            </a:endParaRPr>
          </a:p>
        </p:txBody>
      </p:sp>
      <p:sp>
        <p:nvSpPr>
          <p:cNvPr id="7" name="Text Placeholder 6"/>
          <p:cNvSpPr>
            <a:spLocks noGrp="1"/>
          </p:cNvSpPr>
          <p:nvPr>
            <p:ph type="body" idx="2"/>
          </p:nvPr>
        </p:nvSpPr>
        <p:spPr>
          <a:xfrm>
            <a:off x="142875" y="1524000"/>
            <a:ext cx="2071688" cy="4602163"/>
          </a:xfrm>
        </p:spPr>
        <p:txBody>
          <a:bodyPr/>
          <a:lstStyle/>
          <a:p>
            <a:pPr eaLnBrk="1" hangingPunct="1">
              <a:defRPr/>
            </a:pPr>
            <a:endParaRPr lang="es-EC" sz="2800" cap="all" dirty="0" smtClean="0">
              <a:solidFill>
                <a:schemeClr val="tx1">
                  <a:lumMod val="95000"/>
                </a:schemeClr>
              </a:solidFill>
              <a:effectLst>
                <a:outerShdw blurRad="127000" dist="200000" dir="2700000" algn="tl" rotWithShape="0">
                  <a:srgbClr val="000000">
                    <a:alpha val="30000"/>
                  </a:srgbClr>
                </a:outerShdw>
              </a:effectLst>
            </a:endParaRPr>
          </a:p>
          <a:p>
            <a:pPr eaLnBrk="1" hangingPunct="1">
              <a:defRPr/>
            </a:pPr>
            <a:endParaRPr lang="es-EC" sz="2800" cap="all" dirty="0" smtClean="0">
              <a:solidFill>
                <a:schemeClr val="tx1">
                  <a:lumMod val="95000"/>
                </a:schemeClr>
              </a:solidFill>
              <a:effectLst>
                <a:outerShdw blurRad="127000" dist="200000" dir="2700000" algn="tl" rotWithShape="0">
                  <a:srgbClr val="000000">
                    <a:alpha val="30000"/>
                  </a:srgbClr>
                </a:outerShdw>
              </a:effectLst>
            </a:endParaRPr>
          </a:p>
          <a:p>
            <a:pPr eaLnBrk="1" hangingPunct="1">
              <a:defRPr/>
            </a:pPr>
            <a:r>
              <a:rPr lang="es-EC" sz="2800" cap="all" dirty="0" smtClean="0">
                <a:solidFill>
                  <a:schemeClr val="tx1">
                    <a:lumMod val="95000"/>
                  </a:schemeClr>
                </a:solidFill>
                <a:effectLst>
                  <a:outerShdw blurRad="127000" dist="200000" dir="2700000" algn="tl" rotWithShape="0">
                    <a:srgbClr val="000000">
                      <a:alpha val="30000"/>
                    </a:srgbClr>
                  </a:outerShdw>
                </a:effectLst>
              </a:rPr>
              <a:t>FLUJO</a:t>
            </a:r>
          </a:p>
          <a:p>
            <a:pPr eaLnBrk="1" hangingPunct="1">
              <a:defRPr/>
            </a:pPr>
            <a:r>
              <a:rPr lang="es-EC" sz="2800" cap="all" dirty="0" smtClean="0">
                <a:solidFill>
                  <a:schemeClr val="tx1">
                    <a:lumMod val="95000"/>
                  </a:schemeClr>
                </a:solidFill>
                <a:effectLst>
                  <a:outerShdw blurRad="127000" dist="200000" dir="2700000" algn="tl" rotWithShape="0">
                    <a:srgbClr val="000000">
                      <a:alpha val="30000"/>
                    </a:srgbClr>
                  </a:outerShdw>
                </a:effectLst>
              </a:rPr>
              <a:t> </a:t>
            </a:r>
          </a:p>
          <a:p>
            <a:pPr eaLnBrk="1" hangingPunct="1">
              <a:defRPr/>
            </a:pPr>
            <a:r>
              <a:rPr lang="es-EC" sz="2800" cap="all" dirty="0" smtClean="0">
                <a:solidFill>
                  <a:schemeClr val="tx1">
                    <a:lumMod val="95000"/>
                  </a:schemeClr>
                </a:solidFill>
                <a:effectLst>
                  <a:outerShdw blurRad="127000" dist="200000" dir="2700000" algn="tl" rotWithShape="0">
                    <a:srgbClr val="000000">
                      <a:alpha val="30000"/>
                    </a:srgbClr>
                  </a:outerShdw>
                </a:effectLst>
              </a:rPr>
              <a:t>DE</a:t>
            </a:r>
          </a:p>
          <a:p>
            <a:pPr eaLnBrk="1" hangingPunct="1">
              <a:defRPr/>
            </a:pPr>
            <a:endParaRPr lang="es-EC" sz="2800" cap="all" dirty="0" smtClean="0">
              <a:solidFill>
                <a:schemeClr val="tx1">
                  <a:lumMod val="95000"/>
                </a:schemeClr>
              </a:solidFill>
              <a:effectLst>
                <a:outerShdw blurRad="127000" dist="200000" dir="2700000" algn="tl" rotWithShape="0">
                  <a:srgbClr val="000000">
                    <a:alpha val="30000"/>
                  </a:srgbClr>
                </a:outerShdw>
              </a:effectLst>
            </a:endParaRPr>
          </a:p>
          <a:p>
            <a:pPr eaLnBrk="1" hangingPunct="1">
              <a:defRPr/>
            </a:pPr>
            <a:r>
              <a:rPr lang="es-EC" sz="2800" cap="all" dirty="0" smtClean="0">
                <a:solidFill>
                  <a:schemeClr val="tx1">
                    <a:lumMod val="95000"/>
                  </a:schemeClr>
                </a:solidFill>
                <a:effectLst>
                  <a:outerShdw blurRad="127000" dist="200000" dir="2700000" algn="tl" rotWithShape="0">
                    <a:srgbClr val="000000">
                      <a:alpha val="30000"/>
                    </a:srgbClr>
                  </a:outerShdw>
                </a:effectLst>
              </a:rPr>
              <a:t> EFECTIVO</a:t>
            </a:r>
          </a:p>
          <a:p>
            <a:pPr eaLnBrk="1" hangingPunct="1">
              <a:defRPr/>
            </a:pPr>
            <a:endParaRPr lang="es-EC" sz="2800" dirty="0"/>
          </a:p>
        </p:txBody>
      </p:sp>
      <p:pic>
        <p:nvPicPr>
          <p:cNvPr id="38917" name="Picture 4"/>
          <p:cNvPicPr>
            <a:picLocks noChangeAspect="1" noChangeArrowheads="1"/>
          </p:cNvPicPr>
          <p:nvPr/>
        </p:nvPicPr>
        <p:blipFill>
          <a:blip r:embed="rId3"/>
          <a:srcRect/>
          <a:stretch>
            <a:fillRect/>
          </a:stretch>
        </p:blipFill>
        <p:spPr bwMode="auto">
          <a:xfrm>
            <a:off x="2714625" y="285750"/>
            <a:ext cx="5715000" cy="6357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0" y="0"/>
            <a:ext cx="3008313" cy="1162050"/>
          </a:xfrm>
        </p:spPr>
        <p:txBody>
          <a:bodyPr/>
          <a:lstStyle/>
          <a:p>
            <a:pPr marL="548640" indent="-411480" algn="ctr" eaLnBrk="1" fontAlgn="auto" hangingPunct="1">
              <a:spcBef>
                <a:spcPct val="20000"/>
              </a:spcBef>
              <a:spcAft>
                <a:spcPts val="0"/>
              </a:spcAft>
              <a:buClr>
                <a:schemeClr val="tx1">
                  <a:shade val="95000"/>
                </a:schemeClr>
              </a:buClr>
              <a:buSzPct val="65000"/>
              <a:defRPr/>
            </a:pPr>
            <a:r>
              <a:rPr lang="es-EC" sz="3600" b="1" cap="all" dirty="0" smtClean="0">
                <a:solidFill>
                  <a:schemeClr val="tx1">
                    <a:lumMod val="95000"/>
                  </a:schemeClr>
                </a:solidFill>
                <a:effectLst>
                  <a:outerShdw blurRad="127000" dist="200000" dir="2700000" algn="tl" rotWithShape="0">
                    <a:srgbClr val="000000">
                      <a:alpha val="30000"/>
                    </a:srgbClr>
                  </a:outerShdw>
                </a:effectLst>
              </a:rPr>
              <a:t>PAYBACK</a:t>
            </a:r>
          </a:p>
        </p:txBody>
      </p:sp>
      <p:graphicFrame>
        <p:nvGraphicFramePr>
          <p:cNvPr id="5" name="Table 4"/>
          <p:cNvGraphicFramePr>
            <a:graphicFrameLocks noGrp="1"/>
          </p:cNvGraphicFramePr>
          <p:nvPr/>
        </p:nvGraphicFramePr>
        <p:xfrm>
          <a:off x="1706563" y="2286000"/>
          <a:ext cx="6080125" cy="2357438"/>
        </p:xfrm>
        <a:graphic>
          <a:graphicData uri="http://schemas.openxmlformats.org/drawingml/2006/table">
            <a:tbl>
              <a:tblPr/>
              <a:tblGrid>
                <a:gridCol w="1751827"/>
                <a:gridCol w="1320608"/>
                <a:gridCol w="862438"/>
                <a:gridCol w="1012691"/>
                <a:gridCol w="1131950"/>
              </a:tblGrid>
              <a:tr h="444741">
                <a:tc gridSpan="5">
                  <a:txBody>
                    <a:bodyPr/>
                    <a:lstStyle/>
                    <a:p>
                      <a:pPr algn="ctr">
                        <a:lnSpc>
                          <a:spcPct val="115000"/>
                        </a:lnSpc>
                        <a:spcAft>
                          <a:spcPts val="0"/>
                        </a:spcAft>
                      </a:pPr>
                      <a:r>
                        <a:rPr lang="es-ES" sz="1800" b="1">
                          <a:solidFill>
                            <a:srgbClr val="000000"/>
                          </a:solidFill>
                          <a:latin typeface="Calibri"/>
                          <a:ea typeface="Times New Roman"/>
                          <a:cs typeface="Arial"/>
                        </a:rPr>
                        <a:t>PAYBACK</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43574">
                <a:tc>
                  <a:txBody>
                    <a:bodyPr/>
                    <a:lstStyle/>
                    <a:p>
                      <a:pPr algn="ctr">
                        <a:lnSpc>
                          <a:spcPct val="115000"/>
                        </a:lnSpc>
                        <a:spcAft>
                          <a:spcPts val="0"/>
                        </a:spcAft>
                      </a:pPr>
                      <a:r>
                        <a:rPr lang="es-ES" sz="1100" b="1">
                          <a:solidFill>
                            <a:srgbClr val="000000"/>
                          </a:solidFill>
                          <a:latin typeface="Calibri"/>
                          <a:ea typeface="Times New Roman"/>
                          <a:cs typeface="Arial"/>
                        </a:rPr>
                        <a:t>PERIODO</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a:solidFill>
                            <a:srgbClr val="000000"/>
                          </a:solidFill>
                          <a:latin typeface="Calibri"/>
                          <a:ea typeface="Times New Roman"/>
                          <a:cs typeface="Arial"/>
                        </a:rPr>
                        <a:t>SALDO DE INVERSION</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a:solidFill>
                            <a:srgbClr val="000000"/>
                          </a:solidFill>
                          <a:latin typeface="Calibri"/>
                          <a:ea typeface="Times New Roman"/>
                          <a:cs typeface="Arial"/>
                        </a:rPr>
                        <a:t>FLUJO DE CAJA</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a:solidFill>
                            <a:srgbClr val="000000"/>
                          </a:solidFill>
                          <a:latin typeface="Calibri"/>
                          <a:ea typeface="Times New Roman"/>
                          <a:cs typeface="Arial"/>
                        </a:rPr>
                        <a:t>RENTABILIDAD EXIGIDA</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a:solidFill>
                            <a:srgbClr val="000000"/>
                          </a:solidFill>
                          <a:latin typeface="Calibri"/>
                          <a:ea typeface="Times New Roman"/>
                          <a:cs typeface="Arial"/>
                        </a:rPr>
                        <a:t>RECUPERACIÓN INVERSION</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786">
                <a:tc>
                  <a:txBody>
                    <a:bodyPr/>
                    <a:lstStyle/>
                    <a:p>
                      <a:pPr algn="ctr">
                        <a:lnSpc>
                          <a:spcPct val="115000"/>
                        </a:lnSpc>
                        <a:spcAft>
                          <a:spcPts val="0"/>
                        </a:spcAft>
                      </a:pPr>
                      <a:r>
                        <a:rPr lang="es-ES" sz="1100" dirty="0">
                          <a:solidFill>
                            <a:srgbClr val="000000"/>
                          </a:solidFill>
                          <a:latin typeface="Calibri"/>
                          <a:ea typeface="Times New Roman"/>
                          <a:cs typeface="Arial"/>
                        </a:rPr>
                        <a:t>1</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122744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130593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26119</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104475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786">
                <a:tc>
                  <a:txBody>
                    <a:bodyPr/>
                    <a:lstStyle/>
                    <a:p>
                      <a:pPr algn="ctr">
                        <a:lnSpc>
                          <a:spcPct val="115000"/>
                        </a:lnSpc>
                        <a:spcAft>
                          <a:spcPts val="0"/>
                        </a:spcAft>
                      </a:pPr>
                      <a:r>
                        <a:rPr lang="es-ES" sz="1100" dirty="0">
                          <a:solidFill>
                            <a:srgbClr val="000000"/>
                          </a:solidFill>
                          <a:latin typeface="Calibri"/>
                          <a:ea typeface="Times New Roman"/>
                          <a:cs typeface="Arial"/>
                        </a:rPr>
                        <a:t>2</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18270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110584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22117</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88467</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786">
                <a:tc>
                  <a:txBody>
                    <a:bodyPr/>
                    <a:lstStyle/>
                    <a:p>
                      <a:pPr algn="ctr">
                        <a:lnSpc>
                          <a:spcPct val="115000"/>
                        </a:lnSpc>
                        <a:spcAft>
                          <a:spcPts val="0"/>
                        </a:spcAft>
                      </a:pPr>
                      <a:r>
                        <a:rPr lang="es-ES" sz="1100" dirty="0">
                          <a:solidFill>
                            <a:srgbClr val="000000"/>
                          </a:solidFill>
                          <a:latin typeface="Calibri"/>
                          <a:ea typeface="Times New Roman"/>
                          <a:cs typeface="Arial"/>
                        </a:rPr>
                        <a:t>3</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-70197</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112535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22507</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90028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786">
                <a:tc>
                  <a:txBody>
                    <a:bodyPr/>
                    <a:lstStyle/>
                    <a:p>
                      <a:pPr algn="ctr">
                        <a:lnSpc>
                          <a:spcPct val="115000"/>
                        </a:lnSpc>
                        <a:spcAft>
                          <a:spcPts val="0"/>
                        </a:spcAft>
                      </a:pPr>
                      <a:r>
                        <a:rPr lang="es-ES" sz="1100" dirty="0">
                          <a:solidFill>
                            <a:srgbClr val="000000"/>
                          </a:solidFill>
                          <a:latin typeface="Calibri"/>
                          <a:ea typeface="Times New Roman"/>
                          <a:cs typeface="Arial"/>
                        </a:rPr>
                        <a:t>4</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-160225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111859</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22372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89487</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992">
                <a:tc>
                  <a:txBody>
                    <a:bodyPr/>
                    <a:lstStyle/>
                    <a:p>
                      <a:pPr algn="ctr">
                        <a:lnSpc>
                          <a:spcPct val="115000"/>
                        </a:lnSpc>
                        <a:spcAft>
                          <a:spcPts val="0"/>
                        </a:spcAft>
                      </a:pPr>
                      <a:r>
                        <a:rPr lang="es-ES" sz="1100" dirty="0">
                          <a:solidFill>
                            <a:srgbClr val="000000"/>
                          </a:solidFill>
                          <a:latin typeface="Calibri"/>
                          <a:ea typeface="Times New Roman"/>
                          <a:cs typeface="Arial"/>
                        </a:rPr>
                        <a:t>5</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-249712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83097</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Arial"/>
                        </a:rPr>
                        <a:t>16619</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dirty="0">
                          <a:solidFill>
                            <a:srgbClr val="000000"/>
                          </a:solidFill>
                          <a:latin typeface="Calibri"/>
                          <a:ea typeface="Times New Roman"/>
                          <a:cs typeface="Arial"/>
                        </a:rPr>
                        <a:t>66477</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5"/>
          <p:cNvPicPr/>
          <p:nvPr/>
        </p:nvPicPr>
        <p:blipFill>
          <a:blip r:embed="rId2"/>
          <a:srcRect l="29127" t="41274" r="44874" b="45409"/>
          <a:stretch>
            <a:fillRect/>
          </a:stretch>
        </p:blipFill>
        <p:spPr bwMode="auto">
          <a:xfrm>
            <a:off x="500034" y="500042"/>
            <a:ext cx="1596147" cy="660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l="29127" t="41274" r="44874" b="45409"/>
          <a:stretch>
            <a:fillRect/>
          </a:stretch>
        </p:blipFill>
        <p:spPr bwMode="auto">
          <a:xfrm>
            <a:off x="500034" y="428604"/>
            <a:ext cx="1596147" cy="660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itle 1"/>
          <p:cNvSpPr>
            <a:spLocks noGrp="1"/>
          </p:cNvSpPr>
          <p:nvPr>
            <p:ph type="title"/>
          </p:nvPr>
        </p:nvSpPr>
        <p:spPr>
          <a:xfrm>
            <a:off x="428596" y="214290"/>
            <a:ext cx="8229600" cy="1143000"/>
          </a:xfrm>
        </p:spPr>
        <p:txBody>
          <a:bodyPr>
            <a:noAutofit/>
          </a:bodyPr>
          <a:lstStyle/>
          <a:p>
            <a:pPr marL="548640" indent="-411480" eaLnBrk="1" fontAlgn="auto" hangingPunct="1">
              <a:spcBef>
                <a:spcPct val="20000"/>
              </a:spcBef>
              <a:spcAft>
                <a:spcPts val="0"/>
              </a:spcAft>
              <a:buClr>
                <a:schemeClr val="tx1">
                  <a:shade val="95000"/>
                </a:schemeClr>
              </a:buClr>
              <a:buSzPct val="65000"/>
              <a:defRPr/>
            </a:pPr>
            <a:r>
              <a:rPr lang="es-EC" sz="3600" cap="all" dirty="0" smtClean="0">
                <a:solidFill>
                  <a:schemeClr val="tx1">
                    <a:lumMod val="95000"/>
                  </a:schemeClr>
                </a:solidFill>
                <a:effectLst>
                  <a:outerShdw blurRad="127000" dist="200000" dir="2700000" algn="tl" rotWithShape="0">
                    <a:srgbClr val="000000">
                      <a:alpha val="30000"/>
                    </a:srgbClr>
                  </a:outerShdw>
                </a:effectLst>
              </a:rPr>
              <a:t>TASA INTERNA </a:t>
            </a:r>
            <a:br>
              <a:rPr lang="es-EC" sz="3600" cap="all" dirty="0" smtClean="0">
                <a:solidFill>
                  <a:schemeClr val="tx1">
                    <a:lumMod val="95000"/>
                  </a:schemeClr>
                </a:solidFill>
                <a:effectLst>
                  <a:outerShdw blurRad="127000" dist="200000" dir="2700000" algn="tl" rotWithShape="0">
                    <a:srgbClr val="000000">
                      <a:alpha val="30000"/>
                    </a:srgbClr>
                  </a:outerShdw>
                </a:effectLst>
              </a:rPr>
            </a:br>
            <a:r>
              <a:rPr lang="es-EC" sz="3600" cap="all" dirty="0" smtClean="0">
                <a:solidFill>
                  <a:schemeClr val="tx1">
                    <a:lumMod val="95000"/>
                  </a:schemeClr>
                </a:solidFill>
                <a:effectLst>
                  <a:outerShdw blurRad="127000" dist="200000" dir="2700000" algn="tl" rotWithShape="0">
                    <a:srgbClr val="000000">
                      <a:alpha val="30000"/>
                    </a:srgbClr>
                  </a:outerShdw>
                </a:effectLst>
              </a:rPr>
              <a:t>DE RETORNO</a:t>
            </a:r>
          </a:p>
        </p:txBody>
      </p:sp>
      <p:pic>
        <p:nvPicPr>
          <p:cNvPr id="40964" name="Picture 4"/>
          <p:cNvPicPr>
            <a:picLocks noChangeAspect="1" noChangeArrowheads="1"/>
          </p:cNvPicPr>
          <p:nvPr/>
        </p:nvPicPr>
        <p:blipFill>
          <a:blip r:embed="rId3"/>
          <a:srcRect/>
          <a:stretch>
            <a:fillRect/>
          </a:stretch>
        </p:blipFill>
        <p:spPr bwMode="auto">
          <a:xfrm>
            <a:off x="2500313" y="2428875"/>
            <a:ext cx="4814887" cy="785813"/>
          </a:xfrm>
          <a:prstGeom prst="rect">
            <a:avLst/>
          </a:prstGeom>
          <a:noFill/>
          <a:ln w="9525">
            <a:noFill/>
            <a:miter lim="800000"/>
            <a:headEnd/>
            <a:tailEnd/>
          </a:ln>
        </p:spPr>
      </p:pic>
      <p:sp>
        <p:nvSpPr>
          <p:cNvPr id="40965" name="TextBox 7"/>
          <p:cNvSpPr txBox="1">
            <a:spLocks noChangeArrowheads="1"/>
          </p:cNvSpPr>
          <p:nvPr/>
        </p:nvSpPr>
        <p:spPr bwMode="auto">
          <a:xfrm>
            <a:off x="1357313" y="3643313"/>
            <a:ext cx="6858000" cy="646112"/>
          </a:xfrm>
          <a:prstGeom prst="rect">
            <a:avLst/>
          </a:prstGeom>
          <a:noFill/>
          <a:ln w="9525">
            <a:noFill/>
            <a:miter lim="800000"/>
            <a:headEnd/>
            <a:tailEnd/>
          </a:ln>
        </p:spPr>
        <p:txBody>
          <a:bodyPr>
            <a:spAutoFit/>
          </a:bodyPr>
          <a:lstStyle/>
          <a:p>
            <a:r>
              <a:rPr lang="es-EC"/>
              <a:t>El proyecto según las proyecciones estimadas retorna la inversión inicial al 94.26%</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l="29127" t="41274" r="44874" b="45409"/>
          <a:stretch>
            <a:fillRect/>
          </a:stretch>
        </p:blipFill>
        <p:spPr bwMode="auto">
          <a:xfrm>
            <a:off x="500034" y="428604"/>
            <a:ext cx="1596147" cy="660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itle 1"/>
          <p:cNvSpPr>
            <a:spLocks noGrp="1"/>
          </p:cNvSpPr>
          <p:nvPr>
            <p:ph type="title"/>
          </p:nvPr>
        </p:nvSpPr>
        <p:spPr>
          <a:xfrm>
            <a:off x="428596" y="214290"/>
            <a:ext cx="8229600" cy="1143000"/>
          </a:xfrm>
        </p:spPr>
        <p:txBody>
          <a:bodyPr>
            <a:noAutofit/>
          </a:bodyPr>
          <a:lstStyle/>
          <a:p>
            <a:pPr marL="548640" indent="-411480" eaLnBrk="1" fontAlgn="auto" hangingPunct="1">
              <a:spcBef>
                <a:spcPct val="20000"/>
              </a:spcBef>
              <a:spcAft>
                <a:spcPts val="0"/>
              </a:spcAft>
              <a:buClr>
                <a:schemeClr val="tx1">
                  <a:shade val="95000"/>
                </a:schemeClr>
              </a:buClr>
              <a:buSzPct val="65000"/>
              <a:defRPr/>
            </a:pPr>
            <a:r>
              <a:rPr lang="es-EC" sz="3600" cap="all" dirty="0" smtClean="0">
                <a:solidFill>
                  <a:schemeClr val="tx1">
                    <a:lumMod val="95000"/>
                  </a:schemeClr>
                </a:solidFill>
                <a:effectLst>
                  <a:outerShdw blurRad="127000" dist="200000" dir="2700000" algn="tl" rotWithShape="0">
                    <a:srgbClr val="000000">
                      <a:alpha val="30000"/>
                    </a:srgbClr>
                  </a:outerShdw>
                </a:effectLst>
              </a:rPr>
              <a:t>CONCLUSIONES</a:t>
            </a:r>
          </a:p>
        </p:txBody>
      </p:sp>
      <p:sp>
        <p:nvSpPr>
          <p:cNvPr id="41988" name="TextBox 5"/>
          <p:cNvSpPr txBox="1">
            <a:spLocks noChangeArrowheads="1"/>
          </p:cNvSpPr>
          <p:nvPr/>
        </p:nvSpPr>
        <p:spPr bwMode="auto">
          <a:xfrm>
            <a:off x="571500" y="2000250"/>
            <a:ext cx="8143875" cy="3970338"/>
          </a:xfrm>
          <a:prstGeom prst="rect">
            <a:avLst/>
          </a:prstGeom>
          <a:noFill/>
          <a:ln w="9525">
            <a:noFill/>
            <a:miter lim="800000"/>
            <a:headEnd/>
            <a:tailEnd/>
          </a:ln>
        </p:spPr>
        <p:txBody>
          <a:bodyPr>
            <a:spAutoFit/>
          </a:bodyPr>
          <a:lstStyle/>
          <a:p>
            <a:pPr algn="just">
              <a:buFont typeface="Arial" charset="0"/>
              <a:buChar char="•"/>
            </a:pPr>
            <a:r>
              <a:rPr lang="es-EC"/>
              <a:t>    Al hacer una evaluación global de los resultados de los 4 estudios, podemos concluir que el producto tiene grandes posibilidades de ser aceptado dentro del mercado, lo cual se ve reflejado en el nivel de ventas proyectadas y en el significativo VAN que se obtuvo.  Analizando la TIR, se puede llegar a la misma conclusión: el proyecto resulta muy rentable.</a:t>
            </a:r>
          </a:p>
          <a:p>
            <a:pPr algn="just"/>
            <a:endParaRPr lang="es-EC"/>
          </a:p>
          <a:p>
            <a:pPr algn="just"/>
            <a:endParaRPr lang="es-EC"/>
          </a:p>
          <a:p>
            <a:pPr algn="just">
              <a:buFont typeface="Arial" charset="0"/>
              <a:buChar char="•"/>
            </a:pPr>
            <a:r>
              <a:rPr lang="es-EC"/>
              <a:t>   Sin embargo, aunque el proyecto se muestre muy rentable, hay que considerar la fuerte competencia en el mercado de lácteos y bebidas nutricionales, la misma que viene determinada por marcas bien posicionadas en la mente del consumidor, quienes fácilmente pueden lanzar un producto como el nuestro y aún mejorado.  </a:t>
            </a:r>
          </a:p>
          <a:p>
            <a:pPr algn="just"/>
            <a:r>
              <a:rPr lang="es-EC"/>
              <a:t> </a:t>
            </a:r>
          </a:p>
          <a:p>
            <a:endParaRPr lang="es-EC"/>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p:cNvSpPr>
            <a:spLocks noChangeArrowheads="1" noChangeShapeType="1" noTextEdit="1"/>
          </p:cNvSpPr>
          <p:nvPr/>
        </p:nvSpPr>
        <p:spPr bwMode="auto">
          <a:xfrm>
            <a:off x="2555875" y="404813"/>
            <a:ext cx="4032250" cy="523875"/>
          </a:xfrm>
          <a:prstGeom prst="rect">
            <a:avLst/>
          </a:prstGeom>
        </p:spPr>
        <p:txBody>
          <a:bodyPr wrap="none" fromWordArt="1">
            <a:prstTxWarp prst="textPlain">
              <a:avLst>
                <a:gd name="adj" fmla="val 50000"/>
              </a:avLst>
            </a:prstTxWarp>
          </a:bodyPr>
          <a:lstStyle/>
          <a:p>
            <a:pPr algn="ctr"/>
            <a:r>
              <a:rPr lang="es-ES"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MOROPACK</a:t>
            </a:r>
          </a:p>
        </p:txBody>
      </p:sp>
      <p:sp>
        <p:nvSpPr>
          <p:cNvPr id="6" name="5 CuadroTexto"/>
          <p:cNvSpPr txBox="1"/>
          <p:nvPr/>
        </p:nvSpPr>
        <p:spPr>
          <a:xfrm>
            <a:off x="684213" y="1125538"/>
            <a:ext cx="7858125" cy="579437"/>
          </a:xfrm>
          <a:prstGeom prst="rect">
            <a:avLst/>
          </a:prstGeom>
          <a:noFill/>
        </p:spPr>
        <p:txBody>
          <a:bodyPr>
            <a:spAutoFit/>
          </a:bodyPr>
          <a:lstStyle/>
          <a:p>
            <a:pPr algn="ctr">
              <a:defRPr/>
            </a:pPr>
            <a:r>
              <a:rPr lang="es-EC" sz="3200" b="1">
                <a:effectLst>
                  <a:outerShdw blurRad="38100" dist="38100" dir="2700000" algn="tl">
                    <a:srgbClr val="C0C0C0"/>
                  </a:outerShdw>
                </a:effectLst>
                <a:latin typeface="Calibri" charset="0"/>
              </a:rPr>
              <a:t>Análisis Realizados</a:t>
            </a:r>
          </a:p>
        </p:txBody>
      </p:sp>
      <p:sp>
        <p:nvSpPr>
          <p:cNvPr id="6148" name="1 Título"/>
          <p:cNvSpPr>
            <a:spLocks/>
          </p:cNvSpPr>
          <p:nvPr/>
        </p:nvSpPr>
        <p:spPr bwMode="auto">
          <a:xfrm>
            <a:off x="539750" y="1285875"/>
            <a:ext cx="8229600" cy="5572125"/>
          </a:xfrm>
          <a:prstGeom prst="rect">
            <a:avLst/>
          </a:prstGeom>
          <a:noFill/>
          <a:ln w="9525">
            <a:noFill/>
            <a:miter lim="800000"/>
            <a:headEnd/>
            <a:tailEnd/>
          </a:ln>
        </p:spPr>
        <p:txBody>
          <a:bodyPr anchor="ctr"/>
          <a:lstStyle/>
          <a:p>
            <a:pPr marL="457200" indent="-457200"/>
            <a:r>
              <a:rPr lang="es-EC" sz="2500" b="1"/>
              <a:t>De la Oferta</a:t>
            </a:r>
          </a:p>
          <a:p>
            <a:pPr marL="457200" indent="-457200"/>
            <a:r>
              <a:rPr lang="es-EC" sz="4100" b="1"/>
              <a:t/>
            </a:r>
            <a:br>
              <a:rPr lang="es-EC" sz="4100" b="1"/>
            </a:br>
            <a:endParaRPr lang="es-EC" sz="4100" b="1"/>
          </a:p>
          <a:p>
            <a:pPr marL="457200" indent="-457200"/>
            <a:r>
              <a:rPr lang="es-EC" sz="1600"/>
              <a:t/>
            </a:r>
            <a:br>
              <a:rPr lang="es-EC" sz="1600"/>
            </a:br>
            <a:endParaRPr lang="es-EC" sz="1600"/>
          </a:p>
        </p:txBody>
      </p:sp>
      <p:graphicFrame>
        <p:nvGraphicFramePr>
          <p:cNvPr id="7" name="6 Tabla"/>
          <p:cNvGraphicFramePr>
            <a:graphicFrameLocks noGrp="1"/>
          </p:cNvGraphicFramePr>
          <p:nvPr/>
        </p:nvGraphicFramePr>
        <p:xfrm>
          <a:off x="1928813" y="3857625"/>
          <a:ext cx="5700395" cy="988340"/>
        </p:xfrm>
        <a:graphic>
          <a:graphicData uri="http://schemas.openxmlformats.org/drawingml/2006/table">
            <a:tbl>
              <a:tblPr/>
              <a:tblGrid>
                <a:gridCol w="2849880"/>
                <a:gridCol w="2850515"/>
              </a:tblGrid>
              <a:tr h="348260">
                <a:tc>
                  <a:txBody>
                    <a:bodyPr/>
                    <a:lstStyle/>
                    <a:p>
                      <a:pPr marL="228600" algn="ctr">
                        <a:lnSpc>
                          <a:spcPct val="150000"/>
                        </a:lnSpc>
                        <a:spcAft>
                          <a:spcPts val="0"/>
                        </a:spcAft>
                      </a:pPr>
                      <a:r>
                        <a:rPr lang="es-ES" sz="1400" b="1" dirty="0">
                          <a:latin typeface="Arial"/>
                          <a:ea typeface="Calibri"/>
                          <a:cs typeface="Times New Roman"/>
                        </a:rPr>
                        <a:t>Competencia directa</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ctr">
                        <a:lnSpc>
                          <a:spcPct val="150000"/>
                        </a:lnSpc>
                        <a:spcAft>
                          <a:spcPts val="1000"/>
                        </a:spcAft>
                      </a:pPr>
                      <a:r>
                        <a:rPr lang="es-ES" sz="1400" b="1" dirty="0">
                          <a:latin typeface="Arial"/>
                          <a:ea typeface="Calibri"/>
                          <a:cs typeface="Times New Roman"/>
                        </a:rPr>
                        <a:t>Competencia indirecta</a:t>
                      </a:r>
                      <a:endParaRPr lang="es-E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434">
                <a:tc>
                  <a:txBody>
                    <a:bodyPr/>
                    <a:lstStyle/>
                    <a:p>
                      <a:pPr marL="228600" algn="ctr">
                        <a:lnSpc>
                          <a:spcPct val="150000"/>
                        </a:lnSpc>
                        <a:spcAft>
                          <a:spcPts val="0"/>
                        </a:spcAft>
                      </a:pPr>
                      <a:r>
                        <a:rPr lang="es-ES" sz="1400" dirty="0">
                          <a:latin typeface="Arial"/>
                          <a:ea typeface="Calibri"/>
                          <a:cs typeface="Times New Roman"/>
                        </a:rPr>
                        <a:t>Venta de morocho en locales comerciales o en carretas</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0"/>
                        </a:spcAft>
                      </a:pPr>
                      <a:r>
                        <a:rPr lang="es-ES" sz="1400" dirty="0" smtClean="0">
                          <a:latin typeface="Arial"/>
                          <a:ea typeface="Calibri"/>
                          <a:cs typeface="Times New Roman"/>
                        </a:rPr>
                        <a:t> </a:t>
                      </a:r>
                      <a:r>
                        <a:rPr lang="es-ES" sz="1400" dirty="0">
                          <a:latin typeface="Arial"/>
                          <a:ea typeface="Calibri"/>
                          <a:cs typeface="Times New Roman"/>
                        </a:rPr>
                        <a:t>Bebidas nutritivas como avena</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danielfajardo.files.wordpress.com/2008/11/apreton_manos.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itle 3"/>
          <p:cNvSpPr>
            <a:spLocks noGrp="1"/>
          </p:cNvSpPr>
          <p:nvPr>
            <p:ph type="ctrTitle"/>
          </p:nvPr>
        </p:nvSpPr>
        <p:spPr>
          <a:xfrm>
            <a:off x="285720" y="0"/>
            <a:ext cx="8229600" cy="1828800"/>
          </a:xfrm>
        </p:spPr>
        <p:txBody>
          <a:bodyPr/>
          <a:lstStyle/>
          <a:p>
            <a:pPr eaLnBrk="1" fontAlgn="auto" hangingPunct="1">
              <a:spcAft>
                <a:spcPts val="0"/>
              </a:spcAft>
              <a:defRPr/>
            </a:pPr>
            <a:r>
              <a:rPr lang="es-EC" dirty="0" smtClean="0">
                <a:solidFill>
                  <a:schemeClr val="tx1">
                    <a:lumMod val="50000"/>
                  </a:schemeClr>
                </a:solidFill>
              </a:rPr>
              <a:t>MUCHAS GRACIAS POR SU ATENCIÓN</a:t>
            </a:r>
            <a:endParaRPr lang="es-EC"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Rectángulo"/>
          <p:cNvSpPr>
            <a:spLocks noChangeArrowheads="1"/>
          </p:cNvSpPr>
          <p:nvPr/>
        </p:nvSpPr>
        <p:spPr bwMode="auto">
          <a:xfrm>
            <a:off x="928688" y="857250"/>
            <a:ext cx="3143250" cy="461963"/>
          </a:xfrm>
          <a:prstGeom prst="rect">
            <a:avLst/>
          </a:prstGeom>
          <a:noFill/>
          <a:ln w="9525">
            <a:noFill/>
            <a:miter lim="800000"/>
            <a:headEnd/>
            <a:tailEnd/>
          </a:ln>
        </p:spPr>
        <p:txBody>
          <a:bodyPr>
            <a:spAutoFit/>
          </a:bodyPr>
          <a:lstStyle/>
          <a:p>
            <a:r>
              <a:rPr lang="es-EC" sz="2400" b="1"/>
              <a:t>De los Precios</a:t>
            </a:r>
            <a:endParaRPr lang="es-ES" sz="2400"/>
          </a:p>
        </p:txBody>
      </p:sp>
      <p:graphicFrame>
        <p:nvGraphicFramePr>
          <p:cNvPr id="3" name="2 Tabla"/>
          <p:cNvGraphicFramePr>
            <a:graphicFrameLocks noGrp="1"/>
          </p:cNvGraphicFramePr>
          <p:nvPr/>
        </p:nvGraphicFramePr>
        <p:xfrm>
          <a:off x="4000500" y="928688"/>
          <a:ext cx="3479800" cy="5221097"/>
        </p:xfrm>
        <a:graphic>
          <a:graphicData uri="http://schemas.openxmlformats.org/drawingml/2006/table">
            <a:tbl>
              <a:tblPr/>
              <a:tblGrid>
                <a:gridCol w="1549400"/>
                <a:gridCol w="1930400"/>
              </a:tblGrid>
              <a:tr h="390525">
                <a:tc gridSpan="2">
                  <a:txBody>
                    <a:bodyPr/>
                    <a:lstStyle/>
                    <a:p>
                      <a:pPr algn="ctr">
                        <a:lnSpc>
                          <a:spcPct val="150000"/>
                        </a:lnSpc>
                        <a:spcAft>
                          <a:spcPts val="1000"/>
                        </a:spcAft>
                      </a:pPr>
                      <a:r>
                        <a:rPr lang="es-EC" sz="1400" b="1" dirty="0">
                          <a:latin typeface="Arial"/>
                          <a:ea typeface="Times New Roman"/>
                          <a:cs typeface="Times New Roman"/>
                        </a:rPr>
                        <a:t>Competidores Directos</a:t>
                      </a:r>
                      <a:endParaRPr lang="es-ES"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00025">
                <a:tc>
                  <a:txBody>
                    <a:bodyPr/>
                    <a:lstStyle/>
                    <a:p>
                      <a:pPr>
                        <a:lnSpc>
                          <a:spcPct val="150000"/>
                        </a:lnSpc>
                        <a:spcAft>
                          <a:spcPts val="1000"/>
                        </a:spcAft>
                      </a:pPr>
                      <a:r>
                        <a:rPr lang="es-EC" sz="1400" b="1">
                          <a:latin typeface="Arial"/>
                          <a:ea typeface="Times New Roman"/>
                          <a:cs typeface="Times New Roman"/>
                        </a:rPr>
                        <a:t>Productos Sustitutos</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400" b="1" dirty="0">
                          <a:latin typeface="Arial"/>
                          <a:ea typeface="Times New Roman"/>
                          <a:cs typeface="Times New Roman"/>
                        </a:rPr>
                        <a:t>Precio de Venta (promedio) Para 250 ML</a:t>
                      </a:r>
                      <a:endParaRPr lang="es-ES"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375">
                <a:tc>
                  <a:txBody>
                    <a:bodyPr/>
                    <a:lstStyle/>
                    <a:p>
                      <a:pPr>
                        <a:lnSpc>
                          <a:spcPct val="150000"/>
                        </a:lnSpc>
                        <a:spcAft>
                          <a:spcPts val="1000"/>
                        </a:spcAft>
                      </a:pPr>
                      <a:r>
                        <a:rPr lang="es-EC" sz="1400">
                          <a:latin typeface="Arial"/>
                          <a:ea typeface="Times New Roman"/>
                          <a:cs typeface="Times New Roman"/>
                        </a:rPr>
                        <a:t>Morocho expendido por vendedores ambulantes</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400" dirty="0">
                          <a:latin typeface="Arial"/>
                          <a:ea typeface="Times New Roman"/>
                          <a:cs typeface="Times New Roman"/>
                        </a:rPr>
                        <a:t>0.60</a:t>
                      </a:r>
                      <a:endParaRPr lang="es-ES"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gridSpan="2">
                  <a:txBody>
                    <a:bodyPr/>
                    <a:lstStyle/>
                    <a:p>
                      <a:pPr>
                        <a:lnSpc>
                          <a:spcPct val="150000"/>
                        </a:lnSpc>
                        <a:spcAft>
                          <a:spcPts val="1000"/>
                        </a:spcAft>
                      </a:pPr>
                      <a:r>
                        <a:rPr lang="es-EC" sz="1400" b="1" dirty="0">
                          <a:latin typeface="Arial"/>
                          <a:ea typeface="Times New Roman"/>
                          <a:cs typeface="Times New Roman"/>
                        </a:rPr>
                        <a:t>                       </a:t>
                      </a:r>
                      <a:endParaRPr lang="es-ES" sz="1400" dirty="0">
                        <a:latin typeface="Calibri"/>
                        <a:ea typeface="Calibri"/>
                        <a:cs typeface="Times New Roman"/>
                      </a:endParaRPr>
                    </a:p>
                    <a:p>
                      <a:pPr algn="ctr">
                        <a:lnSpc>
                          <a:spcPct val="150000"/>
                        </a:lnSpc>
                        <a:spcAft>
                          <a:spcPts val="1000"/>
                        </a:spcAft>
                      </a:pPr>
                      <a:r>
                        <a:rPr lang="es-EC" sz="1400" b="1" dirty="0">
                          <a:latin typeface="Arial"/>
                          <a:ea typeface="Times New Roman"/>
                          <a:cs typeface="Times New Roman"/>
                        </a:rPr>
                        <a:t>Competidores Indirectos</a:t>
                      </a:r>
                      <a:endParaRPr lang="es-ES"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00025">
                <a:tc>
                  <a:txBody>
                    <a:bodyPr/>
                    <a:lstStyle/>
                    <a:p>
                      <a:pPr>
                        <a:lnSpc>
                          <a:spcPct val="150000"/>
                        </a:lnSpc>
                        <a:spcAft>
                          <a:spcPts val="1000"/>
                        </a:spcAft>
                      </a:pPr>
                      <a:r>
                        <a:rPr lang="es-EC" sz="1400" b="1">
                          <a:latin typeface="Arial"/>
                          <a:ea typeface="Times New Roman"/>
                          <a:cs typeface="Times New Roman"/>
                        </a:rPr>
                        <a:t>Productos Sustitutos</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400" b="1" dirty="0">
                          <a:latin typeface="Arial"/>
                          <a:ea typeface="Times New Roman"/>
                          <a:cs typeface="Times New Roman"/>
                        </a:rPr>
                        <a:t>Precio de Venta (promedio)</a:t>
                      </a:r>
                      <a:endParaRPr lang="es-ES" sz="1400" dirty="0">
                        <a:latin typeface="Calibri"/>
                        <a:ea typeface="Calibri"/>
                        <a:cs typeface="Times New Roman"/>
                      </a:endParaRPr>
                    </a:p>
                    <a:p>
                      <a:pPr algn="ctr">
                        <a:lnSpc>
                          <a:spcPct val="115000"/>
                        </a:lnSpc>
                        <a:spcAft>
                          <a:spcPts val="1000"/>
                        </a:spcAft>
                      </a:pPr>
                      <a:r>
                        <a:rPr lang="es-EC" sz="1400" b="1" dirty="0">
                          <a:latin typeface="Arial"/>
                          <a:ea typeface="Times New Roman"/>
                          <a:cs typeface="Times New Roman"/>
                        </a:rPr>
                        <a:t>Para 250 ML</a:t>
                      </a:r>
                      <a:endParaRPr lang="es-ES"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375">
                <a:tc>
                  <a:txBody>
                    <a:bodyPr/>
                    <a:lstStyle/>
                    <a:p>
                      <a:pPr>
                        <a:lnSpc>
                          <a:spcPct val="150000"/>
                        </a:lnSpc>
                        <a:spcAft>
                          <a:spcPts val="1000"/>
                        </a:spcAft>
                      </a:pPr>
                      <a:r>
                        <a:rPr lang="es-EC" sz="1400">
                          <a:latin typeface="Arial"/>
                          <a:ea typeface="Times New Roman"/>
                          <a:cs typeface="Times New Roman"/>
                        </a:rPr>
                        <a:t>Alimentos nutricionales envasados</a:t>
                      </a:r>
                      <a:endParaRPr lang="es-ES" sz="14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C" sz="1400" dirty="0">
                          <a:latin typeface="Arial"/>
                          <a:ea typeface="Times New Roman"/>
                          <a:cs typeface="Times New Roman"/>
                        </a:rPr>
                        <a:t>0.70</a:t>
                      </a:r>
                      <a:endParaRPr lang="es-ES"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2"/>
          <p:cNvSpPr>
            <a:spLocks noChangeArrowheads="1" noChangeShapeType="1" noTextEdit="1"/>
          </p:cNvSpPr>
          <p:nvPr/>
        </p:nvSpPr>
        <p:spPr bwMode="auto">
          <a:xfrm>
            <a:off x="2484438" y="765175"/>
            <a:ext cx="4032250" cy="523875"/>
          </a:xfrm>
          <a:prstGeom prst="rect">
            <a:avLst/>
          </a:prstGeom>
        </p:spPr>
        <p:txBody>
          <a:bodyPr wrap="none" fromWordArt="1">
            <a:prstTxWarp prst="textPlain">
              <a:avLst>
                <a:gd name="adj" fmla="val 50000"/>
              </a:avLst>
            </a:prstTxWarp>
          </a:bodyPr>
          <a:lstStyle/>
          <a:p>
            <a:pPr algn="ctr"/>
            <a:r>
              <a:rPr lang="es-ES"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MOROPACK</a:t>
            </a:r>
          </a:p>
        </p:txBody>
      </p:sp>
      <p:sp>
        <p:nvSpPr>
          <p:cNvPr id="8195" name="Text Box 3"/>
          <p:cNvSpPr txBox="1">
            <a:spLocks noChangeArrowheads="1"/>
          </p:cNvSpPr>
          <p:nvPr/>
        </p:nvSpPr>
        <p:spPr bwMode="auto">
          <a:xfrm>
            <a:off x="900113" y="1557338"/>
            <a:ext cx="3311525" cy="366712"/>
          </a:xfrm>
          <a:prstGeom prst="rect">
            <a:avLst/>
          </a:prstGeom>
          <a:noFill/>
          <a:ln w="9525">
            <a:noFill/>
            <a:miter lim="800000"/>
            <a:headEnd/>
            <a:tailEnd/>
          </a:ln>
        </p:spPr>
        <p:txBody>
          <a:bodyPr>
            <a:spAutoFit/>
          </a:bodyPr>
          <a:lstStyle/>
          <a:p>
            <a:pPr>
              <a:spcBef>
                <a:spcPct val="50000"/>
              </a:spcBef>
            </a:pPr>
            <a:endParaRPr lang="es-ES"/>
          </a:p>
        </p:txBody>
      </p:sp>
      <p:sp>
        <p:nvSpPr>
          <p:cNvPr id="6" name="5 CuadroTexto"/>
          <p:cNvSpPr txBox="1"/>
          <p:nvPr/>
        </p:nvSpPr>
        <p:spPr>
          <a:xfrm>
            <a:off x="539750" y="1557338"/>
            <a:ext cx="7858125" cy="579437"/>
          </a:xfrm>
          <a:prstGeom prst="rect">
            <a:avLst/>
          </a:prstGeom>
          <a:noFill/>
        </p:spPr>
        <p:txBody>
          <a:bodyPr>
            <a:spAutoFit/>
          </a:bodyPr>
          <a:lstStyle/>
          <a:p>
            <a:pPr algn="ctr">
              <a:defRPr/>
            </a:pPr>
            <a:r>
              <a:rPr lang="es-EC" sz="3200" b="1">
                <a:effectLst>
                  <a:outerShdw blurRad="38100" dist="38100" dir="2700000" algn="tl">
                    <a:srgbClr val="C0C0C0"/>
                  </a:outerShdw>
                </a:effectLst>
                <a:latin typeface="Calibri" charset="0"/>
              </a:rPr>
              <a:t>Análisis Realizados</a:t>
            </a:r>
          </a:p>
        </p:txBody>
      </p:sp>
      <p:sp>
        <p:nvSpPr>
          <p:cNvPr id="8197" name="1 Título"/>
          <p:cNvSpPr>
            <a:spLocks/>
          </p:cNvSpPr>
          <p:nvPr/>
        </p:nvSpPr>
        <p:spPr bwMode="auto">
          <a:xfrm>
            <a:off x="500063" y="2214563"/>
            <a:ext cx="8229600" cy="3867150"/>
          </a:xfrm>
          <a:prstGeom prst="rect">
            <a:avLst/>
          </a:prstGeom>
          <a:noFill/>
          <a:ln w="9525">
            <a:noFill/>
            <a:miter lim="800000"/>
            <a:headEnd/>
            <a:tailEnd/>
          </a:ln>
        </p:spPr>
        <p:txBody>
          <a:bodyPr anchor="ctr"/>
          <a:lstStyle/>
          <a:p>
            <a:pPr algn="just">
              <a:lnSpc>
                <a:spcPct val="150000"/>
              </a:lnSpc>
            </a:pPr>
            <a:endParaRPr lang="es-EC" sz="2500" b="1"/>
          </a:p>
          <a:p>
            <a:pPr algn="just">
              <a:lnSpc>
                <a:spcPct val="150000"/>
              </a:lnSpc>
            </a:pPr>
            <a:r>
              <a:rPr lang="es-EC" sz="2500" b="1"/>
              <a:t>Situacional</a:t>
            </a:r>
            <a:br>
              <a:rPr lang="es-EC" sz="2500" b="1"/>
            </a:br>
            <a:r>
              <a:rPr lang="es-EC" sz="2500" b="1"/>
              <a:t/>
            </a:r>
            <a:br>
              <a:rPr lang="es-EC" sz="2500" b="1"/>
            </a:br>
            <a:r>
              <a:rPr lang="es-EC" sz="1600"/>
              <a:t>Se encontró que el Morocho ocupa un lugar privilegiado dentro de los gustos de los guayaquileños, sin embargo, su preparación es considerada complicada, por lo que en su gran mayoría prefieren consumirlo ya preparado en carretas o locales en que lo vendan listo.</a:t>
            </a:r>
          </a:p>
          <a:p>
            <a:pPr algn="just">
              <a:lnSpc>
                <a:spcPct val="150000"/>
              </a:lnSpc>
            </a:pPr>
            <a:r>
              <a:rPr lang="es-EC" sz="1600"/>
              <a:t/>
            </a:r>
            <a:br>
              <a:rPr lang="es-EC" sz="1600"/>
            </a:br>
            <a:r>
              <a:rPr lang="es-EC" sz="1600"/>
              <a:t/>
            </a:r>
            <a:br>
              <a:rPr lang="es-EC" sz="1600"/>
            </a:br>
            <a:r>
              <a:rPr lang="es-EC" sz="1600">
                <a:solidFill>
                  <a:schemeClr val="tx2"/>
                </a:solidFill>
              </a:rPr>
              <a:t/>
            </a:r>
            <a:br>
              <a:rPr lang="es-EC" sz="1600">
                <a:solidFill>
                  <a:schemeClr val="tx2"/>
                </a:solidFill>
              </a:rPr>
            </a:br>
            <a:endParaRPr lang="es-EC" sz="160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2"/>
          <p:cNvSpPr>
            <a:spLocks noChangeArrowheads="1" noChangeShapeType="1" noTextEdit="1"/>
          </p:cNvSpPr>
          <p:nvPr/>
        </p:nvSpPr>
        <p:spPr bwMode="auto">
          <a:xfrm>
            <a:off x="2484438" y="765175"/>
            <a:ext cx="4032250" cy="523875"/>
          </a:xfrm>
          <a:prstGeom prst="rect">
            <a:avLst/>
          </a:prstGeom>
        </p:spPr>
        <p:txBody>
          <a:bodyPr wrap="none" fromWordArt="1">
            <a:prstTxWarp prst="textPlain">
              <a:avLst>
                <a:gd name="adj" fmla="val 50000"/>
              </a:avLst>
            </a:prstTxWarp>
          </a:bodyPr>
          <a:lstStyle/>
          <a:p>
            <a:pPr algn="ctr"/>
            <a:r>
              <a:rPr lang="es-ES"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MOROPACK</a:t>
            </a:r>
          </a:p>
        </p:txBody>
      </p:sp>
      <p:sp>
        <p:nvSpPr>
          <p:cNvPr id="9219" name="Text Box 3"/>
          <p:cNvSpPr txBox="1">
            <a:spLocks noChangeArrowheads="1"/>
          </p:cNvSpPr>
          <p:nvPr/>
        </p:nvSpPr>
        <p:spPr bwMode="auto">
          <a:xfrm>
            <a:off x="900113" y="1557338"/>
            <a:ext cx="3311525" cy="366712"/>
          </a:xfrm>
          <a:prstGeom prst="rect">
            <a:avLst/>
          </a:prstGeom>
          <a:noFill/>
          <a:ln w="9525">
            <a:noFill/>
            <a:miter lim="800000"/>
            <a:headEnd/>
            <a:tailEnd/>
          </a:ln>
        </p:spPr>
        <p:txBody>
          <a:bodyPr>
            <a:spAutoFit/>
          </a:bodyPr>
          <a:lstStyle/>
          <a:p>
            <a:pPr>
              <a:spcBef>
                <a:spcPct val="50000"/>
              </a:spcBef>
            </a:pPr>
            <a:endParaRPr lang="es-ES"/>
          </a:p>
        </p:txBody>
      </p:sp>
      <p:sp>
        <p:nvSpPr>
          <p:cNvPr id="9220" name="1 Título"/>
          <p:cNvSpPr>
            <a:spLocks/>
          </p:cNvSpPr>
          <p:nvPr/>
        </p:nvSpPr>
        <p:spPr bwMode="auto">
          <a:xfrm>
            <a:off x="250825" y="3500438"/>
            <a:ext cx="8429625" cy="1143000"/>
          </a:xfrm>
          <a:prstGeom prst="rect">
            <a:avLst/>
          </a:prstGeom>
          <a:noFill/>
          <a:ln w="9525">
            <a:noFill/>
            <a:miter lim="800000"/>
            <a:headEnd/>
            <a:tailEnd/>
          </a:ln>
        </p:spPr>
        <p:txBody>
          <a:bodyPr anchor="ctr"/>
          <a:lstStyle/>
          <a:p>
            <a:pPr algn="ctr"/>
            <a:r>
              <a:rPr lang="es-ES" sz="2400" b="1"/>
              <a:t>Misión </a:t>
            </a:r>
            <a:r>
              <a:rPr lang="es-EC" sz="1600" b="1"/>
              <a:t/>
            </a:r>
            <a:br>
              <a:rPr lang="es-EC" sz="1600" b="1"/>
            </a:br>
            <a:r>
              <a:rPr lang="es-EC" sz="1600" b="1"/>
              <a:t/>
            </a:r>
            <a:br>
              <a:rPr lang="es-EC" sz="1600" b="1"/>
            </a:br>
            <a:r>
              <a:rPr lang="es-EC" sz="1600"/>
              <a:t>Proporcionar  un producto personalizado, innovador y eficiente dentro del mercado de bebidas nutritivas; entregando una experiencia de consumo, sustentada en un sólido equipo humano.</a:t>
            </a:r>
            <a:r>
              <a:rPr lang="es-EC" sz="1600" b="1"/>
              <a:t> </a:t>
            </a:r>
            <a:br>
              <a:rPr lang="es-EC" sz="1600" b="1"/>
            </a:br>
            <a:r>
              <a:rPr lang="es-EC" sz="1600" b="1"/>
              <a:t/>
            </a:r>
            <a:br>
              <a:rPr lang="es-EC" sz="1600" b="1"/>
            </a:br>
            <a:r>
              <a:rPr lang="es-EC" sz="1600" b="1"/>
              <a:t/>
            </a:r>
            <a:br>
              <a:rPr lang="es-EC" sz="1600" b="1"/>
            </a:br>
            <a:r>
              <a:rPr lang="es-ES" sz="1600" b="1"/>
              <a:t> </a:t>
            </a:r>
            <a:r>
              <a:rPr lang="es-ES" sz="2400" b="1"/>
              <a:t>Visión</a:t>
            </a:r>
            <a:r>
              <a:rPr lang="es-EC" sz="2400" b="1"/>
              <a:t/>
            </a:r>
            <a:br>
              <a:rPr lang="es-EC" sz="2400" b="1"/>
            </a:br>
            <a:r>
              <a:rPr lang="es-EC" sz="2400" b="1"/>
              <a:t/>
            </a:r>
            <a:br>
              <a:rPr lang="es-EC" sz="2400" b="1"/>
            </a:br>
            <a:r>
              <a:rPr lang="es-EC" sz="1600"/>
              <a:t>Existimos para ser una empresa ecuatoriana orientada hacia las necesidades del consumidor, ofreciendo nuevas y diferentes opciones dentro del mercado, con personalidad y características propias.</a:t>
            </a:r>
            <a:r>
              <a:rPr lang="es-EC" sz="1600" b="1">
                <a:latin typeface="Lucida Sans Unicode" pitchFamily="34" charset="0"/>
              </a:rPr>
              <a:t/>
            </a:r>
            <a:br>
              <a:rPr lang="es-EC" sz="1600" b="1">
                <a:latin typeface="Lucida Sans Unicode" pitchFamily="34" charset="0"/>
              </a:rPr>
            </a:br>
            <a:r>
              <a:rPr lang="es-EC" sz="1600" b="1">
                <a:solidFill>
                  <a:schemeClr val="tx2"/>
                </a:solidFill>
                <a:latin typeface="Lucida Sans Unicode" pitchFamily="34" charset="0"/>
              </a:rPr>
              <a:t/>
            </a:r>
            <a:br>
              <a:rPr lang="es-EC" sz="1600" b="1">
                <a:solidFill>
                  <a:schemeClr val="tx2"/>
                </a:solidFill>
                <a:latin typeface="Lucida Sans Unicode" pitchFamily="34" charset="0"/>
              </a:rPr>
            </a:br>
            <a:r>
              <a:rPr lang="es-EC" sz="1600" b="1">
                <a:solidFill>
                  <a:schemeClr val="tx2"/>
                </a:solidFill>
                <a:latin typeface="Lucida Sans Unicode" pitchFamily="34" charset="0"/>
              </a:rPr>
              <a:t/>
            </a:r>
            <a:br>
              <a:rPr lang="es-EC" sz="1600" b="1">
                <a:solidFill>
                  <a:schemeClr val="tx2"/>
                </a:solidFill>
                <a:latin typeface="Lucida Sans Unicode" pitchFamily="34" charset="0"/>
              </a:rPr>
            </a:br>
            <a:endParaRPr lang="es-EC" sz="1600" b="1">
              <a:solidFill>
                <a:schemeClr val="tx2"/>
              </a:solidFill>
              <a:latin typeface="Lucida Sans Unicode"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2"/>
          <p:cNvSpPr>
            <a:spLocks noChangeArrowheads="1" noChangeShapeType="1" noTextEdit="1"/>
          </p:cNvSpPr>
          <p:nvPr/>
        </p:nvSpPr>
        <p:spPr bwMode="auto">
          <a:xfrm>
            <a:off x="2555875" y="404813"/>
            <a:ext cx="4032250" cy="431800"/>
          </a:xfrm>
          <a:prstGeom prst="rect">
            <a:avLst/>
          </a:prstGeom>
        </p:spPr>
        <p:txBody>
          <a:bodyPr wrap="none" fromWordArt="1">
            <a:prstTxWarp prst="textPlain">
              <a:avLst>
                <a:gd name="adj" fmla="val 50000"/>
              </a:avLst>
            </a:prstTxWarp>
          </a:bodyPr>
          <a:lstStyle/>
          <a:p>
            <a:pPr algn="ctr"/>
            <a:r>
              <a:rPr lang="es-ES"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MOROPACK</a:t>
            </a:r>
          </a:p>
        </p:txBody>
      </p:sp>
      <p:sp>
        <p:nvSpPr>
          <p:cNvPr id="10243" name="Text Box 3"/>
          <p:cNvSpPr txBox="1">
            <a:spLocks noChangeArrowheads="1"/>
          </p:cNvSpPr>
          <p:nvPr/>
        </p:nvSpPr>
        <p:spPr bwMode="auto">
          <a:xfrm>
            <a:off x="900113" y="1557338"/>
            <a:ext cx="3311525" cy="366712"/>
          </a:xfrm>
          <a:prstGeom prst="rect">
            <a:avLst/>
          </a:prstGeom>
          <a:noFill/>
          <a:ln w="9525">
            <a:noFill/>
            <a:miter lim="800000"/>
            <a:headEnd/>
            <a:tailEnd/>
          </a:ln>
        </p:spPr>
        <p:txBody>
          <a:bodyPr>
            <a:spAutoFit/>
          </a:bodyPr>
          <a:lstStyle/>
          <a:p>
            <a:pPr>
              <a:spcBef>
                <a:spcPct val="50000"/>
              </a:spcBef>
            </a:pPr>
            <a:endParaRPr lang="es-ES"/>
          </a:p>
        </p:txBody>
      </p:sp>
      <p:sp>
        <p:nvSpPr>
          <p:cNvPr id="10244" name="1 Título"/>
          <p:cNvSpPr>
            <a:spLocks/>
          </p:cNvSpPr>
          <p:nvPr/>
        </p:nvSpPr>
        <p:spPr bwMode="auto">
          <a:xfrm>
            <a:off x="539750" y="2997200"/>
            <a:ext cx="8229600" cy="1143000"/>
          </a:xfrm>
          <a:prstGeom prst="rect">
            <a:avLst/>
          </a:prstGeom>
          <a:noFill/>
          <a:ln w="9525">
            <a:noFill/>
            <a:miter lim="800000"/>
            <a:headEnd/>
            <a:tailEnd/>
          </a:ln>
        </p:spPr>
        <p:txBody>
          <a:bodyPr anchor="ctr"/>
          <a:lstStyle/>
          <a:p>
            <a:r>
              <a:rPr lang="es-ES" sz="2400" b="1"/>
              <a:t>Análisis FODA</a:t>
            </a:r>
            <a:r>
              <a:rPr lang="es-ES" sz="2400" b="1">
                <a:solidFill>
                  <a:schemeClr val="tx2"/>
                </a:solidFill>
              </a:rPr>
              <a:t>.</a:t>
            </a:r>
            <a:r>
              <a:rPr lang="es-EC" sz="2400" b="1">
                <a:solidFill>
                  <a:schemeClr val="tx2"/>
                </a:solidFill>
              </a:rPr>
              <a:t/>
            </a:r>
            <a:br>
              <a:rPr lang="es-EC" sz="2400" b="1">
                <a:solidFill>
                  <a:schemeClr val="tx2"/>
                </a:solidFill>
              </a:rPr>
            </a:br>
            <a:r>
              <a:rPr lang="es-EC" sz="1600" b="1">
                <a:solidFill>
                  <a:schemeClr val="tx2"/>
                </a:solidFill>
              </a:rPr>
              <a:t/>
            </a:r>
            <a:br>
              <a:rPr lang="es-EC" sz="1600" b="1">
                <a:solidFill>
                  <a:schemeClr val="tx2"/>
                </a:solidFill>
              </a:rPr>
            </a:br>
            <a:r>
              <a:rPr lang="es-EC" sz="2000" b="1"/>
              <a:t>Fortalezas</a:t>
            </a:r>
            <a:r>
              <a:rPr lang="es-EC" sz="1600" b="1"/>
              <a:t>:</a:t>
            </a:r>
          </a:p>
          <a:p>
            <a:r>
              <a:rPr lang="es-EC" sz="1600" b="1"/>
              <a:t/>
            </a:r>
            <a:br>
              <a:rPr lang="es-EC" sz="1600" b="1"/>
            </a:br>
            <a:r>
              <a:rPr lang="es-EC" sz="1600"/>
              <a:t>1- Producto innovador en el mercado.</a:t>
            </a:r>
            <a:br>
              <a:rPr lang="es-EC" sz="1600"/>
            </a:br>
            <a:r>
              <a:rPr lang="es-EC" sz="1600"/>
              <a:t>2- Envase que brinda comodidad y facilidad de consumo.</a:t>
            </a:r>
            <a:br>
              <a:rPr lang="es-EC" sz="1600"/>
            </a:br>
            <a:r>
              <a:rPr lang="es-EC" sz="1600"/>
              <a:t>3- Mayor accesibilidad a nuestro producto.</a:t>
            </a:r>
            <a:br>
              <a:rPr lang="es-EC" sz="1600"/>
            </a:br>
            <a:r>
              <a:rPr lang="es-EC" sz="1600"/>
              <a:t>4- No existen competidores directos que ofrezcan las mismas    características de nuestros productos. </a:t>
            </a:r>
            <a:br>
              <a:rPr lang="es-EC" sz="1600"/>
            </a:br>
            <a:r>
              <a:rPr lang="es-EC" sz="1600" b="1"/>
              <a:t/>
            </a:r>
            <a:br>
              <a:rPr lang="es-EC" sz="1600" b="1"/>
            </a:br>
            <a:r>
              <a:rPr lang="es-EC" sz="2000" b="1"/>
              <a:t>Oportunidades</a:t>
            </a:r>
            <a:r>
              <a:rPr lang="es-EC" sz="1600" b="1"/>
              <a:t>:</a:t>
            </a:r>
          </a:p>
          <a:p>
            <a:r>
              <a:rPr lang="es-EC" sz="1600" b="1"/>
              <a:t/>
            </a:r>
            <a:br>
              <a:rPr lang="es-EC" sz="1600" b="1"/>
            </a:br>
            <a:r>
              <a:rPr lang="es-EC" sz="1600"/>
              <a:t>1- Oportunidad de expandirnos dentro del territorio nacional según se incremente su aceptación a mediano o largo plazo.</a:t>
            </a:r>
            <a:br>
              <a:rPr lang="es-EC" sz="1600"/>
            </a:br>
            <a:r>
              <a:rPr lang="es-EC" sz="1600"/>
              <a:t>2- Capacidad de aceptación para un mismo producto con diferentes características.</a:t>
            </a:r>
            <a:br>
              <a:rPr lang="es-EC" sz="1600"/>
            </a:br>
            <a:r>
              <a:rPr lang="es-EC" sz="1600"/>
              <a:t>3- Ser líderes dentro del la línea de producción y comercialización del producto, gracias al tipo de envase aplicado.</a:t>
            </a:r>
            <a:r>
              <a:rPr lang="es-EC" sz="1600" b="1"/>
              <a:t/>
            </a:r>
            <a:br>
              <a:rPr lang="es-EC" sz="1600" b="1"/>
            </a:br>
            <a:endParaRPr lang="es-EC" sz="1600"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2484438" y="765175"/>
            <a:ext cx="4032250" cy="523875"/>
          </a:xfrm>
          <a:prstGeom prst="rect">
            <a:avLst/>
          </a:prstGeom>
        </p:spPr>
        <p:txBody>
          <a:bodyPr wrap="none" fromWordArt="1">
            <a:prstTxWarp prst="textPlain">
              <a:avLst>
                <a:gd name="adj" fmla="val 50000"/>
              </a:avLst>
            </a:prstTxWarp>
          </a:bodyPr>
          <a:lstStyle/>
          <a:p>
            <a:pPr algn="ctr"/>
            <a:r>
              <a:rPr lang="es-ES" sz="3600" kern="1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MOROPACK</a:t>
            </a:r>
          </a:p>
        </p:txBody>
      </p:sp>
      <p:sp>
        <p:nvSpPr>
          <p:cNvPr id="11267" name="Text Box 3"/>
          <p:cNvSpPr txBox="1">
            <a:spLocks noChangeArrowheads="1"/>
          </p:cNvSpPr>
          <p:nvPr/>
        </p:nvSpPr>
        <p:spPr bwMode="auto">
          <a:xfrm>
            <a:off x="611188" y="1557338"/>
            <a:ext cx="3600450" cy="457200"/>
          </a:xfrm>
          <a:prstGeom prst="rect">
            <a:avLst/>
          </a:prstGeom>
          <a:noFill/>
          <a:ln w="9525">
            <a:noFill/>
            <a:miter lim="800000"/>
            <a:headEnd/>
            <a:tailEnd/>
          </a:ln>
        </p:spPr>
        <p:txBody>
          <a:bodyPr>
            <a:spAutoFit/>
          </a:bodyPr>
          <a:lstStyle/>
          <a:p>
            <a:pPr>
              <a:spcBef>
                <a:spcPct val="50000"/>
              </a:spcBef>
            </a:pPr>
            <a:r>
              <a:rPr lang="es-ES" sz="2400" b="1"/>
              <a:t>Análisis FODA</a:t>
            </a:r>
            <a:r>
              <a:rPr lang="es-ES" sz="2400" b="1">
                <a:solidFill>
                  <a:schemeClr val="tx2"/>
                </a:solidFill>
              </a:rPr>
              <a:t>.</a:t>
            </a:r>
          </a:p>
        </p:txBody>
      </p:sp>
      <p:sp>
        <p:nvSpPr>
          <p:cNvPr id="11268" name="1 Título"/>
          <p:cNvSpPr>
            <a:spLocks/>
          </p:cNvSpPr>
          <p:nvPr/>
        </p:nvSpPr>
        <p:spPr bwMode="auto">
          <a:xfrm>
            <a:off x="539750" y="3284538"/>
            <a:ext cx="8229600" cy="1143000"/>
          </a:xfrm>
          <a:prstGeom prst="rect">
            <a:avLst/>
          </a:prstGeom>
          <a:noFill/>
          <a:ln w="9525">
            <a:noFill/>
            <a:miter lim="800000"/>
            <a:headEnd/>
            <a:tailEnd/>
          </a:ln>
        </p:spPr>
        <p:txBody>
          <a:bodyPr anchor="ctr"/>
          <a:lstStyle/>
          <a:p>
            <a:r>
              <a:rPr lang="es-EC" sz="2000" b="1"/>
              <a:t>Debilidades:</a:t>
            </a:r>
          </a:p>
          <a:p>
            <a:r>
              <a:rPr lang="es-EC" sz="2000" b="1"/>
              <a:t/>
            </a:r>
            <a:br>
              <a:rPr lang="es-EC" sz="2000" b="1"/>
            </a:br>
            <a:r>
              <a:rPr lang="es-EC" sz="1600"/>
              <a:t>1- Alto costo de las maquinarias a implementarse. </a:t>
            </a:r>
            <a:br>
              <a:rPr lang="es-EC" sz="1600"/>
            </a:br>
            <a:r>
              <a:rPr lang="es-EC" sz="1600"/>
              <a:t>2- Poco capital propio para iniciar el proyecto.</a:t>
            </a:r>
            <a:br>
              <a:rPr lang="es-EC" sz="1600"/>
            </a:br>
            <a:r>
              <a:rPr lang="es-EC" sz="1600"/>
              <a:t>3- Deficiencia dentro de la línea de distribución del producto.</a:t>
            </a:r>
            <a:br>
              <a:rPr lang="es-EC" sz="1600"/>
            </a:br>
            <a:r>
              <a:rPr lang="es-EC" sz="1600"/>
              <a:t>4- No contar con una apropiada infraestructura.</a:t>
            </a:r>
            <a:br>
              <a:rPr lang="es-EC" sz="1600"/>
            </a:br>
            <a:r>
              <a:rPr lang="es-EC" sz="1600" b="1"/>
              <a:t/>
            </a:r>
            <a:br>
              <a:rPr lang="es-EC" sz="1600" b="1"/>
            </a:br>
            <a:r>
              <a:rPr lang="es-EC" sz="1600" b="1"/>
              <a:t/>
            </a:r>
            <a:br>
              <a:rPr lang="es-EC" sz="1600" b="1"/>
            </a:br>
            <a:r>
              <a:rPr lang="es-EC" sz="2000" b="1"/>
              <a:t>Amenazas: </a:t>
            </a:r>
          </a:p>
          <a:p>
            <a:r>
              <a:rPr lang="es-EC" sz="2000" b="1"/>
              <a:t/>
            </a:r>
            <a:br>
              <a:rPr lang="es-EC" sz="2000" b="1"/>
            </a:br>
            <a:r>
              <a:rPr lang="es-EC" sz="1600"/>
              <a:t>1- Potenciales Competidores.</a:t>
            </a:r>
            <a:br>
              <a:rPr lang="es-EC" sz="1600"/>
            </a:br>
            <a:r>
              <a:rPr lang="es-EC" sz="1600"/>
              <a:t>2- Que el producto no sea aceptado por nuestros clientes potenciales</a:t>
            </a:r>
            <a:br>
              <a:rPr lang="es-EC" sz="1600"/>
            </a:br>
            <a:r>
              <a:rPr lang="es-EC" sz="1600"/>
              <a:t>3- Posibilidad de que grandes cadenas de productos lácteos incursionen  en el     campo del morocho.</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380</TotalTime>
  <Words>1159</Words>
  <Application>Microsoft Office PowerPoint</Application>
  <PresentationFormat>Presentación en pantalla (4:3)</PresentationFormat>
  <Paragraphs>258</Paragraphs>
  <Slides>40</Slides>
  <Notes>2</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40</vt:i4>
      </vt:variant>
    </vt:vector>
  </HeadingPairs>
  <TitlesOfParts>
    <vt:vector size="51" baseType="lpstr">
      <vt:lpstr>Arial</vt:lpstr>
      <vt:lpstr>Lucida Sans</vt:lpstr>
      <vt:lpstr>Book Antiqua</vt:lpstr>
      <vt:lpstr>Wingdings 2</vt:lpstr>
      <vt:lpstr>Wingdings</vt:lpstr>
      <vt:lpstr>Wingdings 3</vt:lpstr>
      <vt:lpstr>Calibri</vt:lpstr>
      <vt:lpstr>Times New Roman</vt:lpstr>
      <vt:lpstr>Lucida Sans Unicode</vt:lpstr>
      <vt:lpstr>Courier New</vt:lpstr>
      <vt:lpstr>Apex</vt:lpstr>
      <vt:lpstr>“PROYECTO DE LANZAMIENTO PARA UN PRODUCTO REALIZADO A BASE DE MOROCHO DENOMINADO MOROPACK”</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Estimación de costos</vt:lpstr>
      <vt:lpstr>Diapositiva 23</vt:lpstr>
      <vt:lpstr>Diapositiva 24</vt:lpstr>
      <vt:lpstr>Diapositiva 25</vt:lpstr>
      <vt:lpstr>Estudio técnico</vt:lpstr>
      <vt:lpstr>Diapositiva 27</vt:lpstr>
      <vt:lpstr>         PROCESO DE PRODUCCIÓN</vt:lpstr>
      <vt:lpstr>        MAQUINARIA</vt:lpstr>
      <vt:lpstr>        MAQUINARIA</vt:lpstr>
      <vt:lpstr>Estudio organizacional</vt:lpstr>
      <vt:lpstr>organigrama</vt:lpstr>
      <vt:lpstr>Estudio  financiero</vt:lpstr>
      <vt:lpstr>        INVERSIONES</vt:lpstr>
      <vt:lpstr>        CAPITAL DE TRABAJO</vt:lpstr>
      <vt:lpstr>        </vt:lpstr>
      <vt:lpstr>PAYBACK</vt:lpstr>
      <vt:lpstr>TASA INTERNA  DE RETORNO</vt:lpstr>
      <vt:lpstr>CONCLUSIONES</vt:lpstr>
      <vt:lpstr>MUCHAS GRACIAS POR SU ATENCIÓN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LANZAMIENTO PARA UN PRODUCTO REALIZADO A BASE DE MOROCHO DENOMINADO MOROPACK”</dc:title>
  <dc:creator>Jenniffer</dc:creator>
  <cp:lastModifiedBy>Administrador</cp:lastModifiedBy>
  <cp:revision>6</cp:revision>
  <dcterms:created xsi:type="dcterms:W3CDTF">2009-02-07T00:02:59Z</dcterms:created>
  <dcterms:modified xsi:type="dcterms:W3CDTF">2009-11-09T19:01:53Z</dcterms:modified>
</cp:coreProperties>
</file>