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7"/>
  </p:notesMasterIdLst>
  <p:sldIdLst>
    <p:sldId id="315" r:id="rId2"/>
    <p:sldId id="324" r:id="rId3"/>
    <p:sldId id="258" r:id="rId4"/>
    <p:sldId id="323" r:id="rId5"/>
    <p:sldId id="325" r:id="rId6"/>
    <p:sldId id="259" r:id="rId7"/>
    <p:sldId id="260" r:id="rId8"/>
    <p:sldId id="261" r:id="rId9"/>
    <p:sldId id="265" r:id="rId10"/>
    <p:sldId id="262" r:id="rId11"/>
    <p:sldId id="326" r:id="rId12"/>
    <p:sldId id="266" r:id="rId13"/>
    <p:sldId id="327" r:id="rId14"/>
    <p:sldId id="270" r:id="rId15"/>
    <p:sldId id="271" r:id="rId16"/>
    <p:sldId id="272" r:id="rId17"/>
    <p:sldId id="273" r:id="rId18"/>
    <p:sldId id="317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9" r:id="rId27"/>
    <p:sldId id="322" r:id="rId28"/>
    <p:sldId id="282" r:id="rId29"/>
    <p:sldId id="283" r:id="rId30"/>
    <p:sldId id="284" r:id="rId31"/>
    <p:sldId id="285" r:id="rId32"/>
    <p:sldId id="328" r:id="rId33"/>
    <p:sldId id="286" r:id="rId34"/>
    <p:sldId id="318" r:id="rId35"/>
    <p:sldId id="319" r:id="rId36"/>
    <p:sldId id="320" r:id="rId37"/>
    <p:sldId id="329" r:id="rId38"/>
    <p:sldId id="290" r:id="rId39"/>
    <p:sldId id="293" r:id="rId40"/>
    <p:sldId id="294" r:id="rId41"/>
    <p:sldId id="295" r:id="rId42"/>
    <p:sldId id="330" r:id="rId43"/>
    <p:sldId id="311" r:id="rId44"/>
    <p:sldId id="296" r:id="rId45"/>
    <p:sldId id="312" r:id="rId46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0CFA9-4494-49BE-8808-9D237E3BB652}" type="datetimeFigureOut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C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AA2-514F-4DFA-AD20-55B716808E5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ALICIA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BDF31-D974-461D-A0E1-BD07A219D439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smtClean="0"/>
              <a:t>ALICIA</a:t>
            </a: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9F2E8C-446E-4A02-BDCF-19EC0D2EA706}" type="slidenum">
              <a:rPr lang="es-EC" sz="1200">
                <a:latin typeface="Calibri" pitchFamily="34" charset="0"/>
              </a:rPr>
              <a:pPr algn="r"/>
              <a:t>36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DABE3F-2E18-4D83-807C-D062028CF822}" type="slidenum">
              <a:rPr lang="es-EC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C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B9E-706B-41A4-97EA-2DCFB5AD0DC5}" type="slidenum">
              <a:rPr lang="es-EC" smtClean="0"/>
              <a:pPr>
                <a:defRPr/>
              </a:pPr>
              <a:t>43</a:t>
            </a:fld>
            <a:endParaRPr lang="es-EC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CC3B2-8586-4134-805B-BFE0BF4A03B8}" type="slidenum">
              <a:rPr lang="es-EC" smtClean="0"/>
              <a:pPr>
                <a:defRPr/>
              </a:pPr>
              <a:t>45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41A69F-EC15-48AB-ADFF-797A3C9F76DC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F2871-BA9D-497F-97FA-E64CE5BAC12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1B89-4A24-4D05-B1D8-86D2D2B934C4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38DF-A35F-43BE-87E5-5FA93659C4C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CDF5-EC3E-4D80-8712-BF225C36E8A7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EBB3-B3D9-45D5-9464-ACF9AAADB51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8F24-C7C1-4CD3-91C6-D3072E790EEE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4FE-270E-4D89-9321-24A08D65308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6F64-E545-4982-8BAA-5518CF205DA4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FCF7-0138-46D3-85A8-F1A9CCE98B9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843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7843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465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41465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6B78-790D-4B61-8A58-6B70DBD6F9DA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5EA8-29E5-4681-9E1B-6C4587786D3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99C1-5359-4339-ACAA-1FA3CD96259D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525A-8392-4E11-B1D7-DE6C9B6A3A2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72CF6-A97F-4A26-A219-25364335AE35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EA8F7-6615-42E0-8D06-32921DED55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37DCA5-16CD-4F87-9EF6-9BA2938EE8E7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A25217-6EEB-4473-8E76-67E5F571AFE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C4830-41D8-407E-AC30-82E0F670C3D6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69EC5-F0D0-4A9B-B651-179217BD2EA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F547-EF2E-4178-94A0-7E7A3737CB47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B895-174B-451F-B99F-0815E26B7F0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2CA81D-2EF8-4D01-8D89-44651376394D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B557DC-C482-4B00-A3ED-45C52CE0613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C72-98FD-4136-9D1F-7F3877DFEFA4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0B7A-A626-4411-89A0-BFABB3D03D1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1976D-33B0-4045-8DE1-3B2032D2C35B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F9CB9-DDFE-4AA4-8F0B-5E43B409D93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741C165-288E-4333-AF86-1F61E40EAB1F}" type="datetime1">
              <a:rPr lang="es-EC"/>
              <a:pPr>
                <a:defRPr/>
              </a:pPr>
              <a:t>13/11/2009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18EACA2-AE4F-420D-BCF7-F309ED5312E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697" r:id="rId6"/>
    <p:sldLayoutId id="2147483703" r:id="rId7"/>
    <p:sldLayoutId id="2147483696" r:id="rId8"/>
    <p:sldLayoutId id="2147483704" r:id="rId9"/>
    <p:sldLayoutId id="2147483695" r:id="rId10"/>
    <p:sldLayoutId id="2147483694" r:id="rId11"/>
    <p:sldLayoutId id="2147483693" r:id="rId12"/>
    <p:sldLayoutId id="2147483692" r:id="rId13"/>
    <p:sldLayoutId id="2147483691" r:id="rId14"/>
  </p:sldLayoutIdLst>
  <p:transition>
    <p:push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2835275"/>
            <a:ext cx="7772400" cy="1508125"/>
          </a:xfrm>
        </p:spPr>
        <p:txBody>
          <a:bodyPr lIns="100584" anchor="b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s-ES_tradnl" sz="2000" smtClean="0"/>
          </a:p>
        </p:txBody>
      </p:sp>
      <p:pic>
        <p:nvPicPr>
          <p:cNvPr id="17410" name="Picture 4" descr="DMR Intro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4283" b="21075"/>
          <a:stretch>
            <a:fillRect/>
          </a:stretch>
        </p:blipFill>
        <p:spPr bwMode="auto">
          <a:xfrm>
            <a:off x="0" y="0"/>
            <a:ext cx="9144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16013" y="4797425"/>
            <a:ext cx="6911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latin typeface="Corbel" pitchFamily="34" charset="0"/>
              </a:rPr>
              <a:t>DESARROLLO DE UN PROTOTIPO DE DERIVADOR BASADO EN GPS MONITOREADO POR RADIO PARA APLICACIONES EN OCEANOGRAFÍA</a:t>
            </a:r>
          </a:p>
          <a:p>
            <a:r>
              <a:rPr lang="es-ES" sz="2000" b="1" dirty="0">
                <a:latin typeface="Corbel" pitchFamily="34" charset="0"/>
              </a:rPr>
              <a:t>(DMR </a:t>
            </a:r>
            <a:r>
              <a:rPr lang="es-ES" sz="2000" b="1" dirty="0" smtClean="0">
                <a:latin typeface="Corbel" pitchFamily="34" charset="0"/>
              </a:rPr>
              <a:t>V0.1 </a:t>
            </a:r>
            <a:r>
              <a:rPr lang="es-ES" sz="2000" b="1" dirty="0" err="1">
                <a:latin typeface="Corbel" pitchFamily="34" charset="0"/>
              </a:rPr>
              <a:t>elec</a:t>
            </a:r>
            <a:r>
              <a:rPr lang="es-ES" sz="2000" b="1" dirty="0">
                <a:latin typeface="Corbel" pitchFamily="34" charset="0"/>
              </a:rPr>
              <a:t>)</a:t>
            </a: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685800" y="5786438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Presentado por</a:t>
            </a: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Alicia Chacón Gómez</a:t>
            </a: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Samuel Hernández Cuenca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9506" name="Content Placeholder 4" descr="fig1.jpg"/>
          <p:cNvPicPr>
            <a:picLocks noGrp="1" noChangeAspect="1"/>
          </p:cNvPicPr>
          <p:nvPr>
            <p:ph idx="1"/>
          </p:nvPr>
        </p:nvPicPr>
        <p:blipFill>
          <a:blip r:embed="rId3"/>
          <a:srcRect b="53708"/>
          <a:stretch>
            <a:fillRect/>
          </a:stretch>
        </p:blipFill>
        <p:spPr>
          <a:xfrm>
            <a:off x="868363" y="3357563"/>
            <a:ext cx="7407275" cy="2143125"/>
          </a:xfrm>
        </p:spPr>
      </p:pic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2178050" y="2286000"/>
            <a:ext cx="4787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000" dirty="0">
                <a:latin typeface="Corbel" pitchFamily="34" charset="0"/>
              </a:rPr>
              <a:t>Diagrama de bloques general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3475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2492375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Consideraciones de diseño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Componentes principales</a:t>
            </a:r>
          </a:p>
          <a:p>
            <a:pPr eaLnBrk="1" hangingPunct="1"/>
            <a:r>
              <a:rPr lang="es-EC" smtClean="0"/>
              <a:t>Microcontroladores</a:t>
            </a:r>
          </a:p>
          <a:p>
            <a:pPr eaLnBrk="1" hangingPunct="1"/>
            <a:r>
              <a:rPr lang="es-EC" smtClean="0"/>
              <a:t>GPS</a:t>
            </a:r>
          </a:p>
          <a:p>
            <a:pPr eaLnBrk="1" hangingPunct="1"/>
            <a:r>
              <a:rPr lang="es-EC" smtClean="0"/>
              <a:t>Radio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51556" name="Imagen 4" descr="9XTend_O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429125"/>
            <a:ext cx="2143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Imagen 6"/>
          <p:cNvPicPr>
            <a:picLocks noChangeAspect="1" noChangeArrowheads="1"/>
          </p:cNvPicPr>
          <p:nvPr/>
        </p:nvPicPr>
        <p:blipFill>
          <a:blip r:embed="rId4"/>
          <a:srcRect l="13766" t="48924" r="66708" b="25479"/>
          <a:stretch>
            <a:fillRect/>
          </a:stretch>
        </p:blipFill>
        <p:spPr bwMode="auto">
          <a:xfrm>
            <a:off x="6143625" y="2500313"/>
            <a:ext cx="21383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2" descr="http://media.digikey.com/photos/Microchip%20Tech%20Photos/PIC16F876A-I%20S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4429125"/>
            <a:ext cx="1844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5523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2997200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02" name="Content Placeholder 4" descr="fig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90" y="1784350"/>
            <a:ext cx="4572000" cy="4572000"/>
          </a:xfrm>
        </p:spPr>
      </p:pic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71462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 smtClean="0"/>
              <a:t>Diagrama de bloques de la estación móvil</a:t>
            </a:r>
            <a:endParaRPr lang="es-EC" sz="3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5650" name="Content Placeholder 4" descr="fig3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197" t="1511"/>
          <a:stretch>
            <a:fillRect/>
          </a:stretch>
        </p:blipFill>
        <p:spPr>
          <a:xfrm>
            <a:off x="6000760" y="4236777"/>
            <a:ext cx="2986078" cy="2264035"/>
          </a:xfrm>
        </p:spPr>
      </p:pic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55652" name="TextBox 5"/>
          <p:cNvSpPr txBox="1">
            <a:spLocks noChangeArrowheads="1"/>
          </p:cNvSpPr>
          <p:nvPr/>
        </p:nvSpPr>
        <p:spPr bwMode="auto">
          <a:xfrm>
            <a:off x="3282950" y="2000250"/>
            <a:ext cx="2578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000">
                <a:latin typeface="Corbel" pitchFamily="34" charset="0"/>
              </a:rPr>
              <a:t>GPS en el DMR</a:t>
            </a:r>
          </a:p>
        </p:txBody>
      </p:sp>
      <p:graphicFrame>
        <p:nvGraphicFramePr>
          <p:cNvPr id="155672" name="Group 24"/>
          <p:cNvGraphicFramePr>
            <a:graphicFrameLocks noGrp="1"/>
          </p:cNvGraphicFramePr>
          <p:nvPr/>
        </p:nvGraphicFramePr>
        <p:xfrm>
          <a:off x="857224" y="2665626"/>
          <a:ext cx="4429150" cy="3866619"/>
        </p:xfrm>
        <a:graphic>
          <a:graphicData uri="http://schemas.openxmlformats.org/drawingml/2006/table">
            <a:tbl>
              <a:tblPr/>
              <a:tblGrid>
                <a:gridCol w="1501693"/>
                <a:gridCol w="2927457"/>
              </a:tblGrid>
              <a:tr h="8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PROTOCOLOS  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EJEMPLOS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9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$GPGSA,A,3,19,28,14,18,27,22,31,39,,,,,1.7,1.0,1.3*35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84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$GPGGA,161229.487,3723.2475,N,12158.3416,W,1,07,1.0,9.0,M,,,,0000*18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$GPRMC,161229.487,A,3723.2475,N,12158.3416,W,0.13,309.62,120598,,*10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pic>
        <p:nvPicPr>
          <p:cNvPr id="155670" name="Imagen 6"/>
          <p:cNvPicPr>
            <a:picLocks noChangeAspect="1" noChangeArrowheads="1"/>
          </p:cNvPicPr>
          <p:nvPr/>
        </p:nvPicPr>
        <p:blipFill>
          <a:blip r:embed="rId4"/>
          <a:srcRect l="13766" t="48924" r="66708" b="25479"/>
          <a:stretch>
            <a:fillRect/>
          </a:stretch>
        </p:blipFill>
        <p:spPr bwMode="auto">
          <a:xfrm>
            <a:off x="6786563" y="2179641"/>
            <a:ext cx="21383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7698" name="Content Placeholder 4" descr="fig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1688" y="2636838"/>
            <a:ext cx="3841750" cy="3887787"/>
          </a:xfrm>
        </p:spPr>
      </p:pic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57700" name="TextBox 5"/>
          <p:cNvSpPr txBox="1">
            <a:spLocks noChangeArrowheads="1"/>
          </p:cNvSpPr>
          <p:nvPr/>
        </p:nvSpPr>
        <p:spPr bwMode="auto">
          <a:xfrm>
            <a:off x="3089275" y="1857364"/>
            <a:ext cx="2965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000" dirty="0">
                <a:latin typeface="Corbel" pitchFamily="34" charset="0"/>
              </a:rPr>
              <a:t>Radios en el DMR</a:t>
            </a:r>
          </a:p>
        </p:txBody>
      </p:sp>
      <p:pic>
        <p:nvPicPr>
          <p:cNvPr id="157701" name="Imagen 4" descr="9XTend_O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863727"/>
            <a:ext cx="2143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729" name="Group 33"/>
          <p:cNvGraphicFramePr>
            <a:graphicFrameLocks noGrp="1"/>
          </p:cNvGraphicFramePr>
          <p:nvPr/>
        </p:nvGraphicFramePr>
        <p:xfrm>
          <a:off x="5429256" y="4077674"/>
          <a:ext cx="3246432" cy="2155573"/>
        </p:xfrm>
        <a:graphic>
          <a:graphicData uri="http://schemas.openxmlformats.org/drawingml/2006/table">
            <a:tbl>
              <a:tblPr/>
              <a:tblGrid>
                <a:gridCol w="1714512"/>
                <a:gridCol w="1531920"/>
              </a:tblGrid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Frecuencia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902 – 928 </a:t>
                      </a:r>
                      <a:r>
                        <a:rPr kumimoji="0" lang="es-ES_tradn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Mhz.</a:t>
                      </a:r>
                      <a:endParaRPr kumimoji="0" lang="es-ES_tradn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Modulación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Canales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Velocidad de Transmisión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9600 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Encriptación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256 – bit AES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26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Alcance Máximo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11 Km.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61288" cy="2724150"/>
          </a:xfrm>
        </p:spPr>
        <p:txBody>
          <a:bodyPr/>
          <a:lstStyle/>
          <a:p>
            <a:pPr marL="639763" indent="-571500" eaLnBrk="1" hangingPunct="1">
              <a:buFont typeface="Wingdings" pitchFamily="2" charset="2"/>
              <a:buNone/>
            </a:pPr>
            <a:r>
              <a:rPr lang="es-ES_tradnl" smtClean="0"/>
              <a:t>Las radios 9Xtend manejan direccionamiento para filtrar los datos recibidos. 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Salto de Canal (Hoping Channel)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Identificación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Dirección de destino o parámetro DT</a:t>
            </a:r>
            <a:endParaRPr lang="es-EC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437063"/>
            <a:ext cx="6992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Desarrollo de Interfaces de comunicación del DMR</a:t>
            </a:r>
          </a:p>
        </p:txBody>
      </p:sp>
      <p:pic>
        <p:nvPicPr>
          <p:cNvPr id="161794" name="Content Placeholder 4" descr="fig2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784350"/>
            <a:ext cx="4572000" cy="4572000"/>
          </a:xfrm>
        </p:spPr>
      </p:pic>
      <p:sp>
        <p:nvSpPr>
          <p:cNvPr id="16179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61796" name="TextBox 5"/>
          <p:cNvSpPr txBox="1">
            <a:spLocks noChangeArrowheads="1"/>
          </p:cNvSpPr>
          <p:nvPr/>
        </p:nvSpPr>
        <p:spPr bwMode="auto">
          <a:xfrm>
            <a:off x="642938" y="3000375"/>
            <a:ext cx="3071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000">
                <a:latin typeface="Corbel" pitchFamily="34" charset="0"/>
              </a:rPr>
              <a:t>Diagrama de Bloques de la Estación Remota del DMR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80" name="Object 36"/>
          <p:cNvGraphicFramePr>
            <a:graphicFrameLocks noChangeAspect="1"/>
          </p:cNvGraphicFramePr>
          <p:nvPr>
            <p:ph idx="1"/>
          </p:nvPr>
        </p:nvGraphicFramePr>
        <p:xfrm>
          <a:off x="714375" y="1857375"/>
          <a:ext cx="4214813" cy="4667250"/>
        </p:xfrm>
        <a:graphic>
          <a:graphicData uri="http://schemas.openxmlformats.org/presentationml/2006/ole">
            <p:oleObj spid="_x0000_s108580" name="Visio" r:id="rId4" imgW="5035719" imgH="5575730" progId="Visio.Drawing.11">
              <p:embed/>
            </p:oleObj>
          </a:graphicData>
        </a:graphic>
      </p:graphicFrame>
      <p:sp>
        <p:nvSpPr>
          <p:cNvPr id="108581" name="Text Box 40"/>
          <p:cNvSpPr txBox="1">
            <a:spLocks noChangeArrowheads="1"/>
          </p:cNvSpPr>
          <p:nvPr/>
        </p:nvSpPr>
        <p:spPr bwMode="auto">
          <a:xfrm>
            <a:off x="5429250" y="1928813"/>
            <a:ext cx="3214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1. EL TRANSCEIVER, GPS   y EL RX CONTROL son activados</a:t>
            </a:r>
          </a:p>
        </p:txBody>
      </p:sp>
      <p:sp>
        <p:nvSpPr>
          <p:cNvPr id="108582" name="Text Box 41"/>
          <p:cNvSpPr txBox="1">
            <a:spLocks noChangeArrowheads="1"/>
          </p:cNvSpPr>
          <p:nvPr/>
        </p:nvSpPr>
        <p:spPr bwMode="auto">
          <a:xfrm>
            <a:off x="5500688" y="3071813"/>
            <a:ext cx="3071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2. El equipo se encuentra en la espera de los datos provenientes de la estación en tierra.</a:t>
            </a:r>
          </a:p>
        </p:txBody>
      </p:sp>
      <p:sp>
        <p:nvSpPr>
          <p:cNvPr id="108583" name="Text Box 42"/>
          <p:cNvSpPr txBox="1">
            <a:spLocks noChangeArrowheads="1"/>
          </p:cNvSpPr>
          <p:nvPr/>
        </p:nvSpPr>
        <p:spPr bwMode="auto">
          <a:xfrm>
            <a:off x="5500688" y="4429125"/>
            <a:ext cx="3071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3. Se verifica que los datos obtenidos por el GPS sean válidos.</a:t>
            </a:r>
          </a:p>
        </p:txBody>
      </p:sp>
      <p:sp>
        <p:nvSpPr>
          <p:cNvPr id="108584" name="Text Box 43"/>
          <p:cNvSpPr txBox="1">
            <a:spLocks noChangeArrowheads="1"/>
          </p:cNvSpPr>
          <p:nvPr/>
        </p:nvSpPr>
        <p:spPr bwMode="auto">
          <a:xfrm>
            <a:off x="5500688" y="5572125"/>
            <a:ext cx="3071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4. Comienza la adquisición de datos de forma automática.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077724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229379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85725" y="1357298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4" name="Rectangle 46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198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2565400"/>
          <a:ext cx="3810000" cy="3810000"/>
        </p:xfrm>
        <a:graphic>
          <a:graphicData uri="http://schemas.openxmlformats.org/presentationml/2006/ole">
            <p:oleObj spid="_x0000_s119820" name="Visio" r:id="rId4" imgW="4351769" imgH="4351489" progId="Visio.Drawing.11">
              <p:embed/>
            </p:oleObj>
          </a:graphicData>
        </a:graphic>
      </p:graphicFrame>
      <p:sp>
        <p:nvSpPr>
          <p:cNvPr id="119822" name="Text Box 8"/>
          <p:cNvSpPr txBox="1">
            <a:spLocks noChangeArrowheads="1"/>
          </p:cNvSpPr>
          <p:nvPr/>
        </p:nvSpPr>
        <p:spPr bwMode="auto">
          <a:xfrm>
            <a:off x="5003800" y="2924175"/>
            <a:ext cx="3598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Módulo RX CONTROL acepta los datos de provenientes de la estación móvil y los procesa.</a:t>
            </a:r>
          </a:p>
        </p:txBody>
      </p:sp>
      <p:sp>
        <p:nvSpPr>
          <p:cNvPr id="119823" name="Text Box 9"/>
          <p:cNvSpPr txBox="1">
            <a:spLocks noChangeArrowheads="1"/>
          </p:cNvSpPr>
          <p:nvPr/>
        </p:nvSpPr>
        <p:spPr bwMode="auto">
          <a:xfrm>
            <a:off x="5076825" y="5084763"/>
            <a:ext cx="23764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E¡.</a:t>
            </a:r>
          </a:p>
          <a:p>
            <a:pPr>
              <a:spcBef>
                <a:spcPct val="50000"/>
              </a:spcBef>
            </a:pPr>
            <a:r>
              <a:rPr lang="es-ES_tradnl"/>
              <a:t>$DMR,0,0,0,1,0x0D</a:t>
            </a:r>
          </a:p>
        </p:txBody>
      </p:sp>
      <p:sp>
        <p:nvSpPr>
          <p:cNvPr id="119824" name="Text Box 10"/>
          <p:cNvSpPr txBox="1">
            <a:spLocks noChangeArrowheads="1"/>
          </p:cNvSpPr>
          <p:nvPr/>
        </p:nvSpPr>
        <p:spPr bwMode="auto">
          <a:xfrm>
            <a:off x="4859338" y="4005263"/>
            <a:ext cx="4067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$&lt;NOMBRE&gt;,&lt;ACK&gt;,&lt;TIPO DATO&gt;, &lt;PERIODO DE MUESTREO&gt;, &lt;ENCENDIDO&gt;,0X0D</a:t>
            </a:r>
          </a:p>
        </p:txBody>
      </p:sp>
      <p:sp>
        <p:nvSpPr>
          <p:cNvPr id="119825" name="Text Box 76"/>
          <p:cNvSpPr txBox="1">
            <a:spLocks noChangeArrowheads="1"/>
          </p:cNvSpPr>
          <p:nvPr/>
        </p:nvSpPr>
        <p:spPr bwMode="auto">
          <a:xfrm>
            <a:off x="5148263" y="19161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</a:t>
            </a:r>
            <a:r>
              <a:rPr lang="es-ES_tradnl" sz="3600" dirty="0">
                <a:solidFill>
                  <a:srgbClr val="C1EEFF"/>
                </a:solidFill>
                <a:latin typeface="Consolas" pitchFamily="49" charset="0"/>
              </a:rPr>
              <a:t>RX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93" name="Rectangle 189"/>
          <p:cNvSpPr>
            <a:spLocks noGrp="1"/>
          </p:cNvSpPr>
          <p:nvPr>
            <p:ph type="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24141" name="Group 237"/>
          <p:cNvGraphicFramePr>
            <a:graphicFrameLocks noGrp="1"/>
          </p:cNvGraphicFramePr>
          <p:nvPr>
            <p:ph sz="quarter" idx="1"/>
          </p:nvPr>
        </p:nvGraphicFramePr>
        <p:xfrm>
          <a:off x="611188" y="2060575"/>
          <a:ext cx="3816350" cy="1152526"/>
        </p:xfrm>
        <a:graphic>
          <a:graphicData uri="http://schemas.openxmlformats.org/drawingml/2006/table">
            <a:tbl>
              <a:tblPr/>
              <a:tblGrid>
                <a:gridCol w="1368425"/>
                <a:gridCol w="1223962"/>
                <a:gridCol w="1223963"/>
              </a:tblGrid>
              <a:tr h="468313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NO RECIBIDO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RECIBIDO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5" name="Group 231"/>
          <p:cNvGraphicFramePr>
            <a:graphicFrameLocks noGrp="1"/>
          </p:cNvGraphicFramePr>
          <p:nvPr>
            <p:ph sz="quarter" idx="2"/>
          </p:nvPr>
        </p:nvGraphicFramePr>
        <p:xfrm>
          <a:off x="4572000" y="2060575"/>
          <a:ext cx="4248150" cy="1150938"/>
        </p:xfrm>
        <a:graphic>
          <a:graphicData uri="http://schemas.openxmlformats.org/drawingml/2006/table">
            <a:tbl>
              <a:tblPr/>
              <a:tblGrid>
                <a:gridCol w="1419225"/>
                <a:gridCol w="1414463"/>
                <a:gridCol w="1414462"/>
              </a:tblGrid>
              <a:tr h="554038">
                <a:tc rowSpan="2"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ENCENDIDO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 vMerge="1"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NO ENCENDIDO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ENCENDIDO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4" name="Group 230"/>
          <p:cNvGraphicFramePr>
            <a:graphicFrameLocks noGrp="1"/>
          </p:cNvGraphicFramePr>
          <p:nvPr>
            <p:ph sz="quarter" idx="3"/>
          </p:nvPr>
        </p:nvGraphicFramePr>
        <p:xfrm>
          <a:off x="1547813" y="3716338"/>
          <a:ext cx="6624637" cy="936625"/>
        </p:xfrm>
        <a:graphic>
          <a:graphicData uri="http://schemas.openxmlformats.org/drawingml/2006/table">
            <a:tbl>
              <a:tblPr/>
              <a:tblGrid>
                <a:gridCol w="1727200"/>
                <a:gridCol w="1223962"/>
                <a:gridCol w="1223963"/>
                <a:gridCol w="1225550"/>
                <a:gridCol w="1223962"/>
              </a:tblGrid>
              <a:tr h="508000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TIPO DE DATO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3" name="Group 229"/>
          <p:cNvGraphicFramePr>
            <a:graphicFrameLocks noGrp="1"/>
          </p:cNvGraphicFramePr>
          <p:nvPr>
            <p:ph sz="quarter" idx="4"/>
          </p:nvPr>
        </p:nvGraphicFramePr>
        <p:xfrm>
          <a:off x="1619250" y="5157788"/>
          <a:ext cx="6624638" cy="863600"/>
        </p:xfrm>
        <a:graphic>
          <a:graphicData uri="http://schemas.openxmlformats.org/drawingml/2006/table">
            <a:tbl>
              <a:tblPr/>
              <a:tblGrid>
                <a:gridCol w="1727200"/>
                <a:gridCol w="1223963"/>
                <a:gridCol w="1223962"/>
                <a:gridCol w="1225550"/>
                <a:gridCol w="1223963"/>
              </a:tblGrid>
              <a:tr h="431800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PERIODO DE MUESTREO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sp>
        <p:nvSpPr>
          <p:cNvPr id="130058" name="Text Box 4"/>
          <p:cNvSpPr txBox="1">
            <a:spLocks noChangeArrowheads="1"/>
          </p:cNvSpPr>
          <p:nvPr/>
        </p:nvSpPr>
        <p:spPr bwMode="auto">
          <a:xfrm>
            <a:off x="5003800" y="2924175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Módulo TX FILTRO procesa la información proveniente del GPS</a:t>
            </a:r>
          </a:p>
        </p:txBody>
      </p:sp>
      <p:sp>
        <p:nvSpPr>
          <p:cNvPr id="130059" name="Text Box 6"/>
          <p:cNvSpPr txBox="1">
            <a:spLocks noChangeArrowheads="1"/>
          </p:cNvSpPr>
          <p:nvPr/>
        </p:nvSpPr>
        <p:spPr bwMode="auto">
          <a:xfrm>
            <a:off x="5072063" y="4652963"/>
            <a:ext cx="374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$&lt;DATO DEL GPS&gt;,              </a:t>
            </a:r>
            <a:br>
              <a:rPr lang="es-ES_tradnl"/>
            </a:br>
            <a:r>
              <a:rPr lang="es-ES_tradnl"/>
              <a:t>&lt;% NIVEL DE BATERIA&gt;,0X0D</a:t>
            </a:r>
          </a:p>
        </p:txBody>
      </p:sp>
      <p:sp>
        <p:nvSpPr>
          <p:cNvPr id="130060" name="Text Box 7"/>
          <p:cNvSpPr txBox="1">
            <a:spLocks noChangeArrowheads="1"/>
          </p:cNvSpPr>
          <p:nvPr/>
        </p:nvSpPr>
        <p:spPr bwMode="auto">
          <a:xfrm>
            <a:off x="5148263" y="19161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</a:t>
            </a:r>
            <a:r>
              <a:rPr lang="es-ES_tradnl" sz="3600" dirty="0">
                <a:solidFill>
                  <a:srgbClr val="C1EEFF"/>
                </a:solidFill>
                <a:latin typeface="Consolas" pitchFamily="49" charset="0"/>
              </a:rPr>
              <a:t>TX</a:t>
            </a:r>
          </a:p>
        </p:txBody>
      </p:sp>
      <p:graphicFrame>
        <p:nvGraphicFramePr>
          <p:cNvPr id="13005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971550" y="2060575"/>
          <a:ext cx="3638550" cy="4572000"/>
        </p:xfrm>
        <a:graphic>
          <a:graphicData uri="http://schemas.openxmlformats.org/presentationml/2006/ole">
            <p:oleObj spid="_x0000_s130056" name="Visio" r:id="rId4" imgW="4351769" imgH="5467760" progId="Visio.Drawing.11">
              <p:embed/>
            </p:oleObj>
          </a:graphicData>
        </a:graphic>
      </p:graphicFrame>
      <p:sp>
        <p:nvSpPr>
          <p:cNvPr id="130061" name="Text Box 9"/>
          <p:cNvSpPr txBox="1">
            <a:spLocks noChangeArrowheads="1"/>
          </p:cNvSpPr>
          <p:nvPr/>
        </p:nvSpPr>
        <p:spPr bwMode="auto">
          <a:xfrm>
            <a:off x="5076825" y="3716338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Administra, selecciona y crea la trama a ser enviada.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ph idx="1"/>
          </p:nvPr>
        </p:nvGraphicFramePr>
        <p:xfrm>
          <a:off x="3635375" y="2420938"/>
          <a:ext cx="1957388" cy="931862"/>
        </p:xfrm>
        <a:graphic>
          <a:graphicData uri="http://schemas.openxmlformats.org/presentationml/2006/ole">
            <p:oleObj spid="_x0000_s132100" name="Visio" r:id="rId4" imgW="1957767" imgH="931633" progId="Visio.Drawing.11">
              <p:embed/>
            </p:oleObj>
          </a:graphicData>
        </a:graphic>
      </p:graphicFrame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1042988" y="2205038"/>
            <a:ext cx="18732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Tramas del GPS sin procesar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GGA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RMC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GSA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6659563" y="2420938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Trama del GPS PROCESADA + Porcentaje del nivel de BATERIA</a:t>
            </a:r>
          </a:p>
        </p:txBody>
      </p:sp>
      <p:sp>
        <p:nvSpPr>
          <p:cNvPr id="132104" name="AutoShape 9"/>
          <p:cNvSpPr>
            <a:spLocks noChangeArrowheads="1"/>
          </p:cNvSpPr>
          <p:nvPr/>
        </p:nvSpPr>
        <p:spPr bwMode="auto">
          <a:xfrm>
            <a:off x="2916238" y="2565400"/>
            <a:ext cx="6477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2105" name="AutoShape 10"/>
          <p:cNvSpPr>
            <a:spLocks noChangeArrowheads="1"/>
          </p:cNvSpPr>
          <p:nvPr/>
        </p:nvSpPr>
        <p:spPr bwMode="auto">
          <a:xfrm>
            <a:off x="5795963" y="2565400"/>
            <a:ext cx="576262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132106" name="Group 15"/>
          <p:cNvGrpSpPr>
            <a:grpSpLocks/>
          </p:cNvGrpSpPr>
          <p:nvPr/>
        </p:nvGrpSpPr>
        <p:grpSpPr bwMode="auto">
          <a:xfrm>
            <a:off x="4357688" y="4438650"/>
            <a:ext cx="574675" cy="1150938"/>
            <a:chOff x="2744" y="3294"/>
            <a:chExt cx="362" cy="725"/>
          </a:xfrm>
        </p:grpSpPr>
        <p:grpSp>
          <p:nvGrpSpPr>
            <p:cNvPr id="132108" name="Group 13"/>
            <p:cNvGrpSpPr>
              <a:grpSpLocks/>
            </p:cNvGrpSpPr>
            <p:nvPr/>
          </p:nvGrpSpPr>
          <p:grpSpPr bwMode="auto">
            <a:xfrm>
              <a:off x="2744" y="3294"/>
              <a:ext cx="362" cy="725"/>
              <a:chOff x="2109" y="3249"/>
              <a:chExt cx="362" cy="725"/>
            </a:xfrm>
          </p:grpSpPr>
          <p:sp>
            <p:nvSpPr>
              <p:cNvPr id="132110" name="Rectangle 12"/>
              <p:cNvSpPr>
                <a:spLocks noChangeArrowheads="1"/>
              </p:cNvSpPr>
              <p:nvPr/>
            </p:nvSpPr>
            <p:spPr bwMode="auto">
              <a:xfrm>
                <a:off x="2109" y="3249"/>
                <a:ext cx="362" cy="72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111" name="AutoShape 11"/>
              <p:cNvSpPr>
                <a:spLocks noChangeArrowheads="1"/>
              </p:cNvSpPr>
              <p:nvPr/>
            </p:nvSpPr>
            <p:spPr bwMode="auto">
              <a:xfrm>
                <a:off x="2109" y="3249"/>
                <a:ext cx="362" cy="725"/>
              </a:xfrm>
              <a:prstGeom prst="flowChartManualIn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32109" name="Text Box 14"/>
            <p:cNvSpPr txBox="1">
              <a:spLocks noChangeArrowheads="1"/>
            </p:cNvSpPr>
            <p:nvPr/>
          </p:nvSpPr>
          <p:spPr bwMode="auto">
            <a:xfrm>
              <a:off x="2835" y="33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+</a:t>
              </a:r>
            </a:p>
          </p:txBody>
        </p:sp>
      </p:grpSp>
      <p:sp>
        <p:nvSpPr>
          <p:cNvPr id="132107" name="AutoShape 16"/>
          <p:cNvSpPr>
            <a:spLocks noChangeArrowheads="1"/>
          </p:cNvSpPr>
          <p:nvPr/>
        </p:nvSpPr>
        <p:spPr bwMode="auto">
          <a:xfrm>
            <a:off x="4284663" y="3500438"/>
            <a:ext cx="719137" cy="64928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sp>
        <p:nvSpPr>
          <p:cNvPr id="137226" name="Text Box 3"/>
          <p:cNvSpPr txBox="1">
            <a:spLocks noChangeArrowheads="1"/>
          </p:cNvSpPr>
          <p:nvPr/>
        </p:nvSpPr>
        <p:spPr bwMode="auto">
          <a:xfrm>
            <a:off x="5183982" y="2924175"/>
            <a:ext cx="3598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El Módulo TIMER es el que habilita el proceso de envío y  recepción de los datos.</a:t>
            </a:r>
          </a:p>
        </p:txBody>
      </p:sp>
      <p:sp>
        <p:nvSpPr>
          <p:cNvPr id="137227" name="Text Box 5"/>
          <p:cNvSpPr txBox="1">
            <a:spLocks noChangeArrowheads="1"/>
          </p:cNvSpPr>
          <p:nvPr/>
        </p:nvSpPr>
        <p:spPr bwMode="auto">
          <a:xfrm>
            <a:off x="5291138" y="19161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Timer</a:t>
            </a:r>
            <a:endParaRPr lang="es-ES_tradnl" sz="3600" dirty="0">
              <a:solidFill>
                <a:srgbClr val="C1EEFF"/>
              </a:solidFill>
              <a:latin typeface="Consolas" pitchFamily="49" charset="0"/>
            </a:endParaRPr>
          </a:p>
        </p:txBody>
      </p:sp>
      <p:graphicFrame>
        <p:nvGraphicFramePr>
          <p:cNvPr id="13722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684213" y="2924175"/>
          <a:ext cx="4184650" cy="2046288"/>
        </p:xfrm>
        <a:graphic>
          <a:graphicData uri="http://schemas.openxmlformats.org/presentationml/2006/ole">
            <p:oleObj spid="_x0000_s137224" name="Visio" r:id="rId4" imgW="4351769" imgH="2128794" progId="Visio.Drawing.11">
              <p:embed/>
            </p:oleObj>
          </a:graphicData>
        </a:graphic>
      </p:graphicFrame>
      <p:sp>
        <p:nvSpPr>
          <p:cNvPr id="137228" name="Text Box 9"/>
          <p:cNvSpPr txBox="1">
            <a:spLocks noChangeArrowheads="1"/>
          </p:cNvSpPr>
          <p:nvPr/>
        </p:nvSpPr>
        <p:spPr bwMode="auto">
          <a:xfrm>
            <a:off x="5183982" y="4214813"/>
            <a:ext cx="3598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Permite el ahorro de energía de los módulos en el tiempo en el cual no se envía datos.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6130" name="Content Placeholder 4" descr="fig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73238"/>
            <a:ext cx="2254250" cy="4740275"/>
          </a:xfrm>
        </p:spPr>
      </p:pic>
      <p:sp>
        <p:nvSpPr>
          <p:cNvPr id="176131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1258888" y="2708275"/>
            <a:ext cx="2952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Modos de  Operación del Control</a:t>
            </a:r>
            <a:endParaRPr lang="es-ES_tradnl" sz="3600" dirty="0">
              <a:solidFill>
                <a:srgbClr val="C1EEFF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pic>
        <p:nvPicPr>
          <p:cNvPr id="178179" name="Picture 5" descr="CIMG4617 (Large) (Medium)"/>
          <p:cNvPicPr>
            <a:picLocks noChangeAspect="1" noChangeArrowheads="1"/>
          </p:cNvPicPr>
          <p:nvPr/>
        </p:nvPicPr>
        <p:blipFill>
          <a:blip r:embed="rId3"/>
          <a:srcRect l="8305" r="9996" b="9729"/>
          <a:stretch>
            <a:fillRect/>
          </a:stretch>
        </p:blipFill>
        <p:spPr bwMode="auto">
          <a:xfrm>
            <a:off x="1763713" y="1773238"/>
            <a:ext cx="62642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pic>
        <p:nvPicPr>
          <p:cNvPr id="225285" name="Picture 6" descr="CIMG4613 (Large) (Medium)"/>
          <p:cNvPicPr>
            <a:picLocks noChangeAspect="1" noChangeArrowheads="1"/>
          </p:cNvPicPr>
          <p:nvPr/>
        </p:nvPicPr>
        <p:blipFill>
          <a:blip r:embed="rId3"/>
          <a:srcRect l="20352" t="4720"/>
          <a:stretch>
            <a:fillRect/>
          </a:stretch>
        </p:blipFill>
        <p:spPr bwMode="auto">
          <a:xfrm>
            <a:off x="1763713" y="1773238"/>
            <a:ext cx="57531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Interfaz Gráfica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Cargar el perfil de costa con extensión “</a:t>
            </a:r>
            <a:r>
              <a:rPr lang="es-ES_tradnl" dirty="0" err="1" smtClean="0"/>
              <a:t>dat</a:t>
            </a:r>
            <a:r>
              <a:rPr lang="es-ES_tradnl" dirty="0" smtClean="0"/>
              <a:t>” previamente creado.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Configurar los datos previos para comenzar el estudio.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Iniciar el DMR con el botón ON/OFF para la activación del dispositivo remoto.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Iniciar la grabación de los datos de la trayectoria con el botón de REC/STOP.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Para detener la adquisición de datos, se vuelve a oprimir el botón REC/STOP.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Para detener el estudio, se vuelve a oprimir el botón ON/OFF.</a:t>
            </a:r>
            <a:endParaRPr lang="es-EC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2274" name="Content Placeholder 4" descr="fig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06563" y="1784350"/>
            <a:ext cx="6188075" cy="4572000"/>
          </a:xfrm>
        </p:spPr>
      </p:pic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Introducción: Objetivos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57250" y="1785938"/>
            <a:ext cx="7772400" cy="4429125"/>
          </a:xfrm>
        </p:spPr>
        <p:txBody>
          <a:bodyPr/>
          <a:lstStyle/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Desarrollo de derivador de LaGrange Autónomo.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Aplicar tecnología GPS y de transmisión de datos por radio para la telemetría.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Comparar el funcionamiento del prototipo con los sistemas tradicionales.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22" name="Content Placeholder 4" descr="fig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8850" y="1784350"/>
            <a:ext cx="5143500" cy="4572000"/>
          </a:xfrm>
        </p:spPr>
      </p:pic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6370" name="Content Placeholder 4" descr="fig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35138" y="1784350"/>
            <a:ext cx="6130925" cy="4572000"/>
          </a:xfrm>
        </p:spPr>
      </p:pic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7571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14287" y="4005263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Diseño y construcción del bastidor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Criterio principal del diseño del bastidor: Estabilidad</a:t>
            </a:r>
          </a:p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Otro criterio importante: Hermeticidad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0466" name="Content Placeholder 4" descr="fig1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05013" y="2786063"/>
            <a:ext cx="5133975" cy="3597275"/>
          </a:xfrm>
        </p:spPr>
      </p:pic>
      <p:sp>
        <p:nvSpPr>
          <p:cNvPr id="190467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0468" name="TextBox 5"/>
          <p:cNvSpPr txBox="1">
            <a:spLocks noChangeArrowheads="1"/>
          </p:cNvSpPr>
          <p:nvPr/>
        </p:nvSpPr>
        <p:spPr bwMode="auto">
          <a:xfrm>
            <a:off x="1285875" y="1928813"/>
            <a:ext cx="6572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Sección Electrónica – Parte Superior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2514" name="Content Placeholder 4" descr="fig14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32848" b="12465"/>
          <a:stretch>
            <a:fillRect/>
          </a:stretch>
        </p:blipFill>
        <p:spPr>
          <a:xfrm>
            <a:off x="1135063" y="3286125"/>
            <a:ext cx="6873875" cy="2500313"/>
          </a:xfrm>
        </p:spPr>
      </p:pic>
      <p:sp>
        <p:nvSpPr>
          <p:cNvPr id="19251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2516" name="TextBox 5"/>
          <p:cNvSpPr txBox="1">
            <a:spLocks noChangeArrowheads="1"/>
          </p:cNvSpPr>
          <p:nvPr/>
        </p:nvSpPr>
        <p:spPr bwMode="auto">
          <a:xfrm>
            <a:off x="1500188" y="2428875"/>
            <a:ext cx="614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Sección de Baterías – Parte Inferior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4562" name="Content Placeholder 4" descr="fig15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03850" y="1784350"/>
            <a:ext cx="3025775" cy="4572000"/>
          </a:xfrm>
        </p:spPr>
      </p:pic>
      <p:sp>
        <p:nvSpPr>
          <p:cNvPr id="194563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4564" name="TextBox 5"/>
          <p:cNvSpPr txBox="1">
            <a:spLocks noChangeArrowheads="1"/>
          </p:cNvSpPr>
          <p:nvPr/>
        </p:nvSpPr>
        <p:spPr bwMode="auto">
          <a:xfrm>
            <a:off x="1143000" y="2571750"/>
            <a:ext cx="3500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Bastidor con Esqueleto de Acrílico ensamblado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9619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4581525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928688" y="1214438"/>
            <a:ext cx="7772400" cy="1785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Área de Estudio: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mtClean="0"/>
              <a:t>Costa frente a las comunas de San Pedro y Valdivia (CENAIM – ESPOL) </a:t>
            </a:r>
            <a:endParaRPr lang="es-EC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96612" name="Content Placeholder 4" descr="fig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0"/>
            <a:ext cx="5248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0706" name="Content Placeholder 4" descr="fig1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2074863"/>
            <a:ext cx="4610100" cy="3990975"/>
          </a:xfrm>
        </p:spPr>
      </p:pic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dirty="0" smtClean="0"/>
              <a:t>Aplicaciones</a:t>
            </a:r>
          </a:p>
        </p:txBody>
      </p:sp>
      <p:sp>
        <p:nvSpPr>
          <p:cNvPr id="227331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928813"/>
            <a:ext cx="5286375" cy="3714750"/>
          </a:xfrm>
        </p:spPr>
        <p:txBody>
          <a:bodyPr/>
          <a:lstStyle/>
          <a:p>
            <a:pPr eaLnBrk="1" hangingPunct="1"/>
            <a:r>
              <a:rPr lang="es-ES" smtClean="0"/>
              <a:t>Estudios de circulación costera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 smtClean="0"/>
              <a:t>Construcción de obras civiles y portuarias.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 smtClean="0"/>
              <a:t>Modelaje en la dispersión de contaminantes y derrame de combustibles/petróleo.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286250"/>
            <a:ext cx="34528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725" y="1571625"/>
            <a:ext cx="34178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2754" name="Content Placeholder 4" descr="fig1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1931988"/>
            <a:ext cx="4610100" cy="4276725"/>
          </a:xfrm>
        </p:spPr>
      </p:pic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02" name="Content Placeholder 4" descr="fig1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1931988"/>
            <a:ext cx="4610100" cy="4276725"/>
          </a:xfrm>
        </p:spPr>
      </p:pic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41667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5143516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smtClean="0"/>
              <a:t>DMR v0.1 - A.Chacon y S. Hernández</a:t>
            </a:r>
            <a:endParaRPr lang="es-EC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88" y="500063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206851" name="Rectangle 3"/>
          <p:cNvSpPr txBox="1">
            <a:spLocks/>
          </p:cNvSpPr>
          <p:nvPr/>
        </p:nvSpPr>
        <p:spPr bwMode="auto">
          <a:xfrm>
            <a:off x="928688" y="17145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>
                <a:latin typeface="Corbel" pitchFamily="34" charset="0"/>
              </a:rPr>
              <a:t>Se obtuvo un derivador especificado para monitorear corrientes superficiales en tiempo real, con un alcance de 5 km comprobados y una precisión de &lt; 15 m.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>
                <a:latin typeface="Corbel" pitchFamily="34" charset="0"/>
              </a:rPr>
              <a:t>En pruebas estacionarias, se pudo llegar a comprobar que la precisión podría ser menor a la especificada por el fabricante de GPS       (&lt; 5 m).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s-ES" sz="3000">
              <a:latin typeface="Corbe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Conclusiones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>
          <a:xfrm>
            <a:off x="785813" y="1214438"/>
            <a:ext cx="4071937" cy="2786062"/>
          </a:xfrm>
        </p:spPr>
        <p:txBody>
          <a:bodyPr/>
          <a:lstStyle/>
          <a:p>
            <a:pPr eaLnBrk="1" hangingPunct="1"/>
            <a:r>
              <a:rPr lang="es-EC" dirty="0" smtClean="0"/>
              <a:t>Tiempo de muestreo ajustable</a:t>
            </a:r>
          </a:p>
          <a:p>
            <a:pPr eaLnBrk="1" hangingPunct="1"/>
            <a:r>
              <a:rPr lang="es-EC" dirty="0" smtClean="0"/>
              <a:t>Veracidad de datos recolectados</a:t>
            </a:r>
          </a:p>
          <a:p>
            <a:pPr eaLnBrk="1" hangingPunct="1"/>
            <a:r>
              <a:rPr lang="es-EC" dirty="0" smtClean="0"/>
              <a:t>En comparación con el sistema tradicional es más eficiente</a:t>
            </a:r>
          </a:p>
          <a:p>
            <a:pPr eaLnBrk="1" hangingPunct="1"/>
            <a:r>
              <a:rPr lang="es-EC" dirty="0" smtClean="0"/>
              <a:t>Beneficio Económico</a:t>
            </a:r>
          </a:p>
          <a:p>
            <a:pPr eaLnBrk="1" hangingPunct="1">
              <a:buFont typeface="Wingdings" pitchFamily="2" charset="2"/>
              <a:buNone/>
            </a:pPr>
            <a:endParaRPr lang="es-EC" dirty="0" smtClean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dirty="0" smtClean="0"/>
              <a:t>DMR v0.1 - </a:t>
            </a:r>
            <a:r>
              <a:rPr lang="es-EC" dirty="0" err="1" smtClean="0"/>
              <a:t>A.Chacon</a:t>
            </a:r>
            <a:r>
              <a:rPr lang="es-EC" dirty="0" smtClean="0"/>
              <a:t> y S. Hernández</a:t>
            </a:r>
            <a:endParaRPr lang="es-EC" dirty="0"/>
          </a:p>
        </p:txBody>
      </p:sp>
      <p:pic>
        <p:nvPicPr>
          <p:cNvPr id="208900" name="Picture 4" descr="CIMG4568 (Large) copia"/>
          <p:cNvPicPr>
            <a:picLocks noChangeAspect="1" noChangeArrowheads="1"/>
          </p:cNvPicPr>
          <p:nvPr/>
        </p:nvPicPr>
        <p:blipFill>
          <a:blip r:embed="rId3"/>
          <a:srcRect r="52402"/>
          <a:stretch>
            <a:fillRect/>
          </a:stretch>
        </p:blipFill>
        <p:spPr bwMode="auto">
          <a:xfrm>
            <a:off x="4929188" y="571500"/>
            <a:ext cx="18716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5" descr="CIMG4568 (Large) copia"/>
          <p:cNvPicPr>
            <a:picLocks noChangeAspect="1" noChangeArrowheads="1"/>
          </p:cNvPicPr>
          <p:nvPr/>
        </p:nvPicPr>
        <p:blipFill>
          <a:blip r:embed="rId3"/>
          <a:srcRect l="51273"/>
          <a:stretch>
            <a:fillRect/>
          </a:stretch>
        </p:blipFill>
        <p:spPr bwMode="auto">
          <a:xfrm>
            <a:off x="6929438" y="571500"/>
            <a:ext cx="191611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2938" y="5143523"/>
            <a:ext cx="7858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C" sz="3000" dirty="0">
                <a:latin typeface="+mn-lt"/>
              </a:rPr>
              <a:t>Se cumplieron los objetivos planteados; los investigadores del FIMCM acreditaron el funcionamiento correcto del DMR v0.1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smtClean="0"/>
              <a:t>DMR v0.1 - A.Chacon y S. Hernández</a:t>
            </a:r>
            <a:endParaRPr lang="es-EC"/>
          </a:p>
        </p:txBody>
      </p:sp>
      <p:sp>
        <p:nvSpPr>
          <p:cNvPr id="215042" name="3 CuadroTexto"/>
          <p:cNvSpPr txBox="1">
            <a:spLocks noChangeArrowheads="1"/>
          </p:cNvSpPr>
          <p:nvPr/>
        </p:nvSpPr>
        <p:spPr bwMode="auto">
          <a:xfrm>
            <a:off x="811997" y="500042"/>
            <a:ext cx="7520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GRACIAS  POR  SU  ATENCION</a:t>
            </a:r>
          </a:p>
        </p:txBody>
      </p:sp>
      <p:pic>
        <p:nvPicPr>
          <p:cNvPr id="6" name="Picture 4" descr="DMR Intro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4283" b="21075"/>
          <a:stretch>
            <a:fillRect/>
          </a:stretch>
        </p:blipFill>
        <p:spPr bwMode="auto">
          <a:xfrm>
            <a:off x="500066" y="1889577"/>
            <a:ext cx="8429652" cy="41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1427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85750" y="1928813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dirty="0" smtClean="0"/>
              <a:t>Método de LaGrange: Estudio de un fluido a través del espacio mediante el trazo de la ruta seguida por una parcela de agua durante un intervalo de tiempo.</a:t>
            </a:r>
          </a:p>
          <a:p>
            <a:pPr eaLnBrk="1" hangingPunct="1"/>
            <a:r>
              <a:rPr lang="es-EC" dirty="0" smtClean="0"/>
              <a:t>Toma de datos tradicional: Se utilizan veletas y el investigador toma las posiciones con un GPS. Conlleva mucho tiempo y esfuerzo.</a:t>
            </a:r>
          </a:p>
          <a:p>
            <a:pPr eaLnBrk="1" hangingPunct="1">
              <a:buFont typeface="Wingdings" pitchFamily="2" charset="2"/>
              <a:buNone/>
            </a:pPr>
            <a:endParaRPr lang="es-EC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graphicFrame>
        <p:nvGraphicFramePr>
          <p:cNvPr id="141313" name="Object 8"/>
          <p:cNvGraphicFramePr>
            <a:graphicFrameLocks noChangeAspect="1"/>
          </p:cNvGraphicFramePr>
          <p:nvPr/>
        </p:nvGraphicFramePr>
        <p:xfrm>
          <a:off x="2286000" y="5286375"/>
          <a:ext cx="5486400" cy="1419225"/>
        </p:xfrm>
        <a:graphic>
          <a:graphicData uri="http://schemas.openxmlformats.org/presentationml/2006/ole">
            <p:oleObj spid="_x0000_s141313" r:id="rId4" imgW="6047619" imgH="1561905" progId="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C" smtClean="0"/>
              <a:t>Objetivo principal: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C" b="1" smtClean="0"/>
              <a:t>Optimizar el sistema tradicional de obtención de datos.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pex_deployment_Germa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5" y="1557338"/>
            <a:ext cx="2416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755650" y="2349500"/>
            <a:ext cx="7772400" cy="3455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Características: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Corrientes marinas superficiales.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Adquisición y visualización de datos en tiempo real.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Alcance máximo operativo de 7 km.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Autonomía de 48 horas.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Uso de GPS con una precisión de  </a:t>
            </a:r>
            <a:r>
              <a:rPr lang="en-US" sz="3200" smtClean="0"/>
              <a:t>±</a:t>
            </a:r>
            <a:r>
              <a:rPr lang="es-ES" sz="3200" smtClean="0"/>
              <a:t> 25 m.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Criterios de Seguridad del DMR</a:t>
            </a:r>
          </a:p>
          <a:p>
            <a:pPr eaLnBrk="1" hangingPunct="1"/>
            <a:r>
              <a:rPr lang="es-EC" smtClean="0"/>
              <a:t>Siempre debe de enviar el estado de las baterías para poder tomar los correctivos necesarios</a:t>
            </a:r>
          </a:p>
          <a:p>
            <a:pPr eaLnBrk="1" hangingPunct="1"/>
            <a:r>
              <a:rPr lang="es-EC" smtClean="0"/>
              <a:t>Equipos deben estar herméticamente sellados</a:t>
            </a:r>
          </a:p>
          <a:p>
            <a:pPr eaLnBrk="1" hangingPunct="1"/>
            <a:r>
              <a:rPr lang="es-EC" smtClean="0"/>
              <a:t>Protocolo de comunicación que garanticen el canal de comunicación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1329</TotalTime>
  <Words>1501</Words>
  <Application>Microsoft Office PowerPoint</Application>
  <PresentationFormat>Presentación en pantalla (4:3)</PresentationFormat>
  <Paragraphs>313</Paragraphs>
  <Slides>45</Slides>
  <Notes>45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Metro</vt:lpstr>
      <vt:lpstr>Visio</vt:lpstr>
      <vt:lpstr>Diapositiva 1</vt:lpstr>
      <vt:lpstr>Contenido</vt:lpstr>
      <vt:lpstr>Introducción: Objetivos</vt:lpstr>
      <vt:lpstr>Aplicaciones</vt:lpstr>
      <vt:lpstr>Contenido</vt:lpstr>
      <vt:lpstr>Requerimientos para la construcción del DMR</vt:lpstr>
      <vt:lpstr>Requerimientos para la construcción del DMR</vt:lpstr>
      <vt:lpstr>Requerimientos para la construcción del DMR</vt:lpstr>
      <vt:lpstr>Requerimientos para la construcción del DMR</vt:lpstr>
      <vt:lpstr>Requerimientos para la construcción del DMR</vt:lpstr>
      <vt:lpstr>Contenido</vt:lpstr>
      <vt:lpstr>Consideraciones de diseño del DMR</vt:lpstr>
      <vt:lpstr>Contenido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Contenido</vt:lpstr>
      <vt:lpstr>Diseño y construcción del bastidor</vt:lpstr>
      <vt:lpstr>Diseño y construcción del bastidor</vt:lpstr>
      <vt:lpstr>Diseño y construcción del bastidor</vt:lpstr>
      <vt:lpstr>Diseño y construcción del bastidor</vt:lpstr>
      <vt:lpstr>Contenido</vt:lpstr>
      <vt:lpstr>Operación del DMR</vt:lpstr>
      <vt:lpstr>Operación del DMR</vt:lpstr>
      <vt:lpstr>Operación del DMR</vt:lpstr>
      <vt:lpstr>Operación del DMR</vt:lpstr>
      <vt:lpstr>Contenido</vt:lpstr>
      <vt:lpstr>Diapositiva 43</vt:lpstr>
      <vt:lpstr>Conclusiones</vt:lpstr>
      <vt:lpstr>Diapositiva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 PROTOTIPO DE DERIVADOR BASADO EN GPS MONITOREADO POR RADIO PARA APLICACIONES EN OCEANOGRAFIA (DMR V0.1)</dc:title>
  <dc:creator>achg</dc:creator>
  <cp:lastModifiedBy>kenjjime</cp:lastModifiedBy>
  <cp:revision>117</cp:revision>
  <dcterms:created xsi:type="dcterms:W3CDTF">2009-08-28T05:09:43Z</dcterms:created>
  <dcterms:modified xsi:type="dcterms:W3CDTF">2009-11-13T15:20:06Z</dcterms:modified>
</cp:coreProperties>
</file>