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62"/>
  </p:notesMasterIdLst>
  <p:handoutMasterIdLst>
    <p:handoutMasterId r:id="rId63"/>
  </p:handoutMasterIdLst>
  <p:sldIdLst>
    <p:sldId id="263" r:id="rId2"/>
    <p:sldId id="289" r:id="rId3"/>
    <p:sldId id="316" r:id="rId4"/>
    <p:sldId id="317" r:id="rId5"/>
    <p:sldId id="320" r:id="rId6"/>
    <p:sldId id="319" r:id="rId7"/>
    <p:sldId id="318" r:id="rId8"/>
    <p:sldId id="371" r:id="rId9"/>
    <p:sldId id="372" r:id="rId10"/>
    <p:sldId id="290" r:id="rId11"/>
    <p:sldId id="291" r:id="rId12"/>
    <p:sldId id="297" r:id="rId13"/>
    <p:sldId id="373" r:id="rId14"/>
    <p:sldId id="374" r:id="rId15"/>
    <p:sldId id="375" r:id="rId16"/>
    <p:sldId id="376" r:id="rId17"/>
    <p:sldId id="377" r:id="rId18"/>
    <p:sldId id="379" r:id="rId19"/>
    <p:sldId id="378" r:id="rId20"/>
    <p:sldId id="382" r:id="rId21"/>
    <p:sldId id="381" r:id="rId22"/>
    <p:sldId id="380" r:id="rId23"/>
    <p:sldId id="383" r:id="rId24"/>
    <p:sldId id="385" r:id="rId25"/>
    <p:sldId id="384" r:id="rId26"/>
    <p:sldId id="387" r:id="rId27"/>
    <p:sldId id="386" r:id="rId28"/>
    <p:sldId id="389" r:id="rId29"/>
    <p:sldId id="391" r:id="rId30"/>
    <p:sldId id="390" r:id="rId31"/>
    <p:sldId id="388" r:id="rId32"/>
    <p:sldId id="394" r:id="rId33"/>
    <p:sldId id="393" r:id="rId34"/>
    <p:sldId id="404" r:id="rId35"/>
    <p:sldId id="403" r:id="rId36"/>
    <p:sldId id="402" r:id="rId37"/>
    <p:sldId id="405" r:id="rId38"/>
    <p:sldId id="408" r:id="rId39"/>
    <p:sldId id="295" r:id="rId40"/>
    <p:sldId id="296" r:id="rId41"/>
    <p:sldId id="298" r:id="rId42"/>
    <p:sldId id="407" r:id="rId43"/>
    <p:sldId id="406" r:id="rId44"/>
    <p:sldId id="411" r:id="rId45"/>
    <p:sldId id="410" r:id="rId46"/>
    <p:sldId id="409" r:id="rId47"/>
    <p:sldId id="413" r:id="rId48"/>
    <p:sldId id="412" r:id="rId49"/>
    <p:sldId id="414" r:id="rId50"/>
    <p:sldId id="416" r:id="rId51"/>
    <p:sldId id="415" r:id="rId52"/>
    <p:sldId id="418" r:id="rId53"/>
    <p:sldId id="420" r:id="rId54"/>
    <p:sldId id="419" r:id="rId55"/>
    <p:sldId id="422" r:id="rId56"/>
    <p:sldId id="421" r:id="rId57"/>
    <p:sldId id="417" r:id="rId58"/>
    <p:sldId id="424" r:id="rId59"/>
    <p:sldId id="423" r:id="rId60"/>
    <p:sldId id="425" r:id="rId61"/>
  </p:sldIdLst>
  <p:sldSz cx="9144000" cy="6858000" type="screen4x3"/>
  <p:notesSz cx="6888163" cy="10020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37BC9"/>
    <a:srgbClr val="5CD0CD"/>
    <a:srgbClr val="4FE943"/>
    <a:srgbClr val="35B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053" autoAdjust="0"/>
    <p:restoredTop sz="94660"/>
  </p:normalViewPr>
  <p:slideViewPr>
    <p:cSldViewPr>
      <p:cViewPr>
        <p:scale>
          <a:sx n="100" d="100"/>
          <a:sy n="100" d="100"/>
        </p:scale>
        <p:origin x="-7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7306257770410475E-2"/>
          <c:y val="6.6152969087252461E-2"/>
          <c:w val="0.59398535709352274"/>
          <c:h val="0.83116437095297047"/>
        </c:manualLayout>
      </c:layout>
      <c:pie3DChart>
        <c:varyColors val="1"/>
        <c:ser>
          <c:idx val="0"/>
          <c:order val="0"/>
          <c:explosion val="25"/>
          <c:dLbls>
            <c:dLbl>
              <c:idx val="3"/>
              <c:layout>
                <c:manualLayout>
                  <c:x val="3.7398351521849317E-2"/>
                  <c:y val="-5.9828155129804084E-4"/>
                </c:manualLayout>
              </c:layout>
              <c:showPercent val="1"/>
            </c:dLbl>
            <c:dLbl>
              <c:idx val="4"/>
              <c:layout>
                <c:manualLayout>
                  <c:x val="6.9141225767831729E-2"/>
                  <c:y val="3.3679224443022987E-3"/>
                </c:manualLayout>
              </c:layout>
              <c:showPercent val="1"/>
            </c:dLbl>
            <c:showPercent val="1"/>
          </c:dLbls>
          <c:cat>
            <c:strRef>
              <c:f>Hoja1!$A$2:$A$6</c:f>
              <c:strCache>
                <c:ptCount val="5"/>
                <c:pt idx="0">
                  <c:v>METANO</c:v>
                </c:pt>
                <c:pt idx="1">
                  <c:v>ETANO</c:v>
                </c:pt>
                <c:pt idx="2">
                  <c:v>PROPANO</c:v>
                </c:pt>
                <c:pt idx="3">
                  <c:v>BUTANO</c:v>
                </c:pt>
                <c:pt idx="4">
                  <c:v>HIDROCARBUROS PESADOS</c:v>
                </c:pt>
              </c:strCache>
            </c:strRef>
          </c:cat>
          <c:val>
            <c:numRef>
              <c:f>Hoja1!$B$2:$B$6</c:f>
              <c:numCache>
                <c:formatCode>0.00</c:formatCode>
                <c:ptCount val="5"/>
                <c:pt idx="0">
                  <c:v>84.669999999999987</c:v>
                </c:pt>
                <c:pt idx="1">
                  <c:v>6.6099999999999985</c:v>
                </c:pt>
                <c:pt idx="2">
                  <c:v>3</c:v>
                </c:pt>
                <c:pt idx="3">
                  <c:v>1.1100000000000001</c:v>
                </c:pt>
                <c:pt idx="4">
                  <c:v>4.6099999999999985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B84206-F38E-4A08-BDBA-D712880E3C28}" type="datetimeFigureOut">
              <a:rPr lang="es-ES"/>
              <a:pPr>
                <a:defRPr/>
              </a:pPr>
              <a:t>16/11/2009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B3538C-53D7-4E28-A4E7-FDF4F73603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>
              <a:defRPr/>
            </a:pPr>
            <a:fld id="{AE5ADA6B-E6C6-447C-BB8E-F03586C058FD}" type="datetimeFigureOut">
              <a:rPr lang="es-ES"/>
              <a:pPr>
                <a:defRPr/>
              </a:pPr>
              <a:t>16/11/2009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>
              <a:defRPr/>
            </a:pPr>
            <a:fld id="{E13A5A3F-C58C-46B4-B58B-AF40BA5843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152631C-C897-4396-A484-017F6B0CC6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B125-481C-4E6A-9637-1C7CF53241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D055-92C4-494A-B545-F1B74D70D7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C170-AF04-4ABF-AF44-94912C7A80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177429-9A1B-41FC-A305-1FEDC23579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6A9791-9A55-42AD-830C-F286B068B0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736202-2D59-4DEB-94F2-249AC241A3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2018A1-FC66-409E-8278-C66BDA8E7C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5FFD-3EBB-4003-8486-98362F4D3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05EA26-A18D-4821-8215-57A7734BEB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DF7CDC7-2550-42EB-AF51-07A357D146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1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84A29CA-7F0F-432A-B967-211963392D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68" r:id="rId2"/>
    <p:sldLayoutId id="2147484070" r:id="rId3"/>
    <p:sldLayoutId id="2147484071" r:id="rId4"/>
    <p:sldLayoutId id="2147484072" r:id="rId5"/>
    <p:sldLayoutId id="2147484073" r:id="rId6"/>
    <p:sldLayoutId id="2147484067" r:id="rId7"/>
    <p:sldLayoutId id="2147484074" r:id="rId8"/>
    <p:sldLayoutId id="2147484075" r:id="rId9"/>
    <p:sldLayoutId id="2147484066" r:id="rId10"/>
    <p:sldLayoutId id="214748406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ASA_BOMBA6.dw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Diagrama%20unifilar.dw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jpeg"/><Relationship Id="rId5" Type="http://schemas.openxmlformats.org/officeDocument/2006/relationships/oleObject" Target="../embeddings/oleObject1.bin"/><Relationship Id="rId4" Type="http://schemas.openxmlformats.org/officeDocument/2006/relationships/hyperlink" Target="CASA_BOMBA6.dw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jpeg"/><Relationship Id="rId5" Type="http://schemas.openxmlformats.org/officeDocument/2006/relationships/oleObject" Target="../embeddings/oleObject2.bin"/><Relationship Id="rId4" Type="http://schemas.openxmlformats.org/officeDocument/2006/relationships/hyperlink" Target="CASA_BOMBA6.dw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jpeg"/><Relationship Id="rId5" Type="http://schemas.openxmlformats.org/officeDocument/2006/relationships/oleObject" Target="../embeddings/oleObject3.bin"/><Relationship Id="rId4" Type="http://schemas.openxmlformats.org/officeDocument/2006/relationships/hyperlink" Target="CASA_BOMBA6.dw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jpeg"/><Relationship Id="rId5" Type="http://schemas.openxmlformats.org/officeDocument/2006/relationships/oleObject" Target="../embeddings/oleObject4.bin"/><Relationship Id="rId4" Type="http://schemas.openxmlformats.org/officeDocument/2006/relationships/hyperlink" Target="plano_gnv.dw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Felipe%20Piedra\Escritorio\Sustentacion%20Final\video.wmv" TargetMode="Externa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Tabla%20calculo%20de%20cortociuito%20y%20energia%20incidente.xls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plano_gnv.dw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9.png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EPP(subestacion).xls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EPP(GNV).xls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EPP(Casa%20Bomba).xls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CUADRO%20PANORAMA%20DE%20RIESGOS(subestacion).xls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CUADRO%20PANORAMA%20DE%20RIESGOS(GNV).xls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CUADRO%20PANORAMA%20DE%20RIESGOS(Casa%20Bomba).xls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9 Rectángulo"/>
          <p:cNvSpPr>
            <a:spLocks noChangeArrowheads="1"/>
          </p:cNvSpPr>
          <p:nvPr/>
        </p:nvSpPr>
        <p:spPr bwMode="auto">
          <a:xfrm>
            <a:off x="571472" y="1500174"/>
            <a:ext cx="78581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sunset" dir="t"/>
          </a:scene3d>
          <a:sp3d prstMaterial="matte"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400" b="1" dirty="0"/>
              <a:t>“</a:t>
            </a:r>
            <a:r>
              <a:rPr lang="es-ES" sz="2400" b="1" dirty="0"/>
              <a:t>ESTUDIO DEL GRADO DE RIESGOS Y  DETERMINACIÓN DE RADIO DE  PELIGRO DE ÁREAS CLASIFICADAS </a:t>
            </a:r>
          </a:p>
          <a:p>
            <a:pPr algn="ctr">
              <a:defRPr/>
            </a:pPr>
            <a:r>
              <a:rPr lang="es-ES" sz="2400" b="1" dirty="0"/>
              <a:t>PELIGROSAS DE INSTALACIONES DE </a:t>
            </a:r>
          </a:p>
          <a:p>
            <a:pPr algn="ctr">
              <a:defRPr/>
            </a:pPr>
            <a:r>
              <a:rPr lang="es-ES" sz="2400" b="1" dirty="0"/>
              <a:t>EQUIPOS ELÉCTRICOS EN EL CAMPUS  PETROLERO</a:t>
            </a:r>
            <a:endParaRPr lang="es-ES" sz="2400" dirty="0"/>
          </a:p>
          <a:p>
            <a:pPr algn="ctr">
              <a:defRPr/>
            </a:pPr>
            <a:r>
              <a:rPr lang="es-ES" sz="2400" b="1" dirty="0"/>
              <a:t>ING. GUSTAVO GALINDO VELASCO-ANCÓN</a:t>
            </a:r>
            <a:r>
              <a:rPr lang="es-EC" sz="2400" b="1" dirty="0"/>
              <a:t>”.</a:t>
            </a:r>
            <a:endParaRPr lang="es-E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071563" y="642938"/>
            <a:ext cx="7143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S" sz="2000" b="1">
                <a:ea typeface="Times New Roman" pitchFamily="18" charset="0"/>
                <a:cs typeface="Arial" charset="0"/>
              </a:rPr>
              <a:t> Porcentajes del Gas presente en el Campus Petrolero </a:t>
            </a:r>
          </a:p>
          <a:p>
            <a:pPr algn="ctr" eaLnBrk="0" hangingPunct="0"/>
            <a:r>
              <a:rPr lang="es-ES" sz="2000" b="1">
                <a:ea typeface="Times New Roman" pitchFamily="18" charset="0"/>
                <a:cs typeface="Arial" charset="0"/>
              </a:rPr>
              <a:t>Ing. Gustavo Galindo Velasco.</a:t>
            </a:r>
            <a:endParaRPr lang="es-ES" sz="200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8" name="10 Gráfico"/>
          <p:cNvGraphicFramePr/>
          <p:nvPr/>
        </p:nvGraphicFramePr>
        <p:xfrm>
          <a:off x="0" y="1643050"/>
          <a:ext cx="462912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4786313" y="1357313"/>
          <a:ext cx="4071937" cy="4500562"/>
        </p:xfrm>
        <a:graphic>
          <a:graphicData uri="http://schemas.openxmlformats.org/drawingml/2006/table">
            <a:tbl>
              <a:tblPr/>
              <a:tblGrid>
                <a:gridCol w="814393"/>
                <a:gridCol w="814393"/>
                <a:gridCol w="814393"/>
                <a:gridCol w="814393"/>
                <a:gridCol w="814393"/>
              </a:tblGrid>
              <a:tr h="310731">
                <a:tc>
                  <a:txBody>
                    <a:bodyPr/>
                    <a:lstStyle/>
                    <a:p>
                      <a:pPr algn="ctr" fontAlgn="ctr"/>
                      <a:endParaRPr lang="es-ES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METANO           (CH4)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ETANO </a:t>
                      </a:r>
                      <a:b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(C2H6)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PROPANO (C3H8)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BUTANO </a:t>
                      </a:r>
                      <a:b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(C4F8)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</a:tr>
              <a:tr h="2004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Punto de Inflamación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(-187.8 ºC)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(-135º C 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 inflamable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(-80°C)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4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(-306 ºF)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(-211º 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(-112°F)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0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Punto de Ebullición a 1 atm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(-161.49° C)       (-258.64º 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(-88.63° C)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(-127.53° 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(-42.04° C)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(-43.67° 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(-6.25ºC)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(20ºF)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0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Limite de Inflamabilidad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5 - 15 %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3 - 12.4 %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3.4 - 13.8 %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1.6 - 10 %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4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Limite Inferior de Explosividad (LIE)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4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Limite Superior de Explosividad (LSE)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0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Temperatura de auto ignición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537 ºC        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(999 º 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515º C 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(959º 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493º C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(919º F)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725°F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(385°C)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79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Densidad de Vapor o Gas con respecto al aire  1 atm 21.1 ºC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0.68 kg/m3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1.2799 kg/m3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1.8580 kg/m3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2.40 kg/m3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4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Clasificación Eléctrica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Clase I,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Clase I,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Clase I,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Clase I,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4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Grupo 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Grupo 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Grupo 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Grupo 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Rectángulo"/>
          <p:cNvSpPr>
            <a:spLocks noChangeArrowheads="1"/>
          </p:cNvSpPr>
          <p:nvPr/>
        </p:nvSpPr>
        <p:spPr bwMode="auto">
          <a:xfrm>
            <a:off x="571500" y="4929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600" b="1"/>
              <a:t>Grupo D: </a:t>
            </a:r>
            <a:r>
              <a:rPr lang="es-ES" sz="1600"/>
              <a:t>Gas inflamable, líquido inflamable que produzca vapor, o líquido combustible que produzca vapor mezclado con aire que pueda incendiarse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14500" y="2500313"/>
          <a:ext cx="6000750" cy="2000250"/>
        </p:xfrm>
        <a:graphic>
          <a:graphicData uri="http://schemas.openxmlformats.org/drawingml/2006/table">
            <a:tbl>
              <a:tblPr/>
              <a:tblGrid>
                <a:gridCol w="3353736"/>
                <a:gridCol w="730636"/>
                <a:gridCol w="958210"/>
                <a:gridCol w="958210"/>
              </a:tblGrid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ÁREAS PELIGROSAS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NEC SEGÚN ARTICULO 500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Sistema de Generación y Distribución Eléctrica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Clase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División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Grupo 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Estación de Gas Natural Vehicular  (GNV)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Clase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División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Grupo 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  <a:hlinkClick r:id="rId3" action="ppaction://hlinkfile"/>
                        </a:rPr>
                        <a:t>Estación  Casa Bomba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Clase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División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Grupo 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80" name="5 Rectángulo"/>
          <p:cNvSpPr>
            <a:spLocks noChangeArrowheads="1"/>
          </p:cNvSpPr>
          <p:nvPr/>
        </p:nvSpPr>
        <p:spPr bwMode="auto">
          <a:xfrm>
            <a:off x="642938" y="642938"/>
            <a:ext cx="7715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600" b="1"/>
              <a:t>500-7.  b) Clase I, División 2. Un área Clase I, División 2, es aquella: </a:t>
            </a:r>
            <a:r>
              <a:rPr lang="es-ES" sz="1600"/>
              <a:t>en donde se manejen, procesan o se usan líquidos volátiles inflamables o gases inflamables, pero en donde normalmente los líquidos, vapores, o gases, están confinados dentro de recipientes cerrados o sistemas cerrados de donde ellos pueden escapar sólo en el caso de una ruptura accidental o avería de los recipientes o sistemas, o en el caso de una operación anormal del equipo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571500"/>
            <a:ext cx="8183563" cy="693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Estación  Casa Bomba 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571625"/>
            <a:ext cx="66865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IM0008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714375"/>
            <a:ext cx="73088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6"/>
          <p:cNvSpPr>
            <a:spLocks noChangeArrowheads="1"/>
          </p:cNvSpPr>
          <p:nvPr/>
        </p:nvSpPr>
        <p:spPr bwMode="auto">
          <a:xfrm rot="7969785">
            <a:off x="6258719" y="1727994"/>
            <a:ext cx="865188" cy="107950"/>
          </a:xfrm>
          <a:prstGeom prst="rightArrow">
            <a:avLst>
              <a:gd name="adj1" fmla="val 50000"/>
              <a:gd name="adj2" fmla="val 20036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4" name="AutoShape 7"/>
          <p:cNvSpPr>
            <a:spLocks noChangeArrowheads="1"/>
          </p:cNvSpPr>
          <p:nvPr/>
        </p:nvSpPr>
        <p:spPr bwMode="auto">
          <a:xfrm rot="-2821097">
            <a:off x="6498431" y="2870994"/>
            <a:ext cx="865188" cy="107950"/>
          </a:xfrm>
          <a:prstGeom prst="rightArrow">
            <a:avLst>
              <a:gd name="adj1" fmla="val 50000"/>
              <a:gd name="adj2" fmla="val 20036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5" name="AutoShape 8"/>
          <p:cNvSpPr>
            <a:spLocks noChangeArrowheads="1"/>
          </p:cNvSpPr>
          <p:nvPr/>
        </p:nvSpPr>
        <p:spPr bwMode="auto">
          <a:xfrm rot="2973412">
            <a:off x="3617119" y="2007394"/>
            <a:ext cx="865188" cy="107950"/>
          </a:xfrm>
          <a:prstGeom prst="rightArrow">
            <a:avLst>
              <a:gd name="adj1" fmla="val 50000"/>
              <a:gd name="adj2" fmla="val 20036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6" name="AutoShape 9"/>
          <p:cNvSpPr>
            <a:spLocks noChangeArrowheads="1"/>
          </p:cNvSpPr>
          <p:nvPr/>
        </p:nvSpPr>
        <p:spPr bwMode="auto">
          <a:xfrm rot="2971352">
            <a:off x="4816475" y="1574801"/>
            <a:ext cx="790575" cy="69850"/>
          </a:xfrm>
          <a:prstGeom prst="rightArrow">
            <a:avLst>
              <a:gd name="adj1" fmla="val 50000"/>
              <a:gd name="adj2" fmla="val 28295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1116013" y="1314450"/>
            <a:ext cx="313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>
                <a:solidFill>
                  <a:srgbClr val="FFFF00"/>
                </a:solidFill>
              </a:rPr>
              <a:t>TRASPASO DEL PETROLEO EXTRAIDO </a:t>
            </a:r>
          </a:p>
          <a:p>
            <a:r>
              <a:rPr lang="es-ES" sz="1200" b="1">
                <a:solidFill>
                  <a:srgbClr val="FFFF00"/>
                </a:solidFill>
              </a:rPr>
              <a:t>DE LOS BALANCINES A LOS TANQUES </a:t>
            </a: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3924300" y="908050"/>
            <a:ext cx="1808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solidFill>
                  <a:srgbClr val="FFFF00"/>
                </a:solidFill>
              </a:rPr>
              <a:t>CUARTO DE </a:t>
            </a:r>
          </a:p>
          <a:p>
            <a:pPr algn="ctr"/>
            <a:r>
              <a:rPr lang="es-ES" sz="1200" b="1">
                <a:solidFill>
                  <a:srgbClr val="FFFF00"/>
                </a:solidFill>
              </a:rPr>
              <a:t>TRANSFORMADORES</a:t>
            </a: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6038850" y="1052513"/>
            <a:ext cx="199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solidFill>
                  <a:srgbClr val="FFFF00"/>
                </a:solidFill>
              </a:rPr>
              <a:t>CUARTO DE BOMBAS Y </a:t>
            </a:r>
          </a:p>
          <a:p>
            <a:pPr algn="ctr"/>
            <a:r>
              <a:rPr lang="es-ES" sz="1200" b="1">
                <a:solidFill>
                  <a:srgbClr val="FFFF00"/>
                </a:solidFill>
              </a:rPr>
              <a:t>MAQUINAS</a:t>
            </a:r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4284663" y="3284538"/>
            <a:ext cx="3963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 b="1">
                <a:solidFill>
                  <a:srgbClr val="FFFF00"/>
                </a:solidFill>
              </a:rPr>
              <a:t>MONITOREO Y CONTROL  DEL ALMACENAMIENTO</a:t>
            </a:r>
          </a:p>
        </p:txBody>
      </p:sp>
      <p:sp>
        <p:nvSpPr>
          <p:cNvPr id="25611" name="AutoShape 14"/>
          <p:cNvSpPr>
            <a:spLocks noChangeArrowheads="1"/>
          </p:cNvSpPr>
          <p:nvPr/>
        </p:nvSpPr>
        <p:spPr bwMode="auto">
          <a:xfrm rot="-617326">
            <a:off x="5646738" y="2362200"/>
            <a:ext cx="865187" cy="107950"/>
          </a:xfrm>
          <a:prstGeom prst="rightArrow">
            <a:avLst>
              <a:gd name="adj1" fmla="val 50000"/>
              <a:gd name="adj2" fmla="val 20036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2" name="Text Box 15"/>
          <p:cNvSpPr txBox="1">
            <a:spLocks noChangeArrowheads="1"/>
          </p:cNvSpPr>
          <p:nvPr/>
        </p:nvSpPr>
        <p:spPr bwMode="auto">
          <a:xfrm>
            <a:off x="3357563" y="2500313"/>
            <a:ext cx="286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200" b="1">
                <a:solidFill>
                  <a:srgbClr val="FFFF00"/>
                </a:solidFill>
              </a:rPr>
              <a:t>PISCINA DE DEPOSITO DE EXCESO </a:t>
            </a:r>
          </a:p>
          <a:p>
            <a:pPr algn="ctr"/>
            <a:r>
              <a:rPr lang="es-ES" sz="1200" b="1">
                <a:solidFill>
                  <a:srgbClr val="FFFF00"/>
                </a:solidFill>
              </a:rPr>
              <a:t>DE AGUA DE LOS TANQUEROS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928688"/>
            <a:ext cx="74326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714375"/>
            <a:ext cx="383222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3286125"/>
            <a:ext cx="4513262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42938"/>
            <a:ext cx="38750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928938"/>
            <a:ext cx="400685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714375" y="571500"/>
            <a:ext cx="7786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S" sz="2000" b="1">
                <a:ea typeface="Arial Unicode MS" pitchFamily="34" charset="-128"/>
                <a:cs typeface="Arial Unicode MS" pitchFamily="34" charset="-128"/>
              </a:rPr>
              <a:t>VALORIZACIÓN DE RIESGOS ELÉCTRICOS EN EL CAMPUS PETROLERO</a:t>
            </a:r>
          </a:p>
          <a:p>
            <a:pPr algn="ctr" eaLnBrk="0" hangingPunct="0"/>
            <a:r>
              <a:rPr lang="es-ES" sz="2000" b="1">
                <a:ea typeface="Arial Unicode MS" pitchFamily="34" charset="-128"/>
                <a:cs typeface="Arial Unicode MS" pitchFamily="34" charset="-128"/>
              </a:rPr>
              <a:t> ING. GUSTAVO GALINDO VELASCO.</a:t>
            </a:r>
            <a:endParaRPr lang="es-ES" sz="200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785938" y="2428875"/>
            <a:ext cx="53578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pt-BR" sz="2000">
                <a:ea typeface="Arial Unicode MS" pitchFamily="34" charset="-128"/>
                <a:cs typeface="Arial Unicode MS" pitchFamily="34" charset="-128"/>
              </a:rPr>
              <a:t>Lista de Chequeos (Check-list)</a:t>
            </a:r>
          </a:p>
          <a:p>
            <a:pPr algn="ctr" eaLnBrk="0" hangingPunct="0">
              <a:tabLst>
                <a:tab pos="457200" algn="l"/>
              </a:tabLst>
            </a:pPr>
            <a:endParaRPr lang="pt-BR" sz="2000"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tabLst>
                <a:tab pos="457200" algn="l"/>
              </a:tabLst>
            </a:pPr>
            <a:endParaRPr lang="pt-BR" sz="2000"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pt-BR" sz="2000">
                <a:ea typeface="Arial Unicode MS" pitchFamily="34" charset="-128"/>
                <a:cs typeface="Arial Unicode MS" pitchFamily="34" charset="-128"/>
              </a:rPr>
              <a:t> </a:t>
            </a:r>
            <a:endParaRPr lang="es-ES" sz="2000"/>
          </a:p>
          <a:p>
            <a:pPr algn="ctr" eaLnBrk="0" hangingPunct="0">
              <a:tabLst>
                <a:tab pos="457200" algn="l"/>
              </a:tabLst>
            </a:pPr>
            <a:r>
              <a:rPr lang="es-ES" sz="2000">
                <a:ea typeface="Arial Unicode MS" pitchFamily="34" charset="-128"/>
                <a:cs typeface="Arial Unicode MS" pitchFamily="34" charset="-128"/>
              </a:rPr>
              <a:t>¿Qué pasa si? (What if?)</a:t>
            </a:r>
          </a:p>
          <a:p>
            <a:pPr algn="ctr" eaLnBrk="0" hangingPunct="0">
              <a:tabLst>
                <a:tab pos="457200" algn="l"/>
              </a:tabLst>
            </a:pPr>
            <a:endParaRPr lang="es-ES" sz="2000"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tabLst>
                <a:tab pos="457200" algn="l"/>
              </a:tabLst>
            </a:pPr>
            <a:endParaRPr lang="es-ES" sz="2000"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tabLst>
                <a:tab pos="457200" algn="l"/>
              </a:tabLst>
            </a:pPr>
            <a:endParaRPr lang="es-ES" sz="2000"/>
          </a:p>
          <a:p>
            <a:pPr algn="ctr" eaLnBrk="0" hangingPunct="0">
              <a:tabLst>
                <a:tab pos="457200" algn="l"/>
              </a:tabLst>
            </a:pPr>
            <a:r>
              <a:rPr lang="es-ES" sz="2000">
                <a:ea typeface="Times New Roman" pitchFamily="18" charset="0"/>
                <a:cs typeface="Arial" charset="0"/>
              </a:rPr>
              <a:t>Análisis Modal de Fallos y Efectos (AMFE)</a:t>
            </a:r>
            <a:endParaRPr lang="es-ES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785938" y="1785938"/>
            <a:ext cx="57864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902200" algn="l"/>
              </a:tabLst>
            </a:pPr>
            <a:r>
              <a:rPr lang="es-ES" sz="2000" b="1">
                <a:ea typeface="Arial Unicode MS" pitchFamily="34" charset="-128"/>
                <a:cs typeface="Arial Unicode MS" pitchFamily="34" charset="-128"/>
              </a:rPr>
              <a:t>Valorización De Riesgos </a:t>
            </a:r>
          </a:p>
          <a:p>
            <a:pPr algn="ctr" eaLnBrk="0" hangingPunct="0">
              <a:tabLst>
                <a:tab pos="4902200" algn="l"/>
              </a:tabLst>
            </a:pPr>
            <a:r>
              <a:rPr lang="es-ES" sz="2000" b="1">
                <a:ea typeface="Arial Unicode MS" pitchFamily="34" charset="-128"/>
                <a:cs typeface="Arial Unicode MS" pitchFamily="34" charset="-128"/>
              </a:rPr>
              <a:t>Eléctricos  en el </a:t>
            </a:r>
          </a:p>
          <a:p>
            <a:pPr algn="ctr" eaLnBrk="0" hangingPunct="0">
              <a:tabLst>
                <a:tab pos="4902200" algn="l"/>
              </a:tabLst>
            </a:pPr>
            <a:r>
              <a:rPr lang="es-ES" sz="2000" b="1">
                <a:ea typeface="Arial Unicode MS" pitchFamily="34" charset="-128"/>
                <a:cs typeface="Arial Unicode MS" pitchFamily="34" charset="-128"/>
              </a:rPr>
              <a:t>Sistema de  Generación </a:t>
            </a:r>
          </a:p>
          <a:p>
            <a:pPr algn="ctr" eaLnBrk="0" hangingPunct="0">
              <a:tabLst>
                <a:tab pos="4902200" algn="l"/>
              </a:tabLst>
            </a:pPr>
            <a:r>
              <a:rPr lang="es-ES" sz="2000" b="1">
                <a:ea typeface="Arial Unicode MS" pitchFamily="34" charset="-128"/>
                <a:cs typeface="Arial Unicode MS" pitchFamily="34" charset="-128"/>
              </a:rPr>
              <a:t>y </a:t>
            </a:r>
          </a:p>
          <a:p>
            <a:pPr algn="ctr" eaLnBrk="0" hangingPunct="0">
              <a:tabLst>
                <a:tab pos="4902200" algn="l"/>
              </a:tabLst>
            </a:pPr>
            <a:r>
              <a:rPr lang="es-ES" sz="2000" b="1">
                <a:ea typeface="Arial Unicode MS" pitchFamily="34" charset="-128"/>
                <a:cs typeface="Arial Unicode MS" pitchFamily="34" charset="-128"/>
              </a:rPr>
              <a:t>Distribución Eléctrica  </a:t>
            </a:r>
            <a:endParaRPr lang="es-ES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42938" y="857250"/>
          <a:ext cx="7929562" cy="2135188"/>
        </p:xfrm>
        <a:graphic>
          <a:graphicData uri="http://schemas.openxmlformats.org/drawingml/2006/table">
            <a:tbl>
              <a:tblPr/>
              <a:tblGrid>
                <a:gridCol w="1262109"/>
                <a:gridCol w="1272896"/>
                <a:gridCol w="1179743"/>
                <a:gridCol w="714380"/>
                <a:gridCol w="714380"/>
                <a:gridCol w="2786110"/>
              </a:tblGrid>
              <a:tr h="147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FICHA  Nº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SUBESTACION DE ENERGIA ELECTRICA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FECHA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  <a:cs typeface="Times New Roman"/>
                        </a:rPr>
                        <a:t>06/09/2006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LUGAR  </a:t>
                      </a:r>
                      <a:r>
                        <a:rPr lang="es-ES" sz="1200" b="1">
                          <a:latin typeface="Arial"/>
                          <a:ea typeface="Times New Roman"/>
                          <a:cs typeface="Times New Roman"/>
                        </a:rPr>
                        <a:t> PACIFPETROL - GARITA 1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30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ELABORADO POR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GRUPO TESIS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DEPARTAMENTO RESPONSABLE :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3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  <a:cs typeface="Times New Roman"/>
                        </a:rPr>
                        <a:t>DEPARTAMENTO MANTENIMIENTO – AREA DE GENERACION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7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ITEM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CONDICION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CALIFICACION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OBSERVACIONES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2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La subestación esta localizada en una trayectoria de aire limpio, de modo que los vientos dominantes impulsen cualquier escape de gas o vapor inflamable en la planta, alejándolo del equipo eléctrico.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38" marR="404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80" name="Rectangle 1"/>
          <p:cNvSpPr>
            <a:spLocks noChangeArrowheads="1"/>
          </p:cNvSpPr>
          <p:nvPr/>
        </p:nvSpPr>
        <p:spPr bwMode="auto">
          <a:xfrm>
            <a:off x="2857500" y="571500"/>
            <a:ext cx="4071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902200" algn="l"/>
              </a:tabLst>
            </a:pPr>
            <a:r>
              <a:rPr lang="es-ES" sz="1600" b="1">
                <a:ea typeface="Arial Unicode MS" pitchFamily="34" charset="-128"/>
                <a:cs typeface="Arial Unicode MS" pitchFamily="34" charset="-128"/>
              </a:rPr>
              <a:t>LISTA DE CHEQUEO (CHECK-LIST) </a:t>
            </a:r>
            <a:endParaRPr lang="es-ES" sz="1600"/>
          </a:p>
        </p:txBody>
      </p:sp>
      <p:pic>
        <p:nvPicPr>
          <p:cNvPr id="31781" name="Picture 2" descr="G:\PROYECTO FINAL\ANEXO1\Subestacion E\IMAGE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3017838"/>
            <a:ext cx="3786187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93675"/>
            <a:ext cx="4786312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3 Rectángulo"/>
          <p:cNvSpPr>
            <a:spLocks noChangeArrowheads="1"/>
          </p:cNvSpPr>
          <p:nvPr/>
        </p:nvSpPr>
        <p:spPr bwMode="auto">
          <a:xfrm>
            <a:off x="1285875" y="1571625"/>
            <a:ext cx="61436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400"/>
              <a:t>Se define "área peligrosa" en lo que respecta a ingeniería eléctrica, como "una zona en la que hay, o donde puede haber, mezclas explosivas gaseosas en cantidades tales como para que los aparatos eléctricos empleados en ella requiera precauciones especiales".</a:t>
            </a:r>
          </a:p>
          <a:p>
            <a:pPr algn="just"/>
            <a:r>
              <a:rPr lang="es-ES"/>
              <a:t/>
            </a:r>
            <a:br>
              <a:rPr lang="es-ES"/>
            </a:br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928688" y="571500"/>
          <a:ext cx="7358062" cy="1463675"/>
        </p:xfrm>
        <a:graphic>
          <a:graphicData uri="http://schemas.openxmlformats.org/drawingml/2006/table">
            <a:tbl>
              <a:tblPr/>
              <a:tblGrid>
                <a:gridCol w="1050516"/>
                <a:gridCol w="1664126"/>
                <a:gridCol w="571504"/>
                <a:gridCol w="714380"/>
                <a:gridCol w="3357586"/>
              </a:tblGrid>
              <a:tr h="619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Tuberías de transportación de Gas Natural en buen estado donde conduce el gas para el funcionamiento del generador KOHLER- WAUKESHA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Times New Roman"/>
                        </a:rPr>
                        <a:t>Se encuentran en buen estado, sin embargo presentan signos de oxidación por el ambiente salino.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8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143250"/>
            <a:ext cx="434022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85813" y="793750"/>
          <a:ext cx="7429500" cy="1050925"/>
        </p:xfrm>
        <a:graphic>
          <a:graphicData uri="http://schemas.openxmlformats.org/drawingml/2006/table">
            <a:tbl>
              <a:tblPr/>
              <a:tblGrid>
                <a:gridCol w="1285883"/>
                <a:gridCol w="2357455"/>
                <a:gridCol w="642942"/>
                <a:gridCol w="785818"/>
                <a:gridCol w="2357454"/>
              </a:tblGrid>
              <a:tr h="1022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6015" marR="36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Control de presión en los tanques de almacenamiento de Gas Natural que servirá para el funcionamiento del generador KOHLER- WAUKESHA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6015" marR="36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6015" marR="36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6015" marR="36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6015" marR="36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808" name="Picture 1" descr="DSC008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500438"/>
            <a:ext cx="21240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2" descr="DSC008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3429000"/>
            <a:ext cx="21812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3" descr="DSC008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3286125"/>
            <a:ext cx="1619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14375" y="714375"/>
          <a:ext cx="7572375" cy="1892300"/>
        </p:xfrm>
        <a:graphic>
          <a:graphicData uri="http://schemas.openxmlformats.org/drawingml/2006/table">
            <a:tbl>
              <a:tblPr/>
              <a:tblGrid>
                <a:gridCol w="1203994"/>
                <a:gridCol w="1582087"/>
                <a:gridCol w="642942"/>
                <a:gridCol w="642942"/>
                <a:gridCol w="3500462"/>
              </a:tblGrid>
              <a:tr h="887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8147" marR="2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El sistema agregado de los Transformadores  trifásicos INATRA  de elevación 440V/3300V y de reducción 13800/3300V se encuentran en buen estado.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8147" marR="2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NO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8147" marR="2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8147" marR="2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El sistema agregado tales como  cables terminales, puntas terminales aisladas, pararrayos, cajas portafusibles, </a:t>
                      </a:r>
                      <a:r>
                        <a:rPr lang="es-ES" sz="1200" dirty="0" smtClean="0">
                          <a:latin typeface="Arial"/>
                          <a:ea typeface="Times New Roman"/>
                        </a:rPr>
                        <a:t>etc. </a:t>
                      </a:r>
                      <a:r>
                        <a:rPr lang="es-ES" sz="1200" dirty="0">
                          <a:latin typeface="Arial"/>
                          <a:ea typeface="Times New Roman"/>
                        </a:rPr>
                        <a:t>de los Transformadores  trifásicos INATRA  de elevación 440V/3300V y de reducción 13800/3300V tienen presencia de suciedad, acumulación de polvo salino y corrosión.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8147" marR="2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3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709988"/>
            <a:ext cx="361791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57250" y="928688"/>
          <a:ext cx="7572375" cy="1050925"/>
        </p:xfrm>
        <a:graphic>
          <a:graphicData uri="http://schemas.openxmlformats.org/drawingml/2006/table">
            <a:tbl>
              <a:tblPr/>
              <a:tblGrid>
                <a:gridCol w="1072371"/>
                <a:gridCol w="2008094"/>
                <a:gridCol w="599095"/>
                <a:gridCol w="630757"/>
                <a:gridCol w="3262109"/>
              </a:tblGrid>
              <a:tr h="542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Los Transformadores  trifásicos INATRA  de elevación 440V/3300V y de reducción 13800/3300V poseen seguridad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NO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Las celdas de los Transformadores  trifásicos no  poseen candados de seguridad ni señales de peligro por alta tensión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85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286000"/>
            <a:ext cx="51054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071563" y="857250"/>
          <a:ext cx="7143750" cy="1471613"/>
        </p:xfrm>
        <a:graphic>
          <a:graphicData uri="http://schemas.openxmlformats.org/drawingml/2006/table">
            <a:tbl>
              <a:tblPr/>
              <a:tblGrid>
                <a:gridCol w="1011672"/>
                <a:gridCol w="2294928"/>
                <a:gridCol w="618246"/>
                <a:gridCol w="796689"/>
                <a:gridCol w="2422265"/>
              </a:tblGrid>
              <a:tr h="478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Interruptores en el interior de cajas normalizadas provistas de puerta y cerradura de seguridad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Cerramiento y ventilación en la operación de los generadores  KOHLER (gas natural) y CUMMINS (diesel)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8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428875"/>
            <a:ext cx="510381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57250" y="571500"/>
          <a:ext cx="7358063" cy="1682750"/>
        </p:xfrm>
        <a:graphic>
          <a:graphicData uri="http://schemas.openxmlformats.org/drawingml/2006/table">
            <a:tbl>
              <a:tblPr/>
              <a:tblGrid>
                <a:gridCol w="1042021"/>
                <a:gridCol w="1951261"/>
                <a:gridCol w="582140"/>
                <a:gridCol w="612906"/>
                <a:gridCol w="3169786"/>
              </a:tblGrid>
              <a:tr h="531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Generador  KOHLER se encuentran en optimas condiciones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NO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Existe presencia de corrosión por causa del  ambiente salino, también defectos en los alternadores, radiadores, cableado de control corroído, etc.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Generador CUMMINS se encuentra en óptimas condiciones.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NO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Existe presencia de corrosión por causa del  ambiente salino, también defectos en los alternadores, radiadores, cableado de control corroído, etc.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79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2714625"/>
            <a:ext cx="36099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714625"/>
            <a:ext cx="39290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42938" y="571500"/>
          <a:ext cx="8001000" cy="2103438"/>
        </p:xfrm>
        <a:graphic>
          <a:graphicData uri="http://schemas.openxmlformats.org/drawingml/2006/table">
            <a:tbl>
              <a:tblPr/>
              <a:tblGrid>
                <a:gridCol w="1133073"/>
                <a:gridCol w="2121758"/>
                <a:gridCol w="633007"/>
                <a:gridCol w="666461"/>
                <a:gridCol w="3446757"/>
              </a:tblGrid>
              <a:tr h="408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10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Protección de los generadores eléctricos en casos de lluvias e invasión de animales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11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Mantenimiento preventivo en los generadores eléctricos y transformadores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NO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Solo se ha estado realizando mantenimientos correctivos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12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Placas con detalles técnicos de cada transformador y generador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</a:rPr>
                        <a:t>SI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4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928938"/>
            <a:ext cx="49244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85813" y="714375"/>
          <a:ext cx="7572375" cy="2109788"/>
        </p:xfrm>
        <a:graphic>
          <a:graphicData uri="http://schemas.openxmlformats.org/drawingml/2006/table">
            <a:tbl>
              <a:tblPr/>
              <a:tblGrid>
                <a:gridCol w="1072371"/>
                <a:gridCol w="2928157"/>
                <a:gridCol w="642942"/>
                <a:gridCol w="642576"/>
                <a:gridCol w="2286382"/>
              </a:tblGrid>
              <a:tr h="42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13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Cables de transformadores distribuidos de acuerdo a las normas de seguridad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14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Señalización de en el piso de la subestación donde indique las zonas de peligro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15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Existencias de breakers para la protección de equipos de sobrecargas eléctricas.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16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Todo equipo o dispositivo eléctrico, esta conectado al sistema general de tierras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970" name="Picture 7" descr="G:\PROYECTO FINAL\ANEXO1\Subestacion E\IMAGEN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928938"/>
            <a:ext cx="384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14375" y="571500"/>
          <a:ext cx="7786688" cy="2103438"/>
        </p:xfrm>
        <a:graphic>
          <a:graphicData uri="http://schemas.openxmlformats.org/drawingml/2006/table">
            <a:tbl>
              <a:tblPr/>
              <a:tblGrid>
                <a:gridCol w="1102722"/>
                <a:gridCol w="2064926"/>
                <a:gridCol w="616051"/>
                <a:gridCol w="648610"/>
                <a:gridCol w="3354434"/>
              </a:tblGrid>
              <a:tr h="489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17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Existencia de pararrayos para protección de sobre tensión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NO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No existe protección de sobre tensión (pararrayos) en la estructura terminal de donde se alimenta la acometida aislada que alimenta el sistema con energía proveniente de EMEPE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18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Pórtico de barra a 3300 voltios en buen estado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NO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No se puede realizar mantenimiento ya que el sistema de distribución no podía ser desergenizado en su totalidad, la estructura se encuentra en muy mal estado, a punto de un colapso, presentando oxidación, corrosión salina siendo muy peligrosa para su operación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071813"/>
            <a:ext cx="35814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00375"/>
            <a:ext cx="35337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57250" y="714375"/>
          <a:ext cx="7429500" cy="2103438"/>
        </p:xfrm>
        <a:graphic>
          <a:graphicData uri="http://schemas.openxmlformats.org/drawingml/2006/table">
            <a:tbl>
              <a:tblPr/>
              <a:tblGrid>
                <a:gridCol w="1052139"/>
                <a:gridCol w="1970204"/>
                <a:gridCol w="587791"/>
                <a:gridCol w="618857"/>
                <a:gridCol w="3200561"/>
              </a:tblGrid>
              <a:tr h="47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19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Las luminarias poseen una iluminación uniforme sobre toda la zona a iluminar.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20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Presencia de extintores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21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Los equipos eléctricos, poseen una separación para evitar un posible contacto con el personal en caso de presencia de arcos eléctricos.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2012" name="Picture 6" descr="G:\PROYECTO FINAL\ANEXO1\Subestacion E\IMAGEN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000375"/>
            <a:ext cx="36433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3" name="Picture 2" descr="G:\PROYECTO FINAL\ANEXO1\Subestacion E\IMAGEN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25775"/>
            <a:ext cx="358616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 bwMode="auto">
          <a:xfrm>
            <a:off x="500063" y="857250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es-ES" sz="2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 campus petrolero “Ing. Gustavo Galindo Velasco”  se encuentra ubicado en la Provincia de Santa Elena y comprende 1.200Km2. En este campo se han perforado aproximadamente 3000 pozos. </a:t>
            </a:r>
          </a:p>
        </p:txBody>
      </p:sp>
      <p:pic>
        <p:nvPicPr>
          <p:cNvPr id="15363" name="Picture 2" descr="G:\Presentacion Final\MAPA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143125"/>
            <a:ext cx="62150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2357438" y="500063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902200" algn="l"/>
              </a:tabLst>
            </a:pPr>
            <a:r>
              <a:rPr lang="es-ES" sz="1600" b="1">
                <a:ea typeface="Arial Unicode MS" pitchFamily="34" charset="-128"/>
                <a:cs typeface="Arial Unicode MS" pitchFamily="34" charset="-128"/>
              </a:rPr>
              <a:t>¿Qué </a:t>
            </a:r>
            <a:r>
              <a:rPr lang="es-ES" sz="2000" b="1">
                <a:ea typeface="Arial Unicode MS" pitchFamily="34" charset="-128"/>
                <a:cs typeface="Arial Unicode MS" pitchFamily="34" charset="-128"/>
              </a:rPr>
              <a:t>pasa</a:t>
            </a:r>
            <a:r>
              <a:rPr lang="es-ES" sz="1600" b="1">
                <a:ea typeface="Arial Unicode MS" pitchFamily="34" charset="-128"/>
                <a:cs typeface="Arial Unicode MS" pitchFamily="34" charset="-128"/>
              </a:rPr>
              <a:t> si...?   (¿WHAT IF…?)</a:t>
            </a:r>
            <a:endParaRPr lang="es-ES" sz="160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57250" y="1195388"/>
          <a:ext cx="7429500" cy="3657600"/>
        </p:xfrm>
        <a:graphic>
          <a:graphicData uri="http://schemas.openxmlformats.org/drawingml/2006/table">
            <a:tbl>
              <a:tblPr/>
              <a:tblGrid>
                <a:gridCol w="1148607"/>
                <a:gridCol w="1835100"/>
                <a:gridCol w="1844016"/>
                <a:gridCol w="2601828"/>
              </a:tblGrid>
              <a:tr h="117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FICHA  Nº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ESTACION DE SUBESTACION ELECTRICA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2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FECHA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06/09/2006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LUGAR</a:t>
                      </a:r>
                      <a:r>
                        <a:rPr lang="es-ES" sz="1200" b="1" dirty="0">
                          <a:latin typeface="Arial"/>
                          <a:ea typeface="Times New Roman"/>
                        </a:rPr>
                        <a:t>      PACIFPETROL - GARITA 1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ELABORADO POR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GRUPO TESIS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DEPARTAMENTO RESPONSABLE: </a:t>
                      </a:r>
                      <a:r>
                        <a:rPr lang="es-ES" sz="1200" b="1">
                          <a:latin typeface="Arial"/>
                          <a:ea typeface="Times New Roman"/>
                        </a:rPr>
                        <a:t>DEPARTAMENTO MANTENIMIENTO – AREA DE GENERACION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0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ITEM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¿QUE PASA SI?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CONSECUENCIAS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RECOMENDACIONES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2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(LISTA DE CHEQUEO: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ITEM 4)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El sistema agregado tales como terminales, puntas terminales aisladas, pararrayos, cajas portafusibles, </a:t>
                      </a:r>
                      <a:r>
                        <a:rPr lang="es-ES" sz="1200" dirty="0" smtClean="0">
                          <a:latin typeface="Arial"/>
                          <a:ea typeface="Times New Roman"/>
                        </a:rPr>
                        <a:t>etc. </a:t>
                      </a:r>
                      <a:r>
                        <a:rPr lang="es-ES" sz="1200" dirty="0">
                          <a:latin typeface="Arial"/>
                          <a:ea typeface="Times New Roman"/>
                        </a:rPr>
                        <a:t>de los Transformadores INATRA </a:t>
                      </a:r>
                      <a:r>
                        <a:rPr lang="es-ES" sz="1200" b="1" dirty="0">
                          <a:latin typeface="Arial"/>
                          <a:ea typeface="Times New Roman"/>
                        </a:rPr>
                        <a:t>NO</a:t>
                      </a:r>
                      <a:r>
                        <a:rPr lang="es-ES" sz="1200" dirty="0">
                          <a:latin typeface="Arial"/>
                          <a:ea typeface="Times New Roman"/>
                        </a:rPr>
                        <a:t> están en buen estado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Por la presencia de un ambiente salino, estos elementos presentan corrosión y acumulación de polvo por lo que los contactos entre ellos no podrían operar correctamente.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Se recomienda realizar un mantenimiento preventivo cada 6 meses para limpiar los restos salinos y evitar la corrosión en los equipos de conducción.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(LISTA DE CHEQUEO: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ITEM 5)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Las celdas de los Transformadores INATRA </a:t>
                      </a:r>
                      <a:r>
                        <a:rPr lang="es-ES" sz="1200" b="1" dirty="0">
                          <a:latin typeface="Arial"/>
                          <a:ea typeface="Times New Roman"/>
                        </a:rPr>
                        <a:t>NO</a:t>
                      </a:r>
                      <a:r>
                        <a:rPr lang="es-ES" sz="1200" dirty="0">
                          <a:latin typeface="Arial"/>
                          <a:ea typeface="Times New Roman"/>
                        </a:rPr>
                        <a:t> poseen candados de seguridad ni señales de peligro por alta tensión.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Cualquier persona no calificada puede ingresar a las celdas y pone en peligro su vida.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NEC 2005 Art.. 450-43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NOM-001-SEDE-2005 ART. 450-43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</a:rPr>
                        <a:t>c) Cerraduras. </a:t>
                      </a:r>
                      <a:r>
                        <a:rPr lang="es-ES" sz="1200" dirty="0">
                          <a:latin typeface="Arial"/>
                          <a:ea typeface="Times New Roman"/>
                        </a:rPr>
                        <a:t>Las puertas de entrada deben tener cerraduras y deben mantenerse cerradas. Permitiendo el acceso solamente a personal calificado. 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57250" y="928688"/>
          <a:ext cx="7429500" cy="4214812"/>
        </p:xfrm>
        <a:graphic>
          <a:graphicData uri="http://schemas.openxmlformats.org/drawingml/2006/table">
            <a:tbl>
              <a:tblPr/>
              <a:tblGrid>
                <a:gridCol w="1148607"/>
                <a:gridCol w="1835100"/>
                <a:gridCol w="1844016"/>
                <a:gridCol w="2601828"/>
              </a:tblGrid>
              <a:tr h="21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(LISTA DE CHEQUEO: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ITEM 8)</a:t>
                      </a: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Generador  KOHLER NO se encuentra en optimas condiciones</a:t>
                      </a: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Existe presencia de corrosión por causa del  ambiente salino, también defectos en los alternadores, radiadores, cableado de control corroído, etc, provocando mal funcionamiento del equipo y falta de un mantenimiento preventivo.</a:t>
                      </a: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 recomienda realizar un mantenimiento preventivo cada 6 meses para limpiar los restos salinos y evitar la corrosión en los generadores.</a:t>
                      </a: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(LISTA DE CHEQUEO: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ITEM 9)</a:t>
                      </a: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Generador CUMMINS NO se encuentra en óptimas condiciones.</a:t>
                      </a: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Existe presencia de corrosión por causa del  ambiente salino, también defectos en los alternadores, radiadores, cableado de control corroído, etc, provocando mal funcionamiento del equipo y falta de un mantenimiento preventivo.</a:t>
                      </a: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 recomienda realizar un mantenimiento preventivo cada 6 meses para limpiar los restos salinos y evitar la corrosión en los generadores</a:t>
                      </a: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57250" y="642938"/>
          <a:ext cx="7429500" cy="4714875"/>
        </p:xfrm>
        <a:graphic>
          <a:graphicData uri="http://schemas.openxmlformats.org/drawingml/2006/table">
            <a:tbl>
              <a:tblPr/>
              <a:tblGrid>
                <a:gridCol w="1148607"/>
                <a:gridCol w="1835100"/>
                <a:gridCol w="1844016"/>
                <a:gridCol w="2601828"/>
              </a:tblGrid>
              <a:tr h="1024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5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(LISTA DE CHEQUEO: 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ITEM 11)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>No</a:t>
                      </a:r>
                      <a:r>
                        <a:rPr lang="es-ES" sz="1200">
                          <a:latin typeface="Arial"/>
                          <a:ea typeface="Times New Roman"/>
                        </a:rPr>
                        <a:t> hay un mantenimiento preventivo en los generadores eléctricos y transformadores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Al no tener un mantenimiento preventivo, puede causar problemas en el funcionamiento de los equipos.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Un mantenimiento preventivo cada cierto tiempo podría asegurar un tiempo de vida útil mas largo de los equipos sin afectar la producción en la industria.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(LISTA DE CHEQUEO: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ITEM 17)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No hay una protección en una de las fases de sobre tensión en la estructura terminal donde se alimenta la acometida aislada que energiza el transformador de reducción 13800/3300 voltios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Un </a:t>
                      </a:r>
                      <a:r>
                        <a:rPr lang="es-ES" sz="1200" dirty="0" smtClean="0">
                          <a:latin typeface="Arial"/>
                          <a:ea typeface="Times New Roman"/>
                        </a:rPr>
                        <a:t>pararrayos </a:t>
                      </a:r>
                      <a:r>
                        <a:rPr lang="es-ES" sz="1200" dirty="0">
                          <a:latin typeface="Arial"/>
                          <a:ea typeface="Times New Roman"/>
                        </a:rPr>
                        <a:t>es un dispositivo protector que limita las sobretensiones transitorias descargando o desviando la sobrecorriente así producida, y evitando que continúe el paso de la corriente eléctrica, capaz de repetir esta función.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</a:rPr>
                        <a:t>NEC 2005 Art.. 280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Times New Roman"/>
                        </a:rPr>
                        <a:t>NOM-001-SEDE-2005 ARTÍCULO 280 </a:t>
                      </a:r>
                      <a:r>
                        <a:rPr lang="es-ES" sz="1200" b="1" dirty="0" smtClean="0">
                          <a:latin typeface="Arial"/>
                          <a:ea typeface="Times New Roman"/>
                        </a:rPr>
                        <a:t>–PARARRAYOS </a:t>
                      </a:r>
                      <a:r>
                        <a:rPr lang="es-ES" sz="1200" dirty="0" smtClean="0">
                          <a:latin typeface="Arial"/>
                          <a:ea typeface="Times New Roman"/>
                        </a:rPr>
                        <a:t>Cuando </a:t>
                      </a:r>
                      <a:r>
                        <a:rPr lang="es-ES" sz="1200" dirty="0">
                          <a:latin typeface="Arial"/>
                          <a:ea typeface="Times New Roman"/>
                        </a:rPr>
                        <a:t>se utilice como un elemento en un punto del circuito, el apartarrayos se debe conectar a cada conductor de fase. Se permite que una misma instalación de apartarrayos proteja a varios circuitos interconectados, siempre que ningún circuito quede expuesto a sobretensiones cuando</a:t>
                      </a:r>
                      <a:br>
                        <a:rPr lang="es-ES" sz="1200" dirty="0">
                          <a:latin typeface="Arial"/>
                          <a:ea typeface="Times New Roman"/>
                        </a:rPr>
                      </a:br>
                      <a:r>
                        <a:rPr lang="es-ES" sz="1200" dirty="0">
                          <a:latin typeface="Arial"/>
                          <a:ea typeface="Times New Roman"/>
                        </a:rPr>
                        <a:t>esté desconectado de los apartarrayos.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(LISTA DE CHEQUEO: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ITEM 18)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El pórtico de barras de 3300 Voltios se encuentran en pésimas condiciones operativas.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</a:rPr>
                        <a:t>Constituye un verdadero peligro para la seguridad y operación de todo el sistema eléctrico del Campo Ancón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</a:rPr>
                        <a:t>Se  debe efectuar el cambio de todo el pórtico de barras a 3300 V.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26058" marR="260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2214563" y="571500"/>
            <a:ext cx="4357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902200" algn="l"/>
              </a:tabLst>
            </a:pPr>
            <a:r>
              <a:rPr lang="es-ES" sz="2000" b="1">
                <a:ea typeface="Times New Roman" pitchFamily="18" charset="0"/>
                <a:cs typeface="Arial" charset="0"/>
              </a:rPr>
              <a:t>Análisis Modal de Fallos y Efectos (AMFE)</a:t>
            </a:r>
            <a:endParaRPr lang="es-ES" sz="2000">
              <a:ea typeface="Times New Roman" pitchFamily="18" charset="0"/>
              <a:cs typeface="Arial" charset="0"/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412875"/>
            <a:ext cx="7786688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143000" y="2500313"/>
            <a:ext cx="69135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>
                <a:hlinkClick r:id="rId3" action="ppaction://hlinkfile"/>
              </a:rPr>
              <a:t>DIAGRAMA  UNIFILAR DE LA SUBESTACION ELECTRICA Y  ESTACION GNV</a:t>
            </a:r>
            <a:endParaRPr lang="es-ES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806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Separación de instalaciones de tanques de techos fijos en estación casa bomba del campus petrolero Ing. Gustavo Galindo Velasco.</a:t>
            </a:r>
            <a:r>
              <a:rPr lang="es-ES" sz="2000"/>
              <a:t> </a:t>
            </a:r>
          </a:p>
        </p:txBody>
      </p:sp>
      <p:graphicFrame>
        <p:nvGraphicFramePr>
          <p:cNvPr id="1026" name="Object 2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0" y="0"/>
          <a:ext cx="6589713" cy="4273550"/>
        </p:xfrm>
        <a:graphic>
          <a:graphicData uri="http://schemas.openxmlformats.org/presentationml/2006/ole">
            <p:oleObj spid="_x0000_s1026" name="AutoCAD Drawing" r:id="rId5" imgW="8724960" imgH="5657760" progId="AutoCAD.Drawing.17">
              <p:embed/>
            </p:oleObj>
          </a:graphicData>
        </a:graphic>
      </p:graphicFrame>
      <p:pic>
        <p:nvPicPr>
          <p:cNvPr id="1028" name="4 Imagen" descr="IM00075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2840038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6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928688" y="3714750"/>
            <a:ext cx="374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PEMEX 2003 Artículo 8.1</a:t>
            </a:r>
            <a:r>
              <a:rPr lang="es-ES" sz="2000" b="1"/>
              <a:t>.</a:t>
            </a:r>
            <a:r>
              <a:rPr lang="es-ES" sz="2000"/>
              <a:t>12</a:t>
            </a:r>
          </a:p>
          <a:p>
            <a:endParaRPr lang="es-ES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-2214563" y="1357313"/>
          <a:ext cx="8056563" cy="3786187"/>
        </p:xfrm>
        <a:graphic>
          <a:graphicData uri="http://schemas.openxmlformats.org/presentationml/2006/ole">
            <p:oleObj spid="_x0000_s2050" name="AutoCAD Drawing" r:id="rId5" imgW="11410920" imgH="5362560" progId="AutoCAD.Drawing.17">
              <p:embed/>
            </p:oleObj>
          </a:graphicData>
        </a:graphic>
      </p:graphicFrame>
      <p:pic>
        <p:nvPicPr>
          <p:cNvPr id="2051" name="5 Imagen" descr="IM00080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3321050"/>
            <a:ext cx="33813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806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Separación de instalaciones eléctricas de trampas recuperadas de hidrocarburos y tinas abiertas en estación casa bomba del campus petrolero Ing. Gustavo Galindo Velasco.</a:t>
            </a:r>
            <a:r>
              <a:rPr lang="es-ES" sz="2000"/>
              <a:t> </a:t>
            </a:r>
          </a:p>
        </p:txBody>
      </p:sp>
      <p:sp>
        <p:nvSpPr>
          <p:cNvPr id="2053" name="Text Box 5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1071563" y="4429125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PEMEX 2003 Articulo 8.1.2.5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828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Separación de instalaciones eléctricas de bombas o compresores de líquidos volátiles inflamables que se encuentran instalados dentro de locales libremente ventilados en estación casa bomba del campus petrolero Gustavo Galindo Velasco.</a:t>
            </a:r>
            <a:r>
              <a:rPr lang="es-ES" sz="2000"/>
              <a:t> </a:t>
            </a:r>
          </a:p>
        </p:txBody>
      </p:sp>
      <p:graphicFrame>
        <p:nvGraphicFramePr>
          <p:cNvPr id="3074" name="Object 2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-500063" y="2071688"/>
          <a:ext cx="9164638" cy="4306887"/>
        </p:xfrm>
        <a:graphic>
          <a:graphicData uri="http://schemas.openxmlformats.org/presentationml/2006/ole">
            <p:oleObj spid="_x0000_s3074" name="AutoCAD Drawing" r:id="rId5" imgW="11410920" imgH="5362560" progId="AutoCAD.Drawing.17">
              <p:embed/>
            </p:oleObj>
          </a:graphicData>
        </a:graphic>
      </p:graphicFrame>
      <p:sp>
        <p:nvSpPr>
          <p:cNvPr id="3076" name="Text Box 5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928688" y="5000625"/>
            <a:ext cx="360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PEMEX 2003 Articulo 8.1.9.2</a:t>
            </a:r>
          </a:p>
        </p:txBody>
      </p:sp>
      <p:pic>
        <p:nvPicPr>
          <p:cNvPr id="3077" name="5 Imagen" descr="IM00079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2286000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503238" y="1360488"/>
          <a:ext cx="8183562" cy="3846512"/>
        </p:xfrm>
        <a:graphic>
          <a:graphicData uri="http://schemas.openxmlformats.org/presentationml/2006/ole">
            <p:oleObj spid="_x0000_s4098" name="AutoCAD Drawing" r:id="rId5" imgW="11410920" imgH="5362560" progId="AutoCAD.Drawing.17">
              <p:embed/>
            </p:oleObj>
          </a:graphicData>
        </a:graphic>
      </p:graphicFrame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63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Separación de instalaciones eléctricas de equipos dispensadores de líquidos combustibles o gas al menudeo en estación de gas natural vehicular GNV del campus petrolero Ing. Gustavo Galindo Velasco.</a:t>
            </a:r>
          </a:p>
        </p:txBody>
      </p:sp>
      <p:sp>
        <p:nvSpPr>
          <p:cNvPr id="4100" name="Text Box 5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1000125" y="4214813"/>
            <a:ext cx="331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PEMEX 2003 Articulo 8.1.5 </a:t>
            </a:r>
          </a:p>
        </p:txBody>
      </p:sp>
      <p:pic>
        <p:nvPicPr>
          <p:cNvPr id="4101" name="5 Imagen" descr="DSC0092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2911475"/>
            <a:ext cx="3770312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G:\PROYECTO FINAL\ANEXO1\GNV\IMAGEN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857250"/>
            <a:ext cx="6286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Presentacion Final\MAPAS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857250"/>
            <a:ext cx="78676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>
            <a:off x="1928813" y="1214438"/>
            <a:ext cx="785812" cy="5715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rot="5400000">
            <a:off x="5715000" y="3500438"/>
            <a:ext cx="642938" cy="21431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4357688" y="4214813"/>
            <a:ext cx="785812" cy="21431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28625" y="1000125"/>
            <a:ext cx="1857375" cy="584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rgbClr val="FFFF00"/>
                </a:solidFill>
              </a:rPr>
              <a:t>ESTACION</a:t>
            </a:r>
          </a:p>
          <a:p>
            <a:pPr algn="ctr">
              <a:defRPr/>
            </a:pPr>
            <a:r>
              <a:rPr lang="es-ES" sz="1600" b="1" dirty="0">
                <a:solidFill>
                  <a:srgbClr val="FFFF00"/>
                </a:solidFill>
              </a:rPr>
              <a:t> CASA BOMBA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286375" y="2214563"/>
            <a:ext cx="1857375" cy="10779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rgbClr val="FFFF00"/>
                </a:solidFill>
              </a:rPr>
              <a:t>ESTACION</a:t>
            </a:r>
          </a:p>
          <a:p>
            <a:pPr algn="ctr">
              <a:defRPr/>
            </a:pPr>
            <a:r>
              <a:rPr lang="es-ES" sz="1600" b="1" dirty="0">
                <a:solidFill>
                  <a:srgbClr val="FFFF00"/>
                </a:solidFill>
              </a:rPr>
              <a:t> GAS NATURAL VEHICULAR “GNV”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500313" y="3786188"/>
            <a:ext cx="1857375" cy="584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rgbClr val="FFFF00"/>
                </a:solidFill>
              </a:rPr>
              <a:t>SUBESTACION ELECTRICA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:\PROYECTO FINAL\ANEXO1\GNV\IMAGE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071563"/>
            <a:ext cx="69627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G:\PROYECTO FINAL\ANEXO1\GNV\IMAGEN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285875"/>
            <a:ext cx="74850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77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Cable con aislamiento mineral y cubierta metálica tipo MI.-</a:t>
            </a:r>
            <a:r>
              <a:rPr lang="es-ES" sz="2000"/>
              <a:t> </a:t>
            </a: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642938" y="3714750"/>
            <a:ext cx="79216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/>
              <a:t>Se recomienda el uso del cable MI en le campus petrolero Gustavo Galindo, ya es un cable ensamblado de fábrica de uno o más conductores aislados con un aislante, de mineral refractario (oxido de magnesio) de alta compresión y encerrado en una cubierta metálica continua de cobre o de aleación de acero soportando altas temperaturas de 90 a 250 grados centígrados, hermético a los líquidos y a los gases. </a:t>
            </a:r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357313"/>
            <a:ext cx="6697662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611188" y="620713"/>
            <a:ext cx="7772400" cy="720725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000" b="1" dirty="0">
                <a:latin typeface="Arial" pitchFamily="34" charset="0"/>
                <a:ea typeface="+mj-ea"/>
                <a:cs typeface="Arial" pitchFamily="34" charset="0"/>
              </a:rPr>
              <a:t>Prevención Arcos eléctricos</a:t>
            </a:r>
            <a:br>
              <a:rPr lang="es-ES" sz="2000" b="1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s-ES" sz="2000" b="1" dirty="0">
                <a:latin typeface="Arial" pitchFamily="34" charset="0"/>
                <a:ea typeface="+mj-ea"/>
                <a:cs typeface="Arial" pitchFamily="34" charset="0"/>
              </a:rPr>
              <a:t>Cálculo del Arco Eléctrico 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68313" y="1628775"/>
            <a:ext cx="8135937" cy="720725"/>
          </a:xfrm>
          <a:prstGeom prst="rect">
            <a:avLst/>
          </a:prstGeom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s-ES" sz="1200" b="1">
                <a:latin typeface="+mn-lt"/>
              </a:rPr>
              <a:t>Isc = {  [ MVA(base)x10^6 ] / [1,732*V ]  }   x    { 100 /  %Z }  (corriente de corto circuito en Amperios)</a:t>
            </a:r>
            <a:endParaRPr lang="es-ES" sz="1200" b="1" dirty="0">
              <a:latin typeface="+mn-lt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55650" y="1844675"/>
            <a:ext cx="750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57250" y="2143125"/>
            <a:ext cx="612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/>
              <a:t>Isc = en Amperios </a:t>
            </a:r>
          </a:p>
          <a:p>
            <a:r>
              <a:rPr lang="es-ES" sz="1200"/>
              <a:t>MVA(base) = MVA nominales del transformador</a:t>
            </a:r>
          </a:p>
          <a:p>
            <a:pPr algn="ctr"/>
            <a:r>
              <a:rPr lang="es-ES" sz="1200"/>
              <a:t>Para transformadores con valores nominales de MVA menores de 0,75 MVA, multiplicar los MVA nominales del transformador por 1,25.</a:t>
            </a:r>
          </a:p>
          <a:p>
            <a:r>
              <a:rPr lang="es-ES" sz="1200"/>
              <a:t>V = Voltios del transformador</a:t>
            </a:r>
          </a:p>
          <a:p>
            <a:r>
              <a:rPr lang="es-ES" sz="1200"/>
              <a:t>%Z = se basa en los MVA del transformador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857250" y="3500438"/>
            <a:ext cx="7632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/>
              <a:t>P = {[1,732 x V x Isc] / [10^6] }  x  { 0,707^2}                   (Máxima Potencia en MW)</a:t>
            </a:r>
          </a:p>
        </p:txBody>
      </p:sp>
      <p:pic>
        <p:nvPicPr>
          <p:cNvPr id="7" name="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28938" y="3857625"/>
            <a:ext cx="33575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503238" y="530225"/>
            <a:ext cx="8183562" cy="738188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Distancia – Frontera de Protección Para Una </a:t>
            </a:r>
          </a:p>
          <a:p>
            <a:pPr marL="365760" indent="-256032" algn="ctr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2" pitchFamily="18" charset="2"/>
              <a:buNone/>
              <a:defRPr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Quemadura Curable de segundo Grado</a:t>
            </a:r>
          </a:p>
          <a:p>
            <a:pPr marL="365760" indent="-256032" algn="ctr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s-E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 bwMode="auto">
          <a:xfrm>
            <a:off x="611188" y="1268413"/>
            <a:ext cx="8183562" cy="1223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1800" smtClean="0">
                <a:solidFill>
                  <a:schemeClr val="tx1"/>
                </a:solidFill>
                <a:effectLst/>
              </a:rPr>
              <a:t>Dc = {2,65 x {[1,732 x V x Isc] / [10^6]}} x t} ^1/2                (distancia en pies)</a:t>
            </a:r>
            <a:br>
              <a:rPr lang="es-ES" sz="1800" smtClean="0">
                <a:solidFill>
                  <a:schemeClr val="tx1"/>
                </a:solidFill>
                <a:effectLst/>
              </a:rPr>
            </a:br>
            <a:r>
              <a:rPr lang="es-ES" sz="1800" smtClean="0">
                <a:solidFill>
                  <a:schemeClr val="tx1"/>
                </a:solidFill>
                <a:effectLst/>
              </a:rPr>
              <a:t/>
            </a:r>
            <a:br>
              <a:rPr lang="es-ES" sz="1800" smtClean="0">
                <a:solidFill>
                  <a:schemeClr val="tx1"/>
                </a:solidFill>
                <a:effectLst/>
              </a:rPr>
            </a:br>
            <a:r>
              <a:rPr lang="es-ES" sz="1800" smtClean="0">
                <a:solidFill>
                  <a:schemeClr val="tx1"/>
                </a:solidFill>
                <a:effectLst/>
              </a:rPr>
              <a:t>Dc = [53 x MVA x t ] ^1/2        (distancia en pies)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84213" y="2636838"/>
            <a:ext cx="7632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Dc = distancia en pies, de la persona a la fuente del arco eléctrico para que solo se perjudique con una quemadura curable de segundo grado (pe) a menos de 80 grados centígrados o 176°F (grados Fahrenheit)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827088" y="3716338"/>
            <a:ext cx="72009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MVA = MVA nominal del transformador. Para transformadores con valores nominales de MVA menores de 0,75 MVA, multiplicar los MVA nominales del transformador por 1,25 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84213" y="4724400"/>
            <a:ext cx="784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t = Tiempo de exposición del arco en segundo; para un interruptor automático opera en 2 ciclos, mas el tiempo de operación del relé son 1,74 ciclos, mas un margen de seguridad de dos ciclos mas en total son seis ciclos equivalente a 0,1 segundos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755650" y="981075"/>
            <a:ext cx="741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Calculo de la energía incidente en cal/cm2 para el arco eléctrico abierto al aire libre para tensiones menores a 600v.</a:t>
            </a:r>
            <a:r>
              <a:rPr lang="es-ES" sz="2000"/>
              <a:t> </a:t>
            </a: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539750" y="1989138"/>
            <a:ext cx="79930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/>
              <a:t>EMA = 5271DA^(-1,9593) tA [ 0,0016F^2 – 0,0076F + 0,8938 ]</a:t>
            </a: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755650" y="2997200"/>
            <a:ext cx="6985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EMA = Máxima energía incidente del arco abierto en cal/cm2.</a:t>
            </a:r>
          </a:p>
          <a:p>
            <a:pPr algn="ctr"/>
            <a:r>
              <a:rPr lang="es-ES"/>
              <a:t>1 cal  = 4,186 Joules              1 Joule = 0,2389 calorías                   </a:t>
            </a:r>
          </a:p>
          <a:p>
            <a:r>
              <a:rPr lang="es-ES"/>
              <a:t>DA = Distancia a los electrodos del arco en pulgadas, </a:t>
            </a:r>
          </a:p>
          <a:p>
            <a:r>
              <a:rPr lang="es-ES"/>
              <a:t>tA = Duración del arco en segundos.</a:t>
            </a:r>
          </a:p>
          <a:p>
            <a:r>
              <a:rPr lang="es-ES"/>
              <a:t>F = Corriente de cortocircuito de falla sólida en KA (kiloamperios)     para el rango de 16  a 50 KA.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755650" y="765175"/>
            <a:ext cx="7777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Calculo de la energía incidente en cal/cm2 dentro de una caja, abierta en uno de sus extremos</a:t>
            </a:r>
            <a:r>
              <a:rPr lang="es-ES" sz="2000"/>
              <a:t>, como tableros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900113" y="1989138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EMB = 1038,7DB^(-1,4738) tA [ 0,0093F^2 – 0,3453F + 5,9675]</a:t>
            </a:r>
            <a:r>
              <a:rPr lang="es-ES"/>
              <a:t> </a:t>
            </a: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755650" y="2636838"/>
            <a:ext cx="77041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/>
              <a:t>EMB = Máxima energía incidente en caja cúbica de 20 pulgadas en cal/cm2.</a:t>
            </a:r>
          </a:p>
          <a:p>
            <a:pPr algn="ctr"/>
            <a:r>
              <a:rPr lang="es-ES"/>
              <a:t>           1 cal  = 4,186 Joules              1 Joule = 0,2389 calorías                   </a:t>
            </a:r>
          </a:p>
          <a:p>
            <a:r>
              <a:rPr lang="es-ES"/>
              <a:t>DB = Distancia a los electrodos del arco en pulgadas, </a:t>
            </a:r>
          </a:p>
          <a:p>
            <a:r>
              <a:rPr lang="es-ES"/>
              <a:t>tA = Duración del arco en segundos.</a:t>
            </a:r>
          </a:p>
          <a:p>
            <a:r>
              <a:rPr lang="es-ES"/>
              <a:t>F = Corriente de cortocircuito de falla sólida en KA (kiloamperios) para el rango de 16  a 50 KA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1187450" y="1412875"/>
            <a:ext cx="698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Calculo de la energía incidente en cal/cm2 para tensiones superiores a  600v.</a:t>
            </a:r>
          </a:p>
        </p:txBody>
      </p:sp>
      <p:sp>
        <p:nvSpPr>
          <p:cNvPr id="59395" name="Text Box 6"/>
          <p:cNvSpPr txBox="1">
            <a:spLocks noChangeArrowheads="1"/>
          </p:cNvSpPr>
          <p:nvPr/>
        </p:nvSpPr>
        <p:spPr bwMode="auto">
          <a:xfrm>
            <a:off x="1187450" y="2420938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/>
              <a:t>E = [ 793 x F x V x tA  ]  /  [ D^2 ]</a:t>
            </a:r>
          </a:p>
        </p:txBody>
      </p:sp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1116013" y="3141663"/>
            <a:ext cx="6335712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E = Energía incidente  en cal/cm2.</a:t>
            </a:r>
          </a:p>
          <a:p>
            <a:r>
              <a:rPr lang="es-ES"/>
              <a:t>    1 cal  = 4,186 Joules              1 Joule = 0,2389 calorías                   </a:t>
            </a:r>
          </a:p>
          <a:p>
            <a:r>
              <a:rPr lang="es-ES" sz="1600"/>
              <a:t>F = Corriente de falla de cortocircuito sólido en KA (kiloamperios).</a:t>
            </a:r>
          </a:p>
          <a:p>
            <a:r>
              <a:rPr lang="es-ES"/>
              <a:t>V = Tensión de fase a fase del sistema en kilovoltios (KV).</a:t>
            </a:r>
          </a:p>
          <a:p>
            <a:r>
              <a:rPr lang="es-ES"/>
              <a:t>tA = Duración del arco en segundos.</a:t>
            </a:r>
          </a:p>
          <a:p>
            <a:r>
              <a:rPr lang="es-ES"/>
              <a:t>D = Distancia a la fuente del arco en pulgadas.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8946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827088" y="2205038"/>
            <a:ext cx="7129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/>
              <a:t>TABLA DE CALCULO DE CORRIENTE DE CORTOCICUITO - ENERGÍA INCIDENTE - Y DISTANCIA DE FRONTERA DE PROTECCIÓN PARA UNA QUEMADURA CURABLE DE SEGUNDO GRADO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258888" y="1844675"/>
            <a:ext cx="6553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/>
              <a:t>ESTACIÓN GAS NATURAL VEHICULAR DISTANCIAS Y RADIO DE PELIGRO DETERMINADO POR EL ARCO ELECTRICO Y SU PROBABLE QUEMADURA DE SEGUNDO GRADO CURABLE</a:t>
            </a:r>
            <a:endParaRPr lang="es-ES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G:\Presentacion Final\MAPAS\subestac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428750"/>
            <a:ext cx="65817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3 CuadroTexto"/>
          <p:cNvSpPr txBox="1">
            <a:spLocks noChangeArrowheads="1"/>
          </p:cNvSpPr>
          <p:nvPr/>
        </p:nvSpPr>
        <p:spPr bwMode="auto">
          <a:xfrm>
            <a:off x="1285875" y="714375"/>
            <a:ext cx="66436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/>
              <a:t>Sistema de Generación y Distribución Eléctrica del campus petrolero Ing. Gustavo Galindo Velasco.</a:t>
            </a:r>
            <a:endParaRPr lang="es-ES" sz="2000"/>
          </a:p>
          <a:p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3714750" y="3857625"/>
            <a:ext cx="785813" cy="3571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3286125" y="3214688"/>
            <a:ext cx="785813" cy="3571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571750" y="2786063"/>
            <a:ext cx="785813" cy="5715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rot="10800000" flipV="1">
            <a:off x="4500563" y="3714750"/>
            <a:ext cx="714375" cy="21431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286375" y="2857500"/>
            <a:ext cx="1857375" cy="10779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rgbClr val="FFFF00"/>
                </a:solidFill>
              </a:rPr>
              <a:t>Zona de Generadores para Distribución de Energía</a:t>
            </a:r>
            <a:endParaRPr lang="es-ES" sz="1600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85875" y="2071688"/>
            <a:ext cx="1857375" cy="8302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rgbClr val="FFFF00"/>
                </a:solidFill>
              </a:rPr>
              <a:t>Pórtico de Barras de 3.300 Voltios</a:t>
            </a:r>
            <a:endParaRPr lang="es-E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s-ES" sz="2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s-ES" sz="2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 </a:t>
            </a:r>
            <a:br>
              <a:rPr lang="es-ES" sz="2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s-ES" sz="2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SEGURIDAD ELECTRICA Y  LABORAL APLICADA  A  LAS INSTALACIONES DEL CAMPUS PETROLERO ING. GUSTAVO GALINDO VELASCO.</a:t>
            </a:r>
            <a:br>
              <a:rPr lang="es-ES" sz="2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lang="es-ES" sz="20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>
            <a:spLocks noGrp="1" noChangeArrowheads="1"/>
          </p:cNvSpPr>
          <p:nvPr>
            <p:ph type="title"/>
          </p:nvPr>
        </p:nvSpPr>
        <p:spPr>
          <a:xfrm>
            <a:off x="2928938" y="571500"/>
            <a:ext cx="3357562" cy="582613"/>
          </a:xfrm>
          <a:gradFill rotWithShape="1">
            <a:gsLst>
              <a:gs pos="0">
                <a:srgbClr val="00CC99"/>
              </a:gs>
              <a:gs pos="100000">
                <a:srgbClr val="005E47"/>
              </a:gs>
            </a:gsLst>
            <a:lin ang="2700000" scaled="1"/>
          </a:gradFill>
          <a:ln>
            <a:solidFill>
              <a:srgbClr val="00000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1200" smtClean="0"/>
              <a:t>          </a:t>
            </a:r>
            <a:br>
              <a:rPr lang="es-ES" sz="1200" smtClean="0"/>
            </a:br>
            <a:r>
              <a:rPr lang="es-ES" sz="120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s-ES" sz="1600" smtClean="0">
                <a:latin typeface="Arial" pitchFamily="34" charset="0"/>
                <a:cs typeface="Arial" pitchFamily="34" charset="0"/>
              </a:rPr>
              <a:t>CAUSA INMEDIATAS</a:t>
            </a:r>
          </a:p>
        </p:txBody>
      </p:sp>
      <p:sp>
        <p:nvSpPr>
          <p:cNvPr id="63491" name="AutoShape 5"/>
          <p:cNvSpPr>
            <a:spLocks noChangeArrowheads="1"/>
          </p:cNvSpPr>
          <p:nvPr/>
        </p:nvSpPr>
        <p:spPr bwMode="auto">
          <a:xfrm rot="5400000">
            <a:off x="4000500" y="1500188"/>
            <a:ext cx="1000125" cy="4286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214688"/>
            <a:ext cx="32670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14375" y="2214563"/>
            <a:ext cx="3143250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ACCIONES SUB ESTANDARES  O INSEGURAS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43438" y="2214563"/>
            <a:ext cx="3714750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atin typeface="Arial" pitchFamily="34" charset="0"/>
                <a:cs typeface="Arial" pitchFamily="34" charset="0"/>
              </a:rPr>
              <a:t>CONDICIONES SUB ESTANDARES O INSEGURAS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071813"/>
            <a:ext cx="35337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3419475" y="404813"/>
            <a:ext cx="2468563" cy="39687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latin typeface="Times New Roman" pitchFamily="18" charset="0"/>
              </a:rPr>
              <a:t>        Causa Básicas</a:t>
            </a:r>
          </a:p>
        </p:txBody>
      </p:sp>
      <p:sp>
        <p:nvSpPr>
          <p:cNvPr id="64515" name="AutoShape 7"/>
          <p:cNvSpPr>
            <a:spLocks noChangeArrowheads="1"/>
          </p:cNvSpPr>
          <p:nvPr/>
        </p:nvSpPr>
        <p:spPr bwMode="auto">
          <a:xfrm rot="5400000">
            <a:off x="4039394" y="1153319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57250" y="2214563"/>
            <a:ext cx="3357563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FACTORES PERSONALES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857750" y="2214563"/>
            <a:ext cx="3357563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FACTORES LABORABLES</a:t>
            </a:r>
            <a:endParaRPr lang="es-ES" dirty="0"/>
          </a:p>
        </p:txBody>
      </p:sp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8938"/>
            <a:ext cx="31527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15" descr="mc_ima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000375"/>
            <a:ext cx="22383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1143000" y="357188"/>
            <a:ext cx="6929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902200" algn="l"/>
              </a:tabLst>
            </a:pPr>
            <a:r>
              <a:rPr lang="es-ES" sz="2000" b="1">
                <a:ea typeface="Arial Unicode MS" pitchFamily="34" charset="-128"/>
                <a:cs typeface="Arial" charset="0"/>
              </a:rPr>
              <a:t>Seguridad y medidas de protección en  las áreas peligrosas en el campus petrolero Ing. Gustavo Galindo Velasco.</a:t>
            </a:r>
            <a:endParaRPr lang="es-ES" sz="2000">
              <a:ea typeface="Arial Unicode MS" pitchFamily="34" charset="-128"/>
              <a:cs typeface="Arial" charset="0"/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357313"/>
            <a:ext cx="3609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357313"/>
            <a:ext cx="3629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929063"/>
            <a:ext cx="3952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4572000"/>
            <a:ext cx="37242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1500188" y="357188"/>
            <a:ext cx="644683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es-ES" sz="2000" b="1">
                <a:ea typeface="Arial Unicode MS" pitchFamily="34" charset="-128"/>
                <a:cs typeface="Arial" charset="0"/>
              </a:rPr>
              <a:t>Cuadro resumen del EPP a utilizarse en el Campus </a:t>
            </a:r>
          </a:p>
          <a:p>
            <a:pPr>
              <a:tabLst>
                <a:tab pos="685800" algn="l"/>
              </a:tabLst>
            </a:pPr>
            <a:r>
              <a:rPr lang="es-ES" sz="2000" b="1">
                <a:ea typeface="Arial Unicode MS" pitchFamily="34" charset="-128"/>
                <a:cs typeface="Arial" charset="0"/>
              </a:rPr>
              <a:t>Petrolero Ing. Gustavo Galindo Velasco.</a:t>
            </a:r>
            <a:endParaRPr lang="es-ES" sz="2000">
              <a:ea typeface="Arial Unicode MS" pitchFamily="34" charset="-128"/>
              <a:cs typeface="Arial" charset="0"/>
            </a:endParaRPr>
          </a:p>
          <a:p>
            <a:pPr eaLnBrk="0" hangingPunct="0">
              <a:tabLst>
                <a:tab pos="685800" algn="l"/>
              </a:tabLst>
            </a:pPr>
            <a:endParaRPr lang="es-ES"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6563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214438"/>
            <a:ext cx="82296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642938"/>
            <a:ext cx="81343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857250"/>
            <a:ext cx="79152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3 Rectángulo"/>
          <p:cNvSpPr>
            <a:spLocks noChangeArrowheads="1"/>
          </p:cNvSpPr>
          <p:nvPr/>
        </p:nvSpPr>
        <p:spPr bwMode="auto">
          <a:xfrm>
            <a:off x="1143000" y="714375"/>
            <a:ext cx="7215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000" b="1">
                <a:cs typeface="Arial" charset="0"/>
              </a:rPr>
              <a:t>Panorama de factor de riesgo en el </a:t>
            </a:r>
            <a:r>
              <a:rPr lang="es-ES" sz="2000" b="1">
                <a:cs typeface="Arial" charset="0"/>
              </a:rPr>
              <a:t>Campus Petrolero Ing. Gustavo Galindo Velasco</a:t>
            </a:r>
            <a:endParaRPr lang="es-ES" sz="2000">
              <a:cs typeface="Arial" charset="0"/>
            </a:endParaRPr>
          </a:p>
        </p:txBody>
      </p:sp>
      <p:pic>
        <p:nvPicPr>
          <p:cNvPr id="69635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428750"/>
            <a:ext cx="8001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563" y="571500"/>
            <a:ext cx="7762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8" y="285750"/>
            <a:ext cx="82486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Presentacion Final\MAPAS\GN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500188"/>
            <a:ext cx="72866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4071938" y="4000500"/>
            <a:ext cx="571500" cy="21431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436" name="5 CuadroTexto"/>
          <p:cNvSpPr txBox="1">
            <a:spLocks noChangeArrowheads="1"/>
          </p:cNvSpPr>
          <p:nvPr/>
        </p:nvSpPr>
        <p:spPr bwMode="auto">
          <a:xfrm>
            <a:off x="1214438" y="571500"/>
            <a:ext cx="6643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/>
              <a:t>Estación de Gas Natural Vehicular del Campus Petrolero Ing. Gustavo Galindo Velasco.</a:t>
            </a:r>
            <a:endParaRPr lang="es-ES" sz="2000"/>
          </a:p>
        </p:txBody>
      </p:sp>
      <p:sp>
        <p:nvSpPr>
          <p:cNvPr id="7" name="6 CuadroTexto"/>
          <p:cNvSpPr txBox="1"/>
          <p:nvPr/>
        </p:nvSpPr>
        <p:spPr>
          <a:xfrm>
            <a:off x="1928813" y="3143250"/>
            <a:ext cx="1857375" cy="3381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rgbClr val="FFFF00"/>
                </a:solidFill>
              </a:rPr>
              <a:t>Estación GNV</a:t>
            </a:r>
            <a:endParaRPr lang="es-ES" sz="1600" dirty="0">
              <a:solidFill>
                <a:srgbClr val="FFFF00"/>
              </a:solidFill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214688" y="3500438"/>
            <a:ext cx="928687" cy="50006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0800000" flipV="1">
            <a:off x="4572000" y="3571875"/>
            <a:ext cx="714375" cy="2857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857750" y="2928938"/>
            <a:ext cx="1857375" cy="584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rgbClr val="FFFF00"/>
                </a:solidFill>
              </a:rPr>
              <a:t>Cuarto de Transformadores</a:t>
            </a:r>
            <a:endParaRPr lang="es-E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3 CuadroTexto"/>
          <p:cNvSpPr txBox="1">
            <a:spLocks noChangeArrowheads="1"/>
          </p:cNvSpPr>
          <p:nvPr/>
        </p:nvSpPr>
        <p:spPr bwMode="auto">
          <a:xfrm>
            <a:off x="3143250" y="714375"/>
            <a:ext cx="313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/>
              <a:t>PREVENCION LABORAL</a:t>
            </a:r>
          </a:p>
        </p:txBody>
      </p:sp>
      <p:pic>
        <p:nvPicPr>
          <p:cNvPr id="72707" name="Picture 4" descr="C:\WINDOWS\TEMP\\msotw9_temp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857375"/>
            <a:ext cx="2705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AutoShape 5"/>
          <p:cNvSpPr>
            <a:spLocks noChangeArrowheads="1"/>
          </p:cNvSpPr>
          <p:nvPr/>
        </p:nvSpPr>
        <p:spPr bwMode="auto">
          <a:xfrm>
            <a:off x="6038850" y="1933575"/>
            <a:ext cx="2057400" cy="838200"/>
          </a:xfrm>
          <a:prstGeom prst="wedgeRoundRectCallout">
            <a:avLst>
              <a:gd name="adj1" fmla="val -60727"/>
              <a:gd name="adj2" fmla="val 7064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..Y pronto sin dientes</a:t>
            </a:r>
            <a:endParaRPr lang="es-ES"/>
          </a:p>
        </p:txBody>
      </p:sp>
      <p:sp>
        <p:nvSpPr>
          <p:cNvPr id="72709" name="AutoShape 6"/>
          <p:cNvSpPr>
            <a:spLocks noChangeArrowheads="1"/>
          </p:cNvSpPr>
          <p:nvPr/>
        </p:nvSpPr>
        <p:spPr bwMode="auto">
          <a:xfrm>
            <a:off x="1390650" y="1781175"/>
            <a:ext cx="1447800" cy="1981200"/>
          </a:xfrm>
          <a:prstGeom prst="wedgeRoundRectCallout">
            <a:avLst>
              <a:gd name="adj1" fmla="val 101315"/>
              <a:gd name="adj2" fmla="val -2740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_tradnl"/>
              <a:t>Yo sin casco, sin red, sin manos</a:t>
            </a:r>
            <a:endParaRPr lang="es-ES"/>
          </a:p>
        </p:txBody>
      </p:sp>
      <p:pic>
        <p:nvPicPr>
          <p:cNvPr id="72710" name="Picture 2" descr="G:\PROYECTO FINAL\Mantenimiento y Seguridad Industrial\Seguridad\Electrical Safety Foundation International_files\w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572000"/>
            <a:ext cx="26955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Presentacion Final\MAPAS\casa bom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1214438"/>
            <a:ext cx="74771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238250" y="1643063"/>
            <a:ext cx="1857375" cy="584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rgbClr val="FFFF00"/>
                </a:solidFill>
              </a:rPr>
              <a:t>Almacenamiento de crudo</a:t>
            </a:r>
            <a:endParaRPr lang="es-ES" sz="1600" dirty="0">
              <a:solidFill>
                <a:srgbClr val="FFFF00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1809750" y="2214563"/>
            <a:ext cx="857250" cy="4286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3095625" y="1785938"/>
            <a:ext cx="857250" cy="4286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16200000" flipH="1">
            <a:off x="2238376" y="3000375"/>
            <a:ext cx="2000250" cy="4286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095625" y="2214563"/>
            <a:ext cx="1928813" cy="3571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953125" y="2286000"/>
            <a:ext cx="1857375" cy="13239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rgbClr val="FFFF00"/>
                </a:solidFill>
              </a:rPr>
              <a:t>Cuartos de transformadores, y Cuarto de motores y bombas </a:t>
            </a:r>
            <a:endParaRPr lang="es-ES" sz="1600" dirty="0">
              <a:solidFill>
                <a:srgbClr val="FFFF00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524375" y="3071813"/>
            <a:ext cx="571500" cy="857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5" name="14 Conector recto de flecha"/>
          <p:cNvCxnSpPr>
            <a:endCxn id="14" idx="6"/>
          </p:cNvCxnSpPr>
          <p:nvPr/>
        </p:nvCxnSpPr>
        <p:spPr>
          <a:xfrm rot="10800000" flipV="1">
            <a:off x="5095875" y="3143250"/>
            <a:ext cx="857250" cy="3571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19 CuadroTexto"/>
          <p:cNvSpPr txBox="1">
            <a:spLocks noChangeArrowheads="1"/>
          </p:cNvSpPr>
          <p:nvPr/>
        </p:nvSpPr>
        <p:spPr bwMode="auto">
          <a:xfrm>
            <a:off x="1214438" y="571500"/>
            <a:ext cx="6643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/>
              <a:t>Estación  Casa Bomba del Campus Petrolero Ing. Gustavo Galindo Velasco.</a:t>
            </a:r>
            <a:endParaRPr lang="es-ES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928688" y="2286000"/>
            <a:ext cx="71437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S" sz="2800" b="1">
                <a:ea typeface="Times New Roman" pitchFamily="18" charset="0"/>
                <a:cs typeface="Arial" charset="0"/>
              </a:rPr>
              <a:t> AREAS CLASIFICADAS</a:t>
            </a:r>
          </a:p>
          <a:p>
            <a:pPr algn="ctr" eaLnBrk="0" hangingPunct="0"/>
            <a:r>
              <a:rPr lang="es-ES" sz="2800" b="1">
                <a:ea typeface="Times New Roman" pitchFamily="18" charset="0"/>
                <a:cs typeface="Arial" charset="0"/>
              </a:rPr>
              <a:t> </a:t>
            </a:r>
          </a:p>
          <a:p>
            <a:pPr algn="ctr" eaLnBrk="0" hangingPunct="0"/>
            <a:r>
              <a:rPr lang="es-ES" sz="2800" b="1">
                <a:ea typeface="Times New Roman" pitchFamily="18" charset="0"/>
                <a:cs typeface="Arial" charset="0"/>
              </a:rPr>
              <a:t>DEL </a:t>
            </a:r>
          </a:p>
          <a:p>
            <a:pPr algn="ctr" eaLnBrk="0" hangingPunct="0"/>
            <a:endParaRPr lang="es-ES" sz="2800" b="1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s-ES" sz="2800" b="1">
                <a:ea typeface="Times New Roman" pitchFamily="18" charset="0"/>
                <a:cs typeface="Arial" charset="0"/>
              </a:rPr>
              <a:t>CAMPUS PETROLERO</a:t>
            </a:r>
            <a:endParaRPr lang="es-ES" sz="28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42938"/>
            <a:ext cx="69850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71500" y="5072063"/>
            <a:ext cx="8275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S" sz="2000" b="1"/>
              <a:t>Triangulo de fuego y explosión</a:t>
            </a:r>
            <a:endParaRPr lang="es-ES" sz="2000"/>
          </a:p>
          <a:p>
            <a:pPr algn="ctr"/>
            <a:r>
              <a:rPr lang="es-ES" sz="2000" b="1"/>
              <a:t>Fuente: Sistema ATEX para atmósferas potencialmente explosivas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1080</TotalTime>
  <Words>2726</Words>
  <Application>Microsoft Office PowerPoint</Application>
  <PresentationFormat>Presentación en pantalla (4:3)</PresentationFormat>
  <Paragraphs>366</Paragraphs>
  <Slides>60</Slides>
  <Notes>60</Notes>
  <HiddenSlides>0</HiddenSlides>
  <MMClips>1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70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Arial Unicode MS</vt:lpstr>
      <vt:lpstr>Concurrencia</vt:lpstr>
      <vt:lpstr>AutoCAD Drawing</vt:lpstr>
      <vt:lpstr>Diapositiva 1</vt:lpstr>
      <vt:lpstr>Diapositiva 2</vt:lpstr>
      <vt:lpstr>El campus petrolero “Ing. Gustavo Galindo Velasco”  se encuentra ubicado en la Provincia de Santa Elena y comprende 1.200Km2. En este campo se han perforado aproximadamente 3000 pozos.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Estación  Casa Bomba 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Dc = {2,65 x {[1,732 x V x Isc] / [10^6]}} x t} ^1/2                (distancia en pies)  Dc = [53 x MVA x t ] ^1/2        (distancia en pies)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                     CAUSA INMEDIATAS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Sofía</dc:creator>
  <cp:lastModifiedBy>kenjjime</cp:lastModifiedBy>
  <cp:revision>145</cp:revision>
  <dcterms:created xsi:type="dcterms:W3CDTF">2006-09-16T20:27:29Z</dcterms:created>
  <dcterms:modified xsi:type="dcterms:W3CDTF">2009-11-16T17:59:05Z</dcterms:modified>
</cp:coreProperties>
</file>