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8"/>
  </p:notesMasterIdLst>
  <p:handoutMasterIdLst>
    <p:handoutMasterId r:id="rId29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99"/>
    <a:srgbClr val="FF0000"/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620" autoAdjust="0"/>
    <p:restoredTop sz="94660" autoAdjust="0"/>
  </p:normalViewPr>
  <p:slideViewPr>
    <p:cSldViewPr>
      <p:cViewPr varScale="1">
        <p:scale>
          <a:sx n="104" d="100"/>
          <a:sy n="104" d="100"/>
        </p:scale>
        <p:origin x="-84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5832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24.xml"/><Relationship Id="rId2" Type="http://schemas.openxmlformats.org/officeDocument/2006/relationships/slide" Target="slides/slide11.xml"/><Relationship Id="rId1" Type="http://schemas.openxmlformats.org/officeDocument/2006/relationships/slide" Target="slides/slide1.xml"/><Relationship Id="rId5" Type="http://schemas.openxmlformats.org/officeDocument/2006/relationships/slide" Target="slides/slide26.xml"/><Relationship Id="rId4" Type="http://schemas.openxmlformats.org/officeDocument/2006/relationships/slide" Target="slides/slide2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2662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2662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2662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8BEFDBA4-327E-4597-8BFC-3FC712A62095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20484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noProof="0" smtClean="0"/>
              <a:t>Click to edit Master text styles</a:t>
            </a:r>
          </a:p>
          <a:p>
            <a:pPr lvl="1"/>
            <a:r>
              <a:rPr lang="es-ES_tradnl" noProof="0" smtClean="0"/>
              <a:t>Second level</a:t>
            </a:r>
          </a:p>
          <a:p>
            <a:pPr lvl="2"/>
            <a:r>
              <a:rPr lang="es-ES_tradnl" noProof="0" smtClean="0"/>
              <a:t>Third level</a:t>
            </a:r>
          </a:p>
          <a:p>
            <a:pPr lvl="3"/>
            <a:r>
              <a:rPr lang="es-ES_tradnl" noProof="0" smtClean="0"/>
              <a:t>Fourth level</a:t>
            </a:r>
          </a:p>
          <a:p>
            <a:pPr lvl="4"/>
            <a:r>
              <a:rPr lang="es-ES_tradnl" noProof="0" smtClean="0"/>
              <a:t>Fifth level</a:t>
            </a:r>
          </a:p>
        </p:txBody>
      </p:sp>
      <p:sp>
        <p:nvSpPr>
          <p:cNvPr id="348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348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C5B18C8-EBB6-4099-97C5-519497D61531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04FD9E0-F707-429B-A07C-E6C0CF2A3F9D}" type="slidenum">
              <a:rPr lang="es-ES_tradnl" smtClean="0"/>
              <a:pPr/>
              <a:t>1</a:t>
            </a:fld>
            <a:endParaRPr lang="es-ES_tradnl" smtClean="0"/>
          </a:p>
        </p:txBody>
      </p:sp>
      <p:sp>
        <p:nvSpPr>
          <p:cNvPr id="2150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ES_tradnl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531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US" smtClean="0"/>
          </a:p>
        </p:txBody>
      </p:sp>
      <p:sp>
        <p:nvSpPr>
          <p:cNvPr id="22532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D6DBAD2-E6B8-4853-8243-F839495EACBE}" type="slidenum">
              <a:rPr lang="es-ES_tradnl" smtClean="0"/>
              <a:pPr/>
              <a:t>2</a:t>
            </a:fld>
            <a:endParaRPr lang="es-ES_tradnl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1085850" cy="6854825"/>
            <a:chOff x="0" y="0"/>
            <a:chExt cx="684" cy="4318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684" cy="4318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s-US"/>
            </a:p>
          </p:txBody>
        </p:sp>
        <p:grpSp>
          <p:nvGrpSpPr>
            <p:cNvPr id="6" name="Group 4"/>
            <p:cNvGrpSpPr>
              <a:grpSpLocks/>
            </p:cNvGrpSpPr>
            <p:nvPr/>
          </p:nvGrpSpPr>
          <p:grpSpPr bwMode="auto">
            <a:xfrm>
              <a:off x="48" y="103"/>
              <a:ext cx="96" cy="4126"/>
              <a:chOff x="48" y="103"/>
              <a:chExt cx="96" cy="4126"/>
            </a:xfrm>
          </p:grpSpPr>
          <p:sp>
            <p:nvSpPr>
              <p:cNvPr id="7" name="Rectangle 5"/>
              <p:cNvSpPr>
                <a:spLocks noChangeArrowheads="1"/>
              </p:cNvSpPr>
              <p:nvPr/>
            </p:nvSpPr>
            <p:spPr bwMode="auto">
              <a:xfrm>
                <a:off x="48" y="1105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8" name="Rectangle 6"/>
              <p:cNvSpPr>
                <a:spLocks noChangeArrowheads="1"/>
              </p:cNvSpPr>
              <p:nvPr/>
            </p:nvSpPr>
            <p:spPr bwMode="auto">
              <a:xfrm>
                <a:off x="48" y="1250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/>
            </p:nvSpPr>
            <p:spPr bwMode="auto">
              <a:xfrm>
                <a:off x="48" y="1393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/>
            </p:nvSpPr>
            <p:spPr bwMode="auto">
              <a:xfrm>
                <a:off x="48" y="1538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/>
            </p:nvSpPr>
            <p:spPr bwMode="auto">
              <a:xfrm>
                <a:off x="48" y="1683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/>
            </p:nvSpPr>
            <p:spPr bwMode="auto">
              <a:xfrm>
                <a:off x="48" y="1826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/>
            </p:nvSpPr>
            <p:spPr bwMode="auto">
              <a:xfrm>
                <a:off x="48" y="1971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/>
            </p:nvSpPr>
            <p:spPr bwMode="auto">
              <a:xfrm>
                <a:off x="48" y="2116"/>
                <a:ext cx="96" cy="94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/>
            </p:nvSpPr>
            <p:spPr bwMode="auto">
              <a:xfrm>
                <a:off x="48" y="2259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/>
            </p:nvSpPr>
            <p:spPr bwMode="auto">
              <a:xfrm>
                <a:off x="48" y="2404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/>
            </p:nvSpPr>
            <p:spPr bwMode="auto">
              <a:xfrm>
                <a:off x="48" y="2549"/>
                <a:ext cx="96" cy="94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18" name="Rectangle 16"/>
              <p:cNvSpPr>
                <a:spLocks noChangeArrowheads="1"/>
              </p:cNvSpPr>
              <p:nvPr/>
            </p:nvSpPr>
            <p:spPr bwMode="auto">
              <a:xfrm>
                <a:off x="48" y="2691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19" name="Rectangle 17"/>
              <p:cNvSpPr>
                <a:spLocks noChangeArrowheads="1"/>
              </p:cNvSpPr>
              <p:nvPr/>
            </p:nvSpPr>
            <p:spPr bwMode="auto">
              <a:xfrm>
                <a:off x="48" y="2836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0" name="Rectangle 18"/>
              <p:cNvSpPr>
                <a:spLocks noChangeArrowheads="1"/>
              </p:cNvSpPr>
              <p:nvPr/>
            </p:nvSpPr>
            <p:spPr bwMode="auto">
              <a:xfrm>
                <a:off x="48" y="2979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1" name="Rectangle 19"/>
              <p:cNvSpPr>
                <a:spLocks noChangeArrowheads="1"/>
              </p:cNvSpPr>
              <p:nvPr/>
            </p:nvSpPr>
            <p:spPr bwMode="auto">
              <a:xfrm>
                <a:off x="48" y="3124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2" name="Rectangle 20"/>
              <p:cNvSpPr>
                <a:spLocks noChangeArrowheads="1"/>
              </p:cNvSpPr>
              <p:nvPr/>
            </p:nvSpPr>
            <p:spPr bwMode="auto">
              <a:xfrm>
                <a:off x="48" y="3269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3" name="Rectangle 21"/>
              <p:cNvSpPr>
                <a:spLocks noChangeArrowheads="1"/>
              </p:cNvSpPr>
              <p:nvPr/>
            </p:nvSpPr>
            <p:spPr bwMode="auto">
              <a:xfrm>
                <a:off x="48" y="3412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4" name="Rectangle 22"/>
              <p:cNvSpPr>
                <a:spLocks noChangeArrowheads="1"/>
              </p:cNvSpPr>
              <p:nvPr/>
            </p:nvSpPr>
            <p:spPr bwMode="auto">
              <a:xfrm>
                <a:off x="48" y="3557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5" name="Rectangle 23"/>
              <p:cNvSpPr>
                <a:spLocks noChangeArrowheads="1"/>
              </p:cNvSpPr>
              <p:nvPr/>
            </p:nvSpPr>
            <p:spPr bwMode="auto">
              <a:xfrm>
                <a:off x="48" y="3702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6" name="Rectangle 24"/>
              <p:cNvSpPr>
                <a:spLocks noChangeArrowheads="1"/>
              </p:cNvSpPr>
              <p:nvPr/>
            </p:nvSpPr>
            <p:spPr bwMode="auto">
              <a:xfrm>
                <a:off x="48" y="3845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7" name="Rectangle 25"/>
              <p:cNvSpPr>
                <a:spLocks noChangeArrowheads="1"/>
              </p:cNvSpPr>
              <p:nvPr/>
            </p:nvSpPr>
            <p:spPr bwMode="auto">
              <a:xfrm>
                <a:off x="48" y="3990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8" name="Rectangle 26"/>
              <p:cNvSpPr>
                <a:spLocks noChangeArrowheads="1"/>
              </p:cNvSpPr>
              <p:nvPr/>
            </p:nvSpPr>
            <p:spPr bwMode="auto">
              <a:xfrm>
                <a:off x="48" y="4134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9" name="Rectangle 27"/>
              <p:cNvSpPr>
                <a:spLocks noChangeArrowheads="1"/>
              </p:cNvSpPr>
              <p:nvPr/>
            </p:nvSpPr>
            <p:spPr bwMode="auto">
              <a:xfrm>
                <a:off x="48" y="103"/>
                <a:ext cx="96" cy="94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30" name="Rectangle 28"/>
              <p:cNvSpPr>
                <a:spLocks noChangeArrowheads="1"/>
              </p:cNvSpPr>
              <p:nvPr/>
            </p:nvSpPr>
            <p:spPr bwMode="auto">
              <a:xfrm>
                <a:off x="48" y="246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31" name="Rectangle 29"/>
              <p:cNvSpPr>
                <a:spLocks noChangeArrowheads="1"/>
              </p:cNvSpPr>
              <p:nvPr/>
            </p:nvSpPr>
            <p:spPr bwMode="auto">
              <a:xfrm>
                <a:off x="48" y="391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32" name="Rectangle 30"/>
              <p:cNvSpPr>
                <a:spLocks noChangeArrowheads="1"/>
              </p:cNvSpPr>
              <p:nvPr/>
            </p:nvSpPr>
            <p:spPr bwMode="auto">
              <a:xfrm>
                <a:off x="48" y="535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33" name="Rectangle 31"/>
              <p:cNvSpPr>
                <a:spLocks noChangeArrowheads="1"/>
              </p:cNvSpPr>
              <p:nvPr/>
            </p:nvSpPr>
            <p:spPr bwMode="auto">
              <a:xfrm>
                <a:off x="48" y="678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34" name="Rectangle 32"/>
              <p:cNvSpPr>
                <a:spLocks noChangeArrowheads="1"/>
              </p:cNvSpPr>
              <p:nvPr/>
            </p:nvSpPr>
            <p:spPr bwMode="auto">
              <a:xfrm>
                <a:off x="48" y="823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35" name="Rectangle 33"/>
              <p:cNvSpPr>
                <a:spLocks noChangeArrowheads="1"/>
              </p:cNvSpPr>
              <p:nvPr/>
            </p:nvSpPr>
            <p:spPr bwMode="auto">
              <a:xfrm>
                <a:off x="48" y="968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</p:grpSp>
      </p:grpSp>
      <p:sp>
        <p:nvSpPr>
          <p:cNvPr id="3106" name="Rectangle 34"/>
          <p:cNvSpPr>
            <a:spLocks noGrp="1" noChangeArrowheads="1"/>
          </p:cNvSpPr>
          <p:nvPr>
            <p:ph type="ctrTitle" sz="quarter"/>
          </p:nvPr>
        </p:nvSpPr>
        <p:spPr>
          <a:xfrm>
            <a:off x="11430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_tradnl"/>
              <a:t>Click to edit Master title style</a:t>
            </a:r>
          </a:p>
        </p:txBody>
      </p:sp>
      <p:sp>
        <p:nvSpPr>
          <p:cNvPr id="3107" name="Rectangle 3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28800" y="3886200"/>
            <a:ext cx="6400800" cy="1752600"/>
          </a:xfrm>
        </p:spPr>
        <p:txBody>
          <a:bodyPr lIns="92075" tIns="46038" rIns="92075" bIns="46038"/>
          <a:lstStyle>
            <a:lvl1pPr marL="0" indent="0" algn="ctr">
              <a:buFont typeface="Wingdings" pitchFamily="2" charset="2"/>
              <a:buNone/>
              <a:defRPr>
                <a:solidFill>
                  <a:srgbClr val="FFFFFF"/>
                </a:solidFill>
              </a:defRPr>
            </a:lvl1pPr>
          </a:lstStyle>
          <a:p>
            <a:r>
              <a:rPr lang="es-ES_tradnl"/>
              <a:t>Click to edit Master subtitle style</a:t>
            </a:r>
          </a:p>
        </p:txBody>
      </p:sp>
      <p:sp>
        <p:nvSpPr>
          <p:cNvPr id="36" name="Rectangle 36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37" name="Rectangle 3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38" name="Rectangle 3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3C756C5B-E552-460D-8ADA-3C7A07A56F63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S"/>
          </a:p>
        </p:txBody>
      </p:sp>
      <p:sp>
        <p:nvSpPr>
          <p:cNvPr id="4" name="Rectangle 3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" name="Rectangle 3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3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76F565-2AA2-4738-B44B-AA29F935A726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992938" y="609600"/>
            <a:ext cx="1949450" cy="545147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143000" y="609600"/>
            <a:ext cx="5697538" cy="545147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S"/>
          </a:p>
        </p:txBody>
      </p:sp>
      <p:sp>
        <p:nvSpPr>
          <p:cNvPr id="4" name="Rectangle 3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" name="Rectangle 3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3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C2F0CD-7112-43BB-B4AC-AC4925ECF9A6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ítulo y tab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143000" y="609600"/>
            <a:ext cx="7772400" cy="1143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US"/>
          </a:p>
        </p:txBody>
      </p:sp>
      <p:sp>
        <p:nvSpPr>
          <p:cNvPr id="3" name="2 Marcador de tabla"/>
          <p:cNvSpPr>
            <a:spLocks noGrp="1"/>
          </p:cNvSpPr>
          <p:nvPr>
            <p:ph type="tbl" idx="1"/>
          </p:nvPr>
        </p:nvSpPr>
        <p:spPr>
          <a:xfrm>
            <a:off x="1169988" y="1946275"/>
            <a:ext cx="7772400" cy="4114800"/>
          </a:xfrm>
        </p:spPr>
        <p:txBody>
          <a:bodyPr/>
          <a:lstStyle/>
          <a:p>
            <a:pPr lvl="0"/>
            <a:endParaRPr lang="es-US" noProof="0" smtClean="0"/>
          </a:p>
        </p:txBody>
      </p:sp>
      <p:sp>
        <p:nvSpPr>
          <p:cNvPr id="4" name="Rectangle 3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" name="Rectangle 3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3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B7E290-334E-4A17-B88A-7F1885D918B3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S"/>
          </a:p>
        </p:txBody>
      </p:sp>
      <p:sp>
        <p:nvSpPr>
          <p:cNvPr id="4" name="Rectangle 3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" name="Rectangle 3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3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723202-4BF3-434F-9F12-80AEA62E004F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Rectangle 3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" name="Rectangle 3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3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440A15-99B4-42A1-A578-268CAD3E05CC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169988" y="1946275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132388" y="1946275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S"/>
          </a:p>
        </p:txBody>
      </p:sp>
      <p:sp>
        <p:nvSpPr>
          <p:cNvPr id="5" name="Rectangle 3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3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7" name="Rectangle 3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A85E3F-F978-4645-98D4-26448D522F47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S"/>
          </a:p>
        </p:txBody>
      </p:sp>
      <p:sp>
        <p:nvSpPr>
          <p:cNvPr id="7" name="Rectangle 3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8" name="Rectangle 3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9" name="Rectangle 3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70682A-F605-4047-B8CD-D97EFCEBF5E7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US"/>
          </a:p>
        </p:txBody>
      </p:sp>
      <p:sp>
        <p:nvSpPr>
          <p:cNvPr id="3" name="Rectangle 3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4" name="Rectangle 3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" name="Rectangle 3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5325F9-44C2-4DC2-8D7E-7C9228D24230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3" name="Rectangle 3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4" name="Rectangle 3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57D020-9BFE-44A8-9A00-D5D356CB8B2D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3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3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7" name="Rectangle 3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5D1CCA-04D2-44CB-AC16-4002F3D3AE22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US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3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3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7" name="Rectangle 3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3ECD00-0119-47C6-B0DB-3F61A13E881B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1085850" cy="6854825"/>
            <a:chOff x="0" y="0"/>
            <a:chExt cx="684" cy="4318"/>
          </a:xfrm>
        </p:grpSpPr>
        <p:sp>
          <p:nvSpPr>
            <p:cNvPr id="2051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684" cy="4318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s-US"/>
            </a:p>
          </p:txBody>
        </p:sp>
        <p:grpSp>
          <p:nvGrpSpPr>
            <p:cNvPr id="1033" name="Group 4"/>
            <p:cNvGrpSpPr>
              <a:grpSpLocks/>
            </p:cNvGrpSpPr>
            <p:nvPr/>
          </p:nvGrpSpPr>
          <p:grpSpPr bwMode="auto">
            <a:xfrm>
              <a:off x="48" y="102"/>
              <a:ext cx="96" cy="4128"/>
              <a:chOff x="48" y="102"/>
              <a:chExt cx="96" cy="4128"/>
            </a:xfrm>
          </p:grpSpPr>
          <p:sp>
            <p:nvSpPr>
              <p:cNvPr id="2053" name="Rectangle 5"/>
              <p:cNvSpPr>
                <a:spLocks noChangeArrowheads="1"/>
              </p:cNvSpPr>
              <p:nvPr/>
            </p:nvSpPr>
            <p:spPr bwMode="auto">
              <a:xfrm>
                <a:off x="48" y="1105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054" name="Rectangle 6"/>
              <p:cNvSpPr>
                <a:spLocks noChangeArrowheads="1"/>
              </p:cNvSpPr>
              <p:nvPr/>
            </p:nvSpPr>
            <p:spPr bwMode="auto">
              <a:xfrm>
                <a:off x="48" y="1250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055" name="Rectangle 7"/>
              <p:cNvSpPr>
                <a:spLocks noChangeArrowheads="1"/>
              </p:cNvSpPr>
              <p:nvPr/>
            </p:nvSpPr>
            <p:spPr bwMode="auto">
              <a:xfrm>
                <a:off x="48" y="1393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056" name="Rectangle 8"/>
              <p:cNvSpPr>
                <a:spLocks noChangeArrowheads="1"/>
              </p:cNvSpPr>
              <p:nvPr/>
            </p:nvSpPr>
            <p:spPr bwMode="auto">
              <a:xfrm>
                <a:off x="48" y="1538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057" name="Rectangle 9"/>
              <p:cNvSpPr>
                <a:spLocks noChangeArrowheads="1"/>
              </p:cNvSpPr>
              <p:nvPr/>
            </p:nvSpPr>
            <p:spPr bwMode="auto">
              <a:xfrm>
                <a:off x="48" y="1683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058" name="Rectangle 10"/>
              <p:cNvSpPr>
                <a:spLocks noChangeArrowheads="1"/>
              </p:cNvSpPr>
              <p:nvPr/>
            </p:nvSpPr>
            <p:spPr bwMode="auto">
              <a:xfrm>
                <a:off x="48" y="1826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059" name="Rectangle 11"/>
              <p:cNvSpPr>
                <a:spLocks noChangeArrowheads="1"/>
              </p:cNvSpPr>
              <p:nvPr/>
            </p:nvSpPr>
            <p:spPr bwMode="auto">
              <a:xfrm>
                <a:off x="48" y="1971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060" name="Rectangle 12"/>
              <p:cNvSpPr>
                <a:spLocks noChangeArrowheads="1"/>
              </p:cNvSpPr>
              <p:nvPr/>
            </p:nvSpPr>
            <p:spPr bwMode="auto">
              <a:xfrm>
                <a:off x="48" y="2115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061" name="Rectangle 13"/>
              <p:cNvSpPr>
                <a:spLocks noChangeArrowheads="1"/>
              </p:cNvSpPr>
              <p:nvPr/>
            </p:nvSpPr>
            <p:spPr bwMode="auto">
              <a:xfrm>
                <a:off x="48" y="2259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062" name="Rectangle 14"/>
              <p:cNvSpPr>
                <a:spLocks noChangeArrowheads="1"/>
              </p:cNvSpPr>
              <p:nvPr/>
            </p:nvSpPr>
            <p:spPr bwMode="auto">
              <a:xfrm>
                <a:off x="48" y="2403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063" name="Rectangle 15"/>
              <p:cNvSpPr>
                <a:spLocks noChangeArrowheads="1"/>
              </p:cNvSpPr>
              <p:nvPr/>
            </p:nvSpPr>
            <p:spPr bwMode="auto">
              <a:xfrm>
                <a:off x="48" y="2548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064" name="Rectangle 16"/>
              <p:cNvSpPr>
                <a:spLocks noChangeArrowheads="1"/>
              </p:cNvSpPr>
              <p:nvPr/>
            </p:nvSpPr>
            <p:spPr bwMode="auto">
              <a:xfrm>
                <a:off x="48" y="2692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065" name="Rectangle 17"/>
              <p:cNvSpPr>
                <a:spLocks noChangeArrowheads="1"/>
              </p:cNvSpPr>
              <p:nvPr/>
            </p:nvSpPr>
            <p:spPr bwMode="auto">
              <a:xfrm>
                <a:off x="48" y="2836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066" name="Rectangle 18"/>
              <p:cNvSpPr>
                <a:spLocks noChangeArrowheads="1"/>
              </p:cNvSpPr>
              <p:nvPr/>
            </p:nvSpPr>
            <p:spPr bwMode="auto">
              <a:xfrm>
                <a:off x="48" y="2980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067" name="Rectangle 19"/>
              <p:cNvSpPr>
                <a:spLocks noChangeArrowheads="1"/>
              </p:cNvSpPr>
              <p:nvPr/>
            </p:nvSpPr>
            <p:spPr bwMode="auto">
              <a:xfrm>
                <a:off x="48" y="3124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068" name="Rectangle 20"/>
              <p:cNvSpPr>
                <a:spLocks noChangeArrowheads="1"/>
              </p:cNvSpPr>
              <p:nvPr/>
            </p:nvSpPr>
            <p:spPr bwMode="auto">
              <a:xfrm>
                <a:off x="48" y="3269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069" name="Rectangle 21"/>
              <p:cNvSpPr>
                <a:spLocks noChangeArrowheads="1"/>
              </p:cNvSpPr>
              <p:nvPr/>
            </p:nvSpPr>
            <p:spPr bwMode="auto">
              <a:xfrm>
                <a:off x="48" y="3412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070" name="Rectangle 22"/>
              <p:cNvSpPr>
                <a:spLocks noChangeArrowheads="1"/>
              </p:cNvSpPr>
              <p:nvPr/>
            </p:nvSpPr>
            <p:spPr bwMode="auto">
              <a:xfrm>
                <a:off x="48" y="3557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071" name="Rectangle 23"/>
              <p:cNvSpPr>
                <a:spLocks noChangeArrowheads="1"/>
              </p:cNvSpPr>
              <p:nvPr/>
            </p:nvSpPr>
            <p:spPr bwMode="auto">
              <a:xfrm>
                <a:off x="48" y="3702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072" name="Rectangle 24"/>
              <p:cNvSpPr>
                <a:spLocks noChangeArrowheads="1"/>
              </p:cNvSpPr>
              <p:nvPr/>
            </p:nvSpPr>
            <p:spPr bwMode="auto">
              <a:xfrm>
                <a:off x="48" y="3845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073" name="Rectangle 25"/>
              <p:cNvSpPr>
                <a:spLocks noChangeArrowheads="1"/>
              </p:cNvSpPr>
              <p:nvPr/>
            </p:nvSpPr>
            <p:spPr bwMode="auto">
              <a:xfrm>
                <a:off x="48" y="3990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074" name="Rectangle 26"/>
              <p:cNvSpPr>
                <a:spLocks noChangeArrowheads="1"/>
              </p:cNvSpPr>
              <p:nvPr/>
            </p:nvSpPr>
            <p:spPr bwMode="auto">
              <a:xfrm>
                <a:off x="48" y="4133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075" name="Rectangle 27"/>
              <p:cNvSpPr>
                <a:spLocks noChangeArrowheads="1"/>
              </p:cNvSpPr>
              <p:nvPr/>
            </p:nvSpPr>
            <p:spPr bwMode="auto">
              <a:xfrm>
                <a:off x="48" y="102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076" name="Rectangle 28"/>
              <p:cNvSpPr>
                <a:spLocks noChangeArrowheads="1"/>
              </p:cNvSpPr>
              <p:nvPr/>
            </p:nvSpPr>
            <p:spPr bwMode="auto">
              <a:xfrm>
                <a:off x="48" y="246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077" name="Rectangle 29"/>
              <p:cNvSpPr>
                <a:spLocks noChangeArrowheads="1"/>
              </p:cNvSpPr>
              <p:nvPr/>
            </p:nvSpPr>
            <p:spPr bwMode="auto">
              <a:xfrm>
                <a:off x="48" y="391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078" name="Rectangle 30"/>
              <p:cNvSpPr>
                <a:spLocks noChangeArrowheads="1"/>
              </p:cNvSpPr>
              <p:nvPr/>
            </p:nvSpPr>
            <p:spPr bwMode="auto">
              <a:xfrm>
                <a:off x="48" y="535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079" name="Rectangle 31"/>
              <p:cNvSpPr>
                <a:spLocks noChangeArrowheads="1"/>
              </p:cNvSpPr>
              <p:nvPr/>
            </p:nvSpPr>
            <p:spPr bwMode="auto">
              <a:xfrm>
                <a:off x="48" y="679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080" name="Rectangle 32"/>
              <p:cNvSpPr>
                <a:spLocks noChangeArrowheads="1"/>
              </p:cNvSpPr>
              <p:nvPr/>
            </p:nvSpPr>
            <p:spPr bwMode="auto">
              <a:xfrm>
                <a:off x="48" y="823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081" name="Rectangle 33"/>
              <p:cNvSpPr>
                <a:spLocks noChangeArrowheads="1"/>
              </p:cNvSpPr>
              <p:nvPr/>
            </p:nvSpPr>
            <p:spPr bwMode="auto">
              <a:xfrm>
                <a:off x="48" y="968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</p:grpSp>
      </p:grpSp>
      <p:sp>
        <p:nvSpPr>
          <p:cNvPr id="1027" name="Rectangle 34"/>
          <p:cNvSpPr>
            <a:spLocks noGrp="1" noChangeArrowheads="1"/>
          </p:cNvSpPr>
          <p:nvPr>
            <p:ph type="title"/>
          </p:nvPr>
        </p:nvSpPr>
        <p:spPr bwMode="auto">
          <a:xfrm>
            <a:off x="11430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smtClean="0"/>
              <a:t>Click to edit Master title style</a:t>
            </a:r>
          </a:p>
        </p:txBody>
      </p:sp>
      <p:sp>
        <p:nvSpPr>
          <p:cNvPr id="2084" name="Rectangle 3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430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2085" name="Rectangle 3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814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2086" name="Rectangle 3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7E6D61A2-2DAF-45F4-AA63-18FD125B3C17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  <p:sp>
        <p:nvSpPr>
          <p:cNvPr id="2087" name="Rectangle 39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69988" y="1946275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39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  <p:sldLayoutId id="2147483738" r:id="rId12"/>
  </p:sldLayoutIdLst>
  <p:transition spd="med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FFF00"/>
        </a:buClr>
        <a:buSzPct val="60000"/>
        <a:buFont typeface="Wingdings" pitchFamily="2" charset="2"/>
        <a:buChar char="u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t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s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hyperlink" Target="mailto:barcillo@gmail.com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dspace.espol.edu.ec/browse?type=author&amp;value=Marcillo%20Morla,%20Fabricio" TargetMode="Externa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66800" y="609600"/>
            <a:ext cx="7772400" cy="1676400"/>
          </a:xfrm>
        </p:spPr>
        <p:txBody>
          <a:bodyPr/>
          <a:lstStyle/>
          <a:p>
            <a:pPr eaLnBrk="1" hangingPunct="1"/>
            <a:r>
              <a:rPr lang="es-ES_tradnl" dirty="0" smtClean="0"/>
              <a:t>Administración de Empresas Acuícolas I – </a:t>
            </a:r>
            <a:r>
              <a:rPr lang="es-ES_tradnl" smtClean="0"/>
              <a:t>Clase </a:t>
            </a:r>
            <a:r>
              <a:rPr lang="es-ES_tradnl" dirty="0" smtClean="0"/>
              <a:t>5</a:t>
            </a:r>
            <a:endParaRPr lang="es-ES_tradnl" dirty="0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3886200"/>
            <a:ext cx="6400800" cy="838200"/>
          </a:xfrm>
        </p:spPr>
        <p:txBody>
          <a:bodyPr/>
          <a:lstStyle/>
          <a:p>
            <a:pPr algn="l" eaLnBrk="1" hangingPunct="1">
              <a:defRPr/>
            </a:pPr>
            <a:r>
              <a:rPr lang="es-ES_tradnl" dirty="0" smtClean="0"/>
              <a:t>Fabrizio Marcillo </a:t>
            </a:r>
            <a:r>
              <a:rPr lang="es-ES_tradnl" dirty="0" err="1" smtClean="0"/>
              <a:t>Morla</a:t>
            </a:r>
            <a:r>
              <a:rPr lang="es-ES_tradnl" dirty="0" smtClean="0"/>
              <a:t> </a:t>
            </a:r>
            <a:r>
              <a:rPr lang="es-ES_tradnl" dirty="0" err="1" smtClean="0"/>
              <a:t>MBA</a:t>
            </a:r>
            <a:endParaRPr lang="es-ES_tradnl" dirty="0" smtClean="0"/>
          </a:p>
        </p:txBody>
      </p:sp>
      <p:pic>
        <p:nvPicPr>
          <p:cNvPr id="3076" name="Picture 9" descr="Logofimcm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62800" y="2286000"/>
            <a:ext cx="1676400" cy="167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7" name="Text Box 10"/>
          <p:cNvSpPr txBox="1">
            <a:spLocks noChangeArrowheads="1"/>
          </p:cNvSpPr>
          <p:nvPr/>
        </p:nvSpPr>
        <p:spPr bwMode="auto">
          <a:xfrm>
            <a:off x="4932363" y="4960938"/>
            <a:ext cx="271145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hlinkClick r:id="rId4"/>
              </a:rPr>
              <a:t>barcillo@gmail.com</a:t>
            </a:r>
            <a:endParaRPr lang="en-US"/>
          </a:p>
          <a:p>
            <a:r>
              <a:rPr lang="en-US"/>
              <a:t>(593-9) 4194239</a:t>
            </a:r>
          </a:p>
          <a:p>
            <a:endParaRPr lang="es-ES"/>
          </a:p>
        </p:txBody>
      </p:sp>
      <p:pic>
        <p:nvPicPr>
          <p:cNvPr id="3078" name="6 Imagen" descr="espol1-300x299.pn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2071688"/>
            <a:ext cx="1792288" cy="1785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-304800"/>
            <a:ext cx="7772400" cy="1143000"/>
          </a:xfrm>
        </p:spPr>
        <p:txBody>
          <a:bodyPr/>
          <a:lstStyle/>
          <a:p>
            <a:r>
              <a:rPr lang="es-ES_tradnl">
                <a:latin typeface="Arial" charset="0"/>
              </a:rPr>
              <a:t>Determinar Area De Contacto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457200"/>
            <a:ext cx="9144000" cy="5943600"/>
          </a:xfrm>
        </p:spPr>
        <p:txBody>
          <a:bodyPr/>
          <a:lstStyle/>
          <a:p>
            <a:pPr marL="609600" indent="-609600"/>
            <a:r>
              <a:rPr lang="es-ES_tradnl">
                <a:latin typeface="Arial" charset="0"/>
              </a:rPr>
              <a:t>Como se comunican inicialmente.</a:t>
            </a:r>
          </a:p>
          <a:p>
            <a:pPr marL="609600" indent="-609600"/>
            <a:r>
              <a:rPr lang="es-ES_tradnl">
                <a:latin typeface="Arial" charset="0"/>
              </a:rPr>
              <a:t>3 areas de contacto:</a:t>
            </a:r>
          </a:p>
          <a:p>
            <a:pPr marL="990600" lvl="1" indent="-533400"/>
            <a:r>
              <a:rPr lang="es-ES_tradnl">
                <a:latin typeface="Arial" charset="0"/>
              </a:rPr>
              <a:t>Pensamientos.“Yo pienso”, “¿qué crees?”</a:t>
            </a:r>
          </a:p>
          <a:p>
            <a:pPr marL="990600" lvl="1" indent="-533400"/>
            <a:r>
              <a:rPr lang="es-ES_tradnl">
                <a:latin typeface="Arial" charset="0"/>
              </a:rPr>
              <a:t>Sentimientos. “Está bonito”, “me gusta” </a:t>
            </a:r>
            <a:r>
              <a:rPr lang="es-ES_tradnl">
                <a:latin typeface="Wingdings" pitchFamily="2" charset="2"/>
              </a:rPr>
              <a:t>J</a:t>
            </a:r>
            <a:r>
              <a:rPr lang="es-ES_tradnl">
                <a:latin typeface="Arial" charset="0"/>
              </a:rPr>
              <a:t>.</a:t>
            </a:r>
          </a:p>
          <a:p>
            <a:pPr marL="990600" lvl="1" indent="-533400"/>
            <a:r>
              <a:rPr lang="es-ES_tradnl">
                <a:latin typeface="Arial" charset="0"/>
              </a:rPr>
              <a:t>Acciones.</a:t>
            </a:r>
          </a:p>
          <a:p>
            <a:pPr marL="1371600" lvl="2" indent="-457200"/>
            <a:r>
              <a:rPr lang="es-ES_tradnl">
                <a:latin typeface="Arial" charset="0"/>
              </a:rPr>
              <a:t>Inacción. Se queda callado.</a:t>
            </a:r>
          </a:p>
          <a:p>
            <a:pPr marL="1371600" lvl="2" indent="-457200"/>
            <a:r>
              <a:rPr lang="es-ES_tradnl">
                <a:latin typeface="Arial" charset="0"/>
              </a:rPr>
              <a:t>Reacción. Actuar o sobre actuar.</a:t>
            </a:r>
          </a:p>
        </p:txBody>
      </p:sp>
      <p:sp>
        <p:nvSpPr>
          <p:cNvPr id="68612" name="Text Box 4"/>
          <p:cNvSpPr txBox="1">
            <a:spLocks noChangeArrowheads="1"/>
          </p:cNvSpPr>
          <p:nvPr/>
        </p:nvSpPr>
        <p:spPr bwMode="auto">
          <a:xfrm>
            <a:off x="8518525" y="6246813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latin typeface="Arial" charset="0"/>
              </a:rPr>
              <a:t>8</a:t>
            </a:r>
            <a:endParaRPr lang="es-ES_tradnl">
              <a:latin typeface="Arial" charset="0"/>
            </a:endParaRP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533400" y="4267200"/>
            <a:ext cx="8077200" cy="2370138"/>
            <a:chOff x="336" y="1675"/>
            <a:chExt cx="5088" cy="1493"/>
          </a:xfrm>
        </p:grpSpPr>
        <p:sp>
          <p:nvSpPr>
            <p:cNvPr id="68614" name="Line 6"/>
            <p:cNvSpPr>
              <a:spLocks noChangeShapeType="1"/>
            </p:cNvSpPr>
            <p:nvPr/>
          </p:nvSpPr>
          <p:spPr bwMode="auto">
            <a:xfrm>
              <a:off x="2688" y="1680"/>
              <a:ext cx="0" cy="14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lg" len="lg"/>
              <a:tailEnd type="triangle" w="lg" len="lg"/>
            </a:ln>
            <a:effectLst/>
          </p:spPr>
          <p:txBody>
            <a:bodyPr/>
            <a:lstStyle/>
            <a:p>
              <a:endParaRPr lang="es-ES"/>
            </a:p>
          </p:txBody>
        </p:sp>
        <p:sp>
          <p:nvSpPr>
            <p:cNvPr id="68615" name="Line 7"/>
            <p:cNvSpPr>
              <a:spLocks noChangeShapeType="1"/>
            </p:cNvSpPr>
            <p:nvPr/>
          </p:nvSpPr>
          <p:spPr bwMode="auto">
            <a:xfrm>
              <a:off x="1488" y="2352"/>
              <a:ext cx="25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lg" len="lg"/>
              <a:tailEnd type="triangle" w="lg" len="lg"/>
            </a:ln>
            <a:effectLst/>
          </p:spPr>
          <p:txBody>
            <a:bodyPr/>
            <a:lstStyle/>
            <a:p>
              <a:endParaRPr lang="es-ES"/>
            </a:p>
          </p:txBody>
        </p:sp>
        <p:sp>
          <p:nvSpPr>
            <p:cNvPr id="68616" name="Text Box 8"/>
            <p:cNvSpPr txBox="1">
              <a:spLocks noChangeArrowheads="1"/>
            </p:cNvSpPr>
            <p:nvPr/>
          </p:nvSpPr>
          <p:spPr bwMode="auto">
            <a:xfrm>
              <a:off x="2798" y="1675"/>
              <a:ext cx="75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Arial" charset="0"/>
                </a:rPr>
                <a:t>Activo</a:t>
              </a:r>
            </a:p>
          </p:txBody>
        </p:sp>
        <p:sp>
          <p:nvSpPr>
            <p:cNvPr id="68617" name="Text Box 9"/>
            <p:cNvSpPr txBox="1">
              <a:spLocks noChangeArrowheads="1"/>
            </p:cNvSpPr>
            <p:nvPr/>
          </p:nvSpPr>
          <p:spPr bwMode="auto">
            <a:xfrm>
              <a:off x="2894" y="2880"/>
              <a:ext cx="75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Arial" charset="0"/>
                </a:rPr>
                <a:t>Pasivo</a:t>
              </a:r>
            </a:p>
          </p:txBody>
        </p:sp>
        <p:sp>
          <p:nvSpPr>
            <p:cNvPr id="68618" name="Text Box 10"/>
            <p:cNvSpPr txBox="1">
              <a:spLocks noChangeArrowheads="1"/>
            </p:cNvSpPr>
            <p:nvPr/>
          </p:nvSpPr>
          <p:spPr bwMode="auto">
            <a:xfrm>
              <a:off x="4128" y="2208"/>
              <a:ext cx="129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Arial" charset="0"/>
                </a:rPr>
                <a:t>Alejamiento</a:t>
              </a:r>
            </a:p>
          </p:txBody>
        </p:sp>
        <p:sp>
          <p:nvSpPr>
            <p:cNvPr id="68619" name="Text Box 11"/>
            <p:cNvSpPr txBox="1">
              <a:spLocks noChangeArrowheads="1"/>
            </p:cNvSpPr>
            <p:nvPr/>
          </p:nvSpPr>
          <p:spPr bwMode="auto">
            <a:xfrm>
              <a:off x="336" y="2064"/>
              <a:ext cx="129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Arial" charset="0"/>
                </a:rPr>
                <a:t>Acercamiento</a:t>
              </a:r>
            </a:p>
          </p:txBody>
        </p:sp>
      </p:grpSp>
      <p:sp>
        <p:nvSpPr>
          <p:cNvPr id="68620" name="Text Box 12"/>
          <p:cNvSpPr txBox="1">
            <a:spLocks noChangeArrowheads="1"/>
          </p:cNvSpPr>
          <p:nvPr/>
        </p:nvSpPr>
        <p:spPr bwMode="auto">
          <a:xfrm rot="1535208">
            <a:off x="5410200" y="4359275"/>
            <a:ext cx="21177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latin typeface="Arial" charset="0"/>
              </a:rPr>
              <a:t>Pensamientos</a:t>
            </a:r>
          </a:p>
        </p:txBody>
      </p:sp>
      <p:sp>
        <p:nvSpPr>
          <p:cNvPr id="68621" name="Text Box 13"/>
          <p:cNvSpPr txBox="1">
            <a:spLocks noChangeArrowheads="1"/>
          </p:cNvSpPr>
          <p:nvPr/>
        </p:nvSpPr>
        <p:spPr bwMode="auto">
          <a:xfrm rot="-1038290">
            <a:off x="2497138" y="4343400"/>
            <a:ext cx="16938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latin typeface="Arial" charset="0"/>
              </a:rPr>
              <a:t>Emociones</a:t>
            </a:r>
          </a:p>
        </p:txBody>
      </p:sp>
      <p:sp>
        <p:nvSpPr>
          <p:cNvPr id="68622" name="Text Box 14"/>
          <p:cNvSpPr txBox="1">
            <a:spLocks noChangeArrowheads="1"/>
          </p:cNvSpPr>
          <p:nvPr/>
        </p:nvSpPr>
        <p:spPr bwMode="auto">
          <a:xfrm rot="1286071">
            <a:off x="2667000" y="5715000"/>
            <a:ext cx="14573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latin typeface="Arial" charset="0"/>
              </a:rPr>
              <a:t>Reacción</a:t>
            </a:r>
          </a:p>
        </p:txBody>
      </p:sp>
      <p:sp>
        <p:nvSpPr>
          <p:cNvPr id="68623" name="Text Box 15"/>
          <p:cNvSpPr txBox="1">
            <a:spLocks noChangeArrowheads="1"/>
          </p:cNvSpPr>
          <p:nvPr/>
        </p:nvSpPr>
        <p:spPr bwMode="auto">
          <a:xfrm rot="-1038290">
            <a:off x="5486400" y="5715000"/>
            <a:ext cx="132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latin typeface="Arial" charset="0"/>
              </a:rPr>
              <a:t>Inacción</a:t>
            </a:r>
          </a:p>
        </p:txBody>
      </p:sp>
    </p:spTree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-304800"/>
            <a:ext cx="7772400" cy="1143000"/>
          </a:xfrm>
        </p:spPr>
        <p:txBody>
          <a:bodyPr/>
          <a:lstStyle/>
          <a:p>
            <a:r>
              <a:rPr lang="es-ES_tradnl">
                <a:latin typeface="Arial" charset="0"/>
              </a:rPr>
              <a:t>Tipos de Personalidad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457200"/>
            <a:ext cx="9144000" cy="5943600"/>
          </a:xfrm>
        </p:spPr>
        <p:txBody>
          <a:bodyPr/>
          <a:lstStyle/>
          <a:p>
            <a:pPr marL="609600" indent="-609600"/>
            <a:endParaRPr lang="en-US">
              <a:latin typeface="Arial" charset="0"/>
            </a:endParaRPr>
          </a:p>
        </p:txBody>
      </p:sp>
      <p:sp>
        <p:nvSpPr>
          <p:cNvPr id="70660" name="Text Box 4"/>
          <p:cNvSpPr txBox="1">
            <a:spLocks noChangeArrowheads="1"/>
          </p:cNvSpPr>
          <p:nvPr/>
        </p:nvSpPr>
        <p:spPr bwMode="auto">
          <a:xfrm>
            <a:off x="8518525" y="6246813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latin typeface="Arial" charset="0"/>
              </a:rPr>
              <a:t>9</a:t>
            </a:r>
            <a:endParaRPr lang="es-ES_tradnl">
              <a:latin typeface="Arial" charset="0"/>
            </a:endParaRPr>
          </a:p>
        </p:txBody>
      </p:sp>
      <p:sp>
        <p:nvSpPr>
          <p:cNvPr id="70662" name="Line 6"/>
          <p:cNvSpPr>
            <a:spLocks noChangeShapeType="1"/>
          </p:cNvSpPr>
          <p:nvPr/>
        </p:nvSpPr>
        <p:spPr bwMode="auto">
          <a:xfrm>
            <a:off x="4267200" y="1524000"/>
            <a:ext cx="0" cy="419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lg" len="lg"/>
            <a:tailEnd type="triangle" w="lg" len="lg"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70663" name="Line 7"/>
          <p:cNvSpPr>
            <a:spLocks noChangeShapeType="1"/>
          </p:cNvSpPr>
          <p:nvPr/>
        </p:nvSpPr>
        <p:spPr bwMode="auto">
          <a:xfrm flipV="1">
            <a:off x="533400" y="3429000"/>
            <a:ext cx="7391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lg" len="lg"/>
            <a:tailEnd type="triangle" w="lg" len="lg"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70672" name="Text Box 16"/>
          <p:cNvSpPr txBox="1">
            <a:spLocks noChangeArrowheads="1"/>
          </p:cNvSpPr>
          <p:nvPr/>
        </p:nvSpPr>
        <p:spPr bwMode="auto">
          <a:xfrm>
            <a:off x="1371600" y="1981200"/>
            <a:ext cx="2057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Emotivos</a:t>
            </a:r>
          </a:p>
        </p:txBody>
      </p:sp>
      <p:sp>
        <p:nvSpPr>
          <p:cNvPr id="70673" name="Text Box 17"/>
          <p:cNvSpPr txBox="1">
            <a:spLocks noChangeArrowheads="1"/>
          </p:cNvSpPr>
          <p:nvPr/>
        </p:nvSpPr>
        <p:spPr bwMode="auto">
          <a:xfrm>
            <a:off x="1066800" y="4038600"/>
            <a:ext cx="2057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Originales</a:t>
            </a:r>
          </a:p>
        </p:txBody>
      </p:sp>
      <p:sp>
        <p:nvSpPr>
          <p:cNvPr id="70675" name="Text Box 19"/>
          <p:cNvSpPr txBox="1">
            <a:spLocks noChangeArrowheads="1"/>
          </p:cNvSpPr>
          <p:nvPr/>
        </p:nvSpPr>
        <p:spPr bwMode="auto">
          <a:xfrm>
            <a:off x="5334000" y="2057400"/>
            <a:ext cx="2057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Pensadores</a:t>
            </a:r>
          </a:p>
        </p:txBody>
      </p:sp>
      <p:sp>
        <p:nvSpPr>
          <p:cNvPr id="70677" name="Text Box 21"/>
          <p:cNvSpPr txBox="1">
            <a:spLocks noChangeArrowheads="1"/>
          </p:cNvSpPr>
          <p:nvPr/>
        </p:nvSpPr>
        <p:spPr bwMode="auto">
          <a:xfrm>
            <a:off x="5334000" y="4191000"/>
            <a:ext cx="2057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Tranquilos</a:t>
            </a:r>
          </a:p>
        </p:txBody>
      </p:sp>
      <p:sp>
        <p:nvSpPr>
          <p:cNvPr id="70678" name="Text Box 22"/>
          <p:cNvSpPr txBox="1">
            <a:spLocks noChangeArrowheads="1"/>
          </p:cNvSpPr>
          <p:nvPr/>
        </p:nvSpPr>
        <p:spPr bwMode="auto">
          <a:xfrm>
            <a:off x="5257800" y="3124200"/>
            <a:ext cx="2057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Persistentes</a:t>
            </a:r>
          </a:p>
        </p:txBody>
      </p:sp>
      <p:sp>
        <p:nvSpPr>
          <p:cNvPr id="70680" name="Text Box 24"/>
          <p:cNvSpPr txBox="1">
            <a:spLocks noChangeArrowheads="1"/>
          </p:cNvSpPr>
          <p:nvPr/>
        </p:nvSpPr>
        <p:spPr bwMode="auto">
          <a:xfrm>
            <a:off x="1600200" y="3200400"/>
            <a:ext cx="2057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Promotores</a:t>
            </a:r>
          </a:p>
        </p:txBody>
      </p:sp>
    </p:spTree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-304800"/>
            <a:ext cx="7772400" cy="1143000"/>
          </a:xfrm>
        </p:spPr>
        <p:txBody>
          <a:bodyPr/>
          <a:lstStyle/>
          <a:p>
            <a:r>
              <a:rPr lang="es-ES_tradnl">
                <a:latin typeface="Arial" charset="0"/>
              </a:rPr>
              <a:t>Pensador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609600"/>
            <a:ext cx="9144000" cy="5943600"/>
          </a:xfrm>
        </p:spPr>
        <p:txBody>
          <a:bodyPr/>
          <a:lstStyle/>
          <a:p>
            <a:pPr marL="609600" indent="-609600">
              <a:lnSpc>
                <a:spcPct val="90000"/>
              </a:lnSpc>
            </a:pPr>
            <a:r>
              <a:rPr lang="es-ES_tradnl" sz="2800">
                <a:latin typeface="Arial" charset="0"/>
              </a:rPr>
              <a:t>Área de contacto:</a:t>
            </a:r>
          </a:p>
          <a:p>
            <a:pPr marL="990600" lvl="1" indent="-533400">
              <a:lnSpc>
                <a:spcPct val="90000"/>
              </a:lnSpc>
            </a:pPr>
            <a:r>
              <a:rPr lang="es-ES_tradnl" sz="2400">
                <a:latin typeface="Arial" charset="0"/>
              </a:rPr>
              <a:t>Mi nombre es... Donde quiere que me siente?</a:t>
            </a:r>
          </a:p>
          <a:p>
            <a:pPr marL="990600" lvl="1" indent="-533400">
              <a:lnSpc>
                <a:spcPct val="90000"/>
              </a:lnSpc>
            </a:pPr>
            <a:r>
              <a:rPr lang="es-ES_tradnl" sz="2400">
                <a:latin typeface="Arial" charset="0"/>
              </a:rPr>
              <a:t>Hola, mi nombre es ... como te llamas? A que te dedicas?</a:t>
            </a:r>
          </a:p>
          <a:p>
            <a:pPr marL="609600" indent="-609600">
              <a:lnSpc>
                <a:spcPct val="90000"/>
              </a:lnSpc>
            </a:pPr>
            <a:r>
              <a:rPr lang="es-ES_tradnl" sz="2800">
                <a:latin typeface="Arial" charset="0"/>
              </a:rPr>
              <a:t>Fuerza de carácter, cualidades:</a:t>
            </a:r>
          </a:p>
          <a:p>
            <a:pPr marL="990600" lvl="1" indent="-533400">
              <a:lnSpc>
                <a:spcPct val="90000"/>
              </a:lnSpc>
            </a:pPr>
            <a:r>
              <a:rPr lang="es-ES_tradnl" sz="2400">
                <a:latin typeface="Arial" charset="0"/>
              </a:rPr>
              <a:t>Lógicos, responsables, organizados.</a:t>
            </a:r>
          </a:p>
          <a:p>
            <a:pPr marL="990600" lvl="1" indent="-533400">
              <a:lnSpc>
                <a:spcPct val="90000"/>
              </a:lnSpc>
            </a:pPr>
            <a:r>
              <a:rPr lang="es-ES_tradnl" sz="2400">
                <a:latin typeface="Arial" charset="0"/>
              </a:rPr>
              <a:t>25% población USA.</a:t>
            </a:r>
          </a:p>
          <a:p>
            <a:pPr marL="990600" lvl="1" indent="-533400">
              <a:lnSpc>
                <a:spcPct val="90000"/>
              </a:lnSpc>
            </a:pPr>
            <a:r>
              <a:rPr lang="es-ES_tradnl" sz="2400">
                <a:latin typeface="Arial" charset="0"/>
              </a:rPr>
              <a:t>25% mujeres, 75% hombres.</a:t>
            </a:r>
          </a:p>
          <a:p>
            <a:pPr marL="609600" indent="-609600">
              <a:lnSpc>
                <a:spcPct val="90000"/>
              </a:lnSpc>
            </a:pPr>
            <a:r>
              <a:rPr lang="es-ES_tradnl" sz="2800">
                <a:latin typeface="Arial" charset="0"/>
              </a:rPr>
              <a:t>Expresión:</a:t>
            </a:r>
          </a:p>
          <a:p>
            <a:pPr marL="990600" lvl="1" indent="-533400">
              <a:lnSpc>
                <a:spcPct val="90000"/>
              </a:lnSpc>
            </a:pPr>
            <a:r>
              <a:rPr lang="es-ES_tradnl" sz="2400">
                <a:latin typeface="Arial" charset="0"/>
              </a:rPr>
              <a:t>Líneas expresión en frente, se rasca la cabeza.</a:t>
            </a:r>
          </a:p>
          <a:p>
            <a:pPr marL="990600" lvl="1" indent="-533400">
              <a:lnSpc>
                <a:spcPct val="90000"/>
              </a:lnSpc>
            </a:pPr>
            <a:r>
              <a:rPr lang="es-ES_tradnl" sz="2400">
                <a:latin typeface="Arial" charset="0"/>
              </a:rPr>
              <a:t>Visten muy bien según ocasión, nítidos, odian desorden.</a:t>
            </a:r>
          </a:p>
          <a:p>
            <a:pPr marL="990600" lvl="1" indent="-533400">
              <a:lnSpc>
                <a:spcPct val="90000"/>
              </a:lnSpc>
            </a:pPr>
            <a:r>
              <a:rPr lang="es-ES_tradnl" sz="2400">
                <a:latin typeface="Arial" charset="0"/>
              </a:rPr>
              <a:t>Oficina /hogar organizados /ordenados, muestran títulos.</a:t>
            </a:r>
          </a:p>
          <a:p>
            <a:pPr marL="609600" indent="-609600">
              <a:lnSpc>
                <a:spcPct val="90000"/>
              </a:lnSpc>
            </a:pPr>
            <a:r>
              <a:rPr lang="es-ES_tradnl" sz="2800">
                <a:latin typeface="Arial" charset="0"/>
              </a:rPr>
              <a:t>Habilidades:</a:t>
            </a:r>
          </a:p>
          <a:p>
            <a:pPr marL="990600" lvl="1" indent="-533400">
              <a:lnSpc>
                <a:spcPct val="90000"/>
              </a:lnSpc>
            </a:pPr>
            <a:r>
              <a:rPr lang="es-ES_tradnl" sz="2400">
                <a:latin typeface="Arial" charset="0"/>
              </a:rPr>
              <a:t>Capta hechos, los ordena y sintetiza rápidamente.</a:t>
            </a:r>
          </a:p>
        </p:txBody>
      </p:sp>
      <p:sp>
        <p:nvSpPr>
          <p:cNvPr id="71684" name="Text Box 4"/>
          <p:cNvSpPr txBox="1">
            <a:spLocks noChangeArrowheads="1"/>
          </p:cNvSpPr>
          <p:nvPr/>
        </p:nvSpPr>
        <p:spPr bwMode="auto">
          <a:xfrm>
            <a:off x="8518525" y="6246813"/>
            <a:ext cx="523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latin typeface="Arial" charset="0"/>
              </a:rPr>
              <a:t>10</a:t>
            </a:r>
            <a:endParaRPr lang="es-ES_tradnl">
              <a:latin typeface="Arial" charset="0"/>
            </a:endParaRPr>
          </a:p>
        </p:txBody>
      </p:sp>
    </p:spTree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1026"/>
          <p:cNvSpPr>
            <a:spLocks noGrp="1" noChangeArrowheads="1"/>
          </p:cNvSpPr>
          <p:nvPr>
            <p:ph type="title"/>
          </p:nvPr>
        </p:nvSpPr>
        <p:spPr>
          <a:xfrm>
            <a:off x="762000" y="-304800"/>
            <a:ext cx="7772400" cy="1143000"/>
          </a:xfrm>
        </p:spPr>
        <p:txBody>
          <a:bodyPr/>
          <a:lstStyle/>
          <a:p>
            <a:r>
              <a:rPr lang="es-ES_tradnl">
                <a:latin typeface="Arial" charset="0"/>
              </a:rPr>
              <a:t>Pensador</a:t>
            </a:r>
          </a:p>
        </p:txBody>
      </p:sp>
      <p:sp>
        <p:nvSpPr>
          <p:cNvPr id="72707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0" y="609600"/>
            <a:ext cx="9144000" cy="5943600"/>
          </a:xfrm>
        </p:spPr>
        <p:txBody>
          <a:bodyPr/>
          <a:lstStyle/>
          <a:p>
            <a:pPr marL="609600" indent="-609600"/>
            <a:r>
              <a:rPr lang="es-ES_tradnl">
                <a:latin typeface="Arial" charset="0"/>
              </a:rPr>
              <a:t>Percepción y modo de contacto:</a:t>
            </a:r>
          </a:p>
          <a:p>
            <a:pPr marL="1371600" lvl="2" indent="-457200"/>
            <a:r>
              <a:rPr lang="es-ES_tradnl">
                <a:latin typeface="Arial" charset="0"/>
              </a:rPr>
              <a:t>Piensa y pone en orden sus ideas.</a:t>
            </a:r>
          </a:p>
          <a:p>
            <a:pPr marL="1371600" lvl="2" indent="-457200"/>
            <a:r>
              <a:rPr lang="es-ES_tradnl">
                <a:latin typeface="Arial" charset="0"/>
              </a:rPr>
              <a:t>Nivel 1 computador / informativo.</a:t>
            </a:r>
          </a:p>
          <a:p>
            <a:pPr marL="1371600" lvl="2" indent="-457200"/>
            <a:r>
              <a:rPr lang="es-ES_tradnl">
                <a:latin typeface="Arial" charset="0"/>
              </a:rPr>
              <a:t>Nivel 2 Emocionador/ emotivo, confortador/confortador.</a:t>
            </a:r>
          </a:p>
          <a:p>
            <a:pPr marL="1371600" lvl="2" indent="-457200"/>
            <a:r>
              <a:rPr lang="es-ES_tradnl">
                <a:latin typeface="Arial" charset="0"/>
              </a:rPr>
              <a:t>Nivel 3 director/directivo.</a:t>
            </a:r>
          </a:p>
          <a:p>
            <a:pPr marL="609600" indent="-609600"/>
            <a:r>
              <a:rPr lang="es-ES_tradnl">
                <a:latin typeface="Arial" charset="0"/>
              </a:rPr>
              <a:t>Necesidades psicológicas:</a:t>
            </a:r>
          </a:p>
          <a:p>
            <a:pPr marL="1371600" lvl="2" indent="-457200"/>
            <a:r>
              <a:rPr lang="es-ES_tradnl">
                <a:latin typeface="Arial" charset="0"/>
              </a:rPr>
              <a:t>Reconozcan el pensamiento y logros.</a:t>
            </a:r>
          </a:p>
          <a:p>
            <a:pPr marL="1371600" lvl="2" indent="-457200"/>
            <a:r>
              <a:rPr lang="es-ES_tradnl">
                <a:latin typeface="Arial" charset="0"/>
              </a:rPr>
              <a:t>Reconozcan lo responsable que es y duro que trabaja.</a:t>
            </a:r>
          </a:p>
          <a:p>
            <a:pPr marL="1371600" lvl="2" indent="-457200"/>
            <a:r>
              <a:rPr lang="es-ES_tradnl">
                <a:latin typeface="Arial" charset="0"/>
              </a:rPr>
              <a:t>Necesita saber plazos de tiempo.</a:t>
            </a:r>
          </a:p>
          <a:p>
            <a:pPr marL="609600" indent="-609600"/>
            <a:r>
              <a:rPr lang="es-ES_tradnl">
                <a:latin typeface="Arial" charset="0"/>
              </a:rPr>
              <a:t>Secuencia de conflicto:</a:t>
            </a:r>
          </a:p>
          <a:p>
            <a:pPr marL="1371600" lvl="2" indent="-457200"/>
            <a:r>
              <a:rPr lang="es-ES_tradnl">
                <a:latin typeface="Arial" charset="0"/>
              </a:rPr>
              <a:t>Perfeccionista.</a:t>
            </a:r>
          </a:p>
          <a:p>
            <a:pPr marL="1371600" lvl="2" indent="-457200"/>
            <a:r>
              <a:rPr lang="es-ES_tradnl">
                <a:latin typeface="Arial" charset="0"/>
              </a:rPr>
              <a:t>Perseguidor.</a:t>
            </a:r>
          </a:p>
        </p:txBody>
      </p:sp>
      <p:sp>
        <p:nvSpPr>
          <p:cNvPr id="72708" name="Text Box 1028"/>
          <p:cNvSpPr txBox="1">
            <a:spLocks noChangeArrowheads="1"/>
          </p:cNvSpPr>
          <p:nvPr/>
        </p:nvSpPr>
        <p:spPr bwMode="auto">
          <a:xfrm>
            <a:off x="8518525" y="6246813"/>
            <a:ext cx="523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latin typeface="Arial" charset="0"/>
              </a:rPr>
              <a:t>11</a:t>
            </a:r>
            <a:endParaRPr lang="es-ES_tradnl">
              <a:latin typeface="Arial" charset="0"/>
            </a:endParaRPr>
          </a:p>
        </p:txBody>
      </p:sp>
    </p:spTree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-304800"/>
            <a:ext cx="7772400" cy="1143000"/>
          </a:xfrm>
        </p:spPr>
        <p:txBody>
          <a:bodyPr/>
          <a:lstStyle/>
          <a:p>
            <a:r>
              <a:rPr lang="es-ES_tradnl">
                <a:latin typeface="Arial" charset="0"/>
              </a:rPr>
              <a:t>Emotivos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381000"/>
            <a:ext cx="9144000" cy="5943600"/>
          </a:xfrm>
        </p:spPr>
        <p:txBody>
          <a:bodyPr/>
          <a:lstStyle/>
          <a:p>
            <a:pPr marL="609600" indent="-609600">
              <a:lnSpc>
                <a:spcPct val="90000"/>
              </a:lnSpc>
            </a:pPr>
            <a:r>
              <a:rPr lang="es-ES_tradnl" sz="2800">
                <a:latin typeface="Arial" charset="0"/>
              </a:rPr>
              <a:t>Área de contacto:</a:t>
            </a:r>
          </a:p>
          <a:p>
            <a:pPr marL="990600" lvl="1" indent="-533400">
              <a:lnSpc>
                <a:spcPct val="90000"/>
              </a:lnSpc>
            </a:pPr>
            <a:r>
              <a:rPr lang="es-ES_tradnl" sz="2400">
                <a:latin typeface="Arial" charset="0"/>
              </a:rPr>
              <a:t>Muestran primero sus sentimientos.</a:t>
            </a:r>
          </a:p>
          <a:p>
            <a:pPr marL="990600" lvl="1" indent="-533400">
              <a:lnSpc>
                <a:spcPct val="90000"/>
              </a:lnSpc>
            </a:pPr>
            <a:r>
              <a:rPr lang="es-ES_tradnl" sz="2400">
                <a:latin typeface="Arial" charset="0"/>
              </a:rPr>
              <a:t>Wow! Me alegro de estar aquí, la estoy pasando muy bien.</a:t>
            </a:r>
          </a:p>
          <a:p>
            <a:pPr marL="609600" indent="-609600">
              <a:lnSpc>
                <a:spcPct val="90000"/>
              </a:lnSpc>
            </a:pPr>
            <a:r>
              <a:rPr lang="es-ES_tradnl" sz="2800">
                <a:latin typeface="Arial" charset="0"/>
              </a:rPr>
              <a:t>Fuerza de carácter, cualidades:</a:t>
            </a:r>
          </a:p>
          <a:p>
            <a:pPr marL="990600" lvl="1" indent="-533400">
              <a:lnSpc>
                <a:spcPct val="90000"/>
              </a:lnSpc>
            </a:pPr>
            <a:r>
              <a:rPr lang="es-ES_tradnl" sz="2400">
                <a:latin typeface="Arial" charset="0"/>
              </a:rPr>
              <a:t>Gente compasiva que puede sentir, cálidos.</a:t>
            </a:r>
          </a:p>
          <a:p>
            <a:pPr marL="990600" lvl="1" indent="-533400">
              <a:lnSpc>
                <a:spcPct val="90000"/>
              </a:lnSpc>
            </a:pPr>
            <a:r>
              <a:rPr lang="es-ES_tradnl" sz="2400">
                <a:latin typeface="Arial" charset="0"/>
              </a:rPr>
              <a:t>30% población USA.</a:t>
            </a:r>
          </a:p>
          <a:p>
            <a:pPr marL="990600" lvl="1" indent="-533400">
              <a:lnSpc>
                <a:spcPct val="90000"/>
              </a:lnSpc>
            </a:pPr>
            <a:r>
              <a:rPr lang="es-ES_tradnl" sz="2400">
                <a:latin typeface="Arial" charset="0"/>
              </a:rPr>
              <a:t>75% mujeres, 25% hombres.</a:t>
            </a:r>
          </a:p>
          <a:p>
            <a:pPr marL="609600" indent="-609600">
              <a:lnSpc>
                <a:spcPct val="90000"/>
              </a:lnSpc>
            </a:pPr>
            <a:r>
              <a:rPr lang="es-ES_tradnl" sz="2800">
                <a:latin typeface="Arial" charset="0"/>
              </a:rPr>
              <a:t>Expresión:</a:t>
            </a:r>
          </a:p>
          <a:p>
            <a:pPr marL="990600" lvl="1" indent="-533400">
              <a:lnSpc>
                <a:spcPct val="90000"/>
              </a:lnSpc>
            </a:pPr>
            <a:r>
              <a:rPr lang="es-ES_tradnl" sz="2400">
                <a:latin typeface="Arial" charset="0"/>
              </a:rPr>
              <a:t>Líneas sobre los ojos.</a:t>
            </a:r>
          </a:p>
          <a:p>
            <a:pPr marL="990600" lvl="1" indent="-533400">
              <a:lnSpc>
                <a:spcPct val="90000"/>
              </a:lnSpc>
            </a:pPr>
            <a:r>
              <a:rPr lang="es-ES_tradnl" sz="2400">
                <a:latin typeface="Arial" charset="0"/>
              </a:rPr>
              <a:t>Usan mucho maquillaje y arreglan mucho, visten para otros, buena combinación colores, armonioso, acicalados.</a:t>
            </a:r>
          </a:p>
          <a:p>
            <a:pPr marL="990600" lvl="1" indent="-533400">
              <a:lnSpc>
                <a:spcPct val="90000"/>
              </a:lnSpc>
            </a:pPr>
            <a:r>
              <a:rPr lang="es-ES_tradnl" sz="2400">
                <a:latin typeface="Arial" charset="0"/>
              </a:rPr>
              <a:t>Oficina /hogar cálido, muy cómodo, flores, acogedor, color suave, música relajante.</a:t>
            </a:r>
          </a:p>
          <a:p>
            <a:pPr marL="609600" indent="-609600">
              <a:lnSpc>
                <a:spcPct val="90000"/>
              </a:lnSpc>
            </a:pPr>
            <a:r>
              <a:rPr lang="es-ES_tradnl" sz="2800">
                <a:latin typeface="Arial" charset="0"/>
              </a:rPr>
              <a:t>Habilidades:</a:t>
            </a:r>
          </a:p>
          <a:p>
            <a:pPr marL="990600" lvl="1" indent="-533400">
              <a:lnSpc>
                <a:spcPct val="90000"/>
              </a:lnSpc>
            </a:pPr>
            <a:r>
              <a:rPr lang="es-ES_tradnl" sz="2400">
                <a:latin typeface="Arial" charset="0"/>
              </a:rPr>
              <a:t>Alimentar, criar niños, fuerza en querer a la gente, buenos para armonía.</a:t>
            </a:r>
          </a:p>
        </p:txBody>
      </p:sp>
      <p:sp>
        <p:nvSpPr>
          <p:cNvPr id="73732" name="Text Box 4"/>
          <p:cNvSpPr txBox="1">
            <a:spLocks noChangeArrowheads="1"/>
          </p:cNvSpPr>
          <p:nvPr/>
        </p:nvSpPr>
        <p:spPr bwMode="auto">
          <a:xfrm>
            <a:off x="8518525" y="6246813"/>
            <a:ext cx="523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latin typeface="Arial" charset="0"/>
              </a:rPr>
              <a:t>12</a:t>
            </a:r>
            <a:endParaRPr lang="es-ES_tradnl">
              <a:latin typeface="Arial" charset="0"/>
            </a:endParaRPr>
          </a:p>
        </p:txBody>
      </p:sp>
    </p:spTree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-304800"/>
            <a:ext cx="7772400" cy="1143000"/>
          </a:xfrm>
        </p:spPr>
        <p:txBody>
          <a:bodyPr/>
          <a:lstStyle/>
          <a:p>
            <a:r>
              <a:rPr lang="es-ES_tradnl">
                <a:latin typeface="Arial" charset="0"/>
              </a:rPr>
              <a:t>Emotivos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609600"/>
            <a:ext cx="9144000" cy="5943600"/>
          </a:xfrm>
        </p:spPr>
        <p:txBody>
          <a:bodyPr/>
          <a:lstStyle/>
          <a:p>
            <a:pPr marL="609600" indent="-609600"/>
            <a:r>
              <a:rPr lang="es-ES_tradnl">
                <a:latin typeface="Arial" charset="0"/>
              </a:rPr>
              <a:t>Percepción y modo de contacto:</a:t>
            </a:r>
          </a:p>
          <a:p>
            <a:pPr marL="1371600" lvl="2" indent="-457200"/>
            <a:r>
              <a:rPr lang="es-ES_tradnl">
                <a:latin typeface="Arial" charset="0"/>
              </a:rPr>
              <a:t>Siente y percibe a otros basados en sus sentimientos.</a:t>
            </a:r>
          </a:p>
          <a:p>
            <a:pPr marL="1371600" lvl="2" indent="-457200"/>
            <a:r>
              <a:rPr lang="es-ES_tradnl">
                <a:latin typeface="Arial" charset="0"/>
              </a:rPr>
              <a:t>Nivel 1 confortador/confortador, Emocionador/ emotivo.</a:t>
            </a:r>
          </a:p>
          <a:p>
            <a:pPr marL="1371600" lvl="2" indent="-457200"/>
            <a:r>
              <a:rPr lang="es-ES_tradnl">
                <a:latin typeface="Arial" charset="0"/>
              </a:rPr>
              <a:t>Nivel 2 computador / informativo.</a:t>
            </a:r>
          </a:p>
          <a:p>
            <a:pPr marL="1371600" lvl="2" indent="-457200"/>
            <a:r>
              <a:rPr lang="es-ES_tradnl">
                <a:latin typeface="Arial" charset="0"/>
              </a:rPr>
              <a:t>Nivel 3 director/directivo.</a:t>
            </a:r>
          </a:p>
          <a:p>
            <a:pPr marL="609600" indent="-609600"/>
            <a:r>
              <a:rPr lang="es-ES_tradnl">
                <a:latin typeface="Arial" charset="0"/>
              </a:rPr>
              <a:t>Necesidades psicológicas:</a:t>
            </a:r>
          </a:p>
          <a:p>
            <a:pPr marL="1371600" lvl="2" indent="-457200"/>
            <a:r>
              <a:rPr lang="es-ES_tradnl">
                <a:latin typeface="Arial" charset="0"/>
              </a:rPr>
              <a:t>Reconocido como persona.</a:t>
            </a:r>
          </a:p>
          <a:p>
            <a:pPr marL="1371600" lvl="2" indent="-457200"/>
            <a:r>
              <a:rPr lang="es-ES_tradnl">
                <a:latin typeface="Arial" charset="0"/>
              </a:rPr>
              <a:t>Lo quieran por lo que es y no por lo que tiene o hace.</a:t>
            </a:r>
          </a:p>
          <a:p>
            <a:pPr marL="1371600" lvl="2" indent="-457200"/>
            <a:r>
              <a:rPr lang="es-ES_tradnl">
                <a:latin typeface="Arial" charset="0"/>
              </a:rPr>
              <a:t>Que escuchen sus sentimientos.</a:t>
            </a:r>
          </a:p>
          <a:p>
            <a:pPr marL="609600" indent="-609600"/>
            <a:r>
              <a:rPr lang="es-ES_tradnl">
                <a:latin typeface="Arial" charset="0"/>
              </a:rPr>
              <a:t>Secuencia de conflicto:</a:t>
            </a:r>
          </a:p>
          <a:p>
            <a:pPr marL="1371600" lvl="2" indent="-457200"/>
            <a:r>
              <a:rPr lang="es-ES_tradnl">
                <a:latin typeface="Arial" charset="0"/>
              </a:rPr>
              <a:t>Complaciente.</a:t>
            </a:r>
          </a:p>
          <a:p>
            <a:pPr marL="1371600" lvl="2" indent="-457200"/>
            <a:r>
              <a:rPr lang="es-ES_tradnl">
                <a:latin typeface="Arial" charset="0"/>
              </a:rPr>
              <a:t>Victima.</a:t>
            </a:r>
          </a:p>
        </p:txBody>
      </p:sp>
      <p:sp>
        <p:nvSpPr>
          <p:cNvPr id="74756" name="Text Box 4"/>
          <p:cNvSpPr txBox="1">
            <a:spLocks noChangeArrowheads="1"/>
          </p:cNvSpPr>
          <p:nvPr/>
        </p:nvSpPr>
        <p:spPr bwMode="auto">
          <a:xfrm>
            <a:off x="8518525" y="6246813"/>
            <a:ext cx="523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latin typeface="Arial" charset="0"/>
              </a:rPr>
              <a:t>13</a:t>
            </a:r>
            <a:endParaRPr lang="es-ES_tradnl">
              <a:latin typeface="Arial" charset="0"/>
            </a:endParaRPr>
          </a:p>
        </p:txBody>
      </p:sp>
    </p:spTree>
  </p:cSld>
  <p:clrMapOvr>
    <a:masterClrMapping/>
  </p:clrMapOvr>
  <p:transition spd="med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-304800"/>
            <a:ext cx="7772400" cy="1143000"/>
          </a:xfrm>
        </p:spPr>
        <p:txBody>
          <a:bodyPr/>
          <a:lstStyle/>
          <a:p>
            <a:r>
              <a:rPr lang="es-ES_tradnl">
                <a:latin typeface="Arial" charset="0"/>
              </a:rPr>
              <a:t>Persistentes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381000"/>
            <a:ext cx="9144000" cy="5943600"/>
          </a:xfrm>
        </p:spPr>
        <p:txBody>
          <a:bodyPr/>
          <a:lstStyle/>
          <a:p>
            <a:pPr marL="609600" indent="-609600">
              <a:lnSpc>
                <a:spcPct val="90000"/>
              </a:lnSpc>
            </a:pPr>
            <a:r>
              <a:rPr lang="es-ES_tradnl" sz="2800">
                <a:latin typeface="Arial" charset="0"/>
              </a:rPr>
              <a:t>Área de contacto:</a:t>
            </a:r>
          </a:p>
          <a:p>
            <a:pPr marL="990600" lvl="1" indent="-533400">
              <a:lnSpc>
                <a:spcPct val="90000"/>
              </a:lnSpc>
            </a:pPr>
            <a:r>
              <a:rPr lang="es-ES_tradnl" sz="2400">
                <a:latin typeface="Arial" charset="0"/>
              </a:rPr>
              <a:t>Muestran primero sus pensamientos.</a:t>
            </a:r>
          </a:p>
          <a:p>
            <a:pPr marL="990600" lvl="1" indent="-533400">
              <a:lnSpc>
                <a:spcPct val="90000"/>
              </a:lnSpc>
            </a:pPr>
            <a:r>
              <a:rPr lang="es-ES_tradnl" sz="2400">
                <a:latin typeface="Arial" charset="0"/>
              </a:rPr>
              <a:t>Una vez que alguien inicia la conversación ellos responden con pensamiento.</a:t>
            </a:r>
          </a:p>
          <a:p>
            <a:pPr marL="609600" indent="-609600">
              <a:lnSpc>
                <a:spcPct val="90000"/>
              </a:lnSpc>
            </a:pPr>
            <a:r>
              <a:rPr lang="es-ES_tradnl" sz="2800">
                <a:latin typeface="Arial" charset="0"/>
              </a:rPr>
              <a:t>Fuerza de carácter, cualidades:</a:t>
            </a:r>
          </a:p>
          <a:p>
            <a:pPr marL="990600" lvl="1" indent="-533400">
              <a:lnSpc>
                <a:spcPct val="90000"/>
              </a:lnSpc>
            </a:pPr>
            <a:r>
              <a:rPr lang="es-ES_tradnl" sz="2400">
                <a:latin typeface="Arial" charset="0"/>
              </a:rPr>
              <a:t>Dedicados, comprometidos, gustan conversar uno a uno.</a:t>
            </a:r>
          </a:p>
          <a:p>
            <a:pPr marL="990600" lvl="1" indent="-533400">
              <a:lnSpc>
                <a:spcPct val="90000"/>
              </a:lnSpc>
            </a:pPr>
            <a:r>
              <a:rPr lang="es-ES_tradnl" sz="2400">
                <a:latin typeface="Arial" charset="0"/>
              </a:rPr>
              <a:t>10% población USA.</a:t>
            </a:r>
          </a:p>
          <a:p>
            <a:pPr marL="990600" lvl="1" indent="-533400">
              <a:lnSpc>
                <a:spcPct val="90000"/>
              </a:lnSpc>
            </a:pPr>
            <a:r>
              <a:rPr lang="es-ES_tradnl" sz="2400">
                <a:latin typeface="Arial" charset="0"/>
              </a:rPr>
              <a:t>25% mujeres, 75% hombres.</a:t>
            </a:r>
          </a:p>
          <a:p>
            <a:pPr marL="609600" indent="-609600">
              <a:lnSpc>
                <a:spcPct val="90000"/>
              </a:lnSpc>
            </a:pPr>
            <a:r>
              <a:rPr lang="es-ES_tradnl" sz="2800">
                <a:latin typeface="Arial" charset="0"/>
              </a:rPr>
              <a:t>Expresión:</a:t>
            </a:r>
          </a:p>
          <a:p>
            <a:pPr marL="990600" lvl="1" indent="-533400">
              <a:lnSpc>
                <a:spcPct val="90000"/>
              </a:lnSpc>
            </a:pPr>
            <a:r>
              <a:rPr lang="es-ES_tradnl" sz="2400">
                <a:latin typeface="Arial" charset="0"/>
              </a:rPr>
              <a:t>Mirada muy penetrante, líneas en centro de frente.</a:t>
            </a:r>
          </a:p>
          <a:p>
            <a:pPr marL="990600" lvl="1" indent="-533400">
              <a:lnSpc>
                <a:spcPct val="90000"/>
              </a:lnSpc>
            </a:pPr>
            <a:r>
              <a:rPr lang="es-ES_tradnl" sz="2400">
                <a:latin typeface="Arial" charset="0"/>
              </a:rPr>
              <a:t>Visten conservadoramente, </a:t>
            </a:r>
          </a:p>
          <a:p>
            <a:pPr marL="990600" lvl="1" indent="-533400">
              <a:lnSpc>
                <a:spcPct val="90000"/>
              </a:lnSpc>
            </a:pPr>
            <a:r>
              <a:rPr lang="es-ES_tradnl" sz="2400">
                <a:latin typeface="Arial" charset="0"/>
              </a:rPr>
              <a:t>Muebles antiguos, decoración oriental, colecciones.</a:t>
            </a:r>
          </a:p>
          <a:p>
            <a:pPr marL="609600" indent="-609600">
              <a:lnSpc>
                <a:spcPct val="90000"/>
              </a:lnSpc>
            </a:pPr>
            <a:r>
              <a:rPr lang="es-ES_tradnl" sz="2800">
                <a:latin typeface="Arial" charset="0"/>
              </a:rPr>
              <a:t>Habilidades:</a:t>
            </a:r>
          </a:p>
          <a:p>
            <a:pPr marL="990600" lvl="1" indent="-533400">
              <a:lnSpc>
                <a:spcPct val="90000"/>
              </a:lnSpc>
            </a:pPr>
            <a:r>
              <a:rPr lang="es-ES_tradnl" sz="2400">
                <a:latin typeface="Arial" charset="0"/>
              </a:rPr>
              <a:t>Formula opiniones, juicios de valores.</a:t>
            </a:r>
          </a:p>
        </p:txBody>
      </p:sp>
      <p:sp>
        <p:nvSpPr>
          <p:cNvPr id="75780" name="Text Box 4"/>
          <p:cNvSpPr txBox="1">
            <a:spLocks noChangeArrowheads="1"/>
          </p:cNvSpPr>
          <p:nvPr/>
        </p:nvSpPr>
        <p:spPr bwMode="auto">
          <a:xfrm>
            <a:off x="8518525" y="6246813"/>
            <a:ext cx="523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latin typeface="Arial" charset="0"/>
              </a:rPr>
              <a:t>14</a:t>
            </a:r>
            <a:endParaRPr lang="es-ES_tradnl">
              <a:latin typeface="Arial" charset="0"/>
            </a:endParaRPr>
          </a:p>
        </p:txBody>
      </p:sp>
    </p:spTree>
  </p:cSld>
  <p:clrMapOvr>
    <a:masterClrMapping/>
  </p:clrMapOvr>
  <p:transition spd="med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-304800"/>
            <a:ext cx="7772400" cy="1143000"/>
          </a:xfrm>
        </p:spPr>
        <p:txBody>
          <a:bodyPr/>
          <a:lstStyle/>
          <a:p>
            <a:r>
              <a:rPr lang="es-ES_tradnl">
                <a:latin typeface="Arial" charset="0"/>
              </a:rPr>
              <a:t>Persistentes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609600"/>
            <a:ext cx="9144000" cy="5943600"/>
          </a:xfrm>
        </p:spPr>
        <p:txBody>
          <a:bodyPr/>
          <a:lstStyle/>
          <a:p>
            <a:pPr marL="609600" indent="-609600"/>
            <a:r>
              <a:rPr lang="es-ES_tradnl">
                <a:latin typeface="Arial" charset="0"/>
              </a:rPr>
              <a:t>Percepción y modo de contacto:</a:t>
            </a:r>
          </a:p>
          <a:p>
            <a:pPr marL="1371600" lvl="2" indent="-457200"/>
            <a:r>
              <a:rPr lang="es-ES_tradnl">
                <a:latin typeface="Arial" charset="0"/>
              </a:rPr>
              <a:t>Primero juzga y luego califica.</a:t>
            </a:r>
          </a:p>
          <a:p>
            <a:pPr marL="1371600" lvl="2" indent="-457200"/>
            <a:r>
              <a:rPr lang="es-ES_tradnl">
                <a:latin typeface="Arial" charset="0"/>
              </a:rPr>
              <a:t>Nivel 1 Computador.</a:t>
            </a:r>
          </a:p>
          <a:p>
            <a:pPr marL="1371600" lvl="2" indent="-457200"/>
            <a:r>
              <a:rPr lang="es-ES_tradnl">
                <a:latin typeface="Arial" charset="0"/>
              </a:rPr>
              <a:t>Nivel 2 Confortador / Emotivo.</a:t>
            </a:r>
          </a:p>
          <a:p>
            <a:pPr marL="1371600" lvl="2" indent="-457200"/>
            <a:r>
              <a:rPr lang="es-ES_tradnl">
                <a:latin typeface="Arial" charset="0"/>
              </a:rPr>
              <a:t>Nivel 3 Director.</a:t>
            </a:r>
          </a:p>
          <a:p>
            <a:pPr marL="609600" indent="-609600"/>
            <a:r>
              <a:rPr lang="es-ES_tradnl">
                <a:latin typeface="Arial" charset="0"/>
              </a:rPr>
              <a:t>Necesidades psicológicas:</a:t>
            </a:r>
          </a:p>
          <a:p>
            <a:pPr marL="1371600" lvl="2" indent="-457200"/>
            <a:r>
              <a:rPr lang="es-ES_tradnl">
                <a:latin typeface="Arial" charset="0"/>
              </a:rPr>
              <a:t>Reconocido por sus convicciones.</a:t>
            </a:r>
          </a:p>
          <a:p>
            <a:pPr marL="1371600" lvl="2" indent="-457200"/>
            <a:r>
              <a:rPr lang="es-ES_tradnl">
                <a:latin typeface="Arial" charset="0"/>
              </a:rPr>
              <a:t>Que se escuche sus opiniones y reconozca sus logros.</a:t>
            </a:r>
          </a:p>
          <a:p>
            <a:pPr marL="609600" indent="-609600"/>
            <a:r>
              <a:rPr lang="es-ES_tradnl">
                <a:latin typeface="Arial" charset="0"/>
              </a:rPr>
              <a:t>Secuencia de conflicto:</a:t>
            </a:r>
          </a:p>
          <a:p>
            <a:pPr marL="1371600" lvl="2" indent="-457200"/>
            <a:r>
              <a:rPr lang="es-ES_tradnl">
                <a:latin typeface="Arial" charset="0"/>
              </a:rPr>
              <a:t>Perfeccionista subrayando los defectos.</a:t>
            </a:r>
          </a:p>
          <a:p>
            <a:pPr marL="1371600" lvl="2" indent="-457200"/>
            <a:r>
              <a:rPr lang="es-ES_tradnl">
                <a:latin typeface="Arial" charset="0"/>
              </a:rPr>
              <a:t>Perseguidor.</a:t>
            </a:r>
          </a:p>
        </p:txBody>
      </p:sp>
      <p:sp>
        <p:nvSpPr>
          <p:cNvPr id="76804" name="Text Box 4"/>
          <p:cNvSpPr txBox="1">
            <a:spLocks noChangeArrowheads="1"/>
          </p:cNvSpPr>
          <p:nvPr/>
        </p:nvSpPr>
        <p:spPr bwMode="auto">
          <a:xfrm>
            <a:off x="8518525" y="6246813"/>
            <a:ext cx="523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latin typeface="Arial" charset="0"/>
              </a:rPr>
              <a:t>15</a:t>
            </a:r>
            <a:endParaRPr lang="es-ES_tradnl">
              <a:latin typeface="Arial" charset="0"/>
            </a:endParaRPr>
          </a:p>
        </p:txBody>
      </p:sp>
    </p:spTree>
  </p:cSld>
  <p:clrMapOvr>
    <a:masterClrMapping/>
  </p:clrMapOvr>
  <p:transition spd="med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-304800"/>
            <a:ext cx="7772400" cy="1143000"/>
          </a:xfrm>
        </p:spPr>
        <p:txBody>
          <a:bodyPr/>
          <a:lstStyle/>
          <a:p>
            <a:r>
              <a:rPr lang="es-ES_tradnl">
                <a:latin typeface="Arial" charset="0"/>
              </a:rPr>
              <a:t>Tranquilos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381000"/>
            <a:ext cx="9144000" cy="5943600"/>
          </a:xfrm>
        </p:spPr>
        <p:txBody>
          <a:bodyPr/>
          <a:lstStyle/>
          <a:p>
            <a:pPr marL="609600" indent="-609600">
              <a:lnSpc>
                <a:spcPct val="90000"/>
              </a:lnSpc>
            </a:pPr>
            <a:r>
              <a:rPr lang="es-ES_tradnl" sz="2800">
                <a:latin typeface="Arial" charset="0"/>
              </a:rPr>
              <a:t>Área de contacto:</a:t>
            </a:r>
          </a:p>
          <a:p>
            <a:pPr marL="990600" lvl="1" indent="-533400">
              <a:lnSpc>
                <a:spcPct val="90000"/>
              </a:lnSpc>
            </a:pPr>
            <a:r>
              <a:rPr lang="es-ES_tradnl" sz="2400">
                <a:latin typeface="Arial" charset="0"/>
              </a:rPr>
              <a:t>Ni pensamiento ni emoción. Inacción.</a:t>
            </a:r>
          </a:p>
          <a:p>
            <a:pPr marL="990600" lvl="1" indent="-533400">
              <a:lnSpc>
                <a:spcPct val="90000"/>
              </a:lnSpc>
            </a:pPr>
            <a:r>
              <a:rPr lang="es-ES_tradnl" sz="2400">
                <a:latin typeface="Arial" charset="0"/>
              </a:rPr>
              <a:t>Se sienta pasivo y paciente bacilando su dato.</a:t>
            </a:r>
          </a:p>
          <a:p>
            <a:pPr marL="609600" indent="-609600">
              <a:lnSpc>
                <a:spcPct val="90000"/>
              </a:lnSpc>
            </a:pPr>
            <a:r>
              <a:rPr lang="es-ES_tradnl" sz="2800">
                <a:latin typeface="Arial" charset="0"/>
              </a:rPr>
              <a:t>Fuerza de carácter, cualidades:</a:t>
            </a:r>
          </a:p>
          <a:p>
            <a:pPr marL="990600" lvl="1" indent="-533400">
              <a:lnSpc>
                <a:spcPct val="90000"/>
              </a:lnSpc>
            </a:pPr>
            <a:r>
              <a:rPr lang="es-ES_tradnl" sz="2400">
                <a:latin typeface="Arial" charset="0"/>
              </a:rPr>
              <a:t>Riqueza imaginativa calmados, reflectivos.</a:t>
            </a:r>
          </a:p>
          <a:p>
            <a:pPr marL="990600" lvl="1" indent="-533400">
              <a:lnSpc>
                <a:spcPct val="90000"/>
              </a:lnSpc>
            </a:pPr>
            <a:r>
              <a:rPr lang="es-ES_tradnl" sz="2400">
                <a:latin typeface="Arial" charset="0"/>
              </a:rPr>
              <a:t>10% población USA.</a:t>
            </a:r>
          </a:p>
          <a:p>
            <a:pPr marL="990600" lvl="1" indent="-533400">
              <a:lnSpc>
                <a:spcPct val="90000"/>
              </a:lnSpc>
            </a:pPr>
            <a:r>
              <a:rPr lang="es-ES_tradnl" sz="2400">
                <a:latin typeface="Arial" charset="0"/>
              </a:rPr>
              <a:t>60% mujeres, 40% hombres.</a:t>
            </a:r>
          </a:p>
          <a:p>
            <a:pPr marL="609600" indent="-609600">
              <a:lnSpc>
                <a:spcPct val="90000"/>
              </a:lnSpc>
            </a:pPr>
            <a:r>
              <a:rPr lang="es-ES_tradnl" sz="2800">
                <a:latin typeface="Arial" charset="0"/>
              </a:rPr>
              <a:t>Expresión:</a:t>
            </a:r>
          </a:p>
          <a:p>
            <a:pPr marL="990600" lvl="1" indent="-533400">
              <a:lnSpc>
                <a:spcPct val="90000"/>
              </a:lnSpc>
            </a:pPr>
            <a:r>
              <a:rPr lang="es-ES_tradnl" sz="2400">
                <a:latin typeface="Arial" charset="0"/>
              </a:rPr>
              <a:t>Cara tranquila, sin arrugas, pocas líneas.</a:t>
            </a:r>
          </a:p>
          <a:p>
            <a:pPr marL="990600" lvl="1" indent="-533400">
              <a:lnSpc>
                <a:spcPct val="90000"/>
              </a:lnSpc>
            </a:pPr>
            <a:r>
              <a:rPr lang="es-ES_tradnl" sz="2400">
                <a:latin typeface="Arial" charset="0"/>
              </a:rPr>
              <a:t>Poco o ningún maquillaje, pelo natural, visten cómodos según clima.</a:t>
            </a:r>
          </a:p>
          <a:p>
            <a:pPr marL="990600" lvl="1" indent="-533400">
              <a:lnSpc>
                <a:spcPct val="90000"/>
              </a:lnSpc>
            </a:pPr>
            <a:r>
              <a:rPr lang="es-ES_tradnl" sz="2400">
                <a:latin typeface="Arial" charset="0"/>
              </a:rPr>
              <a:t>Oficina /hogar sin adornos, funcional.</a:t>
            </a:r>
          </a:p>
          <a:p>
            <a:pPr marL="609600" indent="-609600">
              <a:lnSpc>
                <a:spcPct val="90000"/>
              </a:lnSpc>
            </a:pPr>
            <a:r>
              <a:rPr lang="es-ES_tradnl" sz="2800">
                <a:latin typeface="Arial" charset="0"/>
              </a:rPr>
              <a:t>Habilidades:</a:t>
            </a:r>
          </a:p>
          <a:p>
            <a:pPr marL="990600" lvl="1" indent="-533400">
              <a:lnSpc>
                <a:spcPct val="90000"/>
              </a:lnSpc>
            </a:pPr>
            <a:r>
              <a:rPr lang="es-ES_tradnl" sz="2400">
                <a:latin typeface="Arial" charset="0"/>
              </a:rPr>
              <a:t>Creativos, hábiles con manos o cerebro.</a:t>
            </a:r>
          </a:p>
        </p:txBody>
      </p:sp>
      <p:sp>
        <p:nvSpPr>
          <p:cNvPr id="77828" name="Text Box 4"/>
          <p:cNvSpPr txBox="1">
            <a:spLocks noChangeArrowheads="1"/>
          </p:cNvSpPr>
          <p:nvPr/>
        </p:nvSpPr>
        <p:spPr bwMode="auto">
          <a:xfrm>
            <a:off x="8518525" y="6246813"/>
            <a:ext cx="523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latin typeface="Arial" charset="0"/>
              </a:rPr>
              <a:t>16</a:t>
            </a:r>
            <a:endParaRPr lang="es-ES_tradnl">
              <a:latin typeface="Arial" charset="0"/>
            </a:endParaRPr>
          </a:p>
        </p:txBody>
      </p:sp>
    </p:spTree>
  </p:cSld>
  <p:clrMapOvr>
    <a:masterClrMapping/>
  </p:clrMapOvr>
  <p:transition spd="med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-304800"/>
            <a:ext cx="7772400" cy="1143000"/>
          </a:xfrm>
        </p:spPr>
        <p:txBody>
          <a:bodyPr/>
          <a:lstStyle/>
          <a:p>
            <a:r>
              <a:rPr lang="es-ES_tradnl">
                <a:latin typeface="Arial" charset="0"/>
              </a:rPr>
              <a:t>Tranquilos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609600"/>
            <a:ext cx="9144000" cy="5943600"/>
          </a:xfrm>
        </p:spPr>
        <p:txBody>
          <a:bodyPr/>
          <a:lstStyle/>
          <a:p>
            <a:pPr marL="609600" indent="-609600"/>
            <a:r>
              <a:rPr lang="es-ES_tradnl">
                <a:latin typeface="Arial" charset="0"/>
              </a:rPr>
              <a:t>Percepción y modo de contacto:</a:t>
            </a:r>
          </a:p>
          <a:p>
            <a:pPr marL="1371600" lvl="2" indent="-457200"/>
            <a:r>
              <a:rPr lang="es-ES_tradnl">
                <a:latin typeface="Arial" charset="0"/>
              </a:rPr>
              <a:t>Motivado por la acción de otra persona.</a:t>
            </a:r>
          </a:p>
          <a:p>
            <a:pPr marL="1371600" lvl="2" indent="-457200"/>
            <a:r>
              <a:rPr lang="es-ES_tradnl">
                <a:latin typeface="Arial" charset="0"/>
              </a:rPr>
              <a:t>Nivel 1 Directivo.</a:t>
            </a:r>
          </a:p>
          <a:p>
            <a:pPr marL="1371600" lvl="2" indent="-457200"/>
            <a:r>
              <a:rPr lang="es-ES_tradnl">
                <a:latin typeface="Arial" charset="0"/>
              </a:rPr>
              <a:t>Nivel 2 computador</a:t>
            </a:r>
          </a:p>
          <a:p>
            <a:pPr marL="1371600" lvl="2" indent="-457200"/>
            <a:r>
              <a:rPr lang="es-ES_tradnl">
                <a:latin typeface="Arial" charset="0"/>
              </a:rPr>
              <a:t>Nivel 3 Confortador / Emotivo.</a:t>
            </a:r>
          </a:p>
          <a:p>
            <a:pPr marL="609600" indent="-609600"/>
            <a:r>
              <a:rPr lang="es-ES_tradnl">
                <a:latin typeface="Arial" charset="0"/>
              </a:rPr>
              <a:t>Necesidades psicológicas:</a:t>
            </a:r>
          </a:p>
          <a:p>
            <a:pPr marL="1371600" lvl="2" indent="-457200"/>
            <a:r>
              <a:rPr lang="es-ES_tradnl">
                <a:latin typeface="Arial" charset="0"/>
              </a:rPr>
              <a:t>Disponer de tiempo y espacio propio. Independencia.</a:t>
            </a:r>
          </a:p>
          <a:p>
            <a:pPr marL="1371600" lvl="2" indent="-457200"/>
            <a:r>
              <a:rPr lang="es-ES_tradnl">
                <a:latin typeface="Arial" charset="0"/>
              </a:rPr>
              <a:t>Requieren de dirección y estructuración de su tiempo.</a:t>
            </a:r>
          </a:p>
          <a:p>
            <a:pPr marL="609600" indent="-609600"/>
            <a:r>
              <a:rPr lang="es-ES_tradnl">
                <a:latin typeface="Arial" charset="0"/>
              </a:rPr>
              <a:t>Secuencia de conflicto:</a:t>
            </a:r>
          </a:p>
          <a:p>
            <a:pPr marL="1371600" lvl="2" indent="-457200"/>
            <a:r>
              <a:rPr lang="es-ES_tradnl">
                <a:latin typeface="Arial" charset="0"/>
              </a:rPr>
              <a:t>Complaciente / Rigido.</a:t>
            </a:r>
          </a:p>
          <a:p>
            <a:pPr marL="1371600" lvl="2" indent="-457200"/>
            <a:r>
              <a:rPr lang="es-ES_tradnl">
                <a:latin typeface="Arial" charset="0"/>
              </a:rPr>
              <a:t>Victima.</a:t>
            </a:r>
          </a:p>
        </p:txBody>
      </p:sp>
      <p:sp>
        <p:nvSpPr>
          <p:cNvPr id="78852" name="Text Box 4"/>
          <p:cNvSpPr txBox="1">
            <a:spLocks noChangeArrowheads="1"/>
          </p:cNvSpPr>
          <p:nvPr/>
        </p:nvSpPr>
        <p:spPr bwMode="auto">
          <a:xfrm>
            <a:off x="8518525" y="6246813"/>
            <a:ext cx="523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latin typeface="Arial" charset="0"/>
              </a:rPr>
              <a:t>17</a:t>
            </a:r>
            <a:endParaRPr lang="es-ES_tradnl">
              <a:latin typeface="Arial" charset="0"/>
            </a:endParaRP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1 Título"/>
          <p:cNvSpPr>
            <a:spLocks noGrp="1"/>
          </p:cNvSpPr>
          <p:nvPr>
            <p:ph type="title"/>
          </p:nvPr>
        </p:nvSpPr>
        <p:spPr>
          <a:xfrm>
            <a:off x="1228725" y="0"/>
            <a:ext cx="7772400" cy="1143000"/>
          </a:xfrm>
        </p:spPr>
        <p:txBody>
          <a:bodyPr/>
          <a:lstStyle/>
          <a:p>
            <a:pPr algn="r"/>
            <a:r>
              <a:rPr lang="en-US" smtClean="0"/>
              <a:t>Fabrizio Marcillo Morla</a:t>
            </a:r>
            <a:endParaRPr lang="es-US" smtClean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169988" y="928688"/>
            <a:ext cx="7772400" cy="4114800"/>
          </a:xfrm>
        </p:spPr>
        <p:txBody>
          <a:bodyPr/>
          <a:lstStyle/>
          <a:p>
            <a:pPr algn="r">
              <a:defRPr/>
            </a:pPr>
            <a:r>
              <a:rPr lang="es-EC" dirty="0" smtClean="0"/>
              <a:t>Guayaquil, 1966.</a:t>
            </a:r>
          </a:p>
          <a:p>
            <a:pPr algn="r">
              <a:defRPr/>
            </a:pPr>
            <a:r>
              <a:rPr lang="es-EC" dirty="0" err="1" smtClean="0"/>
              <a:t>BSc.</a:t>
            </a:r>
            <a:r>
              <a:rPr lang="es-EC" dirty="0" smtClean="0"/>
              <a:t> Acuicultura. (ESPOL 1991).</a:t>
            </a:r>
          </a:p>
          <a:p>
            <a:pPr algn="r">
              <a:defRPr/>
            </a:pPr>
            <a:r>
              <a:rPr lang="es-EC" dirty="0" smtClean="0"/>
              <a:t>Magister en Administración de Empresas. (ESPOL, 1996).</a:t>
            </a:r>
          </a:p>
          <a:p>
            <a:pPr algn="r">
              <a:defRPr/>
            </a:pPr>
            <a:r>
              <a:rPr lang="es-EC" dirty="0" smtClean="0"/>
              <a:t>Profesor ESPOL desde el 2001.</a:t>
            </a:r>
          </a:p>
          <a:p>
            <a:pPr algn="r">
              <a:defRPr/>
            </a:pPr>
            <a:r>
              <a:rPr lang="es-EC" dirty="0" smtClean="0"/>
              <a:t>20 años experiencia profesional: </a:t>
            </a:r>
          </a:p>
          <a:p>
            <a:pPr lvl="1" algn="r">
              <a:defRPr/>
            </a:pPr>
            <a:r>
              <a:rPr lang="es-EC" dirty="0" smtClean="0"/>
              <a:t>Producción.</a:t>
            </a:r>
          </a:p>
          <a:p>
            <a:pPr lvl="1" algn="r">
              <a:defRPr/>
            </a:pPr>
            <a:r>
              <a:rPr lang="es-EC" dirty="0" smtClean="0"/>
              <a:t>Administración.</a:t>
            </a:r>
          </a:p>
          <a:p>
            <a:pPr lvl="1" algn="r">
              <a:defRPr/>
            </a:pPr>
            <a:r>
              <a:rPr lang="es-EC" dirty="0" smtClean="0"/>
              <a:t>Finanzas.</a:t>
            </a:r>
          </a:p>
          <a:p>
            <a:pPr lvl="1" algn="r">
              <a:defRPr/>
            </a:pPr>
            <a:r>
              <a:rPr lang="es-EC" dirty="0" smtClean="0"/>
              <a:t>Investigación.</a:t>
            </a:r>
          </a:p>
          <a:p>
            <a:pPr lvl="1" algn="r">
              <a:defRPr/>
            </a:pPr>
            <a:r>
              <a:rPr lang="es-EC" dirty="0" smtClean="0"/>
              <a:t>Consultorías.</a:t>
            </a:r>
          </a:p>
        </p:txBody>
      </p:sp>
      <p:pic>
        <p:nvPicPr>
          <p:cNvPr id="4100" name="Picture 3" descr="Yop por ti.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2571750" cy="192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8 Rectángulo"/>
          <p:cNvSpPr/>
          <p:nvPr/>
        </p:nvSpPr>
        <p:spPr>
          <a:xfrm>
            <a:off x="357188" y="5670550"/>
            <a:ext cx="4572000" cy="83026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s-US" dirty="0">
                <a:latin typeface="+mn-lt"/>
                <a:hlinkClick r:id="rId4"/>
              </a:rPr>
              <a:t>Otras Publicaciones del mismo autor en Repositorio ESPOL</a:t>
            </a:r>
            <a:endParaRPr lang="es-US" dirty="0">
              <a:latin typeface="+mn-lt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-304800"/>
            <a:ext cx="7772400" cy="1143000"/>
          </a:xfrm>
        </p:spPr>
        <p:txBody>
          <a:bodyPr/>
          <a:lstStyle/>
          <a:p>
            <a:r>
              <a:rPr lang="es-ES_tradnl">
                <a:latin typeface="Arial" charset="0"/>
              </a:rPr>
              <a:t>Originales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381000"/>
            <a:ext cx="9144000" cy="5943600"/>
          </a:xfrm>
        </p:spPr>
        <p:txBody>
          <a:bodyPr/>
          <a:lstStyle/>
          <a:p>
            <a:pPr marL="609600" indent="-609600"/>
            <a:r>
              <a:rPr lang="es-ES_tradnl" sz="2800">
                <a:latin typeface="Arial" charset="0"/>
              </a:rPr>
              <a:t>Área de contacto:</a:t>
            </a:r>
          </a:p>
          <a:p>
            <a:pPr marL="990600" lvl="1" indent="-533400"/>
            <a:r>
              <a:rPr lang="es-ES_tradnl" sz="2400">
                <a:latin typeface="Arial" charset="0"/>
              </a:rPr>
              <a:t>Ni con pensamiento ni sentimiento, reaccionan con comportamientos y acciones.</a:t>
            </a:r>
          </a:p>
          <a:p>
            <a:pPr marL="609600" indent="-609600"/>
            <a:r>
              <a:rPr lang="es-ES_tradnl" sz="2800">
                <a:latin typeface="Arial" charset="0"/>
              </a:rPr>
              <a:t>Fuerza de carácter, cualidades:</a:t>
            </a:r>
          </a:p>
          <a:p>
            <a:pPr marL="990600" lvl="1" indent="-533400"/>
            <a:r>
              <a:rPr lang="es-ES_tradnl" sz="2400">
                <a:latin typeface="Arial" charset="0"/>
              </a:rPr>
              <a:t>Espontáneos, creativos, juguetones.</a:t>
            </a:r>
          </a:p>
          <a:p>
            <a:pPr marL="990600" lvl="1" indent="-533400"/>
            <a:r>
              <a:rPr lang="es-ES_tradnl" sz="2400">
                <a:latin typeface="Arial" charset="0"/>
              </a:rPr>
              <a:t>20% población USA.</a:t>
            </a:r>
          </a:p>
          <a:p>
            <a:pPr marL="990600" lvl="1" indent="-533400"/>
            <a:r>
              <a:rPr lang="es-ES_tradnl" sz="2400">
                <a:latin typeface="Arial" charset="0"/>
              </a:rPr>
              <a:t>60% mujeres, 40% hombres.</a:t>
            </a:r>
          </a:p>
          <a:p>
            <a:pPr marL="609600" indent="-609600"/>
            <a:r>
              <a:rPr lang="es-ES_tradnl" sz="2800">
                <a:latin typeface="Arial" charset="0"/>
              </a:rPr>
              <a:t>Expresión:</a:t>
            </a:r>
          </a:p>
          <a:p>
            <a:pPr marL="990600" lvl="1" indent="-533400"/>
            <a:r>
              <a:rPr lang="es-ES_tradnl" sz="2400">
                <a:latin typeface="Arial" charset="0"/>
              </a:rPr>
              <a:t>Parpadean mucho, tienen líneas alrededor de boca y ojos.</a:t>
            </a:r>
          </a:p>
          <a:p>
            <a:pPr marL="990600" lvl="1" indent="-533400"/>
            <a:r>
              <a:rPr lang="es-ES_tradnl" sz="2400">
                <a:latin typeface="Arial" charset="0"/>
              </a:rPr>
              <a:t>Se visten para llamar atención.</a:t>
            </a:r>
          </a:p>
          <a:p>
            <a:pPr marL="990600" lvl="1" indent="-533400"/>
            <a:r>
              <a:rPr lang="es-ES_tradnl" sz="2400">
                <a:latin typeface="Arial" charset="0"/>
              </a:rPr>
              <a:t>Oficina estimulante, afiches, luces, sonidos.</a:t>
            </a:r>
          </a:p>
          <a:p>
            <a:pPr marL="609600" indent="-609600"/>
            <a:r>
              <a:rPr lang="es-ES_tradnl" sz="2800">
                <a:latin typeface="Arial" charset="0"/>
              </a:rPr>
              <a:t>Habilidades:</a:t>
            </a:r>
          </a:p>
          <a:p>
            <a:pPr marL="990600" lvl="1" indent="-533400"/>
            <a:r>
              <a:rPr lang="es-ES_tradnl" sz="2400">
                <a:latin typeface="Arial" charset="0"/>
              </a:rPr>
              <a:t>Gozar, bromear, quiere ser centro de atención.</a:t>
            </a:r>
          </a:p>
        </p:txBody>
      </p:sp>
      <p:sp>
        <p:nvSpPr>
          <p:cNvPr id="79876" name="Text Box 4"/>
          <p:cNvSpPr txBox="1">
            <a:spLocks noChangeArrowheads="1"/>
          </p:cNvSpPr>
          <p:nvPr/>
        </p:nvSpPr>
        <p:spPr bwMode="auto">
          <a:xfrm>
            <a:off x="8518525" y="6246813"/>
            <a:ext cx="523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latin typeface="Arial" charset="0"/>
              </a:rPr>
              <a:t>18</a:t>
            </a:r>
            <a:endParaRPr lang="es-ES_tradnl">
              <a:latin typeface="Arial" charset="0"/>
            </a:endParaRPr>
          </a:p>
        </p:txBody>
      </p:sp>
    </p:spTree>
  </p:cSld>
  <p:clrMapOvr>
    <a:masterClrMapping/>
  </p:clrMapOvr>
  <p:transition spd="med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-304800"/>
            <a:ext cx="7772400" cy="1143000"/>
          </a:xfrm>
        </p:spPr>
        <p:txBody>
          <a:bodyPr/>
          <a:lstStyle/>
          <a:p>
            <a:r>
              <a:rPr lang="es-ES_tradnl">
                <a:latin typeface="Arial" charset="0"/>
              </a:rPr>
              <a:t>Originales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609600"/>
            <a:ext cx="9144000" cy="5943600"/>
          </a:xfrm>
        </p:spPr>
        <p:txBody>
          <a:bodyPr/>
          <a:lstStyle/>
          <a:p>
            <a:pPr marL="609600" indent="-609600"/>
            <a:r>
              <a:rPr lang="es-ES_tradnl">
                <a:latin typeface="Arial" charset="0"/>
              </a:rPr>
              <a:t>Percepción y modo de contacto:</a:t>
            </a:r>
          </a:p>
          <a:p>
            <a:pPr marL="1371600" lvl="2" indent="-457200"/>
            <a:r>
              <a:rPr lang="es-ES_tradnl">
                <a:latin typeface="Arial" charset="0"/>
              </a:rPr>
              <a:t>Reacciona con aprobación o desaprobación.</a:t>
            </a:r>
          </a:p>
          <a:p>
            <a:pPr marL="1371600" lvl="2" indent="-457200"/>
            <a:r>
              <a:rPr lang="es-ES_tradnl">
                <a:latin typeface="Arial" charset="0"/>
              </a:rPr>
              <a:t>Nivel 1 Reacciones: Emotivo.</a:t>
            </a:r>
          </a:p>
          <a:p>
            <a:pPr marL="1371600" lvl="2" indent="-457200"/>
            <a:r>
              <a:rPr lang="es-ES_tradnl">
                <a:latin typeface="Arial" charset="0"/>
              </a:rPr>
              <a:t>Nivel 2 Emociones: Confortador.</a:t>
            </a:r>
          </a:p>
          <a:p>
            <a:pPr marL="1371600" lvl="2" indent="-457200"/>
            <a:r>
              <a:rPr lang="es-ES_tradnl">
                <a:latin typeface="Arial" charset="0"/>
              </a:rPr>
              <a:t>Nivel 3 Pensamientos: Computador/director.</a:t>
            </a:r>
          </a:p>
          <a:p>
            <a:pPr marL="609600" indent="-609600"/>
            <a:r>
              <a:rPr lang="es-ES_tradnl">
                <a:latin typeface="Arial" charset="0"/>
              </a:rPr>
              <a:t>Necesidades psicológicas:</a:t>
            </a:r>
          </a:p>
          <a:p>
            <a:pPr marL="1371600" lvl="2" indent="-457200"/>
            <a:r>
              <a:rPr lang="es-ES_tradnl">
                <a:latin typeface="Arial" charset="0"/>
              </a:rPr>
              <a:t>Quiere estar con mucha gente y ser centro de atención.</a:t>
            </a:r>
          </a:p>
          <a:p>
            <a:pPr marL="1371600" lvl="2" indent="-457200"/>
            <a:r>
              <a:rPr lang="es-ES_tradnl">
                <a:latin typeface="Arial" charset="0"/>
              </a:rPr>
              <a:t>Necesitan estar activos.</a:t>
            </a:r>
          </a:p>
          <a:p>
            <a:pPr marL="1371600" lvl="2" indent="-457200"/>
            <a:r>
              <a:rPr lang="es-ES_tradnl">
                <a:latin typeface="Arial" charset="0"/>
              </a:rPr>
              <a:t>Que se aprecie su creatividad.</a:t>
            </a:r>
          </a:p>
          <a:p>
            <a:pPr marL="609600" indent="-609600"/>
            <a:r>
              <a:rPr lang="es-ES_tradnl">
                <a:latin typeface="Arial" charset="0"/>
              </a:rPr>
              <a:t>Secuencia de conflicto:</a:t>
            </a:r>
          </a:p>
          <a:p>
            <a:pPr marL="1371600" lvl="2" indent="-457200"/>
            <a:r>
              <a:rPr lang="es-ES_tradnl">
                <a:latin typeface="Arial" charset="0"/>
              </a:rPr>
              <a:t>Esfuerzo.</a:t>
            </a:r>
          </a:p>
          <a:p>
            <a:pPr marL="1371600" lvl="2" indent="-457200"/>
            <a:r>
              <a:rPr lang="es-ES_tradnl">
                <a:latin typeface="Arial" charset="0"/>
              </a:rPr>
              <a:t>Perseguidor / Salvador.</a:t>
            </a:r>
          </a:p>
        </p:txBody>
      </p:sp>
      <p:sp>
        <p:nvSpPr>
          <p:cNvPr id="80900" name="Text Box 4"/>
          <p:cNvSpPr txBox="1">
            <a:spLocks noChangeArrowheads="1"/>
          </p:cNvSpPr>
          <p:nvPr/>
        </p:nvSpPr>
        <p:spPr bwMode="auto">
          <a:xfrm>
            <a:off x="8518525" y="6246813"/>
            <a:ext cx="523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latin typeface="Arial" charset="0"/>
              </a:rPr>
              <a:t>19</a:t>
            </a:r>
            <a:endParaRPr lang="es-ES_tradnl">
              <a:latin typeface="Arial" charset="0"/>
            </a:endParaRPr>
          </a:p>
        </p:txBody>
      </p:sp>
    </p:spTree>
  </p:cSld>
  <p:clrMapOvr>
    <a:masterClrMapping/>
  </p:clrMapOvr>
  <p:transition spd="med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-304800"/>
            <a:ext cx="7772400" cy="1143000"/>
          </a:xfrm>
        </p:spPr>
        <p:txBody>
          <a:bodyPr/>
          <a:lstStyle/>
          <a:p>
            <a:r>
              <a:rPr lang="es-ES_tradnl">
                <a:latin typeface="Arial" charset="0"/>
              </a:rPr>
              <a:t>Promotores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381000"/>
            <a:ext cx="9144000" cy="5943600"/>
          </a:xfrm>
        </p:spPr>
        <p:txBody>
          <a:bodyPr/>
          <a:lstStyle/>
          <a:p>
            <a:pPr marL="609600" indent="-609600"/>
            <a:r>
              <a:rPr lang="es-ES_tradnl" sz="2800">
                <a:latin typeface="Arial" charset="0"/>
              </a:rPr>
              <a:t>Área de contacto:</a:t>
            </a:r>
          </a:p>
          <a:p>
            <a:pPr marL="990600" lvl="1" indent="-533400"/>
            <a:r>
              <a:rPr lang="es-ES_tradnl" sz="2400">
                <a:latin typeface="Arial" charset="0"/>
              </a:rPr>
              <a:t>Adaptan su comportamiento a la ocasión.</a:t>
            </a:r>
          </a:p>
          <a:p>
            <a:pPr marL="609600" indent="-609600"/>
            <a:r>
              <a:rPr lang="es-ES_tradnl" sz="2800">
                <a:latin typeface="Arial" charset="0"/>
              </a:rPr>
              <a:t>Fuerza de carácter, cualidades:</a:t>
            </a:r>
          </a:p>
          <a:p>
            <a:pPr marL="990600" lvl="1" indent="-533400"/>
            <a:r>
              <a:rPr lang="es-ES_tradnl" sz="2400">
                <a:latin typeface="Arial" charset="0"/>
              </a:rPr>
              <a:t>Animados, son los mas proclives a la inmoralidad.</a:t>
            </a:r>
          </a:p>
          <a:p>
            <a:pPr marL="990600" lvl="1" indent="-533400"/>
            <a:r>
              <a:rPr lang="es-ES_tradnl" sz="2400">
                <a:latin typeface="Arial" charset="0"/>
              </a:rPr>
              <a:t>5% población USA.</a:t>
            </a:r>
          </a:p>
          <a:p>
            <a:pPr marL="990600" lvl="1" indent="-533400"/>
            <a:r>
              <a:rPr lang="es-ES_tradnl" sz="2400">
                <a:latin typeface="Arial" charset="0"/>
              </a:rPr>
              <a:t>40% mujeres, 60% hombres.</a:t>
            </a:r>
          </a:p>
          <a:p>
            <a:pPr marL="609600" indent="-609600"/>
            <a:r>
              <a:rPr lang="es-ES_tradnl" sz="2800">
                <a:latin typeface="Arial" charset="0"/>
              </a:rPr>
              <a:t>Expresión:</a:t>
            </a:r>
          </a:p>
          <a:p>
            <a:pPr marL="990600" lvl="1" indent="-533400"/>
            <a:r>
              <a:rPr lang="es-ES_tradnl" sz="2400">
                <a:latin typeface="Arial" charset="0"/>
              </a:rPr>
              <a:t>Mucha expresión corporal.</a:t>
            </a:r>
          </a:p>
          <a:p>
            <a:pPr marL="990600" lvl="1" indent="-533400"/>
            <a:r>
              <a:rPr lang="es-ES_tradnl" sz="2400">
                <a:latin typeface="Arial" charset="0"/>
              </a:rPr>
              <a:t>Viste con ropa elegante y joyas vistosas.</a:t>
            </a:r>
          </a:p>
          <a:p>
            <a:pPr marL="990600" lvl="1" indent="-533400"/>
            <a:r>
              <a:rPr lang="es-ES_tradnl" sz="2400">
                <a:latin typeface="Arial" charset="0"/>
              </a:rPr>
              <a:t>Oficina /casa excesivamente lujosas, ostentoso, exhibe trofeos.</a:t>
            </a:r>
          </a:p>
          <a:p>
            <a:pPr marL="609600" indent="-609600"/>
            <a:r>
              <a:rPr lang="es-ES_tradnl" sz="2800">
                <a:latin typeface="Arial" charset="0"/>
              </a:rPr>
              <a:t>Habilidades:</a:t>
            </a:r>
          </a:p>
          <a:p>
            <a:pPr marL="990600" lvl="1" indent="-533400"/>
            <a:r>
              <a:rPr lang="es-ES_tradnl" sz="2400">
                <a:latin typeface="Arial" charset="0"/>
              </a:rPr>
              <a:t>Firmes y directivos.</a:t>
            </a:r>
          </a:p>
        </p:txBody>
      </p:sp>
      <p:sp>
        <p:nvSpPr>
          <p:cNvPr id="81924" name="Text Box 4"/>
          <p:cNvSpPr txBox="1">
            <a:spLocks noChangeArrowheads="1"/>
          </p:cNvSpPr>
          <p:nvPr/>
        </p:nvSpPr>
        <p:spPr bwMode="auto">
          <a:xfrm>
            <a:off x="8518525" y="6246813"/>
            <a:ext cx="523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latin typeface="Arial" charset="0"/>
              </a:rPr>
              <a:t>20</a:t>
            </a:r>
            <a:endParaRPr lang="es-ES_tradnl">
              <a:latin typeface="Arial" charset="0"/>
            </a:endParaRPr>
          </a:p>
        </p:txBody>
      </p:sp>
    </p:spTree>
  </p:cSld>
  <p:clrMapOvr>
    <a:masterClrMapping/>
  </p:clrMapOvr>
  <p:transition spd="med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-304800"/>
            <a:ext cx="7772400" cy="1143000"/>
          </a:xfrm>
        </p:spPr>
        <p:txBody>
          <a:bodyPr/>
          <a:lstStyle/>
          <a:p>
            <a:r>
              <a:rPr lang="es-ES_tradnl">
                <a:latin typeface="Arial" charset="0"/>
              </a:rPr>
              <a:t>Promotores</a:t>
            </a:r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609600"/>
            <a:ext cx="9144000" cy="5943600"/>
          </a:xfrm>
        </p:spPr>
        <p:txBody>
          <a:bodyPr/>
          <a:lstStyle/>
          <a:p>
            <a:pPr marL="609600" indent="-609600">
              <a:lnSpc>
                <a:spcPct val="90000"/>
              </a:lnSpc>
            </a:pPr>
            <a:r>
              <a:rPr lang="es-ES_tradnl">
                <a:latin typeface="Arial" charset="0"/>
              </a:rPr>
              <a:t>Percepción y modo de contacto:</a:t>
            </a:r>
          </a:p>
          <a:p>
            <a:pPr marL="1371600" lvl="2" indent="-457200">
              <a:lnSpc>
                <a:spcPct val="90000"/>
              </a:lnSpc>
            </a:pPr>
            <a:r>
              <a:rPr lang="es-ES_tradnl">
                <a:latin typeface="Arial" charset="0"/>
              </a:rPr>
              <a:t>La acción.</a:t>
            </a:r>
          </a:p>
          <a:p>
            <a:pPr marL="1371600" lvl="2" indent="-457200">
              <a:lnSpc>
                <a:spcPct val="90000"/>
              </a:lnSpc>
            </a:pPr>
            <a:r>
              <a:rPr lang="es-ES_tradnl">
                <a:latin typeface="Arial" charset="0"/>
              </a:rPr>
              <a:t>Nivel 1 Director.</a:t>
            </a:r>
          </a:p>
          <a:p>
            <a:pPr marL="1371600" lvl="2" indent="-457200">
              <a:lnSpc>
                <a:spcPct val="90000"/>
              </a:lnSpc>
            </a:pPr>
            <a:r>
              <a:rPr lang="es-ES_tradnl">
                <a:latin typeface="Arial" charset="0"/>
              </a:rPr>
              <a:t>Nivel 2 Emotivo / Confortador.</a:t>
            </a:r>
          </a:p>
          <a:p>
            <a:pPr marL="1371600" lvl="2" indent="-457200">
              <a:lnSpc>
                <a:spcPct val="90000"/>
              </a:lnSpc>
            </a:pPr>
            <a:r>
              <a:rPr lang="es-ES_tradnl">
                <a:latin typeface="Arial" charset="0"/>
              </a:rPr>
              <a:t>Nivel 3 Computador.</a:t>
            </a:r>
          </a:p>
          <a:p>
            <a:pPr marL="609600" indent="-609600">
              <a:lnSpc>
                <a:spcPct val="90000"/>
              </a:lnSpc>
            </a:pPr>
            <a:r>
              <a:rPr lang="es-ES_tradnl">
                <a:latin typeface="Arial" charset="0"/>
              </a:rPr>
              <a:t>Necesidades psicológicas:</a:t>
            </a:r>
          </a:p>
          <a:p>
            <a:pPr marL="1371600" lvl="2" indent="-457200">
              <a:lnSpc>
                <a:spcPct val="90000"/>
              </a:lnSpc>
            </a:pPr>
            <a:r>
              <a:rPr lang="es-ES_tradnl">
                <a:latin typeface="Arial" charset="0"/>
              </a:rPr>
              <a:t>El reto, salir triunfante.</a:t>
            </a:r>
          </a:p>
          <a:p>
            <a:pPr marL="1371600" lvl="2" indent="-457200">
              <a:lnSpc>
                <a:spcPct val="90000"/>
              </a:lnSpc>
            </a:pPr>
            <a:r>
              <a:rPr lang="es-ES_tradnl">
                <a:latin typeface="Arial" charset="0"/>
              </a:rPr>
              <a:t>Requiere exigencias, diversión, emociones.</a:t>
            </a:r>
          </a:p>
          <a:p>
            <a:pPr marL="1371600" lvl="2" indent="-457200">
              <a:lnSpc>
                <a:spcPct val="90000"/>
              </a:lnSpc>
            </a:pPr>
            <a:r>
              <a:rPr lang="es-ES_tradnl">
                <a:latin typeface="Arial" charset="0"/>
              </a:rPr>
              <a:t>Necesita supervisión consistente con direcciones explicitas.</a:t>
            </a:r>
          </a:p>
          <a:p>
            <a:pPr marL="609600" indent="-609600">
              <a:lnSpc>
                <a:spcPct val="90000"/>
              </a:lnSpc>
            </a:pPr>
            <a:r>
              <a:rPr lang="es-ES_tradnl">
                <a:latin typeface="Arial" charset="0"/>
              </a:rPr>
              <a:t>Secuencia de conflicto:</a:t>
            </a:r>
          </a:p>
          <a:p>
            <a:pPr marL="1371600" lvl="2" indent="-457200">
              <a:lnSpc>
                <a:spcPct val="90000"/>
              </a:lnSpc>
            </a:pPr>
            <a:r>
              <a:rPr lang="es-ES_tradnl">
                <a:latin typeface="Arial" charset="0"/>
              </a:rPr>
              <a:t>Esfuerzo/ Complaciente Se hace a un lado.</a:t>
            </a:r>
          </a:p>
          <a:p>
            <a:pPr marL="1371600" lvl="2" indent="-457200">
              <a:lnSpc>
                <a:spcPct val="90000"/>
              </a:lnSpc>
            </a:pPr>
            <a:r>
              <a:rPr lang="es-ES_tradnl">
                <a:latin typeface="Arial" charset="0"/>
              </a:rPr>
              <a:t>Perseguidor / Victima.</a:t>
            </a:r>
          </a:p>
        </p:txBody>
      </p:sp>
      <p:sp>
        <p:nvSpPr>
          <p:cNvPr id="82948" name="Text Box 4"/>
          <p:cNvSpPr txBox="1">
            <a:spLocks noChangeArrowheads="1"/>
          </p:cNvSpPr>
          <p:nvPr/>
        </p:nvSpPr>
        <p:spPr bwMode="auto">
          <a:xfrm>
            <a:off x="8518525" y="6246813"/>
            <a:ext cx="523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latin typeface="Arial" charset="0"/>
              </a:rPr>
              <a:t>21</a:t>
            </a:r>
            <a:endParaRPr lang="es-ES_tradnl">
              <a:latin typeface="Arial" charset="0"/>
            </a:endParaRPr>
          </a:p>
        </p:txBody>
      </p:sp>
    </p:spTree>
  </p:cSld>
  <p:clrMapOvr>
    <a:masterClrMapping/>
  </p:clrMapOvr>
  <p:transition spd="med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228600"/>
            <a:ext cx="7772400" cy="1143000"/>
          </a:xfrm>
        </p:spPr>
        <p:txBody>
          <a:bodyPr/>
          <a:lstStyle/>
          <a:p>
            <a:r>
              <a:rPr lang="es-ES_tradnl">
                <a:latin typeface="Arial" charset="0"/>
              </a:rPr>
              <a:t>Personalidad Y Necesidades</a:t>
            </a:r>
          </a:p>
        </p:txBody>
      </p:sp>
      <p:sp>
        <p:nvSpPr>
          <p:cNvPr id="83972" name="Text Box 4"/>
          <p:cNvSpPr txBox="1">
            <a:spLocks noChangeArrowheads="1"/>
          </p:cNvSpPr>
          <p:nvPr/>
        </p:nvSpPr>
        <p:spPr bwMode="auto">
          <a:xfrm>
            <a:off x="8518525" y="6246813"/>
            <a:ext cx="523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latin typeface="Arial" charset="0"/>
              </a:rPr>
              <a:t>22</a:t>
            </a:r>
            <a:endParaRPr lang="es-ES_tradnl">
              <a:latin typeface="Arial" charset="0"/>
            </a:endParaRPr>
          </a:p>
        </p:txBody>
      </p:sp>
      <p:graphicFrame>
        <p:nvGraphicFramePr>
          <p:cNvPr id="84098" name="Group 130"/>
          <p:cNvGraphicFramePr>
            <a:graphicFrameLocks noGrp="1"/>
          </p:cNvGraphicFramePr>
          <p:nvPr>
            <p:ph type="tbl" idx="1"/>
          </p:nvPr>
        </p:nvGraphicFramePr>
        <p:xfrm>
          <a:off x="76200" y="1143000"/>
          <a:ext cx="8915400" cy="4892040"/>
        </p:xfrm>
        <a:graphic>
          <a:graphicData uri="http://schemas.openxmlformats.org/drawingml/2006/table">
            <a:tbl>
              <a:tblPr/>
              <a:tblGrid>
                <a:gridCol w="1662113"/>
                <a:gridCol w="3352800"/>
                <a:gridCol w="1751012"/>
                <a:gridCol w="2149475"/>
              </a:tblGrid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Tipo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Necesidades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Buscan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Ofrecerles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Emotivos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Sentirse Reconocidos y tratados personalmente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Querido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Afecto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Pensadores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Tener información y ser tratados profesionalmente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Razonado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Información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Persistentes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Además de lo anterior confianza y seguridad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Creído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Seguridad y opiniones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Tranquilos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Información, sugerencias y recomendaciones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Dirección / Independen.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Instrucciones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Originales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Mucha gente y mucha estimulación.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Festejado / atendidos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Oportunidades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Promotores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Alto riesgo, y la emoción de “todo o nada”.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dirigido a algo excitante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Retos, desafíos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228600"/>
            <a:ext cx="7772400" cy="1143000"/>
          </a:xfrm>
        </p:spPr>
        <p:txBody>
          <a:bodyPr/>
          <a:lstStyle/>
          <a:p>
            <a:r>
              <a:rPr lang="es-ES_tradnl">
                <a:latin typeface="Arial" charset="0"/>
              </a:rPr>
              <a:t>Reconocimientos</a:t>
            </a:r>
          </a:p>
        </p:txBody>
      </p:sp>
      <p:sp>
        <p:nvSpPr>
          <p:cNvPr id="86019" name="Text Box 3"/>
          <p:cNvSpPr txBox="1">
            <a:spLocks noChangeArrowheads="1"/>
          </p:cNvSpPr>
          <p:nvPr/>
        </p:nvSpPr>
        <p:spPr bwMode="auto">
          <a:xfrm>
            <a:off x="8518525" y="6246813"/>
            <a:ext cx="523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latin typeface="Arial" charset="0"/>
              </a:rPr>
              <a:t>23</a:t>
            </a:r>
            <a:endParaRPr lang="es-ES_tradnl">
              <a:latin typeface="Arial" charset="0"/>
            </a:endParaRPr>
          </a:p>
        </p:txBody>
      </p:sp>
      <p:graphicFrame>
        <p:nvGraphicFramePr>
          <p:cNvPr id="86069" name="Group 53"/>
          <p:cNvGraphicFramePr>
            <a:graphicFrameLocks noGrp="1"/>
          </p:cNvGraphicFramePr>
          <p:nvPr>
            <p:ph type="tbl" idx="1"/>
          </p:nvPr>
        </p:nvGraphicFramePr>
        <p:xfrm>
          <a:off x="671513" y="1743075"/>
          <a:ext cx="7634287" cy="4450080"/>
        </p:xfrm>
        <a:graphic>
          <a:graphicData uri="http://schemas.openxmlformats.org/drawingml/2006/table">
            <a:tbl>
              <a:tblPr/>
              <a:tblGrid>
                <a:gridCol w="2147887"/>
                <a:gridCol w="5486400"/>
              </a:tblGrid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 la persona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Estoy orgulloso de ti, realmente te aprecio.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Del trabajo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Tu trabajo es excelente, te felicito.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 la opinión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Tu opinión es muy importante para nosotros.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 la dirección e independencia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Estas son sus obligaciones y usted las hará como quiera y cuando quiera siempre que las cumpla.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 la atención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Eres super, me encantan tus ocurrencias.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 la acción y del reto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El trabajo que tiene que hacer es... Ud. va a llegar a donde nadie ha llegado.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8458200" cy="1143000"/>
          </a:xfrm>
        </p:spPr>
        <p:txBody>
          <a:bodyPr/>
          <a:lstStyle/>
          <a:p>
            <a:r>
              <a:rPr lang="es-ES_tradnl" sz="3600">
                <a:latin typeface="Arial" charset="0"/>
              </a:rPr>
              <a:t>Señales De Comportamiento Inefectivo Bajo Tensión Normal</a:t>
            </a:r>
          </a:p>
        </p:txBody>
      </p:sp>
      <p:sp>
        <p:nvSpPr>
          <p:cNvPr id="87043" name="Text Box 3"/>
          <p:cNvSpPr txBox="1">
            <a:spLocks noChangeArrowheads="1"/>
          </p:cNvSpPr>
          <p:nvPr/>
        </p:nvSpPr>
        <p:spPr bwMode="auto">
          <a:xfrm>
            <a:off x="8518525" y="6246813"/>
            <a:ext cx="523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latin typeface="Arial" charset="0"/>
              </a:rPr>
              <a:t>24</a:t>
            </a:r>
            <a:endParaRPr lang="es-ES_tradnl">
              <a:latin typeface="Arial" charset="0"/>
            </a:endParaRPr>
          </a:p>
        </p:txBody>
      </p:sp>
      <p:graphicFrame>
        <p:nvGraphicFramePr>
          <p:cNvPr id="87095" name="Group 55"/>
          <p:cNvGraphicFramePr>
            <a:graphicFrameLocks noGrp="1"/>
          </p:cNvGraphicFramePr>
          <p:nvPr>
            <p:ph type="tbl" idx="1"/>
          </p:nvPr>
        </p:nvGraphicFramePr>
        <p:xfrm>
          <a:off x="228600" y="1666875"/>
          <a:ext cx="8686800" cy="4175760"/>
        </p:xfrm>
        <a:graphic>
          <a:graphicData uri="http://schemas.openxmlformats.org/drawingml/2006/table">
            <a:tbl>
              <a:tblPr/>
              <a:tblGrid>
                <a:gridCol w="2133600"/>
                <a:gridCol w="6553200"/>
              </a:tblGrid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Emotivos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No son lo suficientemente asertivos. Desean exageradamente complacer.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Pensadores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Se muestran exageradamente perfeccionistas.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Persistentes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El perfeccionismo y la rigidez aparecen en que señalan excesivamente lo incorrecto mas que lo correcto.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Tranquilos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Se muestran rígidos y muy reservados.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Originales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Se esfuerzan mucho, cambian mucho sus decisiones, empiezan pero no terminan lo empezado.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Promotores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Apurados, rígidos, no respaldan adecuadamente a sus subordinados.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-304800"/>
            <a:ext cx="7772400" cy="1143000"/>
          </a:xfrm>
        </p:spPr>
        <p:txBody>
          <a:bodyPr/>
          <a:lstStyle/>
          <a:p>
            <a:r>
              <a:rPr lang="es-ES_tradnl">
                <a:latin typeface="Arial" charset="0"/>
              </a:rPr>
              <a:t>Contacto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685800"/>
            <a:ext cx="9144000" cy="5943600"/>
          </a:xfrm>
        </p:spPr>
        <p:txBody>
          <a:bodyPr/>
          <a:lstStyle/>
          <a:p>
            <a:pPr marL="609600" indent="-609600">
              <a:lnSpc>
                <a:spcPct val="90000"/>
              </a:lnSpc>
            </a:pPr>
            <a:r>
              <a:rPr lang="es-ES_tradnl" sz="2800">
                <a:latin typeface="Arial" charset="0"/>
              </a:rPr>
              <a:t>Estimulación pertinente y adecuada que construye la vida.</a:t>
            </a:r>
          </a:p>
          <a:p>
            <a:pPr marL="609600" indent="-609600">
              <a:lnSpc>
                <a:spcPct val="90000"/>
              </a:lnSpc>
            </a:pPr>
            <a:r>
              <a:rPr lang="es-ES_tradnl" sz="2800">
                <a:latin typeface="Arial" charset="0"/>
              </a:rPr>
              <a:t>El ser humano no puede vivir sin contacto, muere física o psicológicamente.</a:t>
            </a:r>
          </a:p>
          <a:p>
            <a:pPr marL="609600" indent="-609600">
              <a:lnSpc>
                <a:spcPct val="90000"/>
              </a:lnSpc>
            </a:pPr>
            <a:r>
              <a:rPr lang="es-ES_tradnl" sz="2800">
                <a:latin typeface="Arial" charset="0"/>
              </a:rPr>
              <a:t>Cuando no tenemos buenos contactos o buenas comunicaciones buscamos encuentros negativos.</a:t>
            </a:r>
          </a:p>
          <a:p>
            <a:pPr marL="609600" indent="-609600">
              <a:lnSpc>
                <a:spcPct val="90000"/>
              </a:lnSpc>
            </a:pPr>
            <a:r>
              <a:rPr lang="es-ES_tradnl" sz="2800">
                <a:latin typeface="Arial" charset="0"/>
              </a:rPr>
              <a:t>Cada uno de nosotros vemos y tratamos a los demas como nos vemos y tratamos a nosotros.</a:t>
            </a:r>
          </a:p>
          <a:p>
            <a:pPr marL="609600" indent="-609600">
              <a:lnSpc>
                <a:spcPct val="90000"/>
              </a:lnSpc>
            </a:pPr>
            <a:r>
              <a:rPr lang="es-ES_tradnl" sz="2800">
                <a:latin typeface="Arial" charset="0"/>
              </a:rPr>
              <a:t>Tipos de contactos:</a:t>
            </a:r>
          </a:p>
          <a:p>
            <a:pPr marL="990600" lvl="1" indent="-533400">
              <a:lnSpc>
                <a:spcPct val="90000"/>
              </a:lnSpc>
            </a:pPr>
            <a:r>
              <a:rPr lang="es-ES_tradnl" sz="2400">
                <a:latin typeface="Arial" charset="0"/>
              </a:rPr>
              <a:t>Fisicos o verbales.</a:t>
            </a:r>
          </a:p>
          <a:p>
            <a:pPr marL="990600" lvl="1" indent="-533400">
              <a:lnSpc>
                <a:spcPct val="90000"/>
              </a:lnSpc>
            </a:pPr>
            <a:r>
              <a:rPr lang="es-ES_tradnl" sz="2400">
                <a:latin typeface="Arial" charset="0"/>
              </a:rPr>
              <a:t>Agradables o desagradables.</a:t>
            </a:r>
          </a:p>
          <a:p>
            <a:pPr marL="990600" lvl="1" indent="-533400">
              <a:lnSpc>
                <a:spcPct val="90000"/>
              </a:lnSpc>
            </a:pPr>
            <a:r>
              <a:rPr lang="es-ES_tradnl" sz="2400">
                <a:latin typeface="Arial" charset="0"/>
              </a:rPr>
              <a:t>Condicionados (hace) o incondicionados (es).</a:t>
            </a:r>
          </a:p>
          <a:p>
            <a:pPr marL="990600" lvl="1" indent="-533400">
              <a:lnSpc>
                <a:spcPct val="90000"/>
              </a:lnSpc>
            </a:pPr>
            <a:r>
              <a:rPr lang="es-ES_tradnl" sz="2400">
                <a:latin typeface="Arial" charset="0"/>
              </a:rPr>
              <a:t>Verdaderos o falsos.</a:t>
            </a:r>
          </a:p>
          <a:p>
            <a:pPr marL="990600" lvl="1" indent="-533400">
              <a:lnSpc>
                <a:spcPct val="90000"/>
              </a:lnSpc>
            </a:pPr>
            <a:r>
              <a:rPr lang="es-ES_tradnl" sz="2400">
                <a:latin typeface="Arial" charset="0"/>
              </a:rPr>
              <a:t>Autocontacto o heterocontacto.</a:t>
            </a:r>
          </a:p>
        </p:txBody>
      </p:sp>
      <p:sp>
        <p:nvSpPr>
          <p:cNvPr id="55300" name="Text Box 4"/>
          <p:cNvSpPr txBox="1">
            <a:spLocks noChangeArrowheads="1"/>
          </p:cNvSpPr>
          <p:nvPr/>
        </p:nvSpPr>
        <p:spPr bwMode="auto">
          <a:xfrm>
            <a:off x="8518525" y="6246813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latin typeface="Arial" charset="0"/>
              </a:rPr>
              <a:t>1</a:t>
            </a:r>
            <a:endParaRPr lang="es-ES_tradnl">
              <a:latin typeface="Arial" charset="0"/>
            </a:endParaRPr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-304800"/>
            <a:ext cx="7772400" cy="1143000"/>
          </a:xfrm>
        </p:spPr>
        <p:txBody>
          <a:bodyPr/>
          <a:lstStyle/>
          <a:p>
            <a:r>
              <a:rPr lang="es-ES_tradnl">
                <a:latin typeface="Arial" charset="0"/>
              </a:rPr>
              <a:t>Descalificación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457200"/>
            <a:ext cx="9144000" cy="5943600"/>
          </a:xfrm>
        </p:spPr>
        <p:txBody>
          <a:bodyPr/>
          <a:lstStyle/>
          <a:p>
            <a:pPr marL="609600" indent="-609600">
              <a:lnSpc>
                <a:spcPct val="90000"/>
              </a:lnSpc>
            </a:pPr>
            <a:r>
              <a:rPr lang="es-ES_tradnl" sz="2800">
                <a:latin typeface="Arial" charset="0"/>
              </a:rPr>
              <a:t>Estimulación no pertinente y exagerada destructora de la vida.</a:t>
            </a:r>
          </a:p>
          <a:p>
            <a:pPr marL="990600" lvl="1" indent="-533400">
              <a:lnSpc>
                <a:spcPct val="90000"/>
              </a:lnSpc>
            </a:pPr>
            <a:r>
              <a:rPr lang="es-ES_tradnl" sz="2400">
                <a:latin typeface="Arial" charset="0"/>
              </a:rPr>
              <a:t>Grandiosidad: exageración / no pertinente.</a:t>
            </a:r>
          </a:p>
          <a:p>
            <a:pPr marL="990600" lvl="1" indent="-533400">
              <a:lnSpc>
                <a:spcPct val="90000"/>
              </a:lnSpc>
            </a:pPr>
            <a:r>
              <a:rPr lang="es-ES_tradnl" sz="2400">
                <a:latin typeface="Arial" charset="0"/>
              </a:rPr>
              <a:t>Supuesto :las personas no son iguales por lo que no merecen el mismo respeto.</a:t>
            </a:r>
          </a:p>
          <a:p>
            <a:pPr marL="609600" indent="-609600">
              <a:lnSpc>
                <a:spcPct val="90000"/>
              </a:lnSpc>
            </a:pPr>
            <a:r>
              <a:rPr lang="es-ES_tradnl" sz="2800">
                <a:latin typeface="Arial" charset="0"/>
              </a:rPr>
              <a:t>Ejemplos:</a:t>
            </a:r>
          </a:p>
          <a:p>
            <a:pPr marL="990600" lvl="1" indent="-533400">
              <a:lnSpc>
                <a:spcPct val="90000"/>
              </a:lnSpc>
            </a:pPr>
            <a:r>
              <a:rPr lang="es-ES_tradnl" sz="2400">
                <a:latin typeface="Arial" charset="0"/>
              </a:rPr>
              <a:t>No mirar ojos o mirar al frente al hablar a otra persona.</a:t>
            </a:r>
          </a:p>
          <a:p>
            <a:pPr marL="990600" lvl="1" indent="-533400">
              <a:lnSpc>
                <a:spcPct val="90000"/>
              </a:lnSpc>
            </a:pPr>
            <a:r>
              <a:rPr lang="es-ES_tradnl" sz="2400">
                <a:latin typeface="Arial" charset="0"/>
              </a:rPr>
              <a:t>No contestar directamente a lo que se pregunta.</a:t>
            </a:r>
          </a:p>
          <a:p>
            <a:pPr marL="990600" lvl="1" indent="-533400">
              <a:lnSpc>
                <a:spcPct val="90000"/>
              </a:lnSpc>
            </a:pPr>
            <a:r>
              <a:rPr lang="es-ES_tradnl" sz="2400">
                <a:latin typeface="Arial" charset="0"/>
              </a:rPr>
              <a:t>No contestar un saludo.</a:t>
            </a:r>
          </a:p>
          <a:p>
            <a:pPr marL="609600" indent="-609600">
              <a:lnSpc>
                <a:spcPct val="90000"/>
              </a:lnSpc>
            </a:pPr>
            <a:r>
              <a:rPr lang="es-ES_tradnl" sz="2800">
                <a:latin typeface="Arial" charset="0"/>
              </a:rPr>
              <a:t>Manipulaciones a través de sentim. exagerados:</a:t>
            </a:r>
          </a:p>
          <a:p>
            <a:pPr marL="990600" lvl="1" indent="-533400">
              <a:lnSpc>
                <a:spcPct val="90000"/>
              </a:lnSpc>
            </a:pPr>
            <a:r>
              <a:rPr lang="es-ES_tradnl" sz="2400">
                <a:latin typeface="Arial" charset="0"/>
              </a:rPr>
              <a:t>Gritar.</a:t>
            </a:r>
          </a:p>
          <a:p>
            <a:pPr marL="990600" lvl="1" indent="-533400">
              <a:lnSpc>
                <a:spcPct val="90000"/>
              </a:lnSpc>
            </a:pPr>
            <a:r>
              <a:rPr lang="es-ES_tradnl" sz="2400">
                <a:latin typeface="Arial" charset="0"/>
              </a:rPr>
              <a:t>Tirar las cosas.</a:t>
            </a:r>
          </a:p>
          <a:p>
            <a:pPr marL="990600" lvl="1" indent="-533400">
              <a:lnSpc>
                <a:spcPct val="90000"/>
              </a:lnSpc>
            </a:pPr>
            <a:r>
              <a:rPr lang="es-ES_tradnl" sz="2400">
                <a:latin typeface="Arial" charset="0"/>
              </a:rPr>
              <a:t>Culpar a otros de lo que me pasa.</a:t>
            </a:r>
          </a:p>
          <a:p>
            <a:pPr marL="990600" lvl="1" indent="-533400">
              <a:lnSpc>
                <a:spcPct val="90000"/>
              </a:lnSpc>
            </a:pPr>
            <a:r>
              <a:rPr lang="es-ES_tradnl" sz="2400">
                <a:latin typeface="Arial" charset="0"/>
              </a:rPr>
              <a:t>Burlarse.</a:t>
            </a:r>
          </a:p>
        </p:txBody>
      </p:sp>
      <p:sp>
        <p:nvSpPr>
          <p:cNvPr id="63492" name="Text Box 4"/>
          <p:cNvSpPr txBox="1">
            <a:spLocks noChangeArrowheads="1"/>
          </p:cNvSpPr>
          <p:nvPr/>
        </p:nvSpPr>
        <p:spPr bwMode="auto">
          <a:xfrm>
            <a:off x="8518525" y="6246813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latin typeface="Arial" charset="0"/>
              </a:rPr>
              <a:t>2</a:t>
            </a:r>
            <a:endParaRPr lang="es-ES_tradnl">
              <a:latin typeface="Arial" charset="0"/>
            </a:endParaRPr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-304800"/>
            <a:ext cx="7772400" cy="1143000"/>
          </a:xfrm>
        </p:spPr>
        <p:txBody>
          <a:bodyPr/>
          <a:lstStyle/>
          <a:p>
            <a:r>
              <a:rPr lang="es-ES_tradnl">
                <a:latin typeface="Arial" charset="0"/>
              </a:rPr>
              <a:t>Emociones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685800"/>
            <a:ext cx="9144000" cy="5943600"/>
          </a:xfrm>
        </p:spPr>
        <p:txBody>
          <a:bodyPr/>
          <a:lstStyle/>
          <a:p>
            <a:pPr marL="609600" indent="-609600"/>
            <a:r>
              <a:rPr lang="es-ES_tradnl">
                <a:latin typeface="Arial" charset="0"/>
              </a:rPr>
              <a:t>Pasos de una emoción:</a:t>
            </a:r>
          </a:p>
          <a:p>
            <a:pPr marL="990600" lvl="1" indent="-533400"/>
            <a:r>
              <a:rPr lang="es-ES_tradnl">
                <a:latin typeface="Arial" charset="0"/>
              </a:rPr>
              <a:t>Acción fisiológica endocrina.</a:t>
            </a:r>
          </a:p>
          <a:p>
            <a:pPr marL="990600" lvl="1" indent="-533400"/>
            <a:r>
              <a:rPr lang="es-ES_tradnl">
                <a:latin typeface="Arial" charset="0"/>
              </a:rPr>
              <a:t>Darse cuenta.</a:t>
            </a:r>
          </a:p>
          <a:p>
            <a:pPr marL="990600" lvl="1" indent="-533400"/>
            <a:r>
              <a:rPr lang="es-ES_tradnl">
                <a:latin typeface="Arial" charset="0"/>
              </a:rPr>
              <a:t>Manifestaciones físicas involuntarias.</a:t>
            </a:r>
          </a:p>
          <a:p>
            <a:pPr marL="990600" lvl="1" indent="-533400"/>
            <a:r>
              <a:rPr lang="es-ES_tradnl">
                <a:latin typeface="Arial" charset="0"/>
              </a:rPr>
              <a:t>Acción consciente.</a:t>
            </a:r>
          </a:p>
          <a:p>
            <a:pPr marL="609600" indent="-609600"/>
            <a:r>
              <a:rPr lang="es-ES_tradnl">
                <a:latin typeface="Arial" charset="0"/>
              </a:rPr>
              <a:t>Controlar una emoción: controlar las acciones concientes de la emoción.</a:t>
            </a:r>
          </a:p>
          <a:p>
            <a:pPr marL="609600" indent="-609600"/>
            <a:r>
              <a:rPr lang="es-ES_tradnl">
                <a:latin typeface="Arial" charset="0"/>
              </a:rPr>
              <a:t>Tanta culpa tiene el que descalifica a otro como el que se deja descalificar.</a:t>
            </a:r>
          </a:p>
          <a:p>
            <a:pPr marL="609600" indent="-609600"/>
            <a:endParaRPr lang="es-ES_tradnl">
              <a:latin typeface="Arial" charset="0"/>
            </a:endParaRPr>
          </a:p>
        </p:txBody>
      </p:sp>
      <p:sp>
        <p:nvSpPr>
          <p:cNvPr id="62468" name="Text Box 4"/>
          <p:cNvSpPr txBox="1">
            <a:spLocks noChangeArrowheads="1"/>
          </p:cNvSpPr>
          <p:nvPr/>
        </p:nvSpPr>
        <p:spPr bwMode="auto">
          <a:xfrm>
            <a:off x="8518525" y="6246813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latin typeface="Arial" charset="0"/>
              </a:rPr>
              <a:t>3</a:t>
            </a:r>
            <a:endParaRPr lang="es-ES_tradnl">
              <a:latin typeface="Arial" charset="0"/>
            </a:endParaRPr>
          </a:p>
        </p:txBody>
      </p: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-304800"/>
            <a:ext cx="7772400" cy="1143000"/>
          </a:xfrm>
        </p:spPr>
        <p:txBody>
          <a:bodyPr/>
          <a:lstStyle/>
          <a:p>
            <a:r>
              <a:rPr lang="es-ES_tradnl">
                <a:latin typeface="Arial" charset="0"/>
              </a:rPr>
              <a:t>Confrontación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685800"/>
            <a:ext cx="9144000" cy="5943600"/>
          </a:xfrm>
        </p:spPr>
        <p:txBody>
          <a:bodyPr/>
          <a:lstStyle/>
          <a:p>
            <a:pPr marL="609600" indent="-609600"/>
            <a:r>
              <a:rPr lang="es-ES_tradnl">
                <a:latin typeface="Arial" charset="0"/>
              </a:rPr>
              <a:t>Confrontación </a:t>
            </a:r>
            <a:r>
              <a:rPr lang="es-ES_tradnl">
                <a:latin typeface="Symbol" pitchFamily="18" charset="2"/>
              </a:rPr>
              <a:t>¹ </a:t>
            </a:r>
            <a:r>
              <a:rPr lang="es-ES_tradnl">
                <a:latin typeface="Arial" charset="0"/>
              </a:rPr>
              <a:t>avasallar.</a:t>
            </a:r>
          </a:p>
          <a:p>
            <a:pPr marL="609600" indent="-609600"/>
            <a:r>
              <a:rPr lang="es-ES_tradnl">
                <a:latin typeface="Arial" charset="0"/>
              </a:rPr>
              <a:t>Se confronta a una persona para corregir y cambie no para que se desahogue el jefe.</a:t>
            </a:r>
          </a:p>
          <a:p>
            <a:pPr marL="609600" indent="-609600"/>
            <a:r>
              <a:rPr lang="es-ES_tradnl">
                <a:latin typeface="Arial" charset="0"/>
              </a:rPr>
              <a:t>Pasos para corregir:</a:t>
            </a:r>
          </a:p>
          <a:p>
            <a:pPr marL="990600" lvl="1" indent="-533400"/>
            <a:r>
              <a:rPr lang="es-ES_tradnl">
                <a:latin typeface="Arial" charset="0"/>
              </a:rPr>
              <a:t>Señalar en concreto que se ha hecho mal.</a:t>
            </a:r>
          </a:p>
          <a:p>
            <a:pPr marL="990600" lvl="1" indent="-533400"/>
            <a:r>
              <a:rPr lang="es-ES_tradnl">
                <a:latin typeface="Arial" charset="0"/>
              </a:rPr>
              <a:t>Señalar en concreto como quiero que se haga.</a:t>
            </a:r>
          </a:p>
          <a:p>
            <a:pPr marL="990600" lvl="1" indent="-533400"/>
            <a:r>
              <a:rPr lang="es-ES_tradnl">
                <a:latin typeface="Arial" charset="0"/>
              </a:rPr>
              <a:t>Contar con la capacidad del subordinado.</a:t>
            </a:r>
          </a:p>
          <a:p>
            <a:pPr marL="1371600" lvl="2" indent="-457200"/>
            <a:r>
              <a:rPr lang="es-ES_tradnl">
                <a:latin typeface="Arial" charset="0"/>
              </a:rPr>
              <a:t>Esto corresponde a que puede cambiar y hacerlo bien, sino puede ¿para que lo corrijo?</a:t>
            </a:r>
          </a:p>
          <a:p>
            <a:pPr marL="609600" indent="-609600"/>
            <a:r>
              <a:rPr lang="es-ES_tradnl">
                <a:latin typeface="Arial" charset="0"/>
              </a:rPr>
              <a:t>Hay que ser como un entrenador: corregir, indicar como mejorar malo y alabar lo bueno.</a:t>
            </a:r>
          </a:p>
          <a:p>
            <a:pPr marL="609600" indent="-609600"/>
            <a:endParaRPr lang="es-ES_tradnl">
              <a:latin typeface="Arial" charset="0"/>
            </a:endParaRPr>
          </a:p>
        </p:txBody>
      </p:sp>
      <p:sp>
        <p:nvSpPr>
          <p:cNvPr id="64516" name="Text Box 4"/>
          <p:cNvSpPr txBox="1">
            <a:spLocks noChangeArrowheads="1"/>
          </p:cNvSpPr>
          <p:nvPr/>
        </p:nvSpPr>
        <p:spPr bwMode="auto">
          <a:xfrm>
            <a:off x="8518525" y="6246813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latin typeface="Arial" charset="0"/>
              </a:rPr>
              <a:t>4</a:t>
            </a:r>
            <a:endParaRPr lang="es-ES_tradnl">
              <a:latin typeface="Arial" charset="0"/>
            </a:endParaRPr>
          </a:p>
        </p:txBody>
      </p:sp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-304800"/>
            <a:ext cx="7772400" cy="1143000"/>
          </a:xfrm>
        </p:spPr>
        <p:txBody>
          <a:bodyPr/>
          <a:lstStyle/>
          <a:p>
            <a:r>
              <a:rPr lang="es-ES_tradnl">
                <a:latin typeface="Arial" charset="0"/>
              </a:rPr>
              <a:t>Diagnostico De Personalidad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838200"/>
            <a:ext cx="9144000" cy="5943600"/>
          </a:xfrm>
        </p:spPr>
        <p:txBody>
          <a:bodyPr/>
          <a:lstStyle/>
          <a:p>
            <a:pPr marL="609600" indent="-609600">
              <a:lnSpc>
                <a:spcPct val="90000"/>
              </a:lnSpc>
            </a:pPr>
            <a:r>
              <a:rPr lang="es-ES_tradnl" sz="2800">
                <a:latin typeface="Arial" charset="0"/>
              </a:rPr>
              <a:t>Sirve para saber que canal prefiere otra persona.</a:t>
            </a:r>
          </a:p>
          <a:p>
            <a:pPr marL="609600" indent="-609600">
              <a:lnSpc>
                <a:spcPct val="90000"/>
              </a:lnSpc>
            </a:pPr>
            <a:r>
              <a:rPr lang="es-ES_tradnl" sz="2800">
                <a:latin typeface="Arial" charset="0"/>
              </a:rPr>
              <a:t>Si descubrimos cual es su canal preferido tendremos mas oportunidades de comunicarnos con el usando este canal.</a:t>
            </a:r>
          </a:p>
          <a:p>
            <a:pPr marL="609600" indent="-609600">
              <a:lnSpc>
                <a:spcPct val="90000"/>
              </a:lnSpc>
            </a:pPr>
            <a:r>
              <a:rPr lang="es-ES_tradnl" sz="2800">
                <a:latin typeface="Arial" charset="0"/>
              </a:rPr>
              <a:t>También nos indica como se incomunica, sus habilidades y necesidades psicológicas.</a:t>
            </a:r>
          </a:p>
          <a:p>
            <a:pPr marL="609600" indent="-609600">
              <a:lnSpc>
                <a:spcPct val="90000"/>
              </a:lnSpc>
            </a:pPr>
            <a:r>
              <a:rPr lang="es-ES_tradnl" sz="2800">
                <a:latin typeface="Arial" charset="0"/>
              </a:rPr>
              <a:t>6 patrones de personalidad:</a:t>
            </a:r>
          </a:p>
          <a:p>
            <a:pPr marL="990600" lvl="1" indent="-533400">
              <a:lnSpc>
                <a:spcPct val="90000"/>
              </a:lnSpc>
            </a:pPr>
            <a:r>
              <a:rPr lang="es-ES_tradnl" sz="2400">
                <a:latin typeface="Arial" charset="0"/>
              </a:rPr>
              <a:t>Pensador.</a:t>
            </a:r>
          </a:p>
          <a:p>
            <a:pPr marL="990600" lvl="1" indent="-533400">
              <a:lnSpc>
                <a:spcPct val="90000"/>
              </a:lnSpc>
            </a:pPr>
            <a:r>
              <a:rPr lang="es-ES_tradnl" sz="2400">
                <a:latin typeface="Arial" charset="0"/>
              </a:rPr>
              <a:t>Emotivos.</a:t>
            </a:r>
          </a:p>
          <a:p>
            <a:pPr marL="990600" lvl="1" indent="-533400">
              <a:lnSpc>
                <a:spcPct val="90000"/>
              </a:lnSpc>
            </a:pPr>
            <a:r>
              <a:rPr lang="es-ES_tradnl" sz="2400">
                <a:latin typeface="Arial" charset="0"/>
              </a:rPr>
              <a:t>Tranquilos.</a:t>
            </a:r>
          </a:p>
          <a:p>
            <a:pPr marL="990600" lvl="1" indent="-533400">
              <a:lnSpc>
                <a:spcPct val="90000"/>
              </a:lnSpc>
            </a:pPr>
            <a:r>
              <a:rPr lang="es-ES_tradnl" sz="2400">
                <a:latin typeface="Arial" charset="0"/>
              </a:rPr>
              <a:t>Originales.</a:t>
            </a:r>
          </a:p>
          <a:p>
            <a:pPr marL="990600" lvl="1" indent="-533400">
              <a:lnSpc>
                <a:spcPct val="90000"/>
              </a:lnSpc>
            </a:pPr>
            <a:r>
              <a:rPr lang="es-ES_tradnl" sz="2400">
                <a:latin typeface="Arial" charset="0"/>
              </a:rPr>
              <a:t>Persistentes.</a:t>
            </a:r>
          </a:p>
          <a:p>
            <a:pPr marL="990600" lvl="1" indent="-533400">
              <a:lnSpc>
                <a:spcPct val="90000"/>
              </a:lnSpc>
            </a:pPr>
            <a:r>
              <a:rPr lang="es-ES_tradnl" sz="2400">
                <a:latin typeface="Arial" charset="0"/>
              </a:rPr>
              <a:t>Promotores.</a:t>
            </a:r>
          </a:p>
        </p:txBody>
      </p:sp>
      <p:sp>
        <p:nvSpPr>
          <p:cNvPr id="65540" name="Text Box 4"/>
          <p:cNvSpPr txBox="1">
            <a:spLocks noChangeArrowheads="1"/>
          </p:cNvSpPr>
          <p:nvPr/>
        </p:nvSpPr>
        <p:spPr bwMode="auto">
          <a:xfrm>
            <a:off x="8518525" y="6246813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latin typeface="Arial" charset="0"/>
              </a:rPr>
              <a:t>5</a:t>
            </a:r>
            <a:endParaRPr lang="es-ES_tradnl">
              <a:latin typeface="Arial" charset="0"/>
            </a:endParaRPr>
          </a:p>
        </p:txBody>
      </p:sp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-304800"/>
            <a:ext cx="7772400" cy="1143000"/>
          </a:xfrm>
        </p:spPr>
        <p:txBody>
          <a:bodyPr/>
          <a:lstStyle/>
          <a:p>
            <a:r>
              <a:rPr lang="es-ES_tradnl">
                <a:latin typeface="Arial" charset="0"/>
              </a:rPr>
              <a:t>Determinar Cuadrante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685800"/>
            <a:ext cx="9144000" cy="5943600"/>
          </a:xfrm>
        </p:spPr>
        <p:txBody>
          <a:bodyPr/>
          <a:lstStyle/>
          <a:p>
            <a:pPr marL="609600" indent="-609600"/>
            <a:endParaRPr lang="es-ES_tradnl">
              <a:latin typeface="Arial" charset="0"/>
            </a:endParaRPr>
          </a:p>
          <a:p>
            <a:pPr marL="609600" indent="-609600"/>
            <a:endParaRPr lang="es-ES_tradnl">
              <a:latin typeface="Arial" charset="0"/>
            </a:endParaRPr>
          </a:p>
          <a:p>
            <a:pPr marL="609600" indent="-609600"/>
            <a:endParaRPr lang="es-ES_tradnl">
              <a:latin typeface="Arial" charset="0"/>
            </a:endParaRPr>
          </a:p>
          <a:p>
            <a:pPr marL="609600" indent="-609600"/>
            <a:endParaRPr lang="es-ES_tradnl">
              <a:latin typeface="Arial" charset="0"/>
            </a:endParaRPr>
          </a:p>
          <a:p>
            <a:pPr marL="609600" indent="-609600"/>
            <a:endParaRPr lang="es-ES_tradnl">
              <a:latin typeface="Arial" charset="0"/>
            </a:endParaRPr>
          </a:p>
          <a:p>
            <a:pPr marL="609600" indent="-609600"/>
            <a:r>
              <a:rPr lang="es-ES_tradnl">
                <a:latin typeface="Arial" charset="0"/>
              </a:rPr>
              <a:t>Vertical:involucra goles.</a:t>
            </a:r>
          </a:p>
          <a:p>
            <a:pPr marL="1371600" lvl="2" indent="-457200"/>
            <a:r>
              <a:rPr lang="es-ES_tradnl">
                <a:latin typeface="Arial" charset="0"/>
              </a:rPr>
              <a:t>Activo : habla primero, auto motivado.</a:t>
            </a:r>
          </a:p>
          <a:p>
            <a:pPr marL="1371600" lvl="2" indent="-457200"/>
            <a:r>
              <a:rPr lang="es-ES_tradnl">
                <a:latin typeface="Arial" charset="0"/>
              </a:rPr>
              <a:t>Pasivo: habla después, no automotivado.</a:t>
            </a:r>
          </a:p>
          <a:p>
            <a:pPr marL="609600" indent="-609600"/>
            <a:r>
              <a:rPr lang="es-ES_tradnl">
                <a:latin typeface="Arial" charset="0"/>
              </a:rPr>
              <a:t>Horizontal: involucra personas.</a:t>
            </a:r>
          </a:p>
          <a:p>
            <a:pPr marL="1371600" lvl="2" indent="-457200"/>
            <a:r>
              <a:rPr lang="es-ES_tradnl">
                <a:latin typeface="Arial" charset="0"/>
              </a:rPr>
              <a:t>Acercamiento: gusta estar con muchos.</a:t>
            </a:r>
          </a:p>
          <a:p>
            <a:pPr marL="1371600" lvl="2" indent="-457200"/>
            <a:r>
              <a:rPr lang="es-ES_tradnl">
                <a:latin typeface="Arial" charset="0"/>
              </a:rPr>
              <a:t>Acercamiento: gusta estar con uno pocos.</a:t>
            </a:r>
          </a:p>
        </p:txBody>
      </p:sp>
      <p:sp>
        <p:nvSpPr>
          <p:cNvPr id="66564" name="Text Box 4"/>
          <p:cNvSpPr txBox="1">
            <a:spLocks noChangeArrowheads="1"/>
          </p:cNvSpPr>
          <p:nvPr/>
        </p:nvSpPr>
        <p:spPr bwMode="auto">
          <a:xfrm>
            <a:off x="8518525" y="6246813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latin typeface="Arial" charset="0"/>
              </a:rPr>
              <a:t>6</a:t>
            </a:r>
            <a:endParaRPr lang="es-ES_tradnl">
              <a:latin typeface="Arial" charset="0"/>
            </a:endParaRPr>
          </a:p>
        </p:txBody>
      </p:sp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533400" y="609600"/>
            <a:ext cx="8077200" cy="2370138"/>
            <a:chOff x="336" y="1675"/>
            <a:chExt cx="5088" cy="1493"/>
          </a:xfrm>
        </p:grpSpPr>
        <p:sp>
          <p:nvSpPr>
            <p:cNvPr id="66565" name="Line 5"/>
            <p:cNvSpPr>
              <a:spLocks noChangeShapeType="1"/>
            </p:cNvSpPr>
            <p:nvPr/>
          </p:nvSpPr>
          <p:spPr bwMode="auto">
            <a:xfrm>
              <a:off x="2688" y="1680"/>
              <a:ext cx="0" cy="14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lg" len="lg"/>
              <a:tailEnd type="triangle" w="lg" len="lg"/>
            </a:ln>
            <a:effectLst/>
          </p:spPr>
          <p:txBody>
            <a:bodyPr/>
            <a:lstStyle/>
            <a:p>
              <a:endParaRPr lang="es-ES"/>
            </a:p>
          </p:txBody>
        </p:sp>
        <p:sp>
          <p:nvSpPr>
            <p:cNvPr id="66566" name="Line 6"/>
            <p:cNvSpPr>
              <a:spLocks noChangeShapeType="1"/>
            </p:cNvSpPr>
            <p:nvPr/>
          </p:nvSpPr>
          <p:spPr bwMode="auto">
            <a:xfrm>
              <a:off x="1488" y="2352"/>
              <a:ext cx="25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lg" len="lg"/>
              <a:tailEnd type="triangle" w="lg" len="lg"/>
            </a:ln>
            <a:effectLst/>
          </p:spPr>
          <p:txBody>
            <a:bodyPr/>
            <a:lstStyle/>
            <a:p>
              <a:endParaRPr lang="es-ES"/>
            </a:p>
          </p:txBody>
        </p:sp>
        <p:sp>
          <p:nvSpPr>
            <p:cNvPr id="66567" name="Text Box 7"/>
            <p:cNvSpPr txBox="1">
              <a:spLocks noChangeArrowheads="1"/>
            </p:cNvSpPr>
            <p:nvPr/>
          </p:nvSpPr>
          <p:spPr bwMode="auto">
            <a:xfrm>
              <a:off x="2798" y="1675"/>
              <a:ext cx="75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Arial" charset="0"/>
                </a:rPr>
                <a:t>Activo</a:t>
              </a:r>
            </a:p>
          </p:txBody>
        </p:sp>
        <p:sp>
          <p:nvSpPr>
            <p:cNvPr id="66568" name="Text Box 8"/>
            <p:cNvSpPr txBox="1">
              <a:spLocks noChangeArrowheads="1"/>
            </p:cNvSpPr>
            <p:nvPr/>
          </p:nvSpPr>
          <p:spPr bwMode="auto">
            <a:xfrm>
              <a:off x="2894" y="2880"/>
              <a:ext cx="75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Arial" charset="0"/>
                </a:rPr>
                <a:t>Pasivo</a:t>
              </a:r>
            </a:p>
          </p:txBody>
        </p:sp>
        <p:sp>
          <p:nvSpPr>
            <p:cNvPr id="66569" name="Text Box 9"/>
            <p:cNvSpPr txBox="1">
              <a:spLocks noChangeArrowheads="1"/>
            </p:cNvSpPr>
            <p:nvPr/>
          </p:nvSpPr>
          <p:spPr bwMode="auto">
            <a:xfrm>
              <a:off x="4128" y="2208"/>
              <a:ext cx="129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Arial" charset="0"/>
                </a:rPr>
                <a:t>Alejamiento</a:t>
              </a:r>
            </a:p>
          </p:txBody>
        </p:sp>
        <p:sp>
          <p:nvSpPr>
            <p:cNvPr id="66570" name="Text Box 10"/>
            <p:cNvSpPr txBox="1">
              <a:spLocks noChangeArrowheads="1"/>
            </p:cNvSpPr>
            <p:nvPr/>
          </p:nvSpPr>
          <p:spPr bwMode="auto">
            <a:xfrm>
              <a:off x="336" y="2064"/>
              <a:ext cx="129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Arial" charset="0"/>
                </a:rPr>
                <a:t>Acercamiento</a:t>
              </a:r>
            </a:p>
          </p:txBody>
        </p:sp>
      </p:grpSp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-304800"/>
            <a:ext cx="7772400" cy="1143000"/>
          </a:xfrm>
        </p:spPr>
        <p:txBody>
          <a:bodyPr/>
          <a:lstStyle/>
          <a:p>
            <a:r>
              <a:rPr lang="es-ES_tradnl">
                <a:latin typeface="Arial" charset="0"/>
              </a:rPr>
              <a:t>Determinar Cuadrante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457200"/>
            <a:ext cx="9144000" cy="5943600"/>
          </a:xfrm>
        </p:spPr>
        <p:txBody>
          <a:bodyPr/>
          <a:lstStyle/>
          <a:p>
            <a:pPr marL="609600" indent="-609600">
              <a:lnSpc>
                <a:spcPct val="90000"/>
              </a:lnSpc>
            </a:pPr>
            <a:r>
              <a:rPr lang="es-ES_tradnl" sz="2800">
                <a:latin typeface="Arial" charset="0"/>
              </a:rPr>
              <a:t>Activo /acercamiento:</a:t>
            </a:r>
          </a:p>
          <a:p>
            <a:pPr marL="1371600" lvl="2" indent="-457200">
              <a:lnSpc>
                <a:spcPct val="90000"/>
              </a:lnSpc>
            </a:pPr>
            <a:r>
              <a:rPr lang="es-ES_tradnl" sz="2000">
                <a:latin typeface="Arial" charset="0"/>
              </a:rPr>
              <a:t>Fiesta: se acerca a la gente, inicia conversación y disfruta / arma grupos.</a:t>
            </a:r>
          </a:p>
          <a:p>
            <a:pPr marL="1371600" lvl="2" indent="-457200">
              <a:lnSpc>
                <a:spcPct val="90000"/>
              </a:lnSpc>
            </a:pPr>
            <a:r>
              <a:rPr lang="es-ES_tradnl" sz="2000">
                <a:latin typeface="Arial" charset="0"/>
              </a:rPr>
              <a:t>Trabajo: prefiere trabajo en grupo, proyectos que relacione con otros, excitantes y con reto.</a:t>
            </a:r>
          </a:p>
          <a:p>
            <a:pPr marL="609600" indent="-609600">
              <a:lnSpc>
                <a:spcPct val="90000"/>
              </a:lnSpc>
            </a:pPr>
            <a:r>
              <a:rPr lang="es-ES_tradnl" sz="2800">
                <a:latin typeface="Arial" charset="0"/>
              </a:rPr>
              <a:t>Activo / alejamiento:</a:t>
            </a:r>
          </a:p>
          <a:p>
            <a:pPr marL="1371600" lvl="2" indent="-457200">
              <a:lnSpc>
                <a:spcPct val="90000"/>
              </a:lnSpc>
            </a:pPr>
            <a:r>
              <a:rPr lang="es-ES_tradnl" sz="2000">
                <a:latin typeface="Arial" charset="0"/>
              </a:rPr>
              <a:t>Fiesta: habla de temas intelectuales, se toma un trago solo viendo el patio o revisando los discos.</a:t>
            </a:r>
          </a:p>
          <a:p>
            <a:pPr marL="1371600" lvl="2" indent="-457200">
              <a:lnSpc>
                <a:spcPct val="90000"/>
              </a:lnSpc>
            </a:pPr>
            <a:r>
              <a:rPr lang="es-ES_tradnl" sz="2000">
                <a:latin typeface="Arial" charset="0"/>
              </a:rPr>
              <a:t>Trabajo: trabaja bien solo, pero es motivado por las metas.</a:t>
            </a:r>
          </a:p>
          <a:p>
            <a:pPr marL="609600" indent="-609600">
              <a:lnSpc>
                <a:spcPct val="90000"/>
              </a:lnSpc>
            </a:pPr>
            <a:r>
              <a:rPr lang="es-ES_tradnl" sz="2800">
                <a:latin typeface="Arial" charset="0"/>
              </a:rPr>
              <a:t>Pasivo /acercamiento:</a:t>
            </a:r>
          </a:p>
          <a:p>
            <a:pPr marL="1371600" lvl="2" indent="-457200">
              <a:lnSpc>
                <a:spcPct val="90000"/>
              </a:lnSpc>
            </a:pPr>
            <a:r>
              <a:rPr lang="es-ES_tradnl" sz="2000">
                <a:latin typeface="Arial" charset="0"/>
              </a:rPr>
              <a:t>Fiesta: le gusta festejar y andar con gente pero puede necesitar mucha atención.</a:t>
            </a:r>
          </a:p>
          <a:p>
            <a:pPr marL="1371600" lvl="2" indent="-457200">
              <a:lnSpc>
                <a:spcPct val="90000"/>
              </a:lnSpc>
            </a:pPr>
            <a:r>
              <a:rPr lang="es-ES_tradnl" sz="2000">
                <a:latin typeface="Arial" charset="0"/>
              </a:rPr>
              <a:t>Trabajo: disfruta de los grupos pero trabaja mejor cuando se le da un reto creativo.</a:t>
            </a:r>
          </a:p>
          <a:p>
            <a:pPr marL="609600" indent="-609600">
              <a:lnSpc>
                <a:spcPct val="90000"/>
              </a:lnSpc>
            </a:pPr>
            <a:r>
              <a:rPr lang="es-ES_tradnl" sz="2800">
                <a:latin typeface="Arial" charset="0"/>
              </a:rPr>
              <a:t>Pasivo /alejamiento:</a:t>
            </a:r>
          </a:p>
          <a:p>
            <a:pPr marL="1371600" lvl="2" indent="-457200">
              <a:lnSpc>
                <a:spcPct val="90000"/>
              </a:lnSpc>
            </a:pPr>
            <a:r>
              <a:rPr lang="es-ES_tradnl" sz="2000">
                <a:latin typeface="Arial" charset="0"/>
              </a:rPr>
              <a:t>Fiesta: llega sin bulla, se queda solo pensando en sus cosas.</a:t>
            </a:r>
          </a:p>
          <a:p>
            <a:pPr marL="1371600" lvl="2" indent="-457200">
              <a:lnSpc>
                <a:spcPct val="90000"/>
              </a:lnSpc>
            </a:pPr>
            <a:r>
              <a:rPr lang="es-ES_tradnl" sz="2000">
                <a:latin typeface="Arial" charset="0"/>
              </a:rPr>
              <a:t>Trabajo: prefiere que se le de un trabajo y se lo deje solo hacerlo.</a:t>
            </a:r>
          </a:p>
        </p:txBody>
      </p:sp>
      <p:sp>
        <p:nvSpPr>
          <p:cNvPr id="67588" name="Text Box 4"/>
          <p:cNvSpPr txBox="1">
            <a:spLocks noChangeArrowheads="1"/>
          </p:cNvSpPr>
          <p:nvPr/>
        </p:nvSpPr>
        <p:spPr bwMode="auto">
          <a:xfrm>
            <a:off x="8518525" y="6246813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latin typeface="Arial" charset="0"/>
              </a:rPr>
              <a:t>7</a:t>
            </a:r>
            <a:endParaRPr lang="es-ES_tradnl">
              <a:latin typeface="Arial" charset="0"/>
            </a:endParaRP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Azure">
  <a:themeElements>
    <a:clrScheme name="Azure 1">
      <a:dk1>
        <a:srgbClr val="000000"/>
      </a:dk1>
      <a:lt1>
        <a:srgbClr val="FFFFFF"/>
      </a:lt1>
      <a:dk2>
        <a:srgbClr val="3333FF"/>
      </a:dk2>
      <a:lt2>
        <a:srgbClr val="00FFFF"/>
      </a:lt2>
      <a:accent1>
        <a:srgbClr val="00CCCC"/>
      </a:accent1>
      <a:accent2>
        <a:srgbClr val="6666FF"/>
      </a:accent2>
      <a:accent3>
        <a:srgbClr val="ADADFF"/>
      </a:accent3>
      <a:accent4>
        <a:srgbClr val="DADADA"/>
      </a:accent4>
      <a:accent5>
        <a:srgbClr val="AAE2E2"/>
      </a:accent5>
      <a:accent6>
        <a:srgbClr val="5C5CE7"/>
      </a:accent6>
      <a:hlink>
        <a:srgbClr val="CCCCFF"/>
      </a:hlink>
      <a:folHlink>
        <a:srgbClr val="CC99FF"/>
      </a:folHlink>
    </a:clrScheme>
    <a:fontScheme name="Azur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zure 1">
        <a:dk1>
          <a:srgbClr val="000000"/>
        </a:dk1>
        <a:lt1>
          <a:srgbClr val="FFFFFF"/>
        </a:lt1>
        <a:dk2>
          <a:srgbClr val="3333FF"/>
        </a:dk2>
        <a:lt2>
          <a:srgbClr val="00FFFF"/>
        </a:lt2>
        <a:accent1>
          <a:srgbClr val="00CCCC"/>
        </a:accent1>
        <a:accent2>
          <a:srgbClr val="6666FF"/>
        </a:accent2>
        <a:accent3>
          <a:srgbClr val="ADADFF"/>
        </a:accent3>
        <a:accent4>
          <a:srgbClr val="DADADA"/>
        </a:accent4>
        <a:accent5>
          <a:srgbClr val="AAE2E2"/>
        </a:accent5>
        <a:accent6>
          <a:srgbClr val="5C5CE7"/>
        </a:accent6>
        <a:hlink>
          <a:srgbClr val="CCCCFF"/>
        </a:hlink>
        <a:folHlink>
          <a:srgbClr val="CC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zure 2">
        <a:dk1>
          <a:srgbClr val="000000"/>
        </a:dk1>
        <a:lt1>
          <a:srgbClr val="CCECFF"/>
        </a:lt1>
        <a:dk2>
          <a:srgbClr val="330099"/>
        </a:dk2>
        <a:lt2>
          <a:srgbClr val="0099CC"/>
        </a:lt2>
        <a:accent1>
          <a:srgbClr val="009999"/>
        </a:accent1>
        <a:accent2>
          <a:srgbClr val="FF99CC"/>
        </a:accent2>
        <a:accent3>
          <a:srgbClr val="E2F4FF"/>
        </a:accent3>
        <a:accent4>
          <a:srgbClr val="000000"/>
        </a:accent4>
        <a:accent5>
          <a:srgbClr val="AACACA"/>
        </a:accent5>
        <a:accent6>
          <a:srgbClr val="E78AB9"/>
        </a:accent6>
        <a:hlink>
          <a:srgbClr val="6600CC"/>
        </a:hlink>
        <a:folHlink>
          <a:srgbClr val="3366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zure 3">
        <a:dk1>
          <a:srgbClr val="000000"/>
        </a:dk1>
        <a:lt1>
          <a:srgbClr val="FFFFFF"/>
        </a:lt1>
        <a:dk2>
          <a:srgbClr val="000000"/>
        </a:dk2>
        <a:lt2>
          <a:srgbClr val="CBCBCB"/>
        </a:lt2>
        <a:accent1>
          <a:srgbClr val="B2B2B2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C8C8C8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C:\Archivos de programa\Microsoft Office\Templates\Presentation Designs\Azure.pot</Template>
  <TotalTime>3362</TotalTime>
  <Words>1889</Words>
  <Application>Microsoft Office PowerPoint</Application>
  <PresentationFormat>Presentación en pantalla (4:3)</PresentationFormat>
  <Paragraphs>359</Paragraphs>
  <Slides>26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26</vt:i4>
      </vt:variant>
    </vt:vector>
  </HeadingPairs>
  <TitlesOfParts>
    <vt:vector size="30" baseType="lpstr">
      <vt:lpstr>Times New Roman</vt:lpstr>
      <vt:lpstr>Arial</vt:lpstr>
      <vt:lpstr>Wingdings</vt:lpstr>
      <vt:lpstr>Azure</vt:lpstr>
      <vt:lpstr>Administración de Empresas Acuícolas I – Clase 5</vt:lpstr>
      <vt:lpstr>Fabrizio Marcillo Morla</vt:lpstr>
      <vt:lpstr>Contacto</vt:lpstr>
      <vt:lpstr>Descalificación</vt:lpstr>
      <vt:lpstr>Emociones</vt:lpstr>
      <vt:lpstr>Confrontación</vt:lpstr>
      <vt:lpstr>Diagnostico De Personalidad</vt:lpstr>
      <vt:lpstr>Determinar Cuadrante</vt:lpstr>
      <vt:lpstr>Determinar Cuadrante</vt:lpstr>
      <vt:lpstr>Determinar Area De Contacto</vt:lpstr>
      <vt:lpstr>Tipos de Personalidad</vt:lpstr>
      <vt:lpstr>Pensador</vt:lpstr>
      <vt:lpstr>Pensador</vt:lpstr>
      <vt:lpstr>Emotivos</vt:lpstr>
      <vt:lpstr>Emotivos</vt:lpstr>
      <vt:lpstr>Persistentes</vt:lpstr>
      <vt:lpstr>Persistentes</vt:lpstr>
      <vt:lpstr>Tranquilos</vt:lpstr>
      <vt:lpstr>Tranquilos</vt:lpstr>
      <vt:lpstr>Originales</vt:lpstr>
      <vt:lpstr>Originales</vt:lpstr>
      <vt:lpstr>Promotores</vt:lpstr>
      <vt:lpstr>Promotores</vt:lpstr>
      <vt:lpstr>Personalidad Y Necesidades</vt:lpstr>
      <vt:lpstr>Reconocimientos</vt:lpstr>
      <vt:lpstr>Señales De Comportamiento Inefectivo Bajo Tensión Normal</vt:lpstr>
    </vt:vector>
  </TitlesOfParts>
  <Company>Barcillo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Barcillo Barzinister</dc:creator>
  <cp:lastModifiedBy>Administrador</cp:lastModifiedBy>
  <cp:revision>548</cp:revision>
  <cp:lastPrinted>1601-01-01T00:00:00Z</cp:lastPrinted>
  <dcterms:created xsi:type="dcterms:W3CDTF">2002-07-19T11:47:45Z</dcterms:created>
  <dcterms:modified xsi:type="dcterms:W3CDTF">2010-01-18T15:47:42Z</dcterms:modified>
</cp:coreProperties>
</file>