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autoAdjust="0"/>
  </p:normalViewPr>
  <p:slideViewPr>
    <p:cSldViewPr>
      <p:cViewPr varScale="1">
        <p:scale>
          <a:sx n="104" d="100"/>
          <a:sy n="104" d="100"/>
        </p:scale>
        <p:origin x="-84"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58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3.xml"/><Relationship Id="rId1" Type="http://schemas.openxmlformats.org/officeDocument/2006/relationships/slide" Target="slides/slide1.xml"/><Relationship Id="rId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BEFDBA4-327E-4597-8BFC-3FC712A62095}"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048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C5B18C8-EBB6-4099-97C5-519497D61531}"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04FD9E0-F707-429B-A07C-E6C0CF2A3F9D}" type="slidenum">
              <a:rPr lang="es-ES_tradnl" smtClean="0"/>
              <a:pPr/>
              <a:t>1</a:t>
            </a:fld>
            <a:endParaRPr lang="es-ES_tradnl" smtClean="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a:ln/>
        </p:spPr>
      </p:sp>
      <p:sp>
        <p:nvSpPr>
          <p:cNvPr id="22531" name="2 Marcador de notas"/>
          <p:cNvSpPr>
            <a:spLocks noGrp="1"/>
          </p:cNvSpPr>
          <p:nvPr>
            <p:ph type="body" idx="1"/>
          </p:nvPr>
        </p:nvSpPr>
        <p:spPr>
          <a:noFill/>
          <a:ln/>
        </p:spPr>
        <p:txBody>
          <a:bodyPr/>
          <a:lstStyle/>
          <a:p>
            <a:endParaRPr lang="es-US" smtClean="0"/>
          </a:p>
        </p:txBody>
      </p:sp>
      <p:sp>
        <p:nvSpPr>
          <p:cNvPr id="22532" name="3 Marcador de número de diapositiva"/>
          <p:cNvSpPr>
            <a:spLocks noGrp="1"/>
          </p:cNvSpPr>
          <p:nvPr>
            <p:ph type="sldNum" sz="quarter" idx="5"/>
          </p:nvPr>
        </p:nvSpPr>
        <p:spPr>
          <a:noFill/>
        </p:spPr>
        <p:txBody>
          <a:bodyPr/>
          <a:lstStyle/>
          <a:p>
            <a:fld id="{ED6DBAD2-E6B8-4853-8243-F839495EACBE}" type="slidenum">
              <a:rPr lang="es-ES_tradnl" smtClean="0"/>
              <a:pPr/>
              <a:t>2</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s-ES_tradnl"/>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s-ES_tradnl"/>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3C756C5B-E552-460D-8ADA-3C7A07A56F63}"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B276F565-2AA2-4738-B44B-AA29F935A726}" type="slidenum">
              <a:rPr lang="es-ES_tradnl"/>
              <a:pPr>
                <a:defRPr/>
              </a:pPr>
              <a:t>‹Nº›</a:t>
            </a:fld>
            <a:endParaRPr lang="es-ES_tradn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609600"/>
            <a:ext cx="1949450" cy="5451475"/>
          </a:xfrm>
        </p:spPr>
        <p:txBody>
          <a:bodyPr vert="eaVert"/>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a:xfrm>
            <a:off x="1143000" y="609600"/>
            <a:ext cx="5697538" cy="5451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AEC2F0CD-7112-43BB-B4AC-AC4925ECF9A6}" type="slidenum">
              <a:rPr lang="es-ES_tradnl"/>
              <a:pPr>
                <a:defRPr/>
              </a:pPr>
              <a:t>‹Nº›</a:t>
            </a:fld>
            <a:endParaRPr lang="es-ES_tradnl"/>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US"/>
          </a:p>
        </p:txBody>
      </p:sp>
      <p:sp>
        <p:nvSpPr>
          <p:cNvPr id="3" name="2 Marcador de tabla"/>
          <p:cNvSpPr>
            <a:spLocks noGrp="1"/>
          </p:cNvSpPr>
          <p:nvPr>
            <p:ph type="tbl" idx="1"/>
          </p:nvPr>
        </p:nvSpPr>
        <p:spPr>
          <a:xfrm>
            <a:off x="1169988" y="1946275"/>
            <a:ext cx="7772400" cy="4114800"/>
          </a:xfrm>
        </p:spPr>
        <p:txBody>
          <a:bodyPr/>
          <a:lstStyle/>
          <a:p>
            <a:pPr lvl="0"/>
            <a:endParaRPr lang="es-U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97B7E290-334E-4A17-B88A-7F1885D918B3}" type="slidenum">
              <a:rPr lang="es-ES_tradnl"/>
              <a:pPr>
                <a:defRPr/>
              </a:pPr>
              <a:t>‹Nº›</a:t>
            </a:fld>
            <a:endParaRPr lang="es-ES_tradn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04723202-4BF3-434F-9F12-80AEA62E004F}" type="slidenum">
              <a:rPr lang="es-ES_tradnl"/>
              <a:pPr>
                <a:defRPr/>
              </a:pPr>
              <a:t>‹Nº›</a:t>
            </a:fld>
            <a:endParaRPr lang="es-ES_tradnl"/>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F8440A15-99B4-42A1-A578-268CAD3E05CC}" type="slidenum">
              <a:rPr lang="es-ES_tradnl"/>
              <a:pPr>
                <a:defRPr/>
              </a:pPr>
              <a:t>‹Nº›</a:t>
            </a:fld>
            <a:endParaRPr lang="es-ES_tradn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contenido"/>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01A85E3F-F978-4645-98D4-26448D522F47}" type="slidenum">
              <a:rPr lang="es-ES_tradnl"/>
              <a:pPr>
                <a:defRPr/>
              </a:pPr>
              <a:t>‹Nº›</a:t>
            </a:fld>
            <a:endParaRPr lang="es-ES_tradn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Rectangle 36"/>
          <p:cNvSpPr>
            <a:spLocks noGrp="1" noChangeArrowheads="1"/>
          </p:cNvSpPr>
          <p:nvPr>
            <p:ph type="dt" sz="half" idx="10"/>
          </p:nvPr>
        </p:nvSpPr>
        <p:spPr>
          <a:ln/>
        </p:spPr>
        <p:txBody>
          <a:bodyPr/>
          <a:lstStyle>
            <a:lvl1pPr>
              <a:defRPr/>
            </a:lvl1pPr>
          </a:lstStyle>
          <a:p>
            <a:pPr>
              <a:defRPr/>
            </a:pPr>
            <a:endParaRPr lang="es-ES_tradnl"/>
          </a:p>
        </p:txBody>
      </p:sp>
      <p:sp>
        <p:nvSpPr>
          <p:cNvPr id="8"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38"/>
          <p:cNvSpPr>
            <a:spLocks noGrp="1" noChangeArrowheads="1"/>
          </p:cNvSpPr>
          <p:nvPr>
            <p:ph type="sldNum" sz="quarter" idx="12"/>
          </p:nvPr>
        </p:nvSpPr>
        <p:spPr>
          <a:ln/>
        </p:spPr>
        <p:txBody>
          <a:bodyPr/>
          <a:lstStyle>
            <a:lvl1pPr>
              <a:defRPr/>
            </a:lvl1pPr>
          </a:lstStyle>
          <a:p>
            <a:pPr>
              <a:defRPr/>
            </a:pPr>
            <a:fld id="{AD70682A-F605-4047-B8CD-D97EFCEBF5E7}" type="slidenum">
              <a:rPr lang="es-ES_tradnl"/>
              <a:pPr>
                <a:defRPr/>
              </a:pPr>
              <a:t>‹Nº›</a:t>
            </a:fld>
            <a:endParaRPr lang="es-ES_tradn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Rectangle 36"/>
          <p:cNvSpPr>
            <a:spLocks noGrp="1" noChangeArrowheads="1"/>
          </p:cNvSpPr>
          <p:nvPr>
            <p:ph type="dt" sz="half" idx="10"/>
          </p:nvPr>
        </p:nvSpPr>
        <p:spPr>
          <a:ln/>
        </p:spPr>
        <p:txBody>
          <a:bodyPr/>
          <a:lstStyle>
            <a:lvl1pPr>
              <a:defRPr/>
            </a:lvl1pPr>
          </a:lstStyle>
          <a:p>
            <a:pPr>
              <a:defRPr/>
            </a:pPr>
            <a:endParaRPr lang="es-ES_tradnl"/>
          </a:p>
        </p:txBody>
      </p:sp>
      <p:sp>
        <p:nvSpPr>
          <p:cNvPr id="4"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38"/>
          <p:cNvSpPr>
            <a:spLocks noGrp="1" noChangeArrowheads="1"/>
          </p:cNvSpPr>
          <p:nvPr>
            <p:ph type="sldNum" sz="quarter" idx="12"/>
          </p:nvPr>
        </p:nvSpPr>
        <p:spPr>
          <a:ln/>
        </p:spPr>
        <p:txBody>
          <a:bodyPr/>
          <a:lstStyle>
            <a:lvl1pPr>
              <a:defRPr/>
            </a:lvl1pPr>
          </a:lstStyle>
          <a:p>
            <a:pPr>
              <a:defRPr/>
            </a:pPr>
            <a:fld id="{3A5325F9-44C2-4DC2-8D7E-7C9228D24230}" type="slidenum">
              <a:rPr lang="es-ES_tradnl"/>
              <a:pPr>
                <a:defRPr/>
              </a:pPr>
              <a:t>‹Nº›</a:t>
            </a:fld>
            <a:endParaRPr lang="es-ES_tradn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s-ES_tradnl"/>
          </a:p>
        </p:txBody>
      </p:sp>
      <p:sp>
        <p:nvSpPr>
          <p:cNvPr id="3"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38"/>
          <p:cNvSpPr>
            <a:spLocks noGrp="1" noChangeArrowheads="1"/>
          </p:cNvSpPr>
          <p:nvPr>
            <p:ph type="sldNum" sz="quarter" idx="12"/>
          </p:nvPr>
        </p:nvSpPr>
        <p:spPr>
          <a:ln/>
        </p:spPr>
        <p:txBody>
          <a:bodyPr/>
          <a:lstStyle>
            <a:lvl1pPr>
              <a:defRPr/>
            </a:lvl1pPr>
          </a:lstStyle>
          <a:p>
            <a:pPr>
              <a:defRPr/>
            </a:pPr>
            <a:fld id="{C457D020-9BFE-44A8-9A00-D5D356CB8B2D}" type="slidenum">
              <a:rPr lang="es-ES_tradnl"/>
              <a:pPr>
                <a:defRPr/>
              </a:pPr>
              <a:t>‹Nº›</a:t>
            </a:fld>
            <a:endParaRPr lang="es-ES_tradn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935D1CCA-04D2-44CB-AC16-4002F3D3AE22}" type="slidenum">
              <a:rPr lang="es-ES_tradnl"/>
              <a:pPr>
                <a:defRPr/>
              </a:pPr>
              <a:t>‹Nº›</a:t>
            </a:fld>
            <a:endParaRPr lang="es-ES_tradn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5E3ECD00-0119-47C6-B0DB-3F61A13E881B}" type="slidenum">
              <a:rPr lang="es-ES_tradnl"/>
              <a:pPr>
                <a:defRPr/>
              </a:pPr>
              <a:t>‹Nº›</a:t>
            </a:fld>
            <a:endParaRPr lang="es-ES_tradn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1033"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4"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es-ES_tradnl"/>
          </a:p>
        </p:txBody>
      </p:sp>
      <p:sp>
        <p:nvSpPr>
          <p:cNvPr id="2085"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endParaRPr lang="es-ES_tradnl"/>
          </a:p>
        </p:txBody>
      </p:sp>
      <p:sp>
        <p:nvSpPr>
          <p:cNvPr id="2086"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mn-lt"/>
              </a:defRPr>
            </a:lvl1pPr>
          </a:lstStyle>
          <a:p>
            <a:pPr>
              <a:defRPr/>
            </a:pPr>
            <a:fld id="{7E6D61A2-2DAF-45F4-AA63-18FD125B3C17}" type="slidenum">
              <a:rPr lang="es-ES_tradnl"/>
              <a:pPr>
                <a:defRPr/>
              </a:pPr>
              <a:t>‹Nº›</a:t>
            </a:fld>
            <a:endParaRPr lang="es-ES_tradnl"/>
          </a:p>
        </p:txBody>
      </p:sp>
      <p:sp>
        <p:nvSpPr>
          <p:cNvPr id="2087" name="Rectangle 39"/>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739"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value=Marcillo%20Morla,%20Fabrici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0"/>
            <a:ext cx="7772400" cy="1676400"/>
          </a:xfrm>
        </p:spPr>
        <p:txBody>
          <a:bodyPr/>
          <a:lstStyle/>
          <a:p>
            <a:pPr eaLnBrk="1" hangingPunct="1"/>
            <a:r>
              <a:rPr lang="es-ES_tradnl" dirty="0" smtClean="0"/>
              <a:t>Administración de Empresas Acuícolas I – </a:t>
            </a:r>
            <a:r>
              <a:rPr lang="es-ES_tradnl" smtClean="0"/>
              <a:t>Clase </a:t>
            </a:r>
            <a:r>
              <a:rPr lang="es-ES_tradnl" smtClean="0"/>
              <a:t>11</a:t>
            </a:r>
            <a:endParaRPr lang="es-ES_tradnl" dirty="0"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304800"/>
            <a:ext cx="9144000" cy="1143000"/>
          </a:xfrm>
        </p:spPr>
        <p:txBody>
          <a:bodyPr/>
          <a:lstStyle/>
          <a:p>
            <a:r>
              <a:rPr lang="es-ES_tradnl" sz="3600">
                <a:latin typeface="Arial" charset="0"/>
              </a:rPr>
              <a:t>Barreras Para Ingreso</a:t>
            </a:r>
          </a:p>
        </p:txBody>
      </p:sp>
      <p:sp>
        <p:nvSpPr>
          <p:cNvPr id="153603" name="Rectangle 3"/>
          <p:cNvSpPr>
            <a:spLocks noGrp="1" noChangeArrowheads="1"/>
          </p:cNvSpPr>
          <p:nvPr>
            <p:ph type="body" idx="1"/>
          </p:nvPr>
        </p:nvSpPr>
        <p:spPr>
          <a:xfrm>
            <a:off x="0" y="685800"/>
            <a:ext cx="9144000" cy="5943600"/>
          </a:xfrm>
        </p:spPr>
        <p:txBody>
          <a:bodyPr/>
          <a:lstStyle/>
          <a:p>
            <a:pPr marL="609600" indent="-609600">
              <a:lnSpc>
                <a:spcPct val="90000"/>
              </a:lnSpc>
            </a:pPr>
            <a:r>
              <a:rPr lang="es-ES_tradnl">
                <a:latin typeface="Arial" charset="0"/>
              </a:rPr>
              <a:t>Existen 6 factores principales que actuan como barrera de ingreso:</a:t>
            </a:r>
          </a:p>
          <a:p>
            <a:pPr marL="990600" lvl="1" indent="-533400">
              <a:lnSpc>
                <a:spcPct val="90000"/>
              </a:lnSpc>
            </a:pPr>
            <a:r>
              <a:rPr lang="es-ES_tradnl">
                <a:latin typeface="Arial" charset="0"/>
              </a:rPr>
              <a:t>Economías de escala.</a:t>
            </a:r>
          </a:p>
          <a:p>
            <a:pPr marL="990600" lvl="1" indent="-533400">
              <a:lnSpc>
                <a:spcPct val="90000"/>
              </a:lnSpc>
            </a:pPr>
            <a:r>
              <a:rPr lang="es-ES_tradnl">
                <a:latin typeface="Arial" charset="0"/>
              </a:rPr>
              <a:t>Diferenciación del producto.</a:t>
            </a:r>
          </a:p>
          <a:p>
            <a:pPr marL="990600" lvl="1" indent="-533400">
              <a:lnSpc>
                <a:spcPct val="90000"/>
              </a:lnSpc>
            </a:pPr>
            <a:r>
              <a:rPr lang="es-ES_tradnl">
                <a:latin typeface="Arial" charset="0"/>
              </a:rPr>
              <a:t>Requisitos de capital.</a:t>
            </a:r>
          </a:p>
          <a:p>
            <a:pPr marL="990600" lvl="1" indent="-533400">
              <a:lnSpc>
                <a:spcPct val="90000"/>
              </a:lnSpc>
            </a:pPr>
            <a:r>
              <a:rPr lang="es-ES_tradnl">
                <a:latin typeface="Arial" charset="0"/>
              </a:rPr>
              <a:t>Costos cambiantes.</a:t>
            </a:r>
          </a:p>
          <a:p>
            <a:pPr marL="990600" lvl="1" indent="-533400">
              <a:lnSpc>
                <a:spcPct val="90000"/>
              </a:lnSpc>
            </a:pPr>
            <a:r>
              <a:rPr lang="es-ES_tradnl">
                <a:latin typeface="Arial" charset="0"/>
              </a:rPr>
              <a:t>Acceso a los canales de distribución.</a:t>
            </a:r>
          </a:p>
          <a:p>
            <a:pPr marL="990600" lvl="1" indent="-533400">
              <a:lnSpc>
                <a:spcPct val="90000"/>
              </a:lnSpc>
            </a:pPr>
            <a:r>
              <a:rPr lang="es-ES_tradnl">
                <a:latin typeface="Arial" charset="0"/>
              </a:rPr>
              <a:t>Desventajas en costos independientes de economías de escala.</a:t>
            </a:r>
          </a:p>
          <a:p>
            <a:pPr marL="609600" indent="-609600">
              <a:lnSpc>
                <a:spcPct val="90000"/>
              </a:lnSpc>
            </a:pPr>
            <a:r>
              <a:rPr lang="es-ES_tradnl">
                <a:latin typeface="Arial" charset="0"/>
              </a:rPr>
              <a:t>Las barreras de ingreso pueden cambiar y de hecho cambian en cuanto cambian las condiciones que las daban.</a:t>
            </a:r>
          </a:p>
        </p:txBody>
      </p:sp>
      <p:sp>
        <p:nvSpPr>
          <p:cNvPr id="153604"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8</a:t>
            </a:r>
            <a:endParaRPr lang="es-ES_tradnl"/>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304800"/>
            <a:ext cx="9144000" cy="1143000"/>
          </a:xfrm>
        </p:spPr>
        <p:txBody>
          <a:bodyPr/>
          <a:lstStyle/>
          <a:p>
            <a:r>
              <a:rPr lang="es-ES_tradnl" sz="3600">
                <a:latin typeface="Arial" charset="0"/>
              </a:rPr>
              <a:t>Economías De Escala</a:t>
            </a:r>
          </a:p>
        </p:txBody>
      </p:sp>
      <p:sp>
        <p:nvSpPr>
          <p:cNvPr id="154627" name="Rectangle 3"/>
          <p:cNvSpPr>
            <a:spLocks noGrp="1" noChangeArrowheads="1"/>
          </p:cNvSpPr>
          <p:nvPr>
            <p:ph type="body" idx="1"/>
          </p:nvPr>
        </p:nvSpPr>
        <p:spPr>
          <a:xfrm>
            <a:off x="0" y="533400"/>
            <a:ext cx="9144000" cy="7162800"/>
          </a:xfrm>
        </p:spPr>
        <p:txBody>
          <a:bodyPr/>
          <a:lstStyle/>
          <a:p>
            <a:pPr marL="609600" indent="-609600"/>
            <a:r>
              <a:rPr lang="es-ES_tradnl" sz="2000">
                <a:latin typeface="Arial Narrow" pitchFamily="34" charset="0"/>
              </a:rPr>
              <a:t>Se refiere a la reducción de costos unitarios de producto, a medida que aumenta el volumen absoluto de producción.</a:t>
            </a:r>
          </a:p>
          <a:p>
            <a:pPr marL="609600" indent="-609600"/>
            <a:r>
              <a:rPr lang="es-ES_tradnl" sz="2000">
                <a:latin typeface="Arial Narrow" pitchFamily="34" charset="0"/>
              </a:rPr>
              <a:t>Economías de escala frenan ingreso obligando al que quiera entrar a:</a:t>
            </a:r>
          </a:p>
          <a:p>
            <a:pPr marL="990600" lvl="1" indent="-533400"/>
            <a:r>
              <a:rPr lang="es-ES_tradnl" sz="2000">
                <a:latin typeface="Arial Narrow" pitchFamily="34" charset="0"/>
              </a:rPr>
              <a:t>Entrar en grande corriendo el riesgo de una reacción de empresas existentes y necesitando bastantes recursos.</a:t>
            </a:r>
          </a:p>
          <a:p>
            <a:pPr marL="990600" lvl="1" indent="-533400"/>
            <a:r>
              <a:rPr lang="es-ES_tradnl" sz="2000">
                <a:latin typeface="Arial Narrow" pitchFamily="34" charset="0"/>
              </a:rPr>
              <a:t>Entrar en pequeño y aceptar desventajas en costos.</a:t>
            </a:r>
          </a:p>
          <a:p>
            <a:pPr marL="609600" indent="-609600"/>
            <a:r>
              <a:rPr lang="es-ES_tradnl" sz="2000">
                <a:latin typeface="Arial Narrow" pitchFamily="34" charset="0"/>
              </a:rPr>
              <a:t>Economías de escala pueden estar presentes en cada función del negocio:</a:t>
            </a:r>
          </a:p>
          <a:p>
            <a:pPr marL="990600" lvl="1" indent="-533400"/>
            <a:r>
              <a:rPr lang="es-ES_tradnl" sz="2000">
                <a:latin typeface="Arial Narrow" pitchFamily="34" charset="0"/>
              </a:rPr>
              <a:t>Producción, compras, R&amp;D, mercadeo, cadenas de servicio, fuerza de venta, distribución.</a:t>
            </a:r>
          </a:p>
          <a:p>
            <a:pPr marL="990600" lvl="1" indent="-533400"/>
            <a:r>
              <a:rPr lang="es-ES_tradnl" sz="2000">
                <a:latin typeface="Arial Narrow" pitchFamily="34" charset="0"/>
              </a:rPr>
              <a:t>O en solo un área funcional.</a:t>
            </a:r>
          </a:p>
          <a:p>
            <a:pPr marL="609600" indent="-609600"/>
            <a:r>
              <a:rPr lang="es-ES_tradnl" sz="2000">
                <a:latin typeface="Arial Narrow" pitchFamily="34" charset="0"/>
              </a:rPr>
              <a:t>Diversificación de empresas puede alcanzar economías similares a las de escala si pueden compartir operaciones o funciones. Esto puede permitir que diversificación elimine restricciones de entrada.</a:t>
            </a:r>
          </a:p>
          <a:p>
            <a:pPr marL="609600" indent="-609600"/>
            <a:r>
              <a:rPr lang="es-ES_tradnl" sz="2000">
                <a:latin typeface="Arial Narrow" pitchFamily="34" charset="0"/>
              </a:rPr>
              <a:t>Beneficios de compartir especialmente significativos si existen costos conjuntos.</a:t>
            </a:r>
          </a:p>
          <a:p>
            <a:pPr marL="990600" lvl="1" indent="-533400"/>
            <a:r>
              <a:rPr lang="es-ES_tradnl" sz="2000">
                <a:latin typeface="Arial Narrow" pitchFamily="34" charset="0"/>
              </a:rPr>
              <a:t>Espacio que no puede utilizarse o subproductos.</a:t>
            </a:r>
          </a:p>
          <a:p>
            <a:pPr marL="609600" indent="-609600"/>
            <a:r>
              <a:rPr lang="es-ES_tradnl" sz="2000">
                <a:latin typeface="Arial Narrow" pitchFamily="34" charset="0"/>
              </a:rPr>
              <a:t>Beneficio de compartir activos intangibles. Marca, know-how, prestigio.</a:t>
            </a:r>
          </a:p>
          <a:p>
            <a:pPr marL="609600" indent="-609600"/>
            <a:r>
              <a:rPr lang="es-ES_tradnl" sz="2000">
                <a:latin typeface="Arial Narrow" pitchFamily="34" charset="0"/>
              </a:rPr>
              <a:t>A veces existen economías de integración vertical, obligando a entrar integrado o enfrentar desventaja en costo y peligro de cierre de insumos y mercados.</a:t>
            </a:r>
          </a:p>
        </p:txBody>
      </p:sp>
      <p:sp>
        <p:nvSpPr>
          <p:cNvPr id="154628"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9</a:t>
            </a:r>
            <a:endParaRPr lang="es-ES_tradnl"/>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0" y="-304800"/>
            <a:ext cx="9144000" cy="1143000"/>
          </a:xfrm>
        </p:spPr>
        <p:txBody>
          <a:bodyPr/>
          <a:lstStyle/>
          <a:p>
            <a:r>
              <a:rPr lang="es-ES_tradnl" sz="3600">
                <a:latin typeface="Arial" charset="0"/>
              </a:rPr>
              <a:t>Diferenciación Del Producto</a:t>
            </a:r>
          </a:p>
        </p:txBody>
      </p:sp>
      <p:sp>
        <p:nvSpPr>
          <p:cNvPr id="155651" name="Rectangle 3"/>
          <p:cNvSpPr>
            <a:spLocks noGrp="1" noChangeArrowheads="1"/>
          </p:cNvSpPr>
          <p:nvPr>
            <p:ph type="body" idx="1"/>
          </p:nvPr>
        </p:nvSpPr>
        <p:spPr>
          <a:xfrm>
            <a:off x="0" y="685800"/>
            <a:ext cx="9144000" cy="7162800"/>
          </a:xfrm>
        </p:spPr>
        <p:txBody>
          <a:bodyPr/>
          <a:lstStyle/>
          <a:p>
            <a:pPr marL="609600" indent="-609600"/>
            <a:r>
              <a:rPr lang="es-ES_tradnl" sz="2800">
                <a:latin typeface="Arial" charset="0"/>
              </a:rPr>
              <a:t>Empresas establecidas tienen identificación de marca y lealtad del cliente. Derivado de:</a:t>
            </a:r>
          </a:p>
          <a:p>
            <a:pPr marL="990600" lvl="1" indent="-533400"/>
            <a:r>
              <a:rPr lang="es-ES_tradnl" sz="2400">
                <a:latin typeface="Arial" charset="0"/>
              </a:rPr>
              <a:t>Publicidad pasada.</a:t>
            </a:r>
          </a:p>
          <a:p>
            <a:pPr marL="990600" lvl="1" indent="-533400"/>
            <a:r>
              <a:rPr lang="es-ES_tradnl" sz="2400">
                <a:latin typeface="Arial" charset="0"/>
              </a:rPr>
              <a:t>Servicio al cliente.</a:t>
            </a:r>
          </a:p>
          <a:p>
            <a:pPr marL="990600" lvl="1" indent="-533400"/>
            <a:r>
              <a:rPr lang="es-ES_tradnl" sz="2400">
                <a:latin typeface="Arial" charset="0"/>
              </a:rPr>
              <a:t>Diferencias del producto.</a:t>
            </a:r>
          </a:p>
          <a:p>
            <a:pPr marL="990600" lvl="1" indent="-533400"/>
            <a:r>
              <a:rPr lang="es-ES_tradnl" sz="2400">
                <a:latin typeface="Arial" charset="0"/>
              </a:rPr>
              <a:t>Ser el primero en el sector.</a:t>
            </a:r>
          </a:p>
          <a:p>
            <a:pPr marL="609600" indent="-609600"/>
            <a:r>
              <a:rPr lang="es-ES_tradnl" sz="2800">
                <a:latin typeface="Arial" charset="0"/>
              </a:rPr>
              <a:t>Obliga a realizar grandes gastos para superar lealtad existentes. </a:t>
            </a:r>
          </a:p>
          <a:p>
            <a:pPr marL="609600" indent="-609600"/>
            <a:r>
              <a:rPr lang="es-ES_tradnl" sz="2800">
                <a:latin typeface="Arial" charset="0"/>
              </a:rPr>
              <a:t>Esto implica perdidas iniciales y generalmente toma largo tiempo.</a:t>
            </a:r>
          </a:p>
          <a:p>
            <a:pPr marL="609600" indent="-609600"/>
            <a:r>
              <a:rPr lang="es-ES_tradnl" sz="2800">
                <a:latin typeface="Arial" charset="0"/>
              </a:rPr>
              <a:t>Estas inversiones en activos intangibles como desarrollo de una marca son riesgosas ya que no tienen valor de rescate si falla.</a:t>
            </a:r>
          </a:p>
        </p:txBody>
      </p:sp>
      <p:sp>
        <p:nvSpPr>
          <p:cNvPr id="155652"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10</a:t>
            </a:r>
            <a:endParaRPr lang="es-ES_tradnl"/>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0" y="-304800"/>
            <a:ext cx="9144000" cy="1143000"/>
          </a:xfrm>
        </p:spPr>
        <p:txBody>
          <a:bodyPr/>
          <a:lstStyle/>
          <a:p>
            <a:r>
              <a:rPr lang="es-ES_tradnl" sz="3600">
                <a:latin typeface="Arial" charset="0"/>
              </a:rPr>
              <a:t>Requisito De Capital</a:t>
            </a:r>
          </a:p>
        </p:txBody>
      </p:sp>
      <p:sp>
        <p:nvSpPr>
          <p:cNvPr id="156675" name="Rectangle 3"/>
          <p:cNvSpPr>
            <a:spLocks noGrp="1" noChangeArrowheads="1"/>
          </p:cNvSpPr>
          <p:nvPr>
            <p:ph type="body" idx="1"/>
          </p:nvPr>
        </p:nvSpPr>
        <p:spPr>
          <a:xfrm>
            <a:off x="0" y="685800"/>
            <a:ext cx="9144000" cy="7162800"/>
          </a:xfrm>
        </p:spPr>
        <p:txBody>
          <a:bodyPr/>
          <a:lstStyle/>
          <a:p>
            <a:pPr marL="609600" indent="-609600"/>
            <a:r>
              <a:rPr lang="es-ES_tradnl" sz="2800">
                <a:latin typeface="Arial" charset="0"/>
              </a:rPr>
              <a:t>Necesidad de invertir grandes recursos financieros es una barrera de ingreso, especialmente si se requiere del mismo para inversiones riesgosas e irrecuperable, como publicidad o R&amp;D.</a:t>
            </a:r>
          </a:p>
          <a:p>
            <a:pPr marL="609600" indent="-609600"/>
            <a:r>
              <a:rPr lang="es-ES_tradnl" sz="2800">
                <a:latin typeface="Arial" charset="0"/>
              </a:rPr>
              <a:t>El capital puede ser necesario no solo para producción sino también para cosas como crédito al cliente, inventarios o cubrir perdidas iniciales.</a:t>
            </a:r>
          </a:p>
          <a:p>
            <a:pPr marL="609600" indent="-609600"/>
            <a:r>
              <a:rPr lang="es-ES_tradnl" sz="2800">
                <a:latin typeface="Arial" charset="0"/>
              </a:rPr>
              <a:t>Los enormes requisitos de capital en ciertas areas limitan el grupo de posibles ingresantes.</a:t>
            </a:r>
          </a:p>
          <a:p>
            <a:pPr marL="609600" indent="-609600"/>
            <a:r>
              <a:rPr lang="es-ES_tradnl" sz="2800">
                <a:latin typeface="Arial" charset="0"/>
              </a:rPr>
              <a:t>Incluso si se dispone de capital en los mercados de capital, el ingreso representa un riego que se refleja en el costo del capital, lo cual es una ventaja para las empresas en operación.</a:t>
            </a:r>
          </a:p>
        </p:txBody>
      </p:sp>
      <p:sp>
        <p:nvSpPr>
          <p:cNvPr id="156676"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11</a:t>
            </a:r>
            <a:endParaRPr lang="es-ES_tradnl"/>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0" y="-304800"/>
            <a:ext cx="9144000" cy="1143000"/>
          </a:xfrm>
        </p:spPr>
        <p:txBody>
          <a:bodyPr/>
          <a:lstStyle/>
          <a:p>
            <a:r>
              <a:rPr lang="es-ES_tradnl" sz="3600">
                <a:latin typeface="Arial" charset="0"/>
              </a:rPr>
              <a:t>Costos Cambiantes</a:t>
            </a:r>
          </a:p>
        </p:txBody>
      </p:sp>
      <p:sp>
        <p:nvSpPr>
          <p:cNvPr id="157699" name="Rectangle 3"/>
          <p:cNvSpPr>
            <a:spLocks noGrp="1" noChangeArrowheads="1"/>
          </p:cNvSpPr>
          <p:nvPr>
            <p:ph type="body" idx="1"/>
          </p:nvPr>
        </p:nvSpPr>
        <p:spPr>
          <a:xfrm>
            <a:off x="0" y="685800"/>
            <a:ext cx="9144000" cy="7162800"/>
          </a:xfrm>
        </p:spPr>
        <p:txBody>
          <a:bodyPr/>
          <a:lstStyle/>
          <a:p>
            <a:pPr marL="609600" indent="-609600"/>
            <a:r>
              <a:rPr lang="es-ES_tradnl" sz="2800">
                <a:latin typeface="Arial" charset="0"/>
              </a:rPr>
              <a:t>La presencia para el comprador de costos por cambiar de proveedor, puede constituirse en una barrera de entrada.</a:t>
            </a:r>
          </a:p>
          <a:p>
            <a:pPr marL="609600" indent="-609600"/>
            <a:r>
              <a:rPr lang="es-ES_tradnl" sz="2800">
                <a:latin typeface="Arial" charset="0"/>
              </a:rPr>
              <a:t>Estos son los costos que tendrá que incurrir nuestro potencial cliente para dejar de comprar a su proveedor actual y comprar a nosotros.</a:t>
            </a:r>
          </a:p>
          <a:p>
            <a:pPr marL="609600" indent="-609600"/>
            <a:r>
              <a:rPr lang="es-ES_tradnl" sz="2800">
                <a:latin typeface="Arial" charset="0"/>
              </a:rPr>
              <a:t>Costos incluyen:</a:t>
            </a:r>
          </a:p>
          <a:p>
            <a:pPr marL="990600" lvl="1" indent="-533400"/>
            <a:r>
              <a:rPr lang="es-ES_tradnl" sz="2400">
                <a:latin typeface="Arial" charset="0"/>
              </a:rPr>
              <a:t>Reentrenamiento, costo de nuevo equipo auxiliar, costo y tiempo de calificar a nueva fuente, necesidad de ayuda técnica, rediseño de producto y costos psicológicos.</a:t>
            </a:r>
          </a:p>
          <a:p>
            <a:pPr marL="609600" indent="-609600"/>
            <a:r>
              <a:rPr lang="es-ES_tradnl" sz="2800">
                <a:latin typeface="Arial" charset="0"/>
              </a:rPr>
              <a:t>Si estos costos son altos, nuevos proveedores deberán de ofrecer gran mejoría en costo o desempeño.</a:t>
            </a:r>
          </a:p>
        </p:txBody>
      </p:sp>
      <p:sp>
        <p:nvSpPr>
          <p:cNvPr id="157700"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12</a:t>
            </a:r>
            <a:endParaRPr lang="es-ES_tradnl"/>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0" y="-304800"/>
            <a:ext cx="9144000" cy="1143000"/>
          </a:xfrm>
        </p:spPr>
        <p:txBody>
          <a:bodyPr/>
          <a:lstStyle/>
          <a:p>
            <a:r>
              <a:rPr lang="es-ES_tradnl" sz="3600">
                <a:latin typeface="Arial" charset="0"/>
              </a:rPr>
              <a:t>Acceso A Canales De Distribución</a:t>
            </a:r>
          </a:p>
        </p:txBody>
      </p:sp>
      <p:sp>
        <p:nvSpPr>
          <p:cNvPr id="158723" name="Rectangle 3"/>
          <p:cNvSpPr>
            <a:spLocks noGrp="1" noChangeArrowheads="1"/>
          </p:cNvSpPr>
          <p:nvPr>
            <p:ph type="body" idx="1"/>
          </p:nvPr>
        </p:nvSpPr>
        <p:spPr>
          <a:xfrm>
            <a:off x="0" y="685800"/>
            <a:ext cx="9144000" cy="7162800"/>
          </a:xfrm>
        </p:spPr>
        <p:txBody>
          <a:bodyPr/>
          <a:lstStyle/>
          <a:p>
            <a:pPr marL="609600" indent="-609600"/>
            <a:r>
              <a:rPr lang="es-ES_tradnl" sz="2400">
                <a:latin typeface="Arial" charset="0"/>
              </a:rPr>
              <a:t>Una barrera a nuevos ingresos puede darse por la necesidad de estos de asegurar la distribución para su producto.</a:t>
            </a:r>
          </a:p>
          <a:p>
            <a:pPr marL="609600" indent="-609600"/>
            <a:r>
              <a:rPr lang="es-ES_tradnl" sz="2400">
                <a:latin typeface="Arial" charset="0"/>
              </a:rPr>
              <a:t>Al servir los canales de distribución a empresas establecidas, la nueva debe de persuadirlos para que acepten su producto mediante reducción de precios, condiciones de pago, publicidad, etc, lo que reduce utilidades.</a:t>
            </a:r>
          </a:p>
          <a:p>
            <a:pPr marL="609600" indent="-609600"/>
            <a:r>
              <a:rPr lang="es-ES_tradnl" sz="2400">
                <a:latin typeface="Arial" charset="0"/>
              </a:rPr>
              <a:t>Mientras mas limitados sean los canales de mayoreo o menudeo y cuanto mas lo tengan atados los competidores existentes, mas difícil será la entrada.</a:t>
            </a:r>
          </a:p>
          <a:p>
            <a:pPr marL="609600" indent="-609600"/>
            <a:r>
              <a:rPr lang="es-ES_tradnl" sz="2400">
                <a:latin typeface="Arial" charset="0"/>
              </a:rPr>
              <a:t>Los competidores existentes pueden tener relaciones con los canales basadas en antigüedad, servicio de calidad o incluso exclusividad, en donde el canal se los identifica con solo una marca.</a:t>
            </a:r>
          </a:p>
          <a:p>
            <a:pPr marL="609600" indent="-609600"/>
            <a:r>
              <a:rPr lang="es-ES_tradnl" sz="2400">
                <a:latin typeface="Arial" charset="0"/>
              </a:rPr>
              <a:t>A veces la barrera es tan alta que la nueva empresa necesita crear canal de distribución completamente nuevo.</a:t>
            </a:r>
          </a:p>
        </p:txBody>
      </p:sp>
      <p:sp>
        <p:nvSpPr>
          <p:cNvPr id="158724"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13</a:t>
            </a:r>
            <a:endParaRPr lang="es-ES_tradnl"/>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0" y="-304800"/>
            <a:ext cx="9144000" cy="1143000"/>
          </a:xfrm>
        </p:spPr>
        <p:txBody>
          <a:bodyPr/>
          <a:lstStyle/>
          <a:p>
            <a:r>
              <a:rPr lang="es-ES_tradnl" sz="3600">
                <a:latin typeface="Arial" charset="0"/>
              </a:rPr>
              <a:t>Desv. Costos Indep. Economía Escala</a:t>
            </a:r>
          </a:p>
        </p:txBody>
      </p:sp>
      <p:sp>
        <p:nvSpPr>
          <p:cNvPr id="159747" name="Rectangle 3"/>
          <p:cNvSpPr>
            <a:spLocks noGrp="1" noChangeArrowheads="1"/>
          </p:cNvSpPr>
          <p:nvPr>
            <p:ph type="body" idx="1"/>
          </p:nvPr>
        </p:nvSpPr>
        <p:spPr>
          <a:xfrm>
            <a:off x="0" y="533400"/>
            <a:ext cx="9144000" cy="7162800"/>
          </a:xfrm>
        </p:spPr>
        <p:txBody>
          <a:bodyPr/>
          <a:lstStyle/>
          <a:p>
            <a:pPr marL="609600" indent="-609600"/>
            <a:r>
              <a:rPr lang="es-ES_tradnl" sz="2000">
                <a:latin typeface="Arial" charset="0"/>
              </a:rPr>
              <a:t>Empresas existentes pueden tener ventajas costo independientes de EE. Como:</a:t>
            </a:r>
          </a:p>
          <a:p>
            <a:pPr marL="990600" lvl="1" indent="-533400"/>
            <a:r>
              <a:rPr lang="es-ES_tradnl" sz="2000">
                <a:latin typeface="Arial" charset="0"/>
              </a:rPr>
              <a:t>Tecnología de producto patentada o secreta.</a:t>
            </a:r>
          </a:p>
          <a:p>
            <a:pPr marL="990600" lvl="1" indent="-533400"/>
            <a:r>
              <a:rPr lang="es-ES_tradnl" sz="2000">
                <a:latin typeface="Arial" charset="0"/>
              </a:rPr>
              <a:t>Acceso favorable a materias primas: por razón natural, haber amarrado principales fuentes o comprado las mismas a precio favorable.</a:t>
            </a:r>
          </a:p>
          <a:p>
            <a:pPr marL="990600" lvl="1" indent="-533400"/>
            <a:r>
              <a:rPr lang="es-ES_tradnl" sz="2000">
                <a:latin typeface="Arial" charset="0"/>
              </a:rPr>
              <a:t>Ubicación favorable: establecidas pudieron comprar las mejores ubicaciones antes que mercado subiera.</a:t>
            </a:r>
          </a:p>
          <a:p>
            <a:pPr marL="990600" lvl="1" indent="-533400"/>
            <a:r>
              <a:rPr lang="es-ES_tradnl" sz="2000">
                <a:latin typeface="Arial" charset="0"/>
              </a:rPr>
              <a:t>Subsidios gubernamentales.</a:t>
            </a:r>
          </a:p>
          <a:p>
            <a:pPr marL="990600" lvl="1" indent="-533400"/>
            <a:r>
              <a:rPr lang="es-ES_tradnl" sz="2000">
                <a:latin typeface="Arial" charset="0"/>
              </a:rPr>
              <a:t>Curva de aprendizaje o experiencia: algunos negocios costos declinan cuando empresa va ganando experiencia en hacer producto y aumenta eficiencia. También se puede aplicar a las diversas areas de la empresa.</a:t>
            </a:r>
          </a:p>
          <a:p>
            <a:pPr marL="990600" lvl="1" indent="-533400"/>
            <a:r>
              <a:rPr lang="es-ES_tradnl" sz="2000">
                <a:latin typeface="Arial" charset="0"/>
              </a:rPr>
              <a:t>Políticas gubernamentales: gobierno puede limitar o impedir ingreso a determinadas industrias con controles como permisos, impuestos, restricciones por nacionalidad, normas sobre contaminación, etc.</a:t>
            </a:r>
          </a:p>
        </p:txBody>
      </p:sp>
      <p:sp>
        <p:nvSpPr>
          <p:cNvPr id="159748"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14</a:t>
            </a:r>
            <a:endParaRPr lang="es-ES_tradnl"/>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0" y="-304800"/>
            <a:ext cx="9144000" cy="1143000"/>
          </a:xfrm>
        </p:spPr>
        <p:txBody>
          <a:bodyPr/>
          <a:lstStyle/>
          <a:p>
            <a:r>
              <a:rPr lang="es-ES_tradnl" sz="3600">
                <a:latin typeface="Arial" charset="0"/>
              </a:rPr>
              <a:t>Reacción Esperada</a:t>
            </a:r>
          </a:p>
        </p:txBody>
      </p:sp>
      <p:sp>
        <p:nvSpPr>
          <p:cNvPr id="162819" name="Rectangle 3"/>
          <p:cNvSpPr>
            <a:spLocks noGrp="1" noChangeArrowheads="1"/>
          </p:cNvSpPr>
          <p:nvPr>
            <p:ph type="body" idx="1"/>
          </p:nvPr>
        </p:nvSpPr>
        <p:spPr>
          <a:xfrm>
            <a:off x="0" y="685800"/>
            <a:ext cx="9144000" cy="5943600"/>
          </a:xfrm>
        </p:spPr>
        <p:txBody>
          <a:bodyPr/>
          <a:lstStyle/>
          <a:p>
            <a:pPr marL="609600" indent="-609600"/>
            <a:r>
              <a:rPr lang="es-ES_tradnl" sz="2800">
                <a:latin typeface="Arial" charset="0"/>
              </a:rPr>
              <a:t>Las expectativas de las empresas nuevas de cómo reaccionarán los competidores existentes también influirá en la amenaza de ingreso. Las condiciones que señalan esto:</a:t>
            </a:r>
          </a:p>
          <a:p>
            <a:pPr marL="990600" lvl="1" indent="-533400"/>
            <a:r>
              <a:rPr lang="es-ES_tradnl" sz="2400">
                <a:latin typeface="Arial" charset="0"/>
              </a:rPr>
              <a:t>Históricamente ha habido represalia en el sector.</a:t>
            </a:r>
          </a:p>
          <a:p>
            <a:pPr marL="990600" lvl="1" indent="-533400"/>
            <a:r>
              <a:rPr lang="es-ES_tradnl" sz="2400">
                <a:latin typeface="Arial" charset="0"/>
              </a:rPr>
              <a:t>Establecidas con suficiente recursos para pelear:</a:t>
            </a:r>
          </a:p>
          <a:p>
            <a:pPr marL="1371600" lvl="2" indent="-457200"/>
            <a:r>
              <a:rPr lang="es-ES_tradnl" sz="2000">
                <a:latin typeface="Arial" charset="0"/>
              </a:rPr>
              <a:t>Exceso de efectivo y capacidad de endeudamiento.</a:t>
            </a:r>
          </a:p>
          <a:p>
            <a:pPr marL="1371600" lvl="2" indent="-457200"/>
            <a:r>
              <a:rPr lang="es-ES_tradnl" sz="2000">
                <a:latin typeface="Arial" charset="0"/>
              </a:rPr>
              <a:t>Capacidad productiva de sobra.</a:t>
            </a:r>
          </a:p>
          <a:p>
            <a:pPr marL="1371600" lvl="2" indent="-457200"/>
            <a:r>
              <a:rPr lang="es-ES_tradnl" sz="2000">
                <a:latin typeface="Arial" charset="0"/>
              </a:rPr>
              <a:t>Ventajas en canales de distribución o clientes.</a:t>
            </a:r>
          </a:p>
          <a:p>
            <a:pPr marL="990600" lvl="1" indent="-533400"/>
            <a:r>
              <a:rPr lang="es-ES_tradnl" sz="2400">
                <a:latin typeface="Arial" charset="0"/>
              </a:rPr>
              <a:t>Establecidas con gran compromiso en el sector y activos de poca liquidez.</a:t>
            </a:r>
          </a:p>
          <a:p>
            <a:pPr marL="990600" lvl="1" indent="-533400"/>
            <a:r>
              <a:rPr lang="es-ES_tradnl" sz="2400">
                <a:latin typeface="Arial" charset="0"/>
              </a:rPr>
              <a:t>Crecimiento lento del sector, limitando capacidad de absorber nuevas empresas sin afectar actuales.</a:t>
            </a:r>
          </a:p>
        </p:txBody>
      </p:sp>
      <p:sp>
        <p:nvSpPr>
          <p:cNvPr id="162820"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15</a:t>
            </a:r>
            <a:endParaRPr lang="es-ES_tradnl"/>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0" y="-76200"/>
            <a:ext cx="9144000" cy="1143000"/>
          </a:xfrm>
        </p:spPr>
        <p:txBody>
          <a:bodyPr/>
          <a:lstStyle/>
          <a:p>
            <a:r>
              <a:rPr lang="es-ES_tradnl" sz="3600">
                <a:latin typeface="Arial" charset="0"/>
              </a:rPr>
              <a:t>Intensidad De Rivalidad Entre Competidores Existentes</a:t>
            </a:r>
          </a:p>
        </p:txBody>
      </p:sp>
      <p:sp>
        <p:nvSpPr>
          <p:cNvPr id="163843" name="Rectangle 3"/>
          <p:cNvSpPr>
            <a:spLocks noGrp="1" noChangeArrowheads="1"/>
          </p:cNvSpPr>
          <p:nvPr>
            <p:ph type="body" idx="1"/>
          </p:nvPr>
        </p:nvSpPr>
        <p:spPr>
          <a:xfrm>
            <a:off x="0" y="990600"/>
            <a:ext cx="9144000" cy="5257800"/>
          </a:xfrm>
        </p:spPr>
        <p:txBody>
          <a:bodyPr/>
          <a:lstStyle/>
          <a:p>
            <a:pPr marL="609600" indent="-609600">
              <a:lnSpc>
                <a:spcPct val="90000"/>
              </a:lnSpc>
            </a:pPr>
            <a:r>
              <a:rPr lang="es-ES_tradnl" sz="2800">
                <a:latin typeface="Arial" charset="0"/>
              </a:rPr>
              <a:t>Rivalidad entre competidores se da porque uno ve oportunidad de mejorar posición.</a:t>
            </a:r>
          </a:p>
          <a:p>
            <a:pPr marL="609600" indent="-609600">
              <a:lnSpc>
                <a:spcPct val="90000"/>
              </a:lnSpc>
            </a:pPr>
            <a:r>
              <a:rPr lang="es-ES_tradnl" sz="2800">
                <a:latin typeface="Arial" charset="0"/>
              </a:rPr>
              <a:t>Competencia de una empresa tiene efectos sobre competidores, se puede esperar reacción:</a:t>
            </a:r>
          </a:p>
          <a:p>
            <a:pPr marL="990600" lvl="1" indent="-533400">
              <a:lnSpc>
                <a:spcPct val="90000"/>
              </a:lnSpc>
            </a:pPr>
            <a:r>
              <a:rPr lang="es-ES_tradnl" sz="2400">
                <a:latin typeface="Arial" charset="0"/>
              </a:rPr>
              <a:t>Esta competencia puede dejar al sector en mejor situación.</a:t>
            </a:r>
          </a:p>
          <a:p>
            <a:pPr marL="990600" lvl="1" indent="-533400">
              <a:lnSpc>
                <a:spcPct val="90000"/>
              </a:lnSpc>
            </a:pPr>
            <a:r>
              <a:rPr lang="es-ES_tradnl" sz="2400">
                <a:latin typeface="Arial" charset="0"/>
              </a:rPr>
              <a:t>O, si se inicia una escalada y guerra pueden salir perdiendo todos.</a:t>
            </a:r>
          </a:p>
          <a:p>
            <a:pPr marL="609600" indent="-609600">
              <a:lnSpc>
                <a:spcPct val="90000"/>
              </a:lnSpc>
            </a:pPr>
            <a:r>
              <a:rPr lang="es-ES_tradnl" sz="2800">
                <a:latin typeface="Arial" charset="0"/>
              </a:rPr>
              <a:t>Algunas formas de competir, especialmente la guerra en precios son inestables y propensas a perjudicar a todo el sector en rentabilidad. A no ser que demanda sea muy elastica.</a:t>
            </a:r>
          </a:p>
          <a:p>
            <a:pPr marL="609600" indent="-609600">
              <a:lnSpc>
                <a:spcPct val="90000"/>
              </a:lnSpc>
            </a:pPr>
            <a:r>
              <a:rPr lang="es-ES_tradnl" sz="2800">
                <a:latin typeface="Arial" charset="0"/>
              </a:rPr>
              <a:t>Publicidad puede ampliar demanda o incrementar diferenciación para beneficio de todos.</a:t>
            </a:r>
          </a:p>
        </p:txBody>
      </p:sp>
      <p:sp>
        <p:nvSpPr>
          <p:cNvPr id="163844"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16</a:t>
            </a:r>
            <a:endParaRPr lang="es-ES_tradnl"/>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76200"/>
            <a:ext cx="9144000" cy="1143000"/>
          </a:xfrm>
        </p:spPr>
        <p:txBody>
          <a:bodyPr/>
          <a:lstStyle/>
          <a:p>
            <a:r>
              <a:rPr lang="es-ES_tradnl" sz="3600">
                <a:latin typeface="Arial" charset="0"/>
              </a:rPr>
              <a:t>Intensidad De Rivalidad Entre Competidores Existentes</a:t>
            </a:r>
          </a:p>
        </p:txBody>
      </p:sp>
      <p:sp>
        <p:nvSpPr>
          <p:cNvPr id="164867" name="Rectangle 3"/>
          <p:cNvSpPr>
            <a:spLocks noGrp="1" noChangeArrowheads="1"/>
          </p:cNvSpPr>
          <p:nvPr>
            <p:ph type="body" idx="1"/>
          </p:nvPr>
        </p:nvSpPr>
        <p:spPr>
          <a:xfrm>
            <a:off x="0" y="990600"/>
            <a:ext cx="9144000" cy="5257800"/>
          </a:xfrm>
        </p:spPr>
        <p:txBody>
          <a:bodyPr/>
          <a:lstStyle/>
          <a:p>
            <a:pPr marL="609600" indent="-609600">
              <a:lnSpc>
                <a:spcPct val="90000"/>
              </a:lnSpc>
            </a:pPr>
            <a:r>
              <a:rPr lang="es-ES_tradnl" sz="2000">
                <a:latin typeface="Arial" charset="0"/>
              </a:rPr>
              <a:t>Bastantes competidores o equilibrados:</a:t>
            </a:r>
          </a:p>
          <a:p>
            <a:pPr marL="990600" lvl="1" indent="-533400">
              <a:lnSpc>
                <a:spcPct val="90000"/>
              </a:lnSpc>
            </a:pPr>
            <a:r>
              <a:rPr lang="es-ES_tradnl" sz="2000">
                <a:latin typeface="Arial" charset="0"/>
              </a:rPr>
              <a:t>Posible rebeldía alta, algunos creen pueden hacer jugadas sin que se note. Sector concentrado, lider puede poner orden ej: liderazgo en precios.</a:t>
            </a:r>
          </a:p>
          <a:p>
            <a:pPr marL="609600" indent="-609600">
              <a:lnSpc>
                <a:spcPct val="90000"/>
              </a:lnSpc>
            </a:pPr>
            <a:r>
              <a:rPr lang="es-ES_tradnl" sz="2000">
                <a:latin typeface="Arial" charset="0"/>
              </a:rPr>
              <a:t>Crecimiento lento en sector:</a:t>
            </a:r>
          </a:p>
          <a:p>
            <a:pPr marL="990600" lvl="1" indent="-533400">
              <a:lnSpc>
                <a:spcPct val="90000"/>
              </a:lnSpc>
            </a:pPr>
            <a:r>
              <a:rPr lang="es-ES_tradnl" sz="2000">
                <a:latin typeface="Arial" charset="0"/>
              </a:rPr>
              <a:t>Hace que competencia sea un juego por mayor participación del mercado, y resultados mas volátiles por que no se puede crecer bien.</a:t>
            </a:r>
          </a:p>
          <a:p>
            <a:pPr marL="609600" indent="-609600">
              <a:lnSpc>
                <a:spcPct val="90000"/>
              </a:lnSpc>
            </a:pPr>
            <a:r>
              <a:rPr lang="es-ES_tradnl" sz="2000">
                <a:latin typeface="Arial" charset="0"/>
              </a:rPr>
              <a:t>Costos fijos o almacenamiento elevado:</a:t>
            </a:r>
          </a:p>
          <a:p>
            <a:pPr marL="990600" lvl="1" indent="-533400">
              <a:lnSpc>
                <a:spcPct val="90000"/>
              </a:lnSpc>
            </a:pPr>
            <a:r>
              <a:rPr lang="es-ES_tradnl" sz="2000">
                <a:latin typeface="Arial" charset="0"/>
              </a:rPr>
              <a:t>Presionan a empresa a operar a plena capacidad, lo que puede causar caída de precios si hay exceso capacidad. Importante es % CF/VA y no CF/CT. O cuando es muy caro almacenar se quiere bajar precios para vender.</a:t>
            </a:r>
          </a:p>
          <a:p>
            <a:pPr marL="609600" indent="-609600">
              <a:lnSpc>
                <a:spcPct val="90000"/>
              </a:lnSpc>
            </a:pPr>
            <a:r>
              <a:rPr lang="es-ES_tradnl" sz="2000">
                <a:latin typeface="Arial" charset="0"/>
              </a:rPr>
              <a:t>Falta diferenciación o costos cambiantes.</a:t>
            </a:r>
          </a:p>
          <a:p>
            <a:pPr marL="990600" lvl="1" indent="-533400">
              <a:lnSpc>
                <a:spcPct val="90000"/>
              </a:lnSpc>
            </a:pPr>
            <a:r>
              <a:rPr lang="es-ES_tradnl" sz="2000">
                <a:latin typeface="Arial" charset="0"/>
              </a:rPr>
              <a:t>Se percibe al producto sin diferencia, elección de compra basada en precio y servicio, lo que da intensa competencia por ambos. La diferenciación o costos cambiantes ayudan a evitar competencia, ya que comprador tendrá preferencias.</a:t>
            </a:r>
          </a:p>
        </p:txBody>
      </p:sp>
      <p:sp>
        <p:nvSpPr>
          <p:cNvPr id="164868"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17</a:t>
            </a:r>
            <a:endParaRPr lang="es-ES_tradnl"/>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a:defRPr/>
            </a:pPr>
            <a:r>
              <a:rPr lang="es-EC" dirty="0" smtClean="0"/>
              <a:t>Guayaquil, 1966.</a:t>
            </a:r>
          </a:p>
          <a:p>
            <a:pPr algn="r">
              <a:defRPr/>
            </a:pPr>
            <a:r>
              <a:rPr lang="es-EC" dirty="0" err="1" smtClean="0"/>
              <a:t>BSc.</a:t>
            </a:r>
            <a:r>
              <a:rPr lang="es-EC" dirty="0" smtClean="0"/>
              <a:t> Acuicultura. (ESPOL 1991).</a:t>
            </a:r>
          </a:p>
          <a:p>
            <a:pPr algn="r">
              <a:defRPr/>
            </a:pPr>
            <a:r>
              <a:rPr lang="es-EC" dirty="0" smtClean="0"/>
              <a:t>Magister en Administración de Empresas. (ESPOL, 1996).</a:t>
            </a:r>
          </a:p>
          <a:p>
            <a:pPr algn="r">
              <a:defRPr/>
            </a:pPr>
            <a:r>
              <a:rPr lang="es-EC" dirty="0" smtClean="0"/>
              <a:t>Profesor ESPOL desde el 2001.</a:t>
            </a:r>
          </a:p>
          <a:p>
            <a:pPr algn="r">
              <a:defRPr/>
            </a:pPr>
            <a:r>
              <a:rPr lang="es-EC" dirty="0" smtClean="0"/>
              <a:t>20 años experiencia profesional: </a:t>
            </a:r>
          </a:p>
          <a:p>
            <a:pPr lvl="1" algn="r">
              <a:defRPr/>
            </a:pPr>
            <a:r>
              <a:rPr lang="es-EC" dirty="0" smtClean="0"/>
              <a:t>Producción.</a:t>
            </a:r>
          </a:p>
          <a:p>
            <a:pPr lvl="1" algn="r">
              <a:defRPr/>
            </a:pPr>
            <a:r>
              <a:rPr lang="es-EC" dirty="0" smtClean="0"/>
              <a:t>Administración.</a:t>
            </a:r>
          </a:p>
          <a:p>
            <a:pPr lvl="1" algn="r">
              <a:defRPr/>
            </a:pPr>
            <a:r>
              <a:rPr lang="es-EC" dirty="0" smtClean="0"/>
              <a:t>Finanzas.</a:t>
            </a:r>
          </a:p>
          <a:p>
            <a:pPr lvl="1" algn="r">
              <a:defRPr/>
            </a:pPr>
            <a:r>
              <a:rPr lang="es-EC" dirty="0" smtClean="0"/>
              <a:t>Investigación.</a:t>
            </a:r>
          </a:p>
          <a:p>
            <a:pPr lvl="1" algn="r">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defRPr/>
            </a:pPr>
            <a:r>
              <a:rPr lang="es-US" dirty="0">
                <a:latin typeface="+mn-lt"/>
                <a:hlinkClick r:id="rId4"/>
              </a:rPr>
              <a:t>Otras Publicaciones del mismo autor en Repositorio ESPOL</a:t>
            </a:r>
            <a:endParaRPr lang="es-US"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0" y="-76200"/>
            <a:ext cx="9144000" cy="1143000"/>
          </a:xfrm>
        </p:spPr>
        <p:txBody>
          <a:bodyPr/>
          <a:lstStyle/>
          <a:p>
            <a:r>
              <a:rPr lang="es-ES_tradnl" sz="3600">
                <a:latin typeface="Arial" charset="0"/>
              </a:rPr>
              <a:t>Intensidad De Rivalidad Entre Competidores Existentes</a:t>
            </a:r>
          </a:p>
        </p:txBody>
      </p:sp>
      <p:sp>
        <p:nvSpPr>
          <p:cNvPr id="165891" name="Rectangle 3"/>
          <p:cNvSpPr>
            <a:spLocks noGrp="1" noChangeArrowheads="1"/>
          </p:cNvSpPr>
          <p:nvPr>
            <p:ph type="body" idx="1"/>
          </p:nvPr>
        </p:nvSpPr>
        <p:spPr>
          <a:xfrm>
            <a:off x="0" y="990600"/>
            <a:ext cx="9144000" cy="5867400"/>
          </a:xfrm>
        </p:spPr>
        <p:txBody>
          <a:bodyPr/>
          <a:lstStyle/>
          <a:p>
            <a:pPr marL="609600" indent="-609600">
              <a:lnSpc>
                <a:spcPct val="90000"/>
              </a:lnSpc>
            </a:pPr>
            <a:r>
              <a:rPr lang="es-ES_tradnl" sz="2000">
                <a:latin typeface="Arial" charset="0"/>
              </a:rPr>
              <a:t>Incrementos importantes de capacidad.</a:t>
            </a:r>
          </a:p>
          <a:p>
            <a:pPr marL="990600" lvl="1" indent="-533400">
              <a:lnSpc>
                <a:spcPct val="90000"/>
              </a:lnSpc>
            </a:pPr>
            <a:r>
              <a:rPr lang="es-ES_tradnl" sz="2000">
                <a:latin typeface="Arial" charset="0"/>
              </a:rPr>
              <a:t>Por EE se aumenta capacidad y se afecta oferta y demanda, especialmente si lo hacen varios.</a:t>
            </a:r>
          </a:p>
          <a:p>
            <a:pPr marL="609600" indent="-609600">
              <a:lnSpc>
                <a:spcPct val="90000"/>
              </a:lnSpc>
            </a:pPr>
            <a:r>
              <a:rPr lang="es-ES_tradnl" sz="2000">
                <a:latin typeface="Arial" charset="0"/>
              </a:rPr>
              <a:t>Competidores diversos.</a:t>
            </a:r>
          </a:p>
          <a:p>
            <a:pPr marL="990600" lvl="1" indent="-533400">
              <a:lnSpc>
                <a:spcPct val="90000"/>
              </a:lnSpc>
            </a:pPr>
            <a:r>
              <a:rPr lang="es-ES_tradnl" sz="2000">
                <a:latin typeface="Arial" charset="0"/>
              </a:rPr>
              <a:t>Difieren en estrategia, origen, objetivos. Pueden jugar con distintas reglas.</a:t>
            </a:r>
          </a:p>
          <a:p>
            <a:pPr marL="609600" indent="-609600">
              <a:lnSpc>
                <a:spcPct val="90000"/>
              </a:lnSpc>
            </a:pPr>
            <a:r>
              <a:rPr lang="es-ES_tradnl" sz="2000">
                <a:latin typeface="Arial" charset="0"/>
              </a:rPr>
              <a:t>Fuertes barreras de salida.</a:t>
            </a:r>
          </a:p>
          <a:p>
            <a:pPr marL="990600" lvl="1" indent="-533400">
              <a:lnSpc>
                <a:spcPct val="90000"/>
              </a:lnSpc>
            </a:pPr>
            <a:r>
              <a:rPr lang="es-ES_tradnl" sz="2000">
                <a:latin typeface="Arial" charset="0"/>
              </a:rPr>
              <a:t>Factores económicos, estratégicos o emocionales que mantienen a empresas compitiendo aún cuando estén perdiendo o ganando poco.</a:t>
            </a:r>
          </a:p>
          <a:p>
            <a:pPr marL="1371600" lvl="2" indent="-457200">
              <a:lnSpc>
                <a:spcPct val="90000"/>
              </a:lnSpc>
            </a:pPr>
            <a:r>
              <a:rPr lang="es-ES_tradnl" sz="2000">
                <a:latin typeface="Arial" charset="0"/>
              </a:rPr>
              <a:t>Activos especializados, con poco valor de liquidación.</a:t>
            </a:r>
          </a:p>
          <a:p>
            <a:pPr marL="1371600" lvl="2" indent="-457200">
              <a:lnSpc>
                <a:spcPct val="90000"/>
              </a:lnSpc>
            </a:pPr>
            <a:r>
              <a:rPr lang="es-ES_tradnl" sz="2000">
                <a:latin typeface="Arial" charset="0"/>
              </a:rPr>
              <a:t>Costos fijos salida: contrato laboral, costos reinstalación, bodegaje.</a:t>
            </a:r>
          </a:p>
          <a:p>
            <a:pPr marL="1371600" lvl="2" indent="-457200">
              <a:lnSpc>
                <a:spcPct val="90000"/>
              </a:lnSpc>
            </a:pPr>
            <a:r>
              <a:rPr lang="es-ES_tradnl" sz="2000">
                <a:latin typeface="Arial" charset="0"/>
              </a:rPr>
              <a:t>Relaciones estratégicas: con otras areas de compañía.</a:t>
            </a:r>
          </a:p>
          <a:p>
            <a:pPr marL="1371600" lvl="2" indent="-457200">
              <a:lnSpc>
                <a:spcPct val="90000"/>
              </a:lnSpc>
            </a:pPr>
            <a:r>
              <a:rPr lang="es-ES_tradnl" sz="2000">
                <a:latin typeface="Arial" charset="0"/>
              </a:rPr>
              <a:t>Barreras emocionales: identificación con negocio, lealtad empleados, temor propia carrera, orgullo, etc.</a:t>
            </a:r>
          </a:p>
          <a:p>
            <a:pPr marL="1371600" lvl="2" indent="-457200">
              <a:lnSpc>
                <a:spcPct val="90000"/>
              </a:lnSpc>
            </a:pPr>
            <a:r>
              <a:rPr lang="es-ES_tradnl" sz="2000">
                <a:latin typeface="Arial" charset="0"/>
              </a:rPr>
              <a:t>Restricciones sociales o gubernamentales.</a:t>
            </a:r>
          </a:p>
          <a:p>
            <a:pPr marL="1371600" lvl="2" indent="-457200">
              <a:lnSpc>
                <a:spcPct val="90000"/>
              </a:lnSpc>
            </a:pPr>
            <a:r>
              <a:rPr lang="es-ES_tradnl" sz="2000">
                <a:latin typeface="Arial" charset="0"/>
              </a:rPr>
              <a:t>Cuando barreras salida son altas exceso de capacidad se mantiene en sector las que pierden no sedan por vencidas. Y rentabilidad del sector puede ser reducida.</a:t>
            </a:r>
          </a:p>
        </p:txBody>
      </p:sp>
      <p:sp>
        <p:nvSpPr>
          <p:cNvPr id="165892"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18</a:t>
            </a:r>
            <a:endParaRPr lang="es-ES_tradnl"/>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685800" y="152400"/>
            <a:ext cx="7772400" cy="1143000"/>
          </a:xfrm>
        </p:spPr>
        <p:txBody>
          <a:bodyPr/>
          <a:lstStyle/>
          <a:p>
            <a:r>
              <a:rPr lang="es-ES_tradnl" sz="3600">
                <a:latin typeface="Arial" charset="0"/>
              </a:rPr>
              <a:t>Barreras De Salida E Ingreso</a:t>
            </a:r>
          </a:p>
        </p:txBody>
      </p:sp>
      <p:sp>
        <p:nvSpPr>
          <p:cNvPr id="167940"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s-ES_tradnl"/>
              <a:t>19</a:t>
            </a:r>
          </a:p>
        </p:txBody>
      </p:sp>
      <p:graphicFrame>
        <p:nvGraphicFramePr>
          <p:cNvPr id="167986" name="Group 50"/>
          <p:cNvGraphicFramePr>
            <a:graphicFrameLocks noGrp="1"/>
          </p:cNvGraphicFramePr>
          <p:nvPr>
            <p:ph type="tbl" idx="1"/>
          </p:nvPr>
        </p:nvGraphicFramePr>
        <p:xfrm>
          <a:off x="1295400" y="2514600"/>
          <a:ext cx="7391400" cy="3581400"/>
        </p:xfrm>
        <a:graphic>
          <a:graphicData uri="http://schemas.openxmlformats.org/drawingml/2006/table">
            <a:tbl>
              <a:tblPr/>
              <a:tblGrid>
                <a:gridCol w="1219200"/>
                <a:gridCol w="2971800"/>
                <a:gridCol w="3200400"/>
              </a:tblGrid>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Arial" charset="0"/>
                        </a:rPr>
                        <a:t>Bajas</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Arial" charset="0"/>
                        </a:rPr>
                        <a:t>Altas</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Arial" charset="0"/>
                        </a:rPr>
                        <a:t>Bajas</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Arial" charset="0"/>
                        </a:rPr>
                        <a:t>Rendimientos bajos, estables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Arial" charset="0"/>
                        </a:rPr>
                        <a:t>Rendimientos bajos, riesgosos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Arial" charset="0"/>
                        </a:rPr>
                        <a:t>Altas</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Arial" charset="0"/>
                        </a:rPr>
                        <a:t>Rendimientos elevados, estables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Arial" charset="0"/>
                        </a:rPr>
                        <a:t>Rendimientos elevados, riesgosos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7965" name="Text Box 29"/>
          <p:cNvSpPr txBox="1">
            <a:spLocks noChangeArrowheads="1"/>
          </p:cNvSpPr>
          <p:nvPr/>
        </p:nvSpPr>
        <p:spPr bwMode="auto">
          <a:xfrm>
            <a:off x="4146550" y="1716088"/>
            <a:ext cx="2711450" cy="457200"/>
          </a:xfrm>
          <a:prstGeom prst="rect">
            <a:avLst/>
          </a:prstGeom>
          <a:noFill/>
          <a:ln w="9525">
            <a:noFill/>
            <a:miter lim="800000"/>
            <a:headEnd/>
            <a:tailEnd/>
          </a:ln>
          <a:effectLst/>
        </p:spPr>
        <p:txBody>
          <a:bodyPr wrap="none">
            <a:spAutoFit/>
          </a:bodyPr>
          <a:lstStyle/>
          <a:p>
            <a:r>
              <a:rPr lang="es-ES_tradnl"/>
              <a:t>Barreras de Salida</a:t>
            </a:r>
          </a:p>
        </p:txBody>
      </p:sp>
      <p:sp>
        <p:nvSpPr>
          <p:cNvPr id="167966" name="Text Box 30"/>
          <p:cNvSpPr txBox="1">
            <a:spLocks noChangeArrowheads="1"/>
          </p:cNvSpPr>
          <p:nvPr/>
        </p:nvSpPr>
        <p:spPr bwMode="auto">
          <a:xfrm rot="-5467785">
            <a:off x="-677863" y="3786188"/>
            <a:ext cx="2879725" cy="457200"/>
          </a:xfrm>
          <a:prstGeom prst="rect">
            <a:avLst/>
          </a:prstGeom>
          <a:noFill/>
          <a:ln w="9525">
            <a:noFill/>
            <a:miter lim="800000"/>
            <a:headEnd/>
            <a:tailEnd/>
          </a:ln>
          <a:effectLst/>
        </p:spPr>
        <p:txBody>
          <a:bodyPr wrap="none">
            <a:spAutoFit/>
          </a:bodyPr>
          <a:lstStyle/>
          <a:p>
            <a:r>
              <a:rPr lang="es-ES_tradnl"/>
              <a:t>Barreras de Ingreso</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0" y="-76200"/>
            <a:ext cx="9144000" cy="1143000"/>
          </a:xfrm>
        </p:spPr>
        <p:txBody>
          <a:bodyPr/>
          <a:lstStyle/>
          <a:p>
            <a:r>
              <a:rPr lang="es-ES_tradnl" sz="3600">
                <a:latin typeface="Arial" charset="0"/>
              </a:rPr>
              <a:t>Presión Productos Sustitutos</a:t>
            </a:r>
          </a:p>
        </p:txBody>
      </p:sp>
      <p:sp>
        <p:nvSpPr>
          <p:cNvPr id="169987" name="Rectangle 3"/>
          <p:cNvSpPr>
            <a:spLocks noGrp="1" noChangeArrowheads="1"/>
          </p:cNvSpPr>
          <p:nvPr>
            <p:ph type="body" idx="1"/>
          </p:nvPr>
        </p:nvSpPr>
        <p:spPr>
          <a:xfrm>
            <a:off x="0" y="990600"/>
            <a:ext cx="9144000" cy="5257800"/>
          </a:xfrm>
        </p:spPr>
        <p:txBody>
          <a:bodyPr/>
          <a:lstStyle/>
          <a:p>
            <a:pPr marL="609600" indent="-609600"/>
            <a:r>
              <a:rPr lang="es-ES_tradnl" sz="2800">
                <a:latin typeface="Arial" charset="0"/>
              </a:rPr>
              <a:t>Todas las empresas en un sector compiten con productos sustitutos.</a:t>
            </a:r>
          </a:p>
          <a:p>
            <a:pPr marL="609600" indent="-609600"/>
            <a:r>
              <a:rPr lang="es-ES_tradnl" sz="2800">
                <a:latin typeface="Arial" charset="0"/>
              </a:rPr>
              <a:t>Estos ponen un tope a los precios que pueden cobrar, rentablemente.  Mientras mejor desempeño de precios tengan los sustitutos, mas disminuirán utilidades en sector. </a:t>
            </a:r>
          </a:p>
          <a:p>
            <a:pPr marL="609600" indent="-609600"/>
            <a:r>
              <a:rPr lang="es-ES_tradnl" sz="2800">
                <a:latin typeface="Arial" charset="0"/>
              </a:rPr>
              <a:t>La identificación de sustitutos es buscar productos que puedan hacer la misma función que el producto.</a:t>
            </a:r>
          </a:p>
          <a:p>
            <a:pPr marL="609600" indent="-609600"/>
            <a:r>
              <a:rPr lang="es-ES_tradnl" sz="2800">
                <a:latin typeface="Arial" charset="0"/>
              </a:rPr>
              <a:t>Sustitutos que merecen mayor atención son los que:</a:t>
            </a:r>
          </a:p>
          <a:p>
            <a:pPr marL="990600" lvl="1" indent="-533400"/>
            <a:r>
              <a:rPr lang="es-ES_tradnl" sz="2400">
                <a:latin typeface="Arial" charset="0"/>
              </a:rPr>
              <a:t>Mejoran desempeño y precio vs. Producto sector. </a:t>
            </a:r>
          </a:p>
          <a:p>
            <a:pPr marL="990600" lvl="1" indent="-533400"/>
            <a:r>
              <a:rPr lang="es-ES_tradnl" sz="2400">
                <a:latin typeface="Arial" charset="0"/>
              </a:rPr>
              <a:t>Producidos por sectores de elevados rendimientos.</a:t>
            </a:r>
          </a:p>
        </p:txBody>
      </p:sp>
      <p:sp>
        <p:nvSpPr>
          <p:cNvPr id="169988"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20</a:t>
            </a:r>
            <a:endParaRPr lang="es-ES_tradnl"/>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0" y="-76200"/>
            <a:ext cx="9144000" cy="1143000"/>
          </a:xfrm>
        </p:spPr>
        <p:txBody>
          <a:bodyPr/>
          <a:lstStyle/>
          <a:p>
            <a:r>
              <a:rPr lang="es-ES_tradnl" sz="3600">
                <a:latin typeface="Arial" charset="0"/>
              </a:rPr>
              <a:t>Poder Negociador De Compradores</a:t>
            </a:r>
          </a:p>
        </p:txBody>
      </p:sp>
      <p:sp>
        <p:nvSpPr>
          <p:cNvPr id="171011" name="Rectangle 3"/>
          <p:cNvSpPr>
            <a:spLocks noGrp="1" noChangeArrowheads="1"/>
          </p:cNvSpPr>
          <p:nvPr>
            <p:ph type="body" idx="1"/>
          </p:nvPr>
        </p:nvSpPr>
        <p:spPr>
          <a:xfrm>
            <a:off x="0" y="990600"/>
            <a:ext cx="9144000" cy="5257800"/>
          </a:xfrm>
        </p:spPr>
        <p:txBody>
          <a:bodyPr/>
          <a:lstStyle/>
          <a:p>
            <a:pPr marL="609600" indent="-609600"/>
            <a:r>
              <a:rPr lang="es-ES_tradnl" sz="2400">
                <a:latin typeface="Arial" charset="0"/>
              </a:rPr>
              <a:t>Compradores compiten en sector industrial forzando la baja de precios, negociando por calidad superior o mas servicios y haciendo que compradores compitan entre ellos.</a:t>
            </a:r>
          </a:p>
          <a:p>
            <a:pPr marL="609600" indent="-609600"/>
            <a:r>
              <a:rPr lang="es-ES_tradnl" sz="2400">
                <a:latin typeface="Arial" charset="0"/>
              </a:rPr>
              <a:t>Un grupo de compradores es poderoso si:</a:t>
            </a:r>
          </a:p>
          <a:p>
            <a:pPr marL="990600" lvl="1" indent="-533400"/>
            <a:r>
              <a:rPr lang="es-ES_tradnl" sz="2000">
                <a:latin typeface="Arial" charset="0"/>
              </a:rPr>
              <a:t>Está concentrado o compra bastante en relación a sus ventas.</a:t>
            </a:r>
          </a:p>
          <a:p>
            <a:pPr marL="990600" lvl="1" indent="-533400"/>
            <a:r>
              <a:rPr lang="es-ES_tradnl" sz="2000">
                <a:latin typeface="Arial" charset="0"/>
              </a:rPr>
              <a:t>Gran porción de las compras es adquirida por un comprador dado.</a:t>
            </a:r>
          </a:p>
          <a:p>
            <a:pPr marL="990600" lvl="1" indent="-533400"/>
            <a:r>
              <a:rPr lang="es-ES_tradnl" sz="2000">
                <a:latin typeface="Arial" charset="0"/>
              </a:rPr>
              <a:t>Materias primas que compra al sector representa fracción importante de los costos del comprador.</a:t>
            </a:r>
          </a:p>
          <a:p>
            <a:pPr marL="990600" lvl="1" indent="-533400"/>
            <a:r>
              <a:rPr lang="es-ES_tradnl" sz="2000">
                <a:latin typeface="Arial" charset="0"/>
              </a:rPr>
              <a:t>Productos que compra son no diferenciados o estancar.</a:t>
            </a:r>
          </a:p>
          <a:p>
            <a:pPr marL="990600" lvl="1" indent="-533400"/>
            <a:r>
              <a:rPr lang="es-ES_tradnl" sz="2000">
                <a:latin typeface="Arial" charset="0"/>
              </a:rPr>
              <a:t>Si tiene costos bajos por cambiar de proveedor.</a:t>
            </a:r>
          </a:p>
          <a:p>
            <a:pPr marL="990600" lvl="1" indent="-533400"/>
            <a:r>
              <a:rPr lang="es-ES_tradnl" sz="2000">
                <a:latin typeface="Arial" charset="0"/>
              </a:rPr>
              <a:t>Devenga bajas utilidades.</a:t>
            </a:r>
          </a:p>
          <a:p>
            <a:pPr marL="990600" lvl="1" indent="-533400"/>
            <a:r>
              <a:rPr lang="es-ES_tradnl" sz="2000">
                <a:latin typeface="Arial" charset="0"/>
              </a:rPr>
              <a:t>Los compradores presentan amenaza de integración hacia atrás.</a:t>
            </a:r>
          </a:p>
          <a:p>
            <a:pPr marL="990600" lvl="1" indent="-533400"/>
            <a:r>
              <a:rPr lang="es-ES_tradnl" sz="2000">
                <a:latin typeface="Arial" charset="0"/>
              </a:rPr>
              <a:t>Producto del sector no es importante para la calidad de sus productos.</a:t>
            </a:r>
          </a:p>
          <a:p>
            <a:pPr marL="990600" lvl="1" indent="-533400"/>
            <a:r>
              <a:rPr lang="es-ES_tradnl" sz="2000">
                <a:latin typeface="Arial" charset="0"/>
              </a:rPr>
              <a:t>Comprador tiene información total. </a:t>
            </a:r>
          </a:p>
        </p:txBody>
      </p:sp>
      <p:sp>
        <p:nvSpPr>
          <p:cNvPr id="171012"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21</a:t>
            </a:r>
            <a:endParaRPr lang="es-ES_tradnl"/>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0" y="-76200"/>
            <a:ext cx="9144000" cy="1143000"/>
          </a:xfrm>
        </p:spPr>
        <p:txBody>
          <a:bodyPr/>
          <a:lstStyle/>
          <a:p>
            <a:r>
              <a:rPr lang="es-ES_tradnl" sz="3600">
                <a:latin typeface="Arial" charset="0"/>
              </a:rPr>
              <a:t>Poder Negociador De Proveedores</a:t>
            </a:r>
          </a:p>
        </p:txBody>
      </p:sp>
      <p:sp>
        <p:nvSpPr>
          <p:cNvPr id="172035" name="Rectangle 3"/>
          <p:cNvSpPr>
            <a:spLocks noGrp="1" noChangeArrowheads="1"/>
          </p:cNvSpPr>
          <p:nvPr>
            <p:ph type="body" idx="1"/>
          </p:nvPr>
        </p:nvSpPr>
        <p:spPr>
          <a:xfrm>
            <a:off x="0" y="990600"/>
            <a:ext cx="9144000" cy="5257800"/>
          </a:xfrm>
        </p:spPr>
        <p:txBody>
          <a:bodyPr/>
          <a:lstStyle/>
          <a:p>
            <a:pPr marL="609600" indent="-609600">
              <a:lnSpc>
                <a:spcPct val="90000"/>
              </a:lnSpc>
            </a:pPr>
            <a:r>
              <a:rPr lang="es-ES_tradnl" sz="2400">
                <a:latin typeface="Arial" charset="0"/>
              </a:rPr>
              <a:t>Proveedores pueden ejercer poder sobre SI amenazando con subir precios o reducir calidad de insumos.</a:t>
            </a:r>
          </a:p>
          <a:p>
            <a:pPr marL="609600" indent="-609600">
              <a:lnSpc>
                <a:spcPct val="90000"/>
              </a:lnSpc>
            </a:pPr>
            <a:r>
              <a:rPr lang="es-ES_tradnl" sz="2400">
                <a:latin typeface="Arial" charset="0"/>
              </a:rPr>
              <a:t>Proveedores poderosos pueden hacer sanduche en SI que no puede subir precios para compensar subida de costos.</a:t>
            </a:r>
          </a:p>
          <a:p>
            <a:pPr marL="609600" indent="-609600">
              <a:lnSpc>
                <a:spcPct val="90000"/>
              </a:lnSpc>
            </a:pPr>
            <a:r>
              <a:rPr lang="es-ES_tradnl" sz="2400">
                <a:latin typeface="Arial" charset="0"/>
              </a:rPr>
              <a:t>Mano de obra puede considerarse como proveedor. Especialmente si es especializada o sindicalizada.</a:t>
            </a:r>
          </a:p>
          <a:p>
            <a:pPr marL="609600" indent="-609600">
              <a:lnSpc>
                <a:spcPct val="90000"/>
              </a:lnSpc>
            </a:pPr>
            <a:r>
              <a:rPr lang="es-ES_tradnl" sz="2400">
                <a:latin typeface="Arial" charset="0"/>
              </a:rPr>
              <a:t>Un grupo de proveedores son poderosos si:</a:t>
            </a:r>
          </a:p>
          <a:p>
            <a:pPr marL="990600" lvl="1" indent="-533400">
              <a:lnSpc>
                <a:spcPct val="90000"/>
              </a:lnSpc>
            </a:pPr>
            <a:r>
              <a:rPr lang="es-ES_tradnl" sz="2000">
                <a:latin typeface="Arial" charset="0"/>
              </a:rPr>
              <a:t>Esta dominado por pocas empresas y mas concentrado que el SI al que vende.</a:t>
            </a:r>
          </a:p>
          <a:p>
            <a:pPr marL="990600" lvl="1" indent="-533400">
              <a:lnSpc>
                <a:spcPct val="90000"/>
              </a:lnSpc>
            </a:pPr>
            <a:r>
              <a:rPr lang="es-ES_tradnl" sz="2000">
                <a:latin typeface="Arial" charset="0"/>
              </a:rPr>
              <a:t>No compiten con productos sustitutos en su SI.</a:t>
            </a:r>
          </a:p>
          <a:p>
            <a:pPr marL="990600" lvl="1" indent="-533400">
              <a:lnSpc>
                <a:spcPct val="90000"/>
              </a:lnSpc>
            </a:pPr>
            <a:r>
              <a:rPr lang="es-ES_tradnl" sz="2000">
                <a:latin typeface="Arial" charset="0"/>
              </a:rPr>
              <a:t>Ese SI no es un cliente importante del proveedor.</a:t>
            </a:r>
          </a:p>
          <a:p>
            <a:pPr marL="990600" lvl="1" indent="-533400">
              <a:lnSpc>
                <a:spcPct val="90000"/>
              </a:lnSpc>
            </a:pPr>
            <a:r>
              <a:rPr lang="es-ES_tradnl" sz="2000">
                <a:latin typeface="Arial" charset="0"/>
              </a:rPr>
              <a:t>Los proveedores venden un insumo importante para el SI.</a:t>
            </a:r>
          </a:p>
          <a:p>
            <a:pPr marL="990600" lvl="1" indent="-533400">
              <a:lnSpc>
                <a:spcPct val="90000"/>
              </a:lnSpc>
            </a:pPr>
            <a:r>
              <a:rPr lang="es-ES_tradnl" sz="2000">
                <a:latin typeface="Arial" charset="0"/>
              </a:rPr>
              <a:t>Productos del proveedor están diferenciados o tienen costos por cambio.</a:t>
            </a:r>
          </a:p>
          <a:p>
            <a:pPr marL="990600" lvl="1" indent="-533400">
              <a:lnSpc>
                <a:spcPct val="90000"/>
              </a:lnSpc>
            </a:pPr>
            <a:r>
              <a:rPr lang="es-ES_tradnl" sz="2000">
                <a:latin typeface="Arial" charset="0"/>
              </a:rPr>
              <a:t>El grupo proveedor es una amenaza de integración para adelante.</a:t>
            </a:r>
          </a:p>
          <a:p>
            <a:pPr marL="990600" lvl="1" indent="-533400">
              <a:lnSpc>
                <a:spcPct val="90000"/>
              </a:lnSpc>
            </a:pPr>
            <a:endParaRPr lang="es-ES_tradnl" sz="2000">
              <a:latin typeface="Arial" charset="0"/>
            </a:endParaRPr>
          </a:p>
        </p:txBody>
      </p:sp>
      <p:sp>
        <p:nvSpPr>
          <p:cNvPr id="172036"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22</a:t>
            </a:r>
            <a:endParaRPr lang="es-ES_tradnl"/>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304800" y="-304800"/>
            <a:ext cx="9753600" cy="1143000"/>
          </a:xfrm>
        </p:spPr>
        <p:txBody>
          <a:bodyPr/>
          <a:lstStyle/>
          <a:p>
            <a:r>
              <a:rPr lang="es-ES_tradnl" sz="3600">
                <a:latin typeface="Arial" charset="0"/>
              </a:rPr>
              <a:t>Analisis Estructural Y Estrategia Competitiva</a:t>
            </a:r>
          </a:p>
        </p:txBody>
      </p:sp>
      <p:sp>
        <p:nvSpPr>
          <p:cNvPr id="173059" name="Rectangle 3"/>
          <p:cNvSpPr>
            <a:spLocks noGrp="1" noChangeArrowheads="1"/>
          </p:cNvSpPr>
          <p:nvPr>
            <p:ph type="body" idx="1"/>
          </p:nvPr>
        </p:nvSpPr>
        <p:spPr>
          <a:xfrm>
            <a:off x="0" y="685800"/>
            <a:ext cx="9144000" cy="5943600"/>
          </a:xfrm>
        </p:spPr>
        <p:txBody>
          <a:bodyPr/>
          <a:lstStyle/>
          <a:p>
            <a:pPr marL="609600" indent="-609600">
              <a:lnSpc>
                <a:spcPct val="90000"/>
              </a:lnSpc>
            </a:pPr>
            <a:r>
              <a:rPr lang="es-ES_tradnl" sz="2400">
                <a:latin typeface="Arial" charset="0"/>
              </a:rPr>
              <a:t>Si fuerzas q’ afectan SI y causas diagnosticadas, se puede identificar fuerzas / debilidades función del SI donde compite.</a:t>
            </a:r>
          </a:p>
          <a:p>
            <a:pPr marL="609600" indent="-609600">
              <a:lnSpc>
                <a:spcPct val="90000"/>
              </a:lnSpc>
            </a:pPr>
            <a:r>
              <a:rPr lang="es-ES_tradnl" sz="2400">
                <a:latin typeface="Arial" charset="0"/>
              </a:rPr>
              <a:t>Punto de vista estratégico,  puntos fuertes y débiles son posición de empresa frente a causas fundamentales de cada elemento de FC. Cual es posición de la empresa frente a:</a:t>
            </a:r>
          </a:p>
          <a:p>
            <a:pPr marL="990600" lvl="1" indent="-533400">
              <a:lnSpc>
                <a:spcPct val="90000"/>
              </a:lnSpc>
            </a:pPr>
            <a:r>
              <a:rPr lang="es-ES_tradnl" sz="2000">
                <a:latin typeface="Arial" charset="0"/>
              </a:rPr>
              <a:t>Posibles sustitutos?</a:t>
            </a:r>
          </a:p>
          <a:p>
            <a:pPr marL="990600" lvl="1" indent="-533400">
              <a:lnSpc>
                <a:spcPct val="90000"/>
              </a:lnSpc>
            </a:pPr>
            <a:r>
              <a:rPr lang="es-ES_tradnl" sz="2000">
                <a:latin typeface="Arial" charset="0"/>
              </a:rPr>
              <a:t>Barreras de ingreso?</a:t>
            </a:r>
          </a:p>
          <a:p>
            <a:pPr marL="990600" lvl="1" indent="-533400">
              <a:lnSpc>
                <a:spcPct val="90000"/>
              </a:lnSpc>
            </a:pPr>
            <a:r>
              <a:rPr lang="es-ES_tradnl" sz="2000">
                <a:latin typeface="Arial" charset="0"/>
              </a:rPr>
              <a:t>A enfrentarse a competencia de empresas establecidas?</a:t>
            </a:r>
          </a:p>
          <a:p>
            <a:pPr marL="609600" indent="-609600">
              <a:lnSpc>
                <a:spcPct val="90000"/>
              </a:lnSpc>
            </a:pPr>
            <a:r>
              <a:rPr lang="es-ES_tradnl" sz="2400">
                <a:latin typeface="Arial" charset="0"/>
              </a:rPr>
              <a:t>Estrategia competitiva comprende acción ofensiva o defensiva con el fin de crear una posición defendible contra las 5 fuerzas competitivas. Esto comprende varios enfoques:</a:t>
            </a:r>
          </a:p>
          <a:p>
            <a:pPr marL="990600" lvl="1" indent="-533400">
              <a:lnSpc>
                <a:spcPct val="90000"/>
              </a:lnSpc>
            </a:pPr>
            <a:r>
              <a:rPr lang="es-ES_tradnl" sz="2000">
                <a:latin typeface="Arial" charset="0"/>
              </a:rPr>
              <a:t>Posicionamiento para que sus capacidades proporcionen la mejor defensa en función de las FC existentes.</a:t>
            </a:r>
          </a:p>
          <a:p>
            <a:pPr marL="990600" lvl="1" indent="-533400">
              <a:lnSpc>
                <a:spcPct val="90000"/>
              </a:lnSpc>
            </a:pPr>
            <a:r>
              <a:rPr lang="es-ES_tradnl" sz="2000">
                <a:latin typeface="Arial" charset="0"/>
              </a:rPr>
              <a:t>Influir en equilibrio de fuerzas mediante movimientos estratégicos, mejorando así posición relativa de la empresa.</a:t>
            </a:r>
          </a:p>
          <a:p>
            <a:pPr marL="990600" lvl="1" indent="-533400">
              <a:lnSpc>
                <a:spcPct val="90000"/>
              </a:lnSpc>
            </a:pPr>
            <a:r>
              <a:rPr lang="es-ES_tradnl" sz="2000">
                <a:latin typeface="Arial" charset="0"/>
              </a:rPr>
              <a:t>Anticipar cambios en factores que fundamentan las FC y responder a dichos cambios con rapidez, aprovechando el cambio para elegir estrategia adecuada.</a:t>
            </a:r>
          </a:p>
          <a:p>
            <a:pPr marL="990600" lvl="1" indent="-533400">
              <a:lnSpc>
                <a:spcPct val="90000"/>
              </a:lnSpc>
            </a:pPr>
            <a:endParaRPr lang="es-ES_tradnl" sz="2000">
              <a:latin typeface="Arial" charset="0"/>
            </a:endParaRPr>
          </a:p>
        </p:txBody>
      </p:sp>
      <p:sp>
        <p:nvSpPr>
          <p:cNvPr id="173060"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23</a:t>
            </a:r>
            <a:endParaRPr lang="es-ES_tradnl"/>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304800" y="-304800"/>
            <a:ext cx="9753600" cy="1143000"/>
          </a:xfrm>
        </p:spPr>
        <p:txBody>
          <a:bodyPr/>
          <a:lstStyle/>
          <a:p>
            <a:r>
              <a:rPr lang="es-ES_tradnl" sz="3600">
                <a:latin typeface="Arial" charset="0"/>
              </a:rPr>
              <a:t>Análisis Estructural Y Estrategia Competitiva</a:t>
            </a:r>
          </a:p>
        </p:txBody>
      </p:sp>
      <p:sp>
        <p:nvSpPr>
          <p:cNvPr id="174083" name="Rectangle 3"/>
          <p:cNvSpPr>
            <a:spLocks noGrp="1" noChangeArrowheads="1"/>
          </p:cNvSpPr>
          <p:nvPr>
            <p:ph type="body" idx="1"/>
          </p:nvPr>
        </p:nvSpPr>
        <p:spPr>
          <a:xfrm>
            <a:off x="0" y="685800"/>
            <a:ext cx="9144000" cy="5943600"/>
          </a:xfrm>
        </p:spPr>
        <p:txBody>
          <a:bodyPr/>
          <a:lstStyle/>
          <a:p>
            <a:pPr marL="609600" indent="-609600">
              <a:lnSpc>
                <a:spcPct val="90000"/>
              </a:lnSpc>
            </a:pPr>
            <a:r>
              <a:rPr lang="es-ES_tradnl" sz="2400">
                <a:latin typeface="Arial" charset="0"/>
              </a:rPr>
              <a:t>Posicionamiento:</a:t>
            </a:r>
          </a:p>
          <a:p>
            <a:pPr marL="990600" lvl="1" indent="-533400">
              <a:lnSpc>
                <a:spcPct val="90000"/>
              </a:lnSpc>
            </a:pPr>
            <a:r>
              <a:rPr lang="es-ES_tradnl" sz="2000">
                <a:latin typeface="Arial" charset="0"/>
              </a:rPr>
              <a:t>Toma como un hecho estructura de SI y adecua puntos fuertes y débiles a dicha estructura.</a:t>
            </a:r>
          </a:p>
          <a:p>
            <a:pPr marL="990600" lvl="1" indent="-533400">
              <a:lnSpc>
                <a:spcPct val="90000"/>
              </a:lnSpc>
            </a:pPr>
            <a:r>
              <a:rPr lang="es-ES_tradnl" sz="2000">
                <a:latin typeface="Arial" charset="0"/>
              </a:rPr>
              <a:t>Estrategia= creación de defensas en función de FC o encontrar posición en SI donde FC sean mas débiles.</a:t>
            </a:r>
          </a:p>
          <a:p>
            <a:pPr marL="990600" lvl="1" indent="-533400">
              <a:lnSpc>
                <a:spcPct val="90000"/>
              </a:lnSpc>
            </a:pPr>
            <a:r>
              <a:rPr lang="es-ES_tradnl" sz="2000">
                <a:latin typeface="Arial" charset="0"/>
              </a:rPr>
              <a:t>Conocimiento de capacidad de empresa y causas de FC indican areas en donde se debe evitar o evitar competencia.</a:t>
            </a:r>
          </a:p>
          <a:p>
            <a:pPr marL="609600" indent="-609600">
              <a:lnSpc>
                <a:spcPct val="90000"/>
              </a:lnSpc>
            </a:pPr>
            <a:r>
              <a:rPr lang="es-ES_tradnl" sz="2400">
                <a:latin typeface="Arial" charset="0"/>
              </a:rPr>
              <a:t>Cambiar equilibrio:</a:t>
            </a:r>
          </a:p>
          <a:p>
            <a:pPr marL="990600" lvl="1" indent="-533400">
              <a:lnSpc>
                <a:spcPct val="90000"/>
              </a:lnSpc>
            </a:pPr>
            <a:r>
              <a:rPr lang="es-ES_tradnl" sz="2000">
                <a:latin typeface="Arial" charset="0"/>
              </a:rPr>
              <a:t>Estrategia de tomar la ofensiva. Diseñada no solo para hacer frente a FC si no para alterar sus orígenes.</a:t>
            </a:r>
          </a:p>
          <a:p>
            <a:pPr marL="990600" lvl="1" indent="-533400">
              <a:lnSpc>
                <a:spcPct val="90000"/>
              </a:lnSpc>
            </a:pPr>
            <a:r>
              <a:rPr lang="es-ES_tradnl" sz="2000">
                <a:latin typeface="Arial" charset="0"/>
              </a:rPr>
              <a:t>Se puede usar analisis estructural para identificar factores claves que impulsan competencia en SI y así areas en donde esta estrategia puede dar mejores resultados.</a:t>
            </a:r>
          </a:p>
          <a:p>
            <a:pPr marL="609600" indent="-609600">
              <a:lnSpc>
                <a:spcPct val="90000"/>
              </a:lnSpc>
            </a:pPr>
            <a:r>
              <a:rPr lang="es-ES_tradnl" sz="2400">
                <a:latin typeface="Arial" charset="0"/>
              </a:rPr>
              <a:t>Tomando ventaja del cambio:</a:t>
            </a:r>
          </a:p>
          <a:p>
            <a:pPr marL="990600" lvl="1" indent="-533400">
              <a:lnSpc>
                <a:spcPct val="90000"/>
              </a:lnSpc>
            </a:pPr>
            <a:r>
              <a:rPr lang="es-ES_tradnl" sz="2000">
                <a:latin typeface="Arial" charset="0"/>
              </a:rPr>
              <a:t>Evolución de SI tiene importancia porque lleva cambios en fuerzas estructurales de competencia.</a:t>
            </a:r>
          </a:p>
          <a:p>
            <a:pPr marL="990600" lvl="1" indent="-533400">
              <a:lnSpc>
                <a:spcPct val="90000"/>
              </a:lnSpc>
            </a:pPr>
            <a:r>
              <a:rPr lang="es-ES_tradnl" sz="2000">
                <a:latin typeface="Arial" charset="0"/>
              </a:rPr>
              <a:t>Es importante ver si esto afecta elementos de competencia.</a:t>
            </a:r>
          </a:p>
          <a:p>
            <a:pPr marL="990600" lvl="1" indent="-533400">
              <a:lnSpc>
                <a:spcPct val="90000"/>
              </a:lnSpc>
            </a:pPr>
            <a:r>
              <a:rPr lang="es-ES_tradnl" sz="2000">
                <a:latin typeface="Arial" charset="0"/>
              </a:rPr>
              <a:t>Análisis estructural puede usarse para pronosticar rentabilidad de sector a largo plazo, anticipando cambios en causas de FC.</a:t>
            </a:r>
          </a:p>
        </p:txBody>
      </p:sp>
      <p:sp>
        <p:nvSpPr>
          <p:cNvPr id="174084"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24</a:t>
            </a:r>
            <a:endParaRPr lang="es-ES_tradnl"/>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304800"/>
            <a:ext cx="9144000" cy="1143000"/>
          </a:xfrm>
        </p:spPr>
        <p:txBody>
          <a:bodyPr/>
          <a:lstStyle/>
          <a:p>
            <a:r>
              <a:rPr lang="es-ES_tradnl" sz="3600">
                <a:latin typeface="Arial" charset="0"/>
              </a:rPr>
              <a:t>Estrategia Competitiva</a:t>
            </a:r>
          </a:p>
        </p:txBody>
      </p:sp>
      <p:sp>
        <p:nvSpPr>
          <p:cNvPr id="55299" name="Rectangle 3"/>
          <p:cNvSpPr>
            <a:spLocks noGrp="1" noChangeArrowheads="1"/>
          </p:cNvSpPr>
          <p:nvPr>
            <p:ph type="body" idx="1"/>
          </p:nvPr>
        </p:nvSpPr>
        <p:spPr>
          <a:xfrm>
            <a:off x="0" y="685800"/>
            <a:ext cx="9144000" cy="5943600"/>
          </a:xfrm>
        </p:spPr>
        <p:txBody>
          <a:bodyPr/>
          <a:lstStyle/>
          <a:p>
            <a:pPr marL="609600" indent="-609600">
              <a:lnSpc>
                <a:spcPct val="90000"/>
              </a:lnSpc>
            </a:pPr>
            <a:r>
              <a:rPr lang="es-ES_tradnl" sz="2800">
                <a:latin typeface="Arial" charset="0"/>
              </a:rPr>
              <a:t>Toda empresa que compite en un sector industrial tiene una estrategia competitiva, la que pudo ser desarrollada:</a:t>
            </a:r>
          </a:p>
          <a:p>
            <a:pPr marL="990600" lvl="1" indent="-533400">
              <a:lnSpc>
                <a:spcPct val="90000"/>
              </a:lnSpc>
            </a:pPr>
            <a:r>
              <a:rPr lang="es-ES_tradnl" sz="2400">
                <a:latin typeface="Arial" charset="0"/>
              </a:rPr>
              <a:t>Explícitamente: proceso de planeación.</a:t>
            </a:r>
          </a:p>
          <a:p>
            <a:pPr marL="990600" lvl="1" indent="-533400">
              <a:lnSpc>
                <a:spcPct val="90000"/>
              </a:lnSpc>
            </a:pPr>
            <a:r>
              <a:rPr lang="es-ES_tradnl" sz="2400">
                <a:latin typeface="Arial" charset="0"/>
              </a:rPr>
              <a:t>Implícitamente: a través de la actividad de los diferentes departamentos. Raramente es la mejor.</a:t>
            </a:r>
          </a:p>
          <a:p>
            <a:pPr marL="609600" indent="-609600">
              <a:lnSpc>
                <a:spcPct val="90000"/>
              </a:lnSpc>
            </a:pPr>
            <a:r>
              <a:rPr lang="es-ES_tradnl" sz="2800">
                <a:latin typeface="Arial" charset="0"/>
              </a:rPr>
              <a:t>Proceso de definición de estrategia competitiva:</a:t>
            </a:r>
          </a:p>
          <a:p>
            <a:pPr marL="990600" lvl="1" indent="-533400">
              <a:lnSpc>
                <a:spcPct val="90000"/>
              </a:lnSpc>
            </a:pPr>
            <a:r>
              <a:rPr lang="es-ES_tradnl" sz="2400">
                <a:latin typeface="Arial" charset="0"/>
              </a:rPr>
              <a:t>Como va a competir la empresa.</a:t>
            </a:r>
          </a:p>
          <a:p>
            <a:pPr marL="990600" lvl="1" indent="-533400">
              <a:lnSpc>
                <a:spcPct val="90000"/>
              </a:lnSpc>
            </a:pPr>
            <a:r>
              <a:rPr lang="es-ES_tradnl" sz="2400">
                <a:latin typeface="Arial" charset="0"/>
              </a:rPr>
              <a:t>Cuales deben ser sus objetivos.</a:t>
            </a:r>
          </a:p>
          <a:p>
            <a:pPr marL="990600" lvl="1" indent="-533400">
              <a:lnSpc>
                <a:spcPct val="90000"/>
              </a:lnSpc>
            </a:pPr>
            <a:r>
              <a:rPr lang="es-ES_tradnl" sz="2400">
                <a:latin typeface="Arial" charset="0"/>
              </a:rPr>
              <a:t>Que políticas o tácticas serán necesarias para alcanzarlos.</a:t>
            </a:r>
          </a:p>
          <a:p>
            <a:pPr marL="609600" indent="-609600">
              <a:lnSpc>
                <a:spcPct val="90000"/>
              </a:lnSpc>
            </a:pPr>
            <a:r>
              <a:rPr lang="es-ES_tradnl" sz="2800">
                <a:latin typeface="Arial" charset="0"/>
              </a:rPr>
              <a:t>Objetivo de EC de empresa en sector industrial es encontrar posición en dicho sector, donde pueda defenderse mejor contra fuerzas competitivas o pueda inclinarlas a su favor.</a:t>
            </a:r>
          </a:p>
        </p:txBody>
      </p:sp>
      <p:sp>
        <p:nvSpPr>
          <p:cNvPr id="55300"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1</a:t>
            </a:r>
            <a:endParaRPr lang="es-ES_tradnl"/>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0" y="-304800"/>
            <a:ext cx="9144000" cy="1143000"/>
          </a:xfrm>
        </p:spPr>
        <p:txBody>
          <a:bodyPr/>
          <a:lstStyle/>
          <a:p>
            <a:r>
              <a:rPr lang="es-ES_tradnl" sz="3600">
                <a:latin typeface="Arial" charset="0"/>
              </a:rPr>
              <a:t>Estrategia Competitiva</a:t>
            </a:r>
          </a:p>
        </p:txBody>
      </p:sp>
      <p:sp>
        <p:nvSpPr>
          <p:cNvPr id="144387" name="Rectangle 3"/>
          <p:cNvSpPr>
            <a:spLocks noGrp="1" noChangeArrowheads="1"/>
          </p:cNvSpPr>
          <p:nvPr>
            <p:ph type="body" idx="1"/>
          </p:nvPr>
        </p:nvSpPr>
        <p:spPr>
          <a:xfrm>
            <a:off x="0" y="685800"/>
            <a:ext cx="9144000" cy="5943600"/>
          </a:xfrm>
        </p:spPr>
        <p:txBody>
          <a:bodyPr/>
          <a:lstStyle/>
          <a:p>
            <a:pPr marL="609600" indent="-609600">
              <a:lnSpc>
                <a:spcPct val="90000"/>
              </a:lnSpc>
            </a:pPr>
            <a:r>
              <a:rPr lang="es-ES_tradnl" sz="2800">
                <a:latin typeface="Arial" charset="0"/>
              </a:rPr>
              <a:t>Objetivos:</a:t>
            </a:r>
          </a:p>
          <a:p>
            <a:pPr marL="990600" lvl="1" indent="-533400">
              <a:lnSpc>
                <a:spcPct val="90000"/>
              </a:lnSpc>
            </a:pPr>
            <a:r>
              <a:rPr lang="es-ES_tradnl" sz="2400">
                <a:latin typeface="Arial" charset="0"/>
              </a:rPr>
              <a:t>Definición de cómo va a competir la empresa.</a:t>
            </a:r>
          </a:p>
          <a:p>
            <a:pPr marL="990600" lvl="1" indent="-533400">
              <a:lnSpc>
                <a:spcPct val="90000"/>
              </a:lnSpc>
            </a:pPr>
            <a:r>
              <a:rPr lang="es-ES_tradnl" sz="2400">
                <a:latin typeface="Arial" charset="0"/>
              </a:rPr>
              <a:t>Objetivos de rentabilidad, participación del mercado, responsabilidad social, etc.</a:t>
            </a:r>
          </a:p>
          <a:p>
            <a:pPr marL="609600" indent="-609600">
              <a:lnSpc>
                <a:spcPct val="90000"/>
              </a:lnSpc>
            </a:pPr>
            <a:r>
              <a:rPr lang="es-ES_tradnl" sz="2800">
                <a:latin typeface="Arial" charset="0"/>
              </a:rPr>
              <a:t>Tacticas:</a:t>
            </a:r>
          </a:p>
          <a:p>
            <a:pPr marL="990600" lvl="1" indent="-533400">
              <a:lnSpc>
                <a:spcPct val="90000"/>
              </a:lnSpc>
            </a:pPr>
            <a:r>
              <a:rPr lang="es-ES_tradnl" sz="2400">
                <a:latin typeface="Arial" charset="0"/>
              </a:rPr>
              <a:t>Mercado objetivo.</a:t>
            </a:r>
          </a:p>
          <a:p>
            <a:pPr marL="990600" lvl="1" indent="-533400">
              <a:lnSpc>
                <a:spcPct val="90000"/>
              </a:lnSpc>
            </a:pPr>
            <a:r>
              <a:rPr lang="es-ES_tradnl" sz="2400">
                <a:latin typeface="Arial" charset="0"/>
              </a:rPr>
              <a:t>Comercializacion.</a:t>
            </a:r>
          </a:p>
          <a:p>
            <a:pPr marL="990600" lvl="1" indent="-533400">
              <a:lnSpc>
                <a:spcPct val="90000"/>
              </a:lnSpc>
            </a:pPr>
            <a:r>
              <a:rPr lang="es-ES_tradnl" sz="2400">
                <a:latin typeface="Arial" charset="0"/>
              </a:rPr>
              <a:t>Ventas.</a:t>
            </a:r>
          </a:p>
          <a:p>
            <a:pPr marL="990600" lvl="1" indent="-533400">
              <a:lnSpc>
                <a:spcPct val="90000"/>
              </a:lnSpc>
            </a:pPr>
            <a:r>
              <a:rPr lang="es-ES_tradnl" sz="2400">
                <a:latin typeface="Arial" charset="0"/>
              </a:rPr>
              <a:t>Distribucion.</a:t>
            </a:r>
          </a:p>
          <a:p>
            <a:pPr marL="990600" lvl="1" indent="-533400">
              <a:lnSpc>
                <a:spcPct val="90000"/>
              </a:lnSpc>
            </a:pPr>
            <a:r>
              <a:rPr lang="es-ES_tradnl" sz="2400">
                <a:latin typeface="Arial" charset="0"/>
              </a:rPr>
              <a:t>Fabricacion.</a:t>
            </a:r>
          </a:p>
          <a:p>
            <a:pPr marL="990600" lvl="1" indent="-533400">
              <a:lnSpc>
                <a:spcPct val="90000"/>
              </a:lnSpc>
            </a:pPr>
            <a:r>
              <a:rPr lang="es-ES_tradnl" sz="2400">
                <a:latin typeface="Arial" charset="0"/>
              </a:rPr>
              <a:t>Mano de obra.</a:t>
            </a:r>
          </a:p>
          <a:p>
            <a:pPr marL="990600" lvl="1" indent="-533400">
              <a:lnSpc>
                <a:spcPct val="90000"/>
              </a:lnSpc>
            </a:pPr>
            <a:r>
              <a:rPr lang="es-ES_tradnl" sz="2400">
                <a:latin typeface="Arial" charset="0"/>
              </a:rPr>
              <a:t>Compras.</a:t>
            </a:r>
          </a:p>
          <a:p>
            <a:pPr marL="990600" lvl="1" indent="-533400">
              <a:lnSpc>
                <a:spcPct val="90000"/>
              </a:lnSpc>
            </a:pPr>
            <a:r>
              <a:rPr lang="es-ES_tradnl" sz="2400">
                <a:latin typeface="Arial" charset="0"/>
              </a:rPr>
              <a:t>R&amp;D.</a:t>
            </a:r>
          </a:p>
          <a:p>
            <a:pPr marL="990600" lvl="1" indent="-533400">
              <a:lnSpc>
                <a:spcPct val="90000"/>
              </a:lnSpc>
            </a:pPr>
            <a:r>
              <a:rPr lang="es-ES_tradnl" sz="2400">
                <a:latin typeface="Arial" charset="0"/>
              </a:rPr>
              <a:t>Finanzas y control.</a:t>
            </a:r>
          </a:p>
          <a:p>
            <a:pPr marL="990600" lvl="1" indent="-533400">
              <a:lnSpc>
                <a:spcPct val="90000"/>
              </a:lnSpc>
            </a:pPr>
            <a:r>
              <a:rPr lang="es-ES_tradnl" sz="2400">
                <a:latin typeface="Arial" charset="0"/>
              </a:rPr>
              <a:t>Línea de producto.</a:t>
            </a:r>
          </a:p>
        </p:txBody>
      </p:sp>
      <p:sp>
        <p:nvSpPr>
          <p:cNvPr id="144388"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2</a:t>
            </a:r>
            <a:endParaRPr lang="es-ES_tradnl"/>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22" name="Oval 14"/>
          <p:cNvSpPr>
            <a:spLocks noChangeArrowheads="1"/>
          </p:cNvSpPr>
          <p:nvPr/>
        </p:nvSpPr>
        <p:spPr bwMode="auto">
          <a:xfrm>
            <a:off x="2667000" y="2895600"/>
            <a:ext cx="3276600" cy="1524000"/>
          </a:xfrm>
          <a:prstGeom prst="ellipse">
            <a:avLst/>
          </a:prstGeom>
          <a:noFill/>
          <a:ln w="9525">
            <a:solidFill>
              <a:schemeClr val="tx1"/>
            </a:solidFill>
            <a:round/>
            <a:headEnd/>
            <a:tailEnd/>
          </a:ln>
          <a:effectLst/>
        </p:spPr>
        <p:txBody>
          <a:bodyPr wrap="none" anchor="ctr"/>
          <a:lstStyle/>
          <a:p>
            <a:endParaRPr lang="es-ES"/>
          </a:p>
        </p:txBody>
      </p:sp>
      <p:sp>
        <p:nvSpPr>
          <p:cNvPr id="145410" name="Rectangle 2"/>
          <p:cNvSpPr>
            <a:spLocks noGrp="1" noChangeArrowheads="1"/>
          </p:cNvSpPr>
          <p:nvPr>
            <p:ph type="title"/>
          </p:nvPr>
        </p:nvSpPr>
        <p:spPr>
          <a:xfrm>
            <a:off x="0" y="76200"/>
            <a:ext cx="9144000" cy="1143000"/>
          </a:xfrm>
        </p:spPr>
        <p:txBody>
          <a:bodyPr/>
          <a:lstStyle/>
          <a:p>
            <a:r>
              <a:rPr lang="es-ES_tradnl" sz="3600">
                <a:latin typeface="Arial" charset="0"/>
              </a:rPr>
              <a:t>Contexto En El Que Se Formula</a:t>
            </a:r>
            <a:br>
              <a:rPr lang="es-ES_tradnl" sz="3600">
                <a:latin typeface="Arial" charset="0"/>
              </a:rPr>
            </a:br>
            <a:r>
              <a:rPr lang="es-ES_tradnl" sz="3600">
                <a:latin typeface="Arial" charset="0"/>
              </a:rPr>
              <a:t>Estrategia Competitiva</a:t>
            </a:r>
          </a:p>
        </p:txBody>
      </p:sp>
      <p:sp>
        <p:nvSpPr>
          <p:cNvPr id="145412"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s-ES_tradnl"/>
              <a:t>3</a:t>
            </a:r>
          </a:p>
        </p:txBody>
      </p:sp>
      <p:sp>
        <p:nvSpPr>
          <p:cNvPr id="145413" name="Text Box 5"/>
          <p:cNvSpPr txBox="1">
            <a:spLocks noChangeArrowheads="1"/>
          </p:cNvSpPr>
          <p:nvPr/>
        </p:nvSpPr>
        <p:spPr bwMode="auto">
          <a:xfrm>
            <a:off x="990600" y="1295400"/>
            <a:ext cx="2286000" cy="1196975"/>
          </a:xfrm>
          <a:prstGeom prst="rect">
            <a:avLst/>
          </a:prstGeom>
          <a:noFill/>
          <a:ln w="9525">
            <a:solidFill>
              <a:schemeClr val="tx1"/>
            </a:solidFill>
            <a:miter lim="800000"/>
            <a:headEnd/>
            <a:tailEnd/>
          </a:ln>
          <a:effectLst/>
        </p:spPr>
        <p:txBody>
          <a:bodyPr>
            <a:spAutoFit/>
          </a:bodyPr>
          <a:lstStyle/>
          <a:p>
            <a:pPr algn="ctr">
              <a:spcBef>
                <a:spcPct val="50000"/>
              </a:spcBef>
            </a:pPr>
            <a:r>
              <a:rPr lang="es-ES_tradnl"/>
              <a:t>Fuerzas y Debilidades de la Empresa</a:t>
            </a:r>
          </a:p>
        </p:txBody>
      </p:sp>
      <p:sp>
        <p:nvSpPr>
          <p:cNvPr id="145414" name="Text Box 6"/>
          <p:cNvSpPr txBox="1">
            <a:spLocks noChangeArrowheads="1"/>
          </p:cNvSpPr>
          <p:nvPr/>
        </p:nvSpPr>
        <p:spPr bwMode="auto">
          <a:xfrm>
            <a:off x="5791200" y="1295400"/>
            <a:ext cx="2514600" cy="1196975"/>
          </a:xfrm>
          <a:prstGeom prst="rect">
            <a:avLst/>
          </a:prstGeom>
          <a:noFill/>
          <a:ln w="9525">
            <a:solidFill>
              <a:schemeClr val="tx1"/>
            </a:solidFill>
            <a:miter lim="800000"/>
            <a:headEnd/>
            <a:tailEnd/>
          </a:ln>
          <a:effectLst/>
        </p:spPr>
        <p:txBody>
          <a:bodyPr>
            <a:spAutoFit/>
          </a:bodyPr>
          <a:lstStyle/>
          <a:p>
            <a:pPr algn="ctr">
              <a:spcBef>
                <a:spcPct val="50000"/>
              </a:spcBef>
            </a:pPr>
            <a:r>
              <a:rPr lang="es-ES_tradnl"/>
              <a:t>Oportunidades y Riesgos del Sector Industrial</a:t>
            </a:r>
          </a:p>
        </p:txBody>
      </p:sp>
      <p:sp>
        <p:nvSpPr>
          <p:cNvPr id="145415" name="Text Box 7"/>
          <p:cNvSpPr txBox="1">
            <a:spLocks noChangeArrowheads="1"/>
          </p:cNvSpPr>
          <p:nvPr/>
        </p:nvSpPr>
        <p:spPr bwMode="auto">
          <a:xfrm>
            <a:off x="838200" y="4838700"/>
            <a:ext cx="2286000" cy="1562100"/>
          </a:xfrm>
          <a:prstGeom prst="rect">
            <a:avLst/>
          </a:prstGeom>
          <a:noFill/>
          <a:ln w="9525">
            <a:solidFill>
              <a:schemeClr val="tx1"/>
            </a:solidFill>
            <a:miter lim="800000"/>
            <a:headEnd/>
            <a:tailEnd/>
          </a:ln>
          <a:effectLst/>
        </p:spPr>
        <p:txBody>
          <a:bodyPr>
            <a:spAutoFit/>
          </a:bodyPr>
          <a:lstStyle/>
          <a:p>
            <a:pPr algn="ctr">
              <a:spcBef>
                <a:spcPct val="50000"/>
              </a:spcBef>
            </a:pPr>
            <a:r>
              <a:rPr lang="es-ES_tradnl"/>
              <a:t>Valores Personales de los Ejecutivos Clave</a:t>
            </a:r>
          </a:p>
        </p:txBody>
      </p:sp>
      <p:sp>
        <p:nvSpPr>
          <p:cNvPr id="145416" name="Text Box 8"/>
          <p:cNvSpPr txBox="1">
            <a:spLocks noChangeArrowheads="1"/>
          </p:cNvSpPr>
          <p:nvPr/>
        </p:nvSpPr>
        <p:spPr bwMode="auto">
          <a:xfrm>
            <a:off x="5943600" y="4975225"/>
            <a:ext cx="2514600" cy="831850"/>
          </a:xfrm>
          <a:prstGeom prst="rect">
            <a:avLst/>
          </a:prstGeom>
          <a:noFill/>
          <a:ln w="9525">
            <a:solidFill>
              <a:schemeClr val="tx1"/>
            </a:solidFill>
            <a:miter lim="800000"/>
            <a:headEnd/>
            <a:tailEnd/>
          </a:ln>
          <a:effectLst/>
        </p:spPr>
        <p:txBody>
          <a:bodyPr>
            <a:spAutoFit/>
          </a:bodyPr>
          <a:lstStyle/>
          <a:p>
            <a:pPr algn="ctr">
              <a:spcBef>
                <a:spcPct val="50000"/>
              </a:spcBef>
            </a:pPr>
            <a:r>
              <a:rPr lang="es-ES_tradnl"/>
              <a:t>Expectativas de la Sociedad</a:t>
            </a:r>
          </a:p>
        </p:txBody>
      </p:sp>
      <p:sp>
        <p:nvSpPr>
          <p:cNvPr id="145417" name="Text Box 9"/>
          <p:cNvSpPr txBox="1">
            <a:spLocks noChangeArrowheads="1"/>
          </p:cNvSpPr>
          <p:nvPr/>
        </p:nvSpPr>
        <p:spPr bwMode="auto">
          <a:xfrm rot="-5400000">
            <a:off x="-854869" y="3010695"/>
            <a:ext cx="2644775" cy="779462"/>
          </a:xfrm>
          <a:prstGeom prst="rect">
            <a:avLst/>
          </a:prstGeom>
          <a:noFill/>
          <a:ln w="9525">
            <a:noFill/>
            <a:miter lim="800000"/>
            <a:headEnd/>
            <a:tailEnd/>
          </a:ln>
          <a:effectLst/>
        </p:spPr>
        <p:txBody>
          <a:bodyPr>
            <a:spAutoFit/>
          </a:bodyPr>
          <a:lstStyle/>
          <a:p>
            <a:pPr algn="ctr">
              <a:spcBef>
                <a:spcPct val="50000"/>
              </a:spcBef>
            </a:pPr>
            <a:r>
              <a:rPr lang="es-ES_tradnl" sz="1800"/>
              <a:t>Factores  Internos </a:t>
            </a:r>
          </a:p>
          <a:p>
            <a:pPr algn="ctr">
              <a:spcBef>
                <a:spcPct val="50000"/>
              </a:spcBef>
            </a:pPr>
            <a:r>
              <a:rPr lang="es-ES_tradnl" sz="1800"/>
              <a:t>De la Empresa</a:t>
            </a:r>
          </a:p>
        </p:txBody>
      </p:sp>
      <p:sp>
        <p:nvSpPr>
          <p:cNvPr id="145419" name="Text Box 11"/>
          <p:cNvSpPr txBox="1">
            <a:spLocks noChangeArrowheads="1"/>
          </p:cNvSpPr>
          <p:nvPr/>
        </p:nvSpPr>
        <p:spPr bwMode="auto">
          <a:xfrm rot="-5400000">
            <a:off x="7279481" y="3163095"/>
            <a:ext cx="2644775" cy="779462"/>
          </a:xfrm>
          <a:prstGeom prst="rect">
            <a:avLst/>
          </a:prstGeom>
          <a:noFill/>
          <a:ln w="9525">
            <a:noFill/>
            <a:miter lim="800000"/>
            <a:headEnd/>
            <a:tailEnd/>
          </a:ln>
          <a:effectLst/>
        </p:spPr>
        <p:txBody>
          <a:bodyPr>
            <a:spAutoFit/>
          </a:bodyPr>
          <a:lstStyle/>
          <a:p>
            <a:pPr algn="ctr">
              <a:spcBef>
                <a:spcPct val="50000"/>
              </a:spcBef>
            </a:pPr>
            <a:r>
              <a:rPr lang="es-ES_tradnl" sz="1800"/>
              <a:t>Factores  Externos </a:t>
            </a:r>
          </a:p>
          <a:p>
            <a:pPr algn="ctr">
              <a:spcBef>
                <a:spcPct val="50000"/>
              </a:spcBef>
            </a:pPr>
            <a:r>
              <a:rPr lang="es-ES_tradnl" sz="1800"/>
              <a:t>De la Empresa</a:t>
            </a:r>
          </a:p>
        </p:txBody>
      </p:sp>
      <p:sp>
        <p:nvSpPr>
          <p:cNvPr id="145421" name="Text Box 13"/>
          <p:cNvSpPr txBox="1">
            <a:spLocks noChangeArrowheads="1"/>
          </p:cNvSpPr>
          <p:nvPr/>
        </p:nvSpPr>
        <p:spPr bwMode="auto">
          <a:xfrm>
            <a:off x="3336925" y="3292475"/>
            <a:ext cx="1844675" cy="822325"/>
          </a:xfrm>
          <a:prstGeom prst="rect">
            <a:avLst/>
          </a:prstGeom>
          <a:noFill/>
          <a:ln w="9525">
            <a:noFill/>
            <a:miter lim="800000"/>
            <a:headEnd/>
            <a:tailEnd/>
          </a:ln>
          <a:effectLst/>
        </p:spPr>
        <p:txBody>
          <a:bodyPr>
            <a:spAutoFit/>
          </a:bodyPr>
          <a:lstStyle/>
          <a:p>
            <a:pPr algn="ctr"/>
            <a:r>
              <a:rPr lang="es-ES_tradnl"/>
              <a:t>Estrategia </a:t>
            </a:r>
          </a:p>
          <a:p>
            <a:pPr algn="ctr"/>
            <a:r>
              <a:rPr lang="es-ES_tradnl"/>
              <a:t>Competitiva</a:t>
            </a:r>
          </a:p>
        </p:txBody>
      </p:sp>
      <p:sp>
        <p:nvSpPr>
          <p:cNvPr id="145424" name="Line 16"/>
          <p:cNvSpPr>
            <a:spLocks noChangeShapeType="1"/>
          </p:cNvSpPr>
          <p:nvPr/>
        </p:nvSpPr>
        <p:spPr bwMode="auto">
          <a:xfrm>
            <a:off x="3276600" y="1905000"/>
            <a:ext cx="2438400"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145425" name="Line 17"/>
          <p:cNvSpPr>
            <a:spLocks noChangeShapeType="1"/>
          </p:cNvSpPr>
          <p:nvPr/>
        </p:nvSpPr>
        <p:spPr bwMode="auto">
          <a:xfrm>
            <a:off x="3276600" y="5562600"/>
            <a:ext cx="2514600"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145426" name="Line 18"/>
          <p:cNvSpPr>
            <a:spLocks noChangeShapeType="1"/>
          </p:cNvSpPr>
          <p:nvPr/>
        </p:nvSpPr>
        <p:spPr bwMode="auto">
          <a:xfrm>
            <a:off x="1981200" y="2590800"/>
            <a:ext cx="0" cy="213360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145427" name="Line 19"/>
          <p:cNvSpPr>
            <a:spLocks noChangeShapeType="1"/>
          </p:cNvSpPr>
          <p:nvPr/>
        </p:nvSpPr>
        <p:spPr bwMode="auto">
          <a:xfrm>
            <a:off x="6629400" y="2667000"/>
            <a:ext cx="0" cy="205740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145428" name="Line 20"/>
          <p:cNvSpPr>
            <a:spLocks noChangeShapeType="1"/>
          </p:cNvSpPr>
          <p:nvPr/>
        </p:nvSpPr>
        <p:spPr bwMode="auto">
          <a:xfrm flipH="1" flipV="1">
            <a:off x="3048000" y="2286000"/>
            <a:ext cx="228600" cy="609600"/>
          </a:xfrm>
          <a:prstGeom prst="line">
            <a:avLst/>
          </a:prstGeom>
          <a:noFill/>
          <a:ln w="9525">
            <a:solidFill>
              <a:schemeClr val="tx1"/>
            </a:solidFill>
            <a:round/>
            <a:headEnd/>
            <a:tailEnd type="triangle" w="med" len="med"/>
          </a:ln>
          <a:effectLst/>
        </p:spPr>
        <p:txBody>
          <a:bodyPr/>
          <a:lstStyle/>
          <a:p>
            <a:endParaRPr lang="es-ES"/>
          </a:p>
        </p:txBody>
      </p:sp>
      <p:sp>
        <p:nvSpPr>
          <p:cNvPr id="145429" name="Line 21"/>
          <p:cNvSpPr>
            <a:spLocks noChangeShapeType="1"/>
          </p:cNvSpPr>
          <p:nvPr/>
        </p:nvSpPr>
        <p:spPr bwMode="auto">
          <a:xfrm flipV="1">
            <a:off x="5486400" y="2286000"/>
            <a:ext cx="457200" cy="685800"/>
          </a:xfrm>
          <a:prstGeom prst="line">
            <a:avLst/>
          </a:prstGeom>
          <a:noFill/>
          <a:ln w="9525">
            <a:solidFill>
              <a:schemeClr val="tx1"/>
            </a:solidFill>
            <a:round/>
            <a:headEnd/>
            <a:tailEnd type="triangle" w="med" len="med"/>
          </a:ln>
          <a:effectLst/>
        </p:spPr>
        <p:txBody>
          <a:bodyPr/>
          <a:lstStyle/>
          <a:p>
            <a:endParaRPr lang="es-ES"/>
          </a:p>
        </p:txBody>
      </p:sp>
      <p:sp>
        <p:nvSpPr>
          <p:cNvPr id="145430" name="Line 22"/>
          <p:cNvSpPr>
            <a:spLocks noChangeShapeType="1"/>
          </p:cNvSpPr>
          <p:nvPr/>
        </p:nvSpPr>
        <p:spPr bwMode="auto">
          <a:xfrm>
            <a:off x="5486400" y="4267200"/>
            <a:ext cx="685800" cy="609600"/>
          </a:xfrm>
          <a:prstGeom prst="line">
            <a:avLst/>
          </a:prstGeom>
          <a:noFill/>
          <a:ln w="9525">
            <a:solidFill>
              <a:schemeClr val="tx1"/>
            </a:solidFill>
            <a:round/>
            <a:headEnd/>
            <a:tailEnd type="triangle" w="med" len="med"/>
          </a:ln>
          <a:effectLst/>
        </p:spPr>
        <p:txBody>
          <a:bodyPr/>
          <a:lstStyle/>
          <a:p>
            <a:endParaRPr lang="es-ES"/>
          </a:p>
        </p:txBody>
      </p:sp>
      <p:sp>
        <p:nvSpPr>
          <p:cNvPr id="145431" name="Line 23"/>
          <p:cNvSpPr>
            <a:spLocks noChangeShapeType="1"/>
          </p:cNvSpPr>
          <p:nvPr/>
        </p:nvSpPr>
        <p:spPr bwMode="auto">
          <a:xfrm flipH="1">
            <a:off x="3048000" y="4419600"/>
            <a:ext cx="304800" cy="304800"/>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0" y="-76200"/>
            <a:ext cx="9144000" cy="1143000"/>
          </a:xfrm>
        </p:spPr>
        <p:txBody>
          <a:bodyPr/>
          <a:lstStyle/>
          <a:p>
            <a:r>
              <a:rPr lang="es-ES_tradnl" sz="3600">
                <a:latin typeface="Arial" charset="0"/>
              </a:rPr>
              <a:t>Análisis Estructural De </a:t>
            </a:r>
            <a:br>
              <a:rPr lang="es-ES_tradnl" sz="3600">
                <a:latin typeface="Arial" charset="0"/>
              </a:rPr>
            </a:br>
            <a:r>
              <a:rPr lang="es-ES_tradnl" sz="3600">
                <a:latin typeface="Arial" charset="0"/>
              </a:rPr>
              <a:t>Los Sectores Industriales</a:t>
            </a:r>
          </a:p>
        </p:txBody>
      </p:sp>
      <p:sp>
        <p:nvSpPr>
          <p:cNvPr id="146435" name="Rectangle 3"/>
          <p:cNvSpPr>
            <a:spLocks noGrp="1" noChangeArrowheads="1"/>
          </p:cNvSpPr>
          <p:nvPr>
            <p:ph type="body" idx="1"/>
          </p:nvPr>
        </p:nvSpPr>
        <p:spPr>
          <a:xfrm>
            <a:off x="0" y="1066800"/>
            <a:ext cx="9144000" cy="4953000"/>
          </a:xfrm>
        </p:spPr>
        <p:txBody>
          <a:bodyPr/>
          <a:lstStyle/>
          <a:p>
            <a:pPr marL="609600" indent="-609600">
              <a:lnSpc>
                <a:spcPct val="90000"/>
              </a:lnSpc>
            </a:pPr>
            <a:r>
              <a:rPr lang="es-ES_tradnl" sz="2400">
                <a:latin typeface="Arial" charset="0"/>
              </a:rPr>
              <a:t>Esencia de formulación de estrategia competitiva es relacionar empresa con su medio ambiente.</a:t>
            </a:r>
          </a:p>
          <a:p>
            <a:pPr marL="609600" indent="-609600">
              <a:lnSpc>
                <a:spcPct val="90000"/>
              </a:lnSpc>
            </a:pPr>
            <a:r>
              <a:rPr lang="es-ES_tradnl" sz="2400">
                <a:latin typeface="Arial" charset="0"/>
              </a:rPr>
              <a:t>Aspecto clave es el sector industrial en el que compite.</a:t>
            </a:r>
          </a:p>
          <a:p>
            <a:pPr marL="609600" indent="-609600">
              <a:lnSpc>
                <a:spcPct val="90000"/>
              </a:lnSpc>
            </a:pPr>
            <a:r>
              <a:rPr lang="es-ES_tradnl" sz="2400">
                <a:latin typeface="Arial" charset="0"/>
              </a:rPr>
              <a:t>La competencia en un sector industrial tiene sus raíces en su estructura económica y va mas allá del comportamiento de los competidores actuales.</a:t>
            </a:r>
          </a:p>
          <a:p>
            <a:pPr marL="609600" indent="-609600">
              <a:lnSpc>
                <a:spcPct val="90000"/>
              </a:lnSpc>
            </a:pPr>
            <a:r>
              <a:rPr lang="es-ES_tradnl" sz="2400">
                <a:latin typeface="Arial" charset="0"/>
              </a:rPr>
              <a:t>La situación de la competencia en un sector industrial depende de 5 fuerzas competitivas básicas:</a:t>
            </a:r>
          </a:p>
          <a:p>
            <a:pPr marL="990600" lvl="1" indent="-533400">
              <a:lnSpc>
                <a:spcPct val="90000"/>
              </a:lnSpc>
            </a:pPr>
            <a:r>
              <a:rPr lang="es-ES_tradnl" sz="2400">
                <a:latin typeface="Arial" charset="0"/>
              </a:rPr>
              <a:t>Amenazas de nuevos ingresos.</a:t>
            </a:r>
          </a:p>
          <a:p>
            <a:pPr marL="990600" lvl="1" indent="-533400">
              <a:lnSpc>
                <a:spcPct val="90000"/>
              </a:lnSpc>
            </a:pPr>
            <a:r>
              <a:rPr lang="es-ES_tradnl" sz="2400">
                <a:latin typeface="Arial" charset="0"/>
              </a:rPr>
              <a:t>Rivalidad entre los competidores existentes.</a:t>
            </a:r>
          </a:p>
          <a:p>
            <a:pPr marL="990600" lvl="1" indent="-533400">
              <a:lnSpc>
                <a:spcPct val="90000"/>
              </a:lnSpc>
            </a:pPr>
            <a:r>
              <a:rPr lang="es-ES_tradnl" sz="2400">
                <a:latin typeface="Arial" charset="0"/>
              </a:rPr>
              <a:t>Amenaza de productos o servicios substitutos.</a:t>
            </a:r>
          </a:p>
          <a:p>
            <a:pPr marL="990600" lvl="1" indent="-533400">
              <a:lnSpc>
                <a:spcPct val="90000"/>
              </a:lnSpc>
            </a:pPr>
            <a:r>
              <a:rPr lang="es-ES_tradnl" sz="2400">
                <a:latin typeface="Arial" charset="0"/>
              </a:rPr>
              <a:t>Poder de negociación de los compradores.</a:t>
            </a:r>
          </a:p>
          <a:p>
            <a:pPr marL="990600" lvl="1" indent="-533400">
              <a:lnSpc>
                <a:spcPct val="90000"/>
              </a:lnSpc>
            </a:pPr>
            <a:r>
              <a:rPr lang="es-ES_tradnl" sz="2400">
                <a:latin typeface="Arial" charset="0"/>
              </a:rPr>
              <a:t>Poder de negociación de los proveedores.</a:t>
            </a:r>
          </a:p>
          <a:p>
            <a:pPr marL="609600" indent="-609600">
              <a:lnSpc>
                <a:spcPct val="90000"/>
              </a:lnSpc>
            </a:pPr>
            <a:endParaRPr lang="es-ES_tradnl" sz="2800">
              <a:latin typeface="Arial" charset="0"/>
            </a:endParaRPr>
          </a:p>
        </p:txBody>
      </p:sp>
      <p:sp>
        <p:nvSpPr>
          <p:cNvPr id="146436"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4</a:t>
            </a:r>
            <a:endParaRPr lang="es-ES_tradnl"/>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304800"/>
            <a:ext cx="8458200" cy="1143000"/>
          </a:xfrm>
        </p:spPr>
        <p:txBody>
          <a:bodyPr/>
          <a:lstStyle/>
          <a:p>
            <a:r>
              <a:rPr lang="es-ES_tradnl" sz="3600">
                <a:latin typeface="Arial" charset="0"/>
              </a:rPr>
              <a:t>Fuerzas Que Mueven La Competencia</a:t>
            </a:r>
          </a:p>
        </p:txBody>
      </p:sp>
      <p:sp>
        <p:nvSpPr>
          <p:cNvPr id="148484"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pPr algn="ctr"/>
            <a:r>
              <a:rPr lang="es-ES_tradnl"/>
              <a:t>5</a:t>
            </a:r>
          </a:p>
        </p:txBody>
      </p:sp>
      <p:sp>
        <p:nvSpPr>
          <p:cNvPr id="148486" name="Text Box 6"/>
          <p:cNvSpPr txBox="1">
            <a:spLocks noChangeArrowheads="1"/>
          </p:cNvSpPr>
          <p:nvPr/>
        </p:nvSpPr>
        <p:spPr bwMode="auto">
          <a:xfrm>
            <a:off x="3581400" y="533400"/>
            <a:ext cx="2093913" cy="831850"/>
          </a:xfrm>
          <a:prstGeom prst="rect">
            <a:avLst/>
          </a:prstGeom>
          <a:noFill/>
          <a:ln w="9525">
            <a:solidFill>
              <a:schemeClr val="tx1"/>
            </a:solidFill>
            <a:miter lim="800000"/>
            <a:headEnd/>
            <a:tailEnd/>
          </a:ln>
          <a:effectLst/>
        </p:spPr>
        <p:txBody>
          <a:bodyPr wrap="none">
            <a:spAutoFit/>
          </a:bodyPr>
          <a:lstStyle/>
          <a:p>
            <a:pPr algn="ctr"/>
            <a:r>
              <a:rPr lang="es-ES_tradnl"/>
              <a:t>Competidores</a:t>
            </a:r>
          </a:p>
          <a:p>
            <a:pPr algn="ctr"/>
            <a:r>
              <a:rPr lang="es-ES_tradnl"/>
              <a:t>Potenciales</a:t>
            </a:r>
          </a:p>
        </p:txBody>
      </p:sp>
      <p:sp>
        <p:nvSpPr>
          <p:cNvPr id="148487" name="Text Box 7"/>
          <p:cNvSpPr txBox="1">
            <a:spLocks noChangeArrowheads="1"/>
          </p:cNvSpPr>
          <p:nvPr/>
        </p:nvSpPr>
        <p:spPr bwMode="auto">
          <a:xfrm>
            <a:off x="3887788" y="6315075"/>
            <a:ext cx="1531937" cy="466725"/>
          </a:xfrm>
          <a:prstGeom prst="rect">
            <a:avLst/>
          </a:prstGeom>
          <a:noFill/>
          <a:ln w="9525">
            <a:solidFill>
              <a:schemeClr val="tx1"/>
            </a:solidFill>
            <a:miter lim="800000"/>
            <a:headEnd/>
            <a:tailEnd/>
          </a:ln>
          <a:effectLst/>
        </p:spPr>
        <p:txBody>
          <a:bodyPr wrap="none">
            <a:spAutoFit/>
          </a:bodyPr>
          <a:lstStyle/>
          <a:p>
            <a:pPr algn="ctr"/>
            <a:r>
              <a:rPr lang="es-ES_tradnl"/>
              <a:t>Sustitutos</a:t>
            </a:r>
          </a:p>
        </p:txBody>
      </p:sp>
      <p:sp>
        <p:nvSpPr>
          <p:cNvPr id="148488" name="Text Box 8"/>
          <p:cNvSpPr txBox="1">
            <a:spLocks noChangeArrowheads="1"/>
          </p:cNvSpPr>
          <p:nvPr/>
        </p:nvSpPr>
        <p:spPr bwMode="auto">
          <a:xfrm>
            <a:off x="6537325" y="2935288"/>
            <a:ext cx="2043113" cy="466725"/>
          </a:xfrm>
          <a:prstGeom prst="rect">
            <a:avLst/>
          </a:prstGeom>
          <a:noFill/>
          <a:ln w="9525">
            <a:solidFill>
              <a:schemeClr val="tx1"/>
            </a:solidFill>
            <a:miter lim="800000"/>
            <a:headEnd/>
            <a:tailEnd/>
          </a:ln>
          <a:effectLst/>
        </p:spPr>
        <p:txBody>
          <a:bodyPr wrap="none">
            <a:spAutoFit/>
          </a:bodyPr>
          <a:lstStyle/>
          <a:p>
            <a:pPr algn="ctr"/>
            <a:r>
              <a:rPr lang="es-ES_tradnl"/>
              <a:t>Compradores</a:t>
            </a:r>
          </a:p>
        </p:txBody>
      </p:sp>
      <p:sp>
        <p:nvSpPr>
          <p:cNvPr id="148489" name="Text Box 9"/>
          <p:cNvSpPr txBox="1">
            <a:spLocks noChangeArrowheads="1"/>
          </p:cNvSpPr>
          <p:nvPr/>
        </p:nvSpPr>
        <p:spPr bwMode="auto">
          <a:xfrm>
            <a:off x="365125" y="2706688"/>
            <a:ext cx="1924050" cy="466725"/>
          </a:xfrm>
          <a:prstGeom prst="rect">
            <a:avLst/>
          </a:prstGeom>
          <a:noFill/>
          <a:ln w="9525">
            <a:solidFill>
              <a:schemeClr val="tx1"/>
            </a:solidFill>
            <a:miter lim="800000"/>
            <a:headEnd/>
            <a:tailEnd/>
          </a:ln>
          <a:effectLst/>
        </p:spPr>
        <p:txBody>
          <a:bodyPr wrap="none">
            <a:spAutoFit/>
          </a:bodyPr>
          <a:lstStyle/>
          <a:p>
            <a:pPr algn="ctr"/>
            <a:r>
              <a:rPr lang="es-ES_tradnl"/>
              <a:t>Proveedores</a:t>
            </a:r>
          </a:p>
        </p:txBody>
      </p:sp>
      <p:sp>
        <p:nvSpPr>
          <p:cNvPr id="148490" name="Rectangle 10"/>
          <p:cNvSpPr>
            <a:spLocks noChangeArrowheads="1"/>
          </p:cNvSpPr>
          <p:nvPr/>
        </p:nvSpPr>
        <p:spPr bwMode="auto">
          <a:xfrm>
            <a:off x="3124200" y="2133600"/>
            <a:ext cx="2819400" cy="3581400"/>
          </a:xfrm>
          <a:prstGeom prst="rect">
            <a:avLst/>
          </a:prstGeom>
          <a:noFill/>
          <a:ln w="9525">
            <a:solidFill>
              <a:schemeClr val="tx1"/>
            </a:solidFill>
            <a:miter lim="800000"/>
            <a:headEnd/>
            <a:tailEnd/>
          </a:ln>
          <a:effectLst/>
        </p:spPr>
        <p:txBody>
          <a:bodyPr wrap="none" anchor="ctr"/>
          <a:lstStyle/>
          <a:p>
            <a:endParaRPr lang="es-ES"/>
          </a:p>
        </p:txBody>
      </p:sp>
      <p:sp>
        <p:nvSpPr>
          <p:cNvPr id="148491" name="Text Box 11"/>
          <p:cNvSpPr txBox="1">
            <a:spLocks noChangeArrowheads="1"/>
          </p:cNvSpPr>
          <p:nvPr/>
        </p:nvSpPr>
        <p:spPr bwMode="auto">
          <a:xfrm>
            <a:off x="3200400" y="2073275"/>
            <a:ext cx="2606675" cy="822325"/>
          </a:xfrm>
          <a:prstGeom prst="rect">
            <a:avLst/>
          </a:prstGeom>
          <a:noFill/>
          <a:ln w="9525">
            <a:noFill/>
            <a:miter lim="800000"/>
            <a:headEnd/>
            <a:tailEnd/>
          </a:ln>
          <a:effectLst/>
        </p:spPr>
        <p:txBody>
          <a:bodyPr>
            <a:spAutoFit/>
          </a:bodyPr>
          <a:lstStyle/>
          <a:p>
            <a:pPr algn="ctr"/>
            <a:r>
              <a:rPr lang="es-ES_tradnl"/>
              <a:t>Competidores en Sector Industrial</a:t>
            </a:r>
          </a:p>
        </p:txBody>
      </p:sp>
      <p:sp>
        <p:nvSpPr>
          <p:cNvPr id="148492" name="Line 12"/>
          <p:cNvSpPr>
            <a:spLocks noChangeShapeType="1"/>
          </p:cNvSpPr>
          <p:nvPr/>
        </p:nvSpPr>
        <p:spPr bwMode="auto">
          <a:xfrm flipV="1">
            <a:off x="4572000" y="5867400"/>
            <a:ext cx="0" cy="457200"/>
          </a:xfrm>
          <a:prstGeom prst="line">
            <a:avLst/>
          </a:prstGeom>
          <a:noFill/>
          <a:ln w="9525">
            <a:solidFill>
              <a:schemeClr val="tx1"/>
            </a:solidFill>
            <a:round/>
            <a:headEnd/>
            <a:tailEnd type="triangle" w="med" len="med"/>
          </a:ln>
          <a:effectLst/>
        </p:spPr>
        <p:txBody>
          <a:bodyPr/>
          <a:lstStyle/>
          <a:p>
            <a:endParaRPr lang="es-ES"/>
          </a:p>
        </p:txBody>
      </p:sp>
      <p:sp>
        <p:nvSpPr>
          <p:cNvPr id="148493" name="Line 13"/>
          <p:cNvSpPr>
            <a:spLocks noChangeShapeType="1"/>
          </p:cNvSpPr>
          <p:nvPr/>
        </p:nvSpPr>
        <p:spPr bwMode="auto">
          <a:xfrm>
            <a:off x="2362200" y="2971800"/>
            <a:ext cx="609600" cy="0"/>
          </a:xfrm>
          <a:prstGeom prst="line">
            <a:avLst/>
          </a:prstGeom>
          <a:noFill/>
          <a:ln w="9525">
            <a:solidFill>
              <a:schemeClr val="tx1"/>
            </a:solidFill>
            <a:round/>
            <a:headEnd/>
            <a:tailEnd type="triangle" w="med" len="med"/>
          </a:ln>
          <a:effectLst/>
        </p:spPr>
        <p:txBody>
          <a:bodyPr/>
          <a:lstStyle/>
          <a:p>
            <a:endParaRPr lang="es-ES"/>
          </a:p>
        </p:txBody>
      </p:sp>
      <p:sp>
        <p:nvSpPr>
          <p:cNvPr id="148494" name="Line 14"/>
          <p:cNvSpPr>
            <a:spLocks noChangeShapeType="1"/>
          </p:cNvSpPr>
          <p:nvPr/>
        </p:nvSpPr>
        <p:spPr bwMode="auto">
          <a:xfrm flipH="1">
            <a:off x="6096000" y="3200400"/>
            <a:ext cx="381000" cy="0"/>
          </a:xfrm>
          <a:prstGeom prst="line">
            <a:avLst/>
          </a:prstGeom>
          <a:noFill/>
          <a:ln w="9525">
            <a:solidFill>
              <a:schemeClr val="tx1"/>
            </a:solidFill>
            <a:round/>
            <a:headEnd/>
            <a:tailEnd type="triangle" w="med" len="med"/>
          </a:ln>
          <a:effectLst/>
        </p:spPr>
        <p:txBody>
          <a:bodyPr/>
          <a:lstStyle/>
          <a:p>
            <a:endParaRPr lang="es-ES"/>
          </a:p>
        </p:txBody>
      </p:sp>
      <p:sp>
        <p:nvSpPr>
          <p:cNvPr id="148495" name="Line 15"/>
          <p:cNvSpPr>
            <a:spLocks noChangeShapeType="1"/>
          </p:cNvSpPr>
          <p:nvPr/>
        </p:nvSpPr>
        <p:spPr bwMode="auto">
          <a:xfrm>
            <a:off x="4419600" y="1447800"/>
            <a:ext cx="0" cy="609600"/>
          </a:xfrm>
          <a:prstGeom prst="line">
            <a:avLst/>
          </a:prstGeom>
          <a:noFill/>
          <a:ln w="9525">
            <a:solidFill>
              <a:schemeClr val="tx1"/>
            </a:solidFill>
            <a:round/>
            <a:headEnd/>
            <a:tailEnd type="triangle" w="med" len="med"/>
          </a:ln>
          <a:effectLst/>
        </p:spPr>
        <p:txBody>
          <a:bodyPr/>
          <a:lstStyle/>
          <a:p>
            <a:endParaRPr lang="es-ES"/>
          </a:p>
        </p:txBody>
      </p:sp>
      <p:sp>
        <p:nvSpPr>
          <p:cNvPr id="148500" name="Freeform 20"/>
          <p:cNvSpPr>
            <a:spLocks/>
          </p:cNvSpPr>
          <p:nvPr/>
        </p:nvSpPr>
        <p:spPr bwMode="auto">
          <a:xfrm>
            <a:off x="3886200" y="3429000"/>
            <a:ext cx="1066800" cy="965200"/>
          </a:xfrm>
          <a:custGeom>
            <a:avLst/>
            <a:gdLst/>
            <a:ahLst/>
            <a:cxnLst>
              <a:cxn ang="0">
                <a:pos x="216" y="0"/>
              </a:cxn>
              <a:cxn ang="0">
                <a:pos x="72" y="96"/>
              </a:cxn>
              <a:cxn ang="0">
                <a:pos x="24" y="336"/>
              </a:cxn>
              <a:cxn ang="0">
                <a:pos x="216" y="576"/>
              </a:cxn>
              <a:cxn ang="0">
                <a:pos x="600" y="528"/>
              </a:cxn>
              <a:cxn ang="0">
                <a:pos x="648" y="240"/>
              </a:cxn>
              <a:cxn ang="0">
                <a:pos x="600" y="48"/>
              </a:cxn>
              <a:cxn ang="0">
                <a:pos x="504" y="0"/>
              </a:cxn>
            </a:cxnLst>
            <a:rect l="0" t="0" r="r" b="b"/>
            <a:pathLst>
              <a:path w="672" h="608">
                <a:moveTo>
                  <a:pt x="216" y="0"/>
                </a:moveTo>
                <a:cubicBezTo>
                  <a:pt x="160" y="20"/>
                  <a:pt x="104" y="40"/>
                  <a:pt x="72" y="96"/>
                </a:cubicBezTo>
                <a:cubicBezTo>
                  <a:pt x="40" y="152"/>
                  <a:pt x="0" y="256"/>
                  <a:pt x="24" y="336"/>
                </a:cubicBezTo>
                <a:cubicBezTo>
                  <a:pt x="48" y="416"/>
                  <a:pt x="120" y="544"/>
                  <a:pt x="216" y="576"/>
                </a:cubicBezTo>
                <a:cubicBezTo>
                  <a:pt x="312" y="608"/>
                  <a:pt x="528" y="584"/>
                  <a:pt x="600" y="528"/>
                </a:cubicBezTo>
                <a:cubicBezTo>
                  <a:pt x="672" y="472"/>
                  <a:pt x="648" y="320"/>
                  <a:pt x="648" y="240"/>
                </a:cubicBezTo>
                <a:cubicBezTo>
                  <a:pt x="648" y="160"/>
                  <a:pt x="624" y="88"/>
                  <a:pt x="600" y="48"/>
                </a:cubicBezTo>
                <a:cubicBezTo>
                  <a:pt x="576" y="8"/>
                  <a:pt x="540" y="4"/>
                  <a:pt x="504" y="0"/>
                </a:cubicBezTo>
              </a:path>
            </a:pathLst>
          </a:custGeom>
          <a:noFill/>
          <a:ln w="9525">
            <a:solidFill>
              <a:schemeClr val="tx1"/>
            </a:solidFill>
            <a:round/>
            <a:headEnd/>
            <a:tailEnd/>
          </a:ln>
          <a:effectLst/>
        </p:spPr>
        <p:txBody>
          <a:bodyPr/>
          <a:lstStyle/>
          <a:p>
            <a:endParaRPr lang="es-ES"/>
          </a:p>
        </p:txBody>
      </p:sp>
      <p:sp>
        <p:nvSpPr>
          <p:cNvPr id="148501" name="Line 21"/>
          <p:cNvSpPr>
            <a:spLocks noChangeShapeType="1"/>
          </p:cNvSpPr>
          <p:nvPr/>
        </p:nvSpPr>
        <p:spPr bwMode="auto">
          <a:xfrm flipH="1" flipV="1">
            <a:off x="4572000" y="3352800"/>
            <a:ext cx="152400" cy="76200"/>
          </a:xfrm>
          <a:prstGeom prst="line">
            <a:avLst/>
          </a:prstGeom>
          <a:noFill/>
          <a:ln w="9525">
            <a:solidFill>
              <a:schemeClr val="tx1"/>
            </a:solidFill>
            <a:round/>
            <a:headEnd/>
            <a:tailEnd type="triangle" w="med" len="med"/>
          </a:ln>
          <a:effectLst/>
        </p:spPr>
        <p:txBody>
          <a:bodyPr/>
          <a:lstStyle/>
          <a:p>
            <a:endParaRPr lang="es-ES"/>
          </a:p>
        </p:txBody>
      </p:sp>
      <p:sp>
        <p:nvSpPr>
          <p:cNvPr id="148502" name="Text Box 22"/>
          <p:cNvSpPr txBox="1">
            <a:spLocks noChangeArrowheads="1"/>
          </p:cNvSpPr>
          <p:nvPr/>
        </p:nvSpPr>
        <p:spPr bwMode="auto">
          <a:xfrm>
            <a:off x="3489325" y="4456113"/>
            <a:ext cx="2073275" cy="915987"/>
          </a:xfrm>
          <a:prstGeom prst="rect">
            <a:avLst/>
          </a:prstGeom>
          <a:noFill/>
          <a:ln w="9525">
            <a:noFill/>
            <a:miter lim="800000"/>
            <a:headEnd/>
            <a:tailEnd/>
          </a:ln>
          <a:effectLst/>
        </p:spPr>
        <p:txBody>
          <a:bodyPr>
            <a:spAutoFit/>
          </a:bodyPr>
          <a:lstStyle/>
          <a:p>
            <a:pPr algn="ctr"/>
            <a:r>
              <a:rPr lang="es-ES_tradnl" sz="1800"/>
              <a:t>Rivalidad entre competidores existentes</a:t>
            </a:r>
          </a:p>
        </p:txBody>
      </p:sp>
      <p:sp>
        <p:nvSpPr>
          <p:cNvPr id="148503" name="Text Box 23"/>
          <p:cNvSpPr txBox="1">
            <a:spLocks noChangeArrowheads="1"/>
          </p:cNvSpPr>
          <p:nvPr/>
        </p:nvSpPr>
        <p:spPr bwMode="auto">
          <a:xfrm>
            <a:off x="1295400" y="5835650"/>
            <a:ext cx="2987675" cy="641350"/>
          </a:xfrm>
          <a:prstGeom prst="rect">
            <a:avLst/>
          </a:prstGeom>
          <a:noFill/>
          <a:ln w="9525">
            <a:noFill/>
            <a:miter lim="800000"/>
            <a:headEnd/>
            <a:tailEnd/>
          </a:ln>
          <a:effectLst/>
        </p:spPr>
        <p:txBody>
          <a:bodyPr>
            <a:spAutoFit/>
          </a:bodyPr>
          <a:lstStyle/>
          <a:p>
            <a:pPr algn="ctr"/>
            <a:r>
              <a:rPr lang="es-ES_tradnl" sz="1800"/>
              <a:t>Amenaza de Productos substitutos</a:t>
            </a:r>
          </a:p>
        </p:txBody>
      </p:sp>
      <p:sp>
        <p:nvSpPr>
          <p:cNvPr id="148504" name="Text Box 24"/>
          <p:cNvSpPr txBox="1">
            <a:spLocks noChangeArrowheads="1"/>
          </p:cNvSpPr>
          <p:nvPr/>
        </p:nvSpPr>
        <p:spPr bwMode="auto">
          <a:xfrm>
            <a:off x="381000" y="3429000"/>
            <a:ext cx="2073275" cy="641350"/>
          </a:xfrm>
          <a:prstGeom prst="rect">
            <a:avLst/>
          </a:prstGeom>
          <a:noFill/>
          <a:ln w="9525">
            <a:noFill/>
            <a:miter lim="800000"/>
            <a:headEnd/>
            <a:tailEnd/>
          </a:ln>
          <a:effectLst/>
        </p:spPr>
        <p:txBody>
          <a:bodyPr>
            <a:spAutoFit/>
          </a:bodyPr>
          <a:lstStyle/>
          <a:p>
            <a:pPr algn="ctr"/>
            <a:r>
              <a:rPr lang="es-ES_tradnl" sz="1800"/>
              <a:t>Poder Negociador de Proveedores</a:t>
            </a:r>
          </a:p>
        </p:txBody>
      </p:sp>
      <p:sp>
        <p:nvSpPr>
          <p:cNvPr id="148505" name="Text Box 25"/>
          <p:cNvSpPr txBox="1">
            <a:spLocks noChangeArrowheads="1"/>
          </p:cNvSpPr>
          <p:nvPr/>
        </p:nvSpPr>
        <p:spPr bwMode="auto">
          <a:xfrm>
            <a:off x="6477000" y="3581400"/>
            <a:ext cx="2073275" cy="641350"/>
          </a:xfrm>
          <a:prstGeom prst="rect">
            <a:avLst/>
          </a:prstGeom>
          <a:noFill/>
          <a:ln w="9525">
            <a:noFill/>
            <a:miter lim="800000"/>
            <a:headEnd/>
            <a:tailEnd/>
          </a:ln>
          <a:effectLst/>
        </p:spPr>
        <p:txBody>
          <a:bodyPr>
            <a:spAutoFit/>
          </a:bodyPr>
          <a:lstStyle/>
          <a:p>
            <a:pPr algn="ctr"/>
            <a:r>
              <a:rPr lang="es-ES_tradnl" sz="1800"/>
              <a:t>Poder Negociador de Compradores</a:t>
            </a:r>
          </a:p>
        </p:txBody>
      </p:sp>
      <p:sp>
        <p:nvSpPr>
          <p:cNvPr id="148506" name="Text Box 26"/>
          <p:cNvSpPr txBox="1">
            <a:spLocks noChangeArrowheads="1"/>
          </p:cNvSpPr>
          <p:nvPr/>
        </p:nvSpPr>
        <p:spPr bwMode="auto">
          <a:xfrm>
            <a:off x="5029200" y="1371600"/>
            <a:ext cx="2073275" cy="641350"/>
          </a:xfrm>
          <a:prstGeom prst="rect">
            <a:avLst/>
          </a:prstGeom>
          <a:noFill/>
          <a:ln w="9525">
            <a:noFill/>
            <a:miter lim="800000"/>
            <a:headEnd/>
            <a:tailEnd/>
          </a:ln>
          <a:effectLst/>
        </p:spPr>
        <p:txBody>
          <a:bodyPr>
            <a:spAutoFit/>
          </a:bodyPr>
          <a:lstStyle/>
          <a:p>
            <a:pPr algn="ctr"/>
            <a:r>
              <a:rPr lang="es-ES_tradnl" sz="1800"/>
              <a:t>Amenaza de Nuevos Ingresos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0" y="-76200"/>
            <a:ext cx="9144000" cy="1143000"/>
          </a:xfrm>
        </p:spPr>
        <p:txBody>
          <a:bodyPr/>
          <a:lstStyle/>
          <a:p>
            <a:r>
              <a:rPr lang="es-ES_tradnl" sz="3600">
                <a:latin typeface="Arial" charset="0"/>
              </a:rPr>
              <a:t>Determinantes Estructurales De La Fuerza De La Competencia</a:t>
            </a:r>
          </a:p>
        </p:txBody>
      </p:sp>
      <p:sp>
        <p:nvSpPr>
          <p:cNvPr id="150531" name="Rectangle 3"/>
          <p:cNvSpPr>
            <a:spLocks noGrp="1" noChangeArrowheads="1"/>
          </p:cNvSpPr>
          <p:nvPr>
            <p:ph type="body" idx="1"/>
          </p:nvPr>
        </p:nvSpPr>
        <p:spPr>
          <a:xfrm>
            <a:off x="0" y="1066800"/>
            <a:ext cx="9144000" cy="4953000"/>
          </a:xfrm>
        </p:spPr>
        <p:txBody>
          <a:bodyPr/>
          <a:lstStyle/>
          <a:p>
            <a:pPr marL="609600" indent="-609600"/>
            <a:r>
              <a:rPr lang="es-ES_tradnl" sz="2400">
                <a:latin typeface="Arial" charset="0"/>
              </a:rPr>
              <a:t>Sector industrial: grupo de empresas que producen productos sustitutos cercanos entre si.</a:t>
            </a:r>
          </a:p>
          <a:p>
            <a:pPr marL="609600" indent="-609600"/>
            <a:r>
              <a:rPr lang="es-ES_tradnl" sz="2400">
                <a:latin typeface="Arial" charset="0"/>
              </a:rPr>
              <a:t>Caso extremo de intensidad competitiva es “competencia perfecta”, donde ingreso es libre, empresas existentes no tienen poder de negociación sobre proveedores y clientes y rivalidad es desenfrenada ya que las empresas y productos son similares. </a:t>
            </a:r>
          </a:p>
          <a:p>
            <a:pPr marL="609600" indent="-609600"/>
            <a:r>
              <a:rPr lang="es-ES_tradnl" sz="2400">
                <a:latin typeface="Arial" charset="0"/>
              </a:rPr>
              <a:t>5fc reflejan competencia va mas allá de competidores: clientes, proveedores, sustitutos y competidores potenciales.</a:t>
            </a:r>
          </a:p>
          <a:p>
            <a:pPr marL="609600" indent="-609600"/>
            <a:r>
              <a:rPr lang="es-ES_tradnl" sz="2400">
                <a:latin typeface="Arial" charset="0"/>
              </a:rPr>
              <a:t>5fc determinan intensidad competencia y rentabilidad sector.</a:t>
            </a:r>
          </a:p>
          <a:p>
            <a:pPr marL="609600" indent="-609600"/>
            <a:r>
              <a:rPr lang="es-ES_tradnl" sz="2400">
                <a:latin typeface="Arial" charset="0"/>
              </a:rPr>
              <a:t>Cada sector diferente cuales son fuerzas mas determinantes.</a:t>
            </a:r>
          </a:p>
        </p:txBody>
      </p:sp>
      <p:sp>
        <p:nvSpPr>
          <p:cNvPr id="150532"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6</a:t>
            </a:r>
            <a:endParaRPr lang="es-ES_tradnl"/>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0" y="-304800"/>
            <a:ext cx="9144000" cy="1143000"/>
          </a:xfrm>
        </p:spPr>
        <p:txBody>
          <a:bodyPr/>
          <a:lstStyle/>
          <a:p>
            <a:r>
              <a:rPr lang="es-ES_tradnl" sz="3600">
                <a:latin typeface="Arial" charset="0"/>
              </a:rPr>
              <a:t>Amenaza De Ingreso</a:t>
            </a:r>
          </a:p>
        </p:txBody>
      </p:sp>
      <p:sp>
        <p:nvSpPr>
          <p:cNvPr id="152579" name="Rectangle 3"/>
          <p:cNvSpPr>
            <a:spLocks noGrp="1" noChangeArrowheads="1"/>
          </p:cNvSpPr>
          <p:nvPr>
            <p:ph type="body" idx="1"/>
          </p:nvPr>
        </p:nvSpPr>
        <p:spPr>
          <a:xfrm>
            <a:off x="0" y="685800"/>
            <a:ext cx="9144000" cy="5943600"/>
          </a:xfrm>
        </p:spPr>
        <p:txBody>
          <a:bodyPr/>
          <a:lstStyle/>
          <a:p>
            <a:pPr marL="609600" indent="-609600">
              <a:lnSpc>
                <a:spcPct val="90000"/>
              </a:lnSpc>
            </a:pPr>
            <a:r>
              <a:rPr lang="es-ES_tradnl" sz="2800">
                <a:latin typeface="Arial" charset="0"/>
              </a:rPr>
              <a:t>Entrada nuevas empresas a sector industrial aportan capacidad adicional, compiten participación mercado y generalmente traen grandes recursos.</a:t>
            </a:r>
          </a:p>
          <a:p>
            <a:pPr marL="609600" indent="-609600">
              <a:lnSpc>
                <a:spcPct val="90000"/>
              </a:lnSpc>
            </a:pPr>
            <a:r>
              <a:rPr lang="es-ES_tradnl" sz="2800">
                <a:latin typeface="Arial" charset="0"/>
              </a:rPr>
              <a:t>Puede bajar precios, inflar costos o disminuir ventas  fabricantes existentes reduciendo rentabilidad.</a:t>
            </a:r>
          </a:p>
          <a:p>
            <a:pPr marL="609600" indent="-609600">
              <a:lnSpc>
                <a:spcPct val="90000"/>
              </a:lnSpc>
            </a:pPr>
            <a:r>
              <a:rPr lang="es-ES_tradnl" sz="2800">
                <a:latin typeface="Arial" charset="0"/>
              </a:rPr>
              <a:t>Adquisición de empresas existentes para buscar mercado, ya que traen recursos nuevos puede considerarse como ingreso.</a:t>
            </a:r>
          </a:p>
          <a:p>
            <a:pPr marL="609600" indent="-609600">
              <a:lnSpc>
                <a:spcPct val="90000"/>
              </a:lnSpc>
            </a:pPr>
            <a:r>
              <a:rPr lang="es-ES_tradnl" sz="2800">
                <a:latin typeface="Arial" charset="0"/>
              </a:rPr>
              <a:t>La amenaza de ingreso a un sector industrial depende de las barreras de ingresos y a la reacción de los competidores existentes.</a:t>
            </a:r>
          </a:p>
          <a:p>
            <a:pPr marL="609600" indent="-609600">
              <a:lnSpc>
                <a:spcPct val="90000"/>
              </a:lnSpc>
            </a:pPr>
            <a:r>
              <a:rPr lang="es-ES_tradnl" sz="2800">
                <a:latin typeface="Arial" charset="0"/>
              </a:rPr>
              <a:t>Si barreras son altas y se espera represalia de los competidores existentes, amenaza de ingreso es baja.</a:t>
            </a:r>
          </a:p>
        </p:txBody>
      </p:sp>
      <p:sp>
        <p:nvSpPr>
          <p:cNvPr id="152580"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7</a:t>
            </a:r>
            <a:endParaRPr lang="es-ES_tradnl"/>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3380</TotalTime>
  <Words>2609</Words>
  <Application>Microsoft Office PowerPoint</Application>
  <PresentationFormat>Presentación en pantalla (4:3)</PresentationFormat>
  <Paragraphs>270</Paragraphs>
  <Slides>26</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Times New Roman</vt:lpstr>
      <vt:lpstr>Arial</vt:lpstr>
      <vt:lpstr>Wingdings</vt:lpstr>
      <vt:lpstr>Azure</vt:lpstr>
      <vt:lpstr>Administración de Empresas Acuícolas I – Clase 11</vt:lpstr>
      <vt:lpstr>Fabrizio Marcillo Morla</vt:lpstr>
      <vt:lpstr>Estrategia Competitiva</vt:lpstr>
      <vt:lpstr>Estrategia Competitiva</vt:lpstr>
      <vt:lpstr>Contexto En El Que Se Formula Estrategia Competitiva</vt:lpstr>
      <vt:lpstr>Análisis Estructural De  Los Sectores Industriales</vt:lpstr>
      <vt:lpstr>Fuerzas Que Mueven La Competencia</vt:lpstr>
      <vt:lpstr>Determinantes Estructurales De La Fuerza De La Competencia</vt:lpstr>
      <vt:lpstr>Amenaza De Ingreso</vt:lpstr>
      <vt:lpstr>Barreras Para Ingreso</vt:lpstr>
      <vt:lpstr>Economías De Escala</vt:lpstr>
      <vt:lpstr>Diferenciación Del Producto</vt:lpstr>
      <vt:lpstr>Requisito De Capital</vt:lpstr>
      <vt:lpstr>Costos Cambiantes</vt:lpstr>
      <vt:lpstr>Acceso A Canales De Distribución</vt:lpstr>
      <vt:lpstr>Desv. Costos Indep. Economía Escala</vt:lpstr>
      <vt:lpstr>Reacción Esperada</vt:lpstr>
      <vt:lpstr>Intensidad De Rivalidad Entre Competidores Existentes</vt:lpstr>
      <vt:lpstr>Intensidad De Rivalidad Entre Competidores Existentes</vt:lpstr>
      <vt:lpstr>Intensidad De Rivalidad Entre Competidores Existentes</vt:lpstr>
      <vt:lpstr>Barreras De Salida E Ingreso</vt:lpstr>
      <vt:lpstr>Presión Productos Sustitutos</vt:lpstr>
      <vt:lpstr>Poder Negociador De Compradores</vt:lpstr>
      <vt:lpstr>Poder Negociador De Proveedores</vt:lpstr>
      <vt:lpstr>Analisis Estructural Y Estrategia Competitiva</vt:lpstr>
      <vt:lpstr>Análisis Estructural Y Estrategia Competitiva</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Administrador</cp:lastModifiedBy>
  <cp:revision>554</cp:revision>
  <cp:lastPrinted>1601-01-01T00:00:00Z</cp:lastPrinted>
  <dcterms:created xsi:type="dcterms:W3CDTF">2002-07-19T11:47:45Z</dcterms:created>
  <dcterms:modified xsi:type="dcterms:W3CDTF">2010-01-18T16:05:32Z</dcterms:modified>
</cp:coreProperties>
</file>