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578" r:id="rId2"/>
    <p:sldId id="579" r:id="rId3"/>
    <p:sldId id="326" r:id="rId4"/>
    <p:sldId id="540" r:id="rId5"/>
    <p:sldId id="541" r:id="rId6"/>
    <p:sldId id="542" r:id="rId7"/>
    <p:sldId id="543" r:id="rId8"/>
    <p:sldId id="570" r:id="rId9"/>
    <p:sldId id="571" r:id="rId10"/>
    <p:sldId id="572" r:id="rId11"/>
    <p:sldId id="573" r:id="rId12"/>
    <p:sldId id="574" r:id="rId13"/>
    <p:sldId id="575" r:id="rId14"/>
    <p:sldId id="576" r:id="rId15"/>
    <p:sldId id="577" r:id="rId16"/>
    <p:sldId id="544" r:id="rId17"/>
    <p:sldId id="545" r:id="rId18"/>
    <p:sldId id="546" r:id="rId19"/>
    <p:sldId id="362" r:id="rId20"/>
    <p:sldId id="338" r:id="rId21"/>
    <p:sldId id="339" r:id="rId22"/>
    <p:sldId id="340" r:id="rId23"/>
    <p:sldId id="547" r:id="rId24"/>
    <p:sldId id="548" r:id="rId25"/>
    <p:sldId id="342" r:id="rId26"/>
    <p:sldId id="353" r:id="rId27"/>
    <p:sldId id="343" r:id="rId28"/>
    <p:sldId id="344" r:id="rId29"/>
    <p:sldId id="345" r:id="rId30"/>
    <p:sldId id="348" r:id="rId31"/>
    <p:sldId id="514" r:id="rId32"/>
    <p:sldId id="363" r:id="rId33"/>
    <p:sldId id="365" r:id="rId34"/>
    <p:sldId id="366" r:id="rId35"/>
    <p:sldId id="367" r:id="rId36"/>
    <p:sldId id="368" r:id="rId37"/>
    <p:sldId id="369" r:id="rId38"/>
    <p:sldId id="370" r:id="rId39"/>
    <p:sldId id="371" r:id="rId40"/>
    <p:sldId id="372" r:id="rId41"/>
    <p:sldId id="373" r:id="rId42"/>
    <p:sldId id="549" r:id="rId43"/>
    <p:sldId id="553" r:id="rId44"/>
    <p:sldId id="374" r:id="rId45"/>
    <p:sldId id="550" r:id="rId46"/>
    <p:sldId id="552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25.xml"/><Relationship Id="rId18" Type="http://schemas.openxmlformats.org/officeDocument/2006/relationships/slide" Target="slides/slide34.xml"/><Relationship Id="rId3" Type="http://schemas.openxmlformats.org/officeDocument/2006/relationships/slide" Target="slides/slide4.xml"/><Relationship Id="rId7" Type="http://schemas.openxmlformats.org/officeDocument/2006/relationships/slide" Target="slides/slide18.xml"/><Relationship Id="rId12" Type="http://schemas.openxmlformats.org/officeDocument/2006/relationships/slide" Target="slides/slide24.xml"/><Relationship Id="rId17" Type="http://schemas.openxmlformats.org/officeDocument/2006/relationships/slide" Target="slides/slide33.xml"/><Relationship Id="rId2" Type="http://schemas.openxmlformats.org/officeDocument/2006/relationships/slide" Target="slides/slide3.xml"/><Relationship Id="rId16" Type="http://schemas.openxmlformats.org/officeDocument/2006/relationships/slide" Target="slides/slide32.xml"/><Relationship Id="rId20" Type="http://schemas.openxmlformats.org/officeDocument/2006/relationships/slide" Target="slides/slide36.xml"/><Relationship Id="rId1" Type="http://schemas.openxmlformats.org/officeDocument/2006/relationships/slide" Target="slides/slide1.xml"/><Relationship Id="rId6" Type="http://schemas.openxmlformats.org/officeDocument/2006/relationships/slide" Target="slides/slide17.xml"/><Relationship Id="rId11" Type="http://schemas.openxmlformats.org/officeDocument/2006/relationships/slide" Target="slides/slide23.xml"/><Relationship Id="rId5" Type="http://schemas.openxmlformats.org/officeDocument/2006/relationships/slide" Target="slides/slide16.xml"/><Relationship Id="rId15" Type="http://schemas.openxmlformats.org/officeDocument/2006/relationships/slide" Target="slides/slide27.xml"/><Relationship Id="rId10" Type="http://schemas.openxmlformats.org/officeDocument/2006/relationships/slide" Target="slides/slide22.xml"/><Relationship Id="rId19" Type="http://schemas.openxmlformats.org/officeDocument/2006/relationships/slide" Target="slides/slide35.xml"/><Relationship Id="rId4" Type="http://schemas.openxmlformats.org/officeDocument/2006/relationships/slide" Target="slides/slide5.xml"/><Relationship Id="rId9" Type="http://schemas.openxmlformats.org/officeDocument/2006/relationships/slide" Target="slides/slide21.xml"/><Relationship Id="rId14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84820CF-7CC1-4D5A-98C0-7287CDB443C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01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D302FD-4D67-455F-879F-48966E0C167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514A9-C1FD-4DDC-8CD6-2D93E2F42EF8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1B8BA-2F36-41E7-AB84-963F132CFB06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9805AE-EAB4-4B76-B13B-A057D6F9464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75BA8-A5BB-4813-8B55-3B592CFD90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FEFB5-9280-4F22-9B63-E90711A188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DD508-24EF-4DBA-91A6-E16E03E6848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43E8-C900-4124-9E62-BAF0902E465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2CFD1-B7F1-4EC4-B453-06F9C9F18A3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A168-065C-4DD3-8F24-9775E18D41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99BF3-D549-42AB-9775-7C45C593256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3EC8E-1298-40E0-BAA8-9C8E6273230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CB301-15C1-46AC-B1AE-94455EACA8F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9CAD-7EB2-4B1E-92A3-3E51FC8B094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A1A4F-99AB-4F55-A653-B307FADADE3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23639-5049-4280-914E-C21E5D17FEB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2297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2291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9150CA02-E78F-40B9-A4D2-D8253E3161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Administración de Empresas Acuícolas II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14340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14342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Ecuación Contable</a:t>
            </a:r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Esquema de liquidez.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Activos corrientes.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Pasivos corrientes.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Inventario.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Contabilidad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Contabilidad  financiera.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Contabilidad administrativa.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Contabilidad fiscal o de presupuesto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Análisis de Estados Financieros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Relaciones.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Tendencias.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Liquidez.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Rentabilidad.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Productividad.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Endeudamiento.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Indices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Índices de rentabilidad.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Índices de productividad u operabilidad.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Área de endeudamiento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Costo Financiero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Interés simple.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Interés compuesto.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Créditos.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Créditos a corto plazo.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Créditos a plazo oneroso.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Créditos a plazo espontáneo.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Administración de Efectivo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Descuento y tasa de interés.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Factores para dar crédito.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Tipo de cliente.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Tipo de venta.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Tipo de pago.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Flujos de caja.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Bibliografia</a:t>
            </a:r>
            <a:endParaRPr lang="es-ES_tradnl" smtClean="0"/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6962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WESTON, J.F., BRIGHAM, E.F., Manual de Administración Finaciera, Octava edición, Editorial Interamericana, Madrid-España, 1986. </a:t>
            </a:r>
          </a:p>
          <a:p>
            <a:pPr eaLnBrk="1" hangingPunct="1">
              <a:defRPr/>
            </a:pPr>
            <a:r>
              <a:rPr lang="es-ES_tradnl" smtClean="0"/>
              <a:t>Marcillo F: Evaluacion De Proyectos Acuicolas: Aspectos Económicos Y Financieros. (sidweb)</a:t>
            </a:r>
          </a:p>
          <a:p>
            <a:pPr eaLnBrk="1" hangingPunct="1">
              <a:defRPr/>
            </a:pPr>
            <a:r>
              <a:rPr lang="es-ES_tradnl" smtClean="0"/>
              <a:t>Papers Varios.</a:t>
            </a:r>
          </a:p>
          <a:p>
            <a:pPr eaLnBrk="1" hangingPunct="1">
              <a:defRPr/>
            </a:pPr>
            <a:endParaRPr lang="es-ES_tradnl" smtClean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5084763"/>
            <a:ext cx="1905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Lectura Obligatoria</a:t>
            </a:r>
            <a:endParaRPr lang="es-ES_tradnl" smtClean="0"/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mtClean="0"/>
              <a:t>Para Siguiente Clase:</a:t>
            </a:r>
          </a:p>
          <a:p>
            <a:pPr eaLnBrk="1" hangingPunct="1">
              <a:defRPr/>
            </a:pPr>
            <a:r>
              <a:rPr lang="en-US" smtClean="0"/>
              <a:t>Cooper R., Kaplan R. (1989).- Como la Contabilidad de Costos Distorsiona Los Costos de los Productos. Revista INCAE, Vol III, No 1. Pp 49-61.</a:t>
            </a:r>
          </a:p>
        </p:txBody>
      </p:sp>
      <p:pic>
        <p:nvPicPr>
          <p:cNvPr id="30724" name="Picture 4" descr="j02307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7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Diferencias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8027988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800" u="sng" smtClean="0"/>
              <a:t>Administración</a:t>
            </a:r>
            <a:r>
              <a:rPr lang="es-ES_tradnl" sz="2800" smtClean="0"/>
              <a:t>: Manejo de </a:t>
            </a:r>
            <a:r>
              <a:rPr lang="en-US" sz="2800" smtClean="0"/>
              <a:t>recursos de la </a:t>
            </a:r>
            <a:r>
              <a:rPr lang="es-ES_tradnl" sz="2800" smtClean="0"/>
              <a:t>empresa</a:t>
            </a:r>
            <a:r>
              <a:rPr lang="en-US" sz="2800" smtClean="0"/>
              <a:t>:</a:t>
            </a:r>
            <a:r>
              <a:rPr lang="es-ES_tradnl" sz="2800" smtClean="0"/>
              <a:t> </a:t>
            </a:r>
            <a:r>
              <a:rPr lang="en-US" sz="2800" b="1" smtClean="0">
                <a:solidFill>
                  <a:srgbClr val="FFFF00"/>
                </a:solidFill>
              </a:rPr>
              <a:t>Personas</a:t>
            </a:r>
            <a:r>
              <a:rPr lang="en-US" sz="2800" smtClean="0"/>
              <a:t>, materiales, sistemas, operaciones </a:t>
            </a:r>
            <a:r>
              <a:rPr lang="es-ES_tradnl" sz="2800" smtClean="0"/>
              <a:t>y </a:t>
            </a:r>
            <a:r>
              <a:rPr lang="en-US" sz="2800" smtClean="0"/>
              <a:t>tiempo.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u="sng" smtClean="0"/>
              <a:t>Economía: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u="sng" smtClean="0"/>
              <a:t>Macroeconomía: </a:t>
            </a:r>
            <a:r>
              <a:rPr lang="en-US" sz="2400" smtClean="0"/>
              <a:t>manejo de cuentas del país.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u="sng" smtClean="0"/>
              <a:t>Microeconomía: </a:t>
            </a:r>
            <a:r>
              <a:rPr lang="en-US" sz="2400" smtClean="0"/>
              <a:t>economía de la empresa.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u="sng" smtClean="0"/>
              <a:t>Contabilidad</a:t>
            </a:r>
            <a:r>
              <a:rPr lang="es-ES_tradnl" sz="2800" smtClean="0"/>
              <a:t>: </a:t>
            </a:r>
            <a:r>
              <a:rPr lang="en-US" sz="2800" smtClean="0"/>
              <a:t>R</a:t>
            </a:r>
            <a:r>
              <a:rPr lang="es-ES_tradnl" sz="2800" smtClean="0"/>
              <a:t>eglas para pago de impuestos.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u="sng" smtClean="0"/>
              <a:t>Contabilidad de costos</a:t>
            </a:r>
            <a:r>
              <a:rPr lang="es-ES_tradnl" sz="2800" smtClean="0"/>
              <a:t>: Herramienta para determinar costos y utilidad.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u="sng" smtClean="0"/>
              <a:t>Finanzas</a:t>
            </a:r>
            <a:r>
              <a:rPr lang="es-ES_tradnl" sz="2800" smtClean="0"/>
              <a:t>: </a:t>
            </a:r>
            <a:r>
              <a:rPr lang="en-US" sz="2800" smtClean="0"/>
              <a:t>R</a:t>
            </a:r>
            <a:r>
              <a:rPr lang="es-ES_tradnl" sz="2800" smtClean="0"/>
              <a:t>entabilidad y flujo de efectivo.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u="sng" smtClean="0"/>
              <a:t>Mercadeo</a:t>
            </a:r>
            <a:r>
              <a:rPr lang="es-ES_tradnl" sz="2800" smtClean="0"/>
              <a:t>: Se centra en la venta del producto.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u="sng" smtClean="0"/>
              <a:t>Investigación de operaciones</a:t>
            </a:r>
            <a:r>
              <a:rPr lang="es-ES_tradnl" sz="2800" smtClean="0"/>
              <a:t>: Procedimientos matemáticos usados para optimizar recursos.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smtClean="0"/>
              <a:t>Este Curso esta basado en la </a:t>
            </a:r>
            <a:r>
              <a:rPr lang="es-ES_tradnl" sz="2800" u="sng" smtClean="0"/>
              <a:t>Administración Financiera</a:t>
            </a:r>
            <a:r>
              <a:rPr lang="es-ES_tradnl" sz="2800" smtClean="0"/>
              <a:t>: Manejo de dinero.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Introducción a las </a:t>
            </a:r>
            <a:r>
              <a:rPr lang="en-US" smtClean="0"/>
              <a:t>F</a:t>
            </a:r>
            <a:r>
              <a:rPr lang="es-ES_tradnl" smtClean="0"/>
              <a:t>inanzas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</a:t>
            </a:r>
            <a:r>
              <a:rPr lang="es-ES_tradnl" smtClean="0"/>
              <a:t>osto vs. Egreso.</a:t>
            </a:r>
          </a:p>
          <a:p>
            <a:pPr eaLnBrk="1" hangingPunct="1">
              <a:defRPr/>
            </a:pPr>
            <a:r>
              <a:rPr lang="es-ES_tradnl" smtClean="0"/>
              <a:t>Ingreso vs. Venta.</a:t>
            </a:r>
          </a:p>
          <a:p>
            <a:pPr eaLnBrk="1" hangingPunct="1">
              <a:defRPr/>
            </a:pPr>
            <a:r>
              <a:rPr lang="es-ES_tradnl" smtClean="0"/>
              <a:t>Utilidad vs. Rentabilidad.</a:t>
            </a:r>
          </a:p>
          <a:p>
            <a:pPr eaLnBrk="1" hangingPunct="1">
              <a:defRPr/>
            </a:pPr>
            <a:endParaRPr lang="es-ES_tradnl" smtClean="0"/>
          </a:p>
        </p:txBody>
      </p:sp>
      <p:pic>
        <p:nvPicPr>
          <p:cNvPr id="32772" name="Picture 4" descr="BD0490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267200"/>
            <a:ext cx="37099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15364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Costos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800" smtClean="0"/>
              <a:t>Recursos sacrificados para alcanzar</a:t>
            </a:r>
            <a:endParaRPr lang="en-US" sz="28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mtClean="0"/>
              <a:t>un objetivo específico (creación de valor).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smtClean="0"/>
              <a:t>Costos variables: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2400" smtClean="0"/>
              <a:t>Costo que cambia en total en proporción directa con los cambios en volumen de producción total.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2400" smtClean="0"/>
              <a:t>Costo unitario permanece fijo ante cambios en volumen de producción total.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smtClean="0"/>
              <a:t>Costos fijos: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2400" smtClean="0"/>
              <a:t>Costo que permanece sin cambios en total durante un periodo de tiempo, a pesar de cambios en volumen de producción dentro de una escala relevante.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_tradnl" sz="2400" smtClean="0"/>
              <a:t>Costo unitario varía inversamente proporcional al volumen de producción. Economías de escala.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smtClean="0"/>
              <a:t>Los costos normalmente son inventariables, aunque puede tratárselos como gasto.</a:t>
            </a:r>
          </a:p>
        </p:txBody>
      </p:sp>
      <p:pic>
        <p:nvPicPr>
          <p:cNvPr id="33796" name="Picture 5" descr="BD069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9650" y="228600"/>
            <a:ext cx="1555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Escala Relevante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Es la banda de volúmenes dentro de la cual los costos fijos permanecen fijos.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3400" y="2286000"/>
          <a:ext cx="8310563" cy="4202113"/>
        </p:xfrm>
        <a:graphic>
          <a:graphicData uri="http://schemas.openxmlformats.org/presentationml/2006/ole">
            <p:oleObj spid="_x0000_s1026" name="Chart" r:id="rId3" imgW="8315551" imgH="420088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2222500"/>
          <a:ext cx="7067550" cy="4483100"/>
        </p:xfrm>
        <a:graphic>
          <a:graphicData uri="http://schemas.openxmlformats.org/presentationml/2006/ole">
            <p:oleObj spid="_x0000_s2050" name="Chart" r:id="rId3" imgW="11792221" imgH="7477607" progId="Excel.Chart.8">
              <p:embed/>
            </p:oleObj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Costos Variables</a:t>
            </a:r>
          </a:p>
        </p:txBody>
      </p:sp>
      <p:sp>
        <p:nvSpPr>
          <p:cNvPr id="828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Escala relevante también se aplica a los costos variables.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Fuera de esta escala, CVU no son fijos.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8915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Elementos De Costo Producción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Directos: costos que forman parte y/o pueden seguirse de forma económicamente factible hasta el producto terminado: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Materia prima y materiales directos.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Mano de obra directa.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Otros costos directos.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Normalmente variables, pero pueden ser Fijos.</a:t>
            </a:r>
            <a:endParaRPr lang="es-ES_tradnl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Indirectos (GIF, </a:t>
            </a:r>
            <a:r>
              <a:rPr lang="en-US" smtClean="0"/>
              <a:t>O</a:t>
            </a:r>
            <a:r>
              <a:rPr lang="es-ES_tradnl" smtClean="0"/>
              <a:t>verhead)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Mano de obra indirecta.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Materiales indirectos.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Otros costos indirectos.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Pueden ser fijos o variables.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477000" y="4071938"/>
          <a:ext cx="2667000" cy="2786062"/>
        </p:xfrm>
        <a:graphic>
          <a:graphicData uri="http://schemas.openxmlformats.org/presentationml/2006/ole">
            <p:oleObj spid="_x0000_s3074" name="Clip" r:id="rId3" imgW="1795680" imgH="179568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8915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Gastos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Son Recursos sacrificados en actividades de apoyo a la producción:</a:t>
            </a:r>
          </a:p>
          <a:p>
            <a:pPr lvl="1" eaLnBrk="1" hangingPunct="1">
              <a:defRPr/>
            </a:pPr>
            <a:r>
              <a:rPr lang="es-ES_tradnl" smtClean="0"/>
              <a:t>Administración</a:t>
            </a:r>
          </a:p>
          <a:p>
            <a:pPr lvl="1" eaLnBrk="1" hangingPunct="1">
              <a:defRPr/>
            </a:pPr>
            <a:r>
              <a:rPr lang="es-ES_tradnl" smtClean="0"/>
              <a:t>Ventas.</a:t>
            </a:r>
          </a:p>
          <a:p>
            <a:pPr lvl="1" eaLnBrk="1" hangingPunct="1">
              <a:defRPr/>
            </a:pPr>
            <a:r>
              <a:rPr lang="es-ES_tradnl" smtClean="0"/>
              <a:t>Finanzas.</a:t>
            </a:r>
          </a:p>
          <a:p>
            <a:pPr lvl="1" eaLnBrk="1" hangingPunct="1">
              <a:defRPr/>
            </a:pPr>
            <a:r>
              <a:rPr lang="es-ES_tradnl" smtClean="0"/>
              <a:t>Etc.</a:t>
            </a:r>
          </a:p>
          <a:p>
            <a:pPr eaLnBrk="1" hangingPunct="1">
              <a:defRPr/>
            </a:pPr>
            <a:r>
              <a:rPr lang="es-ES_tradnl" smtClean="0"/>
              <a:t>No son inventariables, afectan a la utilidad del periodo.</a:t>
            </a:r>
          </a:p>
          <a:p>
            <a:pPr eaLnBrk="1" hangingPunct="1">
              <a:defRPr/>
            </a:pPr>
            <a:r>
              <a:rPr lang="es-ES_tradnl" smtClean="0"/>
              <a:t>Algunos costos en ocasiones pueden tratarse como de periodo.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4582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Relación Volumen Costo-utilidad</a:t>
            </a:r>
          </a:p>
        </p:txBody>
      </p:sp>
      <p:sp>
        <p:nvSpPr>
          <p:cNvPr id="830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Margen contribución = </a:t>
            </a:r>
            <a:r>
              <a:rPr lang="en-US" smtClean="0"/>
              <a:t>V</a:t>
            </a:r>
            <a:r>
              <a:rPr lang="es-ES_tradnl" smtClean="0"/>
              <a:t>entas – CV. (&gt;0).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Contribuyen a cubrir CF y utilidad.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Margen Contribución Unitaria (MCU):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MC  / Unidades vendidas.</a:t>
            </a:r>
            <a:endParaRPr lang="es-ES_tradnl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Punto equilibrio:volumen producción donde ingresos = costos totales.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No gana ni pierde.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PE = Cfijos  / MCU.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mtClean="0"/>
              <a:t>Solo válido dentro de escala relevante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Puede ser en unidades o dinero.</a:t>
            </a:r>
            <a:endParaRPr lang="es-ES_tradnl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026"/>
          <p:cNvGraphicFramePr>
            <a:graphicFrameLocks noChangeAspect="1"/>
          </p:cNvGraphicFramePr>
          <p:nvPr/>
        </p:nvGraphicFramePr>
        <p:xfrm>
          <a:off x="76200" y="1371600"/>
          <a:ext cx="9144000" cy="4827588"/>
        </p:xfrm>
        <a:graphic>
          <a:graphicData uri="http://schemas.openxmlformats.org/presentationml/2006/ole">
            <p:oleObj spid="_x0000_s4098" name="Chart" r:id="rId3" imgW="7506242" imgH="3962882" progId="Excel.Chart.8">
              <p:embed/>
            </p:oleObj>
          </a:graphicData>
        </a:graphic>
      </p:graphicFrame>
      <p:sp>
        <p:nvSpPr>
          <p:cNvPr id="4099" name="Rectangle 102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Relación Volumen Costo-utilidad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Apalancamiento Operativo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Se presenta por tener costos fijos:</a:t>
            </a:r>
          </a:p>
          <a:p>
            <a:pPr lvl="1" eaLnBrk="1" hangingPunct="1">
              <a:defRPr/>
            </a:pPr>
            <a:r>
              <a:rPr lang="es-ES_tradnl" sz="2400" smtClean="0"/>
              <a:t>Cambio en volumen produce cambio </a:t>
            </a:r>
            <a:endParaRPr lang="en-US" sz="2400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 "/>
              <a:defRPr/>
            </a:pPr>
            <a:r>
              <a:rPr lang="es-ES_tradnl" sz="2400" u="sng" smtClean="0"/>
              <a:t>mas que</a:t>
            </a:r>
            <a:r>
              <a:rPr lang="es-ES_tradnl" sz="2400" smtClean="0"/>
              <a:t> proporcional en utilidades. </a:t>
            </a:r>
            <a:endParaRPr lang="en-US" sz="2400" smtClean="0"/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 "/>
              <a:defRPr/>
            </a:pPr>
            <a:r>
              <a:rPr lang="es-ES_tradnl" sz="2400" smtClean="0"/>
              <a:t>(Se amplifica o apalanca resultado).</a:t>
            </a:r>
          </a:p>
          <a:p>
            <a:pPr eaLnBrk="1" hangingPunct="1">
              <a:defRPr/>
            </a:pPr>
            <a:r>
              <a:rPr lang="es-ES_tradnl" sz="2800" smtClean="0"/>
              <a:t>Grado apalancamiento operativo(DOL):</a:t>
            </a:r>
          </a:p>
          <a:p>
            <a:pPr lvl="1" eaLnBrk="1" hangingPunct="1">
              <a:defRPr/>
            </a:pPr>
            <a:r>
              <a:rPr lang="es-ES_tradnl" sz="2400" smtClean="0"/>
              <a:t>Mide sensibilidad EBIT vs. cambios ventas.</a:t>
            </a:r>
          </a:p>
          <a:p>
            <a:pPr lvl="1" eaLnBrk="1" hangingPunct="1">
              <a:defRPr/>
            </a:pPr>
            <a:r>
              <a:rPr lang="es-ES_tradnl" sz="2400" smtClean="0"/>
              <a:t>DOL = %</a:t>
            </a:r>
            <a:r>
              <a:rPr lang="es-ES_tradnl" sz="2400" b="1" smtClean="0"/>
              <a:t> </a:t>
            </a:r>
            <a:r>
              <a:rPr lang="es-ES_tradnl" sz="2400" b="1" smtClean="0">
                <a:latin typeface="Symbol" pitchFamily="18" charset="2"/>
              </a:rPr>
              <a:t>D</a:t>
            </a:r>
            <a:r>
              <a:rPr lang="es-ES_tradnl" sz="2400" smtClean="0"/>
              <a:t> EBIT / % </a:t>
            </a:r>
            <a:r>
              <a:rPr lang="es-ES_tradnl" sz="2400" b="1" smtClean="0">
                <a:latin typeface="Symbol" pitchFamily="18" charset="2"/>
              </a:rPr>
              <a:t>D</a:t>
            </a:r>
            <a:r>
              <a:rPr lang="es-ES_tradnl" sz="2400" smtClean="0"/>
              <a:t> ventas.</a:t>
            </a:r>
          </a:p>
          <a:p>
            <a:pPr lvl="1" eaLnBrk="1" hangingPunct="1">
              <a:defRPr/>
            </a:pPr>
            <a:r>
              <a:rPr lang="es-ES_tradnl" sz="2400" smtClean="0"/>
              <a:t>Varia entre empresas, función estructura costos.</a:t>
            </a:r>
          </a:p>
          <a:p>
            <a:pPr lvl="1" eaLnBrk="1" hangingPunct="1">
              <a:defRPr/>
            </a:pPr>
            <a:r>
              <a:rPr lang="es-ES_tradnl" sz="2400" smtClean="0"/>
              <a:t>Varia en una empresa en función a distancia del PE. (Diferente a cada nivel de ventas).</a:t>
            </a:r>
          </a:p>
          <a:p>
            <a:pPr lvl="1" eaLnBrk="1" hangingPunct="1">
              <a:defRPr/>
            </a:pPr>
            <a:r>
              <a:rPr lang="es-ES_tradnl" sz="2400" smtClean="0"/>
              <a:t>Cerca al PE hay mayor riesgo variación.</a:t>
            </a:r>
          </a:p>
          <a:p>
            <a:pPr lvl="1" eaLnBrk="1" hangingPunct="1">
              <a:defRPr/>
            </a:pPr>
            <a:r>
              <a:rPr lang="es-ES_tradnl" sz="2400" smtClean="0"/>
              <a:t>Mide riesgo potencial. Riesgo real depende de probabilidad de cambio en ventas.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6705600" y="838200"/>
          <a:ext cx="2438400" cy="1925638"/>
        </p:xfrm>
        <a:graphic>
          <a:graphicData uri="http://schemas.openxmlformats.org/presentationml/2006/ole">
            <p:oleObj spid="_x0000_s5122" name="Clip" r:id="rId3" imgW="3313440" imgH="34689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Grado Apalancamiento Operativo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457200" y="2498725"/>
          <a:ext cx="8458200" cy="3597275"/>
        </p:xfrm>
        <a:graphic>
          <a:graphicData uri="http://schemas.openxmlformats.org/presentationml/2006/ole">
            <p:oleObj spid="_x0000_s6146" name="Worksheet" r:id="rId3" imgW="4591501" imgH="1952866" progId="Excel.Sheet.8">
              <p:embed/>
            </p:oleObj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55725" y="914400"/>
            <a:ext cx="3654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>
                <a:latin typeface="Arial" charset="0"/>
              </a:rPr>
              <a:t>DOL</a:t>
            </a:r>
            <a:r>
              <a:rPr lang="en-US" sz="3200" baseline="-25000">
                <a:latin typeface="Arial" charset="0"/>
              </a:rPr>
              <a:t>Q</a:t>
            </a:r>
            <a:r>
              <a:rPr lang="en-US" sz="3200">
                <a:latin typeface="Arial" charset="0"/>
              </a:rPr>
              <a:t> = Q/(Q-Q</a:t>
            </a:r>
            <a:r>
              <a:rPr lang="en-US" sz="3200" baseline="-25000">
                <a:latin typeface="Arial" charset="0"/>
              </a:rPr>
              <a:t>BE</a:t>
            </a:r>
            <a:r>
              <a:rPr lang="en-US" sz="3200">
                <a:latin typeface="Arial" charset="0"/>
              </a:rPr>
              <a:t>)</a:t>
            </a:r>
          </a:p>
          <a:p>
            <a:pPr>
              <a:buFontTx/>
              <a:buChar char="•"/>
            </a:pPr>
            <a:r>
              <a:rPr lang="en-US" sz="3200">
                <a:latin typeface="Arial" charset="0"/>
              </a:rPr>
              <a:t>DOL</a:t>
            </a:r>
            <a:r>
              <a:rPr lang="en-US" sz="3200" baseline="-25000">
                <a:latin typeface="Arial" charset="0"/>
              </a:rPr>
              <a:t>$</a:t>
            </a:r>
            <a:r>
              <a:rPr lang="en-US" sz="3200">
                <a:latin typeface="Arial" charset="0"/>
              </a:rPr>
              <a:t> = MC/EBIT</a:t>
            </a:r>
            <a:endParaRPr lang="es-ES_tradnl" sz="3200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Variación DOL Vs. Volumen</a:t>
            </a:r>
            <a:endParaRPr lang="en-US" smtClean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9213" y="1670050"/>
          <a:ext cx="8942387" cy="4721225"/>
        </p:xfrm>
        <a:graphic>
          <a:graphicData uri="http://schemas.openxmlformats.org/presentationml/2006/ole">
            <p:oleObj spid="_x0000_s7170" name="Chart" r:id="rId3" imgW="7506242" imgH="396288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Identificar los aspectos generales en el manejo financiero de una empresa de carácter acuícola.</a:t>
            </a:r>
          </a:p>
          <a:p>
            <a:pPr eaLnBrk="1" hangingPunct="1">
              <a:defRPr/>
            </a:pPr>
            <a:r>
              <a:rPr lang="es-ES" smtClean="0"/>
              <a:t>Precisar las herramientas contables que el profesional en Acuicultura debe conocer y aplicar en el ejercicio diario de su profesión en lo que tiene que ver con el manejos de costos de producción y comercialización del producto de cosecha.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114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Punto de </a:t>
            </a:r>
            <a:r>
              <a:rPr lang="en-US" smtClean="0"/>
              <a:t>E</a:t>
            </a:r>
            <a:r>
              <a:rPr lang="es-ES_tradnl" smtClean="0"/>
              <a:t>quilibrio y </a:t>
            </a:r>
            <a:r>
              <a:rPr lang="en-US" smtClean="0"/>
              <a:t>Planeación</a:t>
            </a:r>
            <a:r>
              <a:rPr lang="es-ES_tradnl" smtClean="0"/>
              <a:t> de </a:t>
            </a:r>
            <a:r>
              <a:rPr lang="en-US" smtClean="0"/>
              <a:t>M</a:t>
            </a:r>
            <a:r>
              <a:rPr lang="es-ES_tradnl" smtClean="0"/>
              <a:t>ercad</a:t>
            </a:r>
            <a:r>
              <a:rPr lang="en-US" smtClean="0"/>
              <a:t>e</a:t>
            </a:r>
            <a:r>
              <a:rPr lang="es-ES_tradnl" smtClean="0"/>
              <a:t>o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951788" cy="476567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Usar con cautela.</a:t>
            </a:r>
          </a:p>
          <a:p>
            <a:pPr marL="609600" indent="-609600" eaLnBrk="1" hangingPunct="1">
              <a:defRPr/>
            </a:pPr>
            <a:r>
              <a:rPr lang="en-US" smtClean="0"/>
              <a:t>Solo empresas pequeñas y simples.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Determinar metas de utilidad.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Sumar utilidad a CF.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Calcular punto a donde se cubre CF + Utilidad.</a:t>
            </a:r>
          </a:p>
          <a:p>
            <a:pPr marL="609600" indent="-609600" eaLnBrk="1" hangingPunct="1">
              <a:defRPr/>
            </a:pPr>
            <a:r>
              <a:rPr lang="en-US" smtClean="0"/>
              <a:t>Sirve para medir riesgo.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Caso Practico</a:t>
            </a:r>
            <a:endParaRPr lang="es-ES" smtClean="0"/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Camiseria la Estrella.</a:t>
            </a:r>
            <a:endParaRPr lang="es-ES" smtClean="0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Contabilidad Administrativa</a:t>
            </a:r>
            <a:endParaRPr lang="es-ES_tradnl" smtClean="0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Balance General.</a:t>
            </a:r>
          </a:p>
          <a:p>
            <a:pPr eaLnBrk="1" hangingPunct="1">
              <a:defRPr/>
            </a:pPr>
            <a:r>
              <a:rPr lang="es-ES_tradnl" smtClean="0"/>
              <a:t>Estado de Pérdidas y Ganancias.</a:t>
            </a:r>
          </a:p>
          <a:p>
            <a:pPr eaLnBrk="1" hangingPunct="1">
              <a:defRPr/>
            </a:pPr>
            <a:r>
              <a:rPr lang="es-ES_tradnl" smtClean="0"/>
              <a:t>Flujo de Caja.</a:t>
            </a:r>
          </a:p>
          <a:p>
            <a:pPr eaLnBrk="1" hangingPunct="1">
              <a:defRPr/>
            </a:pPr>
            <a:r>
              <a:rPr lang="es-ES_tradnl" smtClean="0"/>
              <a:t>Principales cuentas y sus movimientos.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6629400" y="4419600"/>
          <a:ext cx="2155825" cy="2252663"/>
        </p:xfrm>
        <a:graphic>
          <a:graphicData uri="http://schemas.openxmlformats.org/presentationml/2006/ole">
            <p:oleObj spid="_x0000_s8194" name="Clip" r:id="rId3" imgW="1795680" imgH="1795680" progId="MS_ClipArt_Gallery.5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Estados Financieros</a:t>
            </a:r>
            <a:endParaRPr lang="es-ES_tradnl" smtClean="0"/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Documentos que consignan datos valuados en unidades monetarias, relacionados con obtención y aplicación de recursos materiales.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Informas sobre: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Utilización y disponibilidad de Recursos.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Eficiencia en administración de recursos.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Basados 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PCGA.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Reglas de Aplicación.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Regulaciones legales.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Criterio de quien los formula.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Requisitos EEFF</a:t>
            </a:r>
            <a:endParaRPr lang="es-ES_tradnl" smtClean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47656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Universalidad:</a:t>
            </a:r>
          </a:p>
          <a:p>
            <a:pPr lvl="1" eaLnBrk="1" hangingPunct="1">
              <a:defRPr/>
            </a:pPr>
            <a:r>
              <a:rPr lang="en-US" smtClean="0"/>
              <a:t>Información clara y accequible.</a:t>
            </a:r>
          </a:p>
          <a:p>
            <a:pPr lvl="1" eaLnBrk="1" hangingPunct="1">
              <a:defRPr/>
            </a:pPr>
            <a:r>
              <a:rPr lang="en-US" smtClean="0"/>
              <a:t>Terminologia Comprensible.</a:t>
            </a:r>
          </a:p>
          <a:p>
            <a:pPr lvl="1" eaLnBrk="1" hangingPunct="1">
              <a:defRPr/>
            </a:pPr>
            <a:r>
              <a:rPr lang="en-US" smtClean="0"/>
              <a:t>Estructura Simple.</a:t>
            </a:r>
          </a:p>
          <a:p>
            <a:pPr eaLnBrk="1" hangingPunct="1">
              <a:defRPr/>
            </a:pPr>
            <a:r>
              <a:rPr lang="en-US" smtClean="0"/>
              <a:t>Continuidad:</a:t>
            </a:r>
          </a:p>
          <a:p>
            <a:pPr lvl="1" eaLnBrk="1" hangingPunct="1">
              <a:defRPr/>
            </a:pPr>
            <a:r>
              <a:rPr lang="en-US" smtClean="0"/>
              <a:t>Información correspondiente a periodos regulares.</a:t>
            </a:r>
          </a:p>
          <a:p>
            <a:pPr eaLnBrk="1" hangingPunct="1">
              <a:defRPr/>
            </a:pPr>
            <a:r>
              <a:rPr lang="en-US" smtClean="0"/>
              <a:t>Oportunidad: </a:t>
            </a:r>
          </a:p>
          <a:p>
            <a:pPr lvl="1" eaLnBrk="1" hangingPunct="1">
              <a:defRPr/>
            </a:pPr>
            <a:r>
              <a:rPr lang="en-US" smtClean="0"/>
              <a:t>Presentación oportuna de informes.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Limitaciones EEFF</a:t>
            </a:r>
            <a:endParaRPr lang="es-ES_tradnl" smtClean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Excluyen Aspectos no valuables en Unidades Monetarias: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Capacidad de Administración.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Valoración RRHH.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Ubicación Física de Empresa.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Fuentes de abastecimiento.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Eficicnecia de Transportes.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Condiciones de Mercado.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Obligan a complementar información financiera con datos extracontables, ya qie valores representados no son absolutos debido a cambios en poder adquisitivo de moneda.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Estados Financieros más Usados</a:t>
            </a:r>
            <a:endParaRPr lang="es-ES_tradnl" smtClean="0"/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Balance General (B/G): Muestra las inversiones hechas en el proyecto y las fuentes de donde provienen estas.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Activo=Pasivo +Patrimonio.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Estado de Resultados (</a:t>
            </a:r>
            <a:r>
              <a:rPr lang="en-US" sz="2400" smtClean="0"/>
              <a:t>P&amp;G</a:t>
            </a:r>
            <a:r>
              <a:rPr lang="es-ES_tradnl" sz="2400" smtClean="0"/>
              <a:t>): Calcula utilidad del proyecto en un período d</a:t>
            </a:r>
            <a:r>
              <a:rPr lang="en-US" sz="2400" smtClean="0"/>
              <a:t>a</a:t>
            </a:r>
            <a:r>
              <a:rPr lang="es-ES_tradnl" sz="2400" smtClean="0"/>
              <a:t>do</a:t>
            </a:r>
            <a:r>
              <a:rPr lang="en-US" sz="2400" smtClean="0"/>
              <a:t>. S</a:t>
            </a:r>
            <a:r>
              <a:rPr lang="es-ES_tradnl" sz="2400" smtClean="0"/>
              <a:t>e tienen en cuenta ingresos y gastos contables (que no </a:t>
            </a:r>
            <a:r>
              <a:rPr lang="en-US" sz="2400" smtClean="0"/>
              <a:t>mueven</a:t>
            </a:r>
            <a:r>
              <a:rPr lang="es-ES_tradnl" sz="2400" smtClean="0"/>
              <a:t> fondos). Forma parte del patrimonio en el balance.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Flujo de Fondos (FC</a:t>
            </a:r>
            <a:r>
              <a:rPr lang="en-US" sz="2400" smtClean="0"/>
              <a:t>C</a:t>
            </a:r>
            <a:r>
              <a:rPr lang="es-ES_tradnl" sz="2400" smtClean="0"/>
              <a:t>): Calcula ingresos y egresos reales de dinero en un período determinado. Su valor final representa la cuenta Caja y Bancos en el B/G.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Flujo Real: Calcula ingresos y egresos reales que se dan en el tiempo. Si falta dinero se busca financiamiento, si sobra, se lo invierte. Bien manejado debe de ser cercano a cero.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Flujo Proyecto: Calcula ingresos y egresos pero sin tomar en cuenta el financiamiento o inversión de fondos. Permite evaluar la  rentabilidad del proyecto</a:t>
            </a:r>
            <a:r>
              <a:rPr lang="en-US" sz="2000" smtClean="0"/>
              <a:t>.</a:t>
            </a:r>
            <a:endParaRPr lang="es-ES_tradnl" sz="20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5725" y="609600"/>
            <a:ext cx="7331075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Balance General</a:t>
            </a:r>
            <a:endParaRPr lang="es-ES_tradnl" smtClean="0"/>
          </a:p>
        </p:txBody>
      </p:sp>
      <p:pic>
        <p:nvPicPr>
          <p:cNvPr id="44035" name="Picture 3" descr="B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790575"/>
            <a:ext cx="903922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Activo</a:t>
            </a:r>
            <a:endParaRPr lang="es-ES_tradnl" smtClean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974850" y="609600"/>
          <a:ext cx="5753100" cy="6248400"/>
        </p:xfrm>
        <a:graphic>
          <a:graphicData uri="http://schemas.openxmlformats.org/presentationml/2006/ole">
            <p:oleObj spid="_x0000_s9218" name="Worksheet" r:id="rId3" imgW="6639312" imgH="7210697" progId="Excel.Shee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Determinar el manejo eficiente del balance general por corrida y de la ecuación contable en una granja de producción de organismos acuáticos.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Analizar los distintos tipos de Contabilidad y su aplicación en el manejo de rubros de producción.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Examinar los estados financieros y cómo éste puede revelar el estado actual y  proyectar el futuro económico de la empresa.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114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Pasivo y Patrimonio</a:t>
            </a:r>
            <a:endParaRPr lang="es-ES_tradnl" smtClean="0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676400" y="541338"/>
          <a:ext cx="6248400" cy="6232525"/>
        </p:xfrm>
        <a:graphic>
          <a:graphicData uri="http://schemas.openxmlformats.org/presentationml/2006/ole">
            <p:oleObj spid="_x0000_s10242" name="Worksheet" r:id="rId3" imgW="7229946" imgH="7210697" progId="Excel.Shee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P&amp;G</a:t>
            </a:r>
            <a:endParaRPr lang="es-ES_tradnl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2027238" y="762000"/>
          <a:ext cx="5815012" cy="6096000"/>
        </p:xfrm>
        <a:graphic>
          <a:graphicData uri="http://schemas.openxmlformats.org/presentationml/2006/ole">
            <p:oleObj spid="_x0000_s11266" name="Worksheet" r:id="rId3" imgW="3943706" imgH="4134349" progId="Excel.Shee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45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Flujo de Caja</a:t>
            </a:r>
          </a:p>
        </p:txBody>
      </p:sp>
      <p:graphicFrame>
        <p:nvGraphicFramePr>
          <p:cNvPr id="1087543" name="Group 55"/>
          <p:cNvGraphicFramePr>
            <a:graphicFrameLocks noGrp="1"/>
          </p:cNvGraphicFramePr>
          <p:nvPr>
            <p:ph type="tbl" idx="1"/>
          </p:nvPr>
        </p:nvGraphicFramePr>
        <p:xfrm>
          <a:off x="1169988" y="1125538"/>
          <a:ext cx="7772400" cy="4340225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5750"/>
                <a:gridCol w="1554162"/>
                <a:gridCol w="1554163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Semana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Semana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Semana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Semana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Saldo Inicial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Ingresos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Egresos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Saldo Final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7" name="Text Box 56"/>
          <p:cNvSpPr txBox="1">
            <a:spLocks noChangeArrowheads="1"/>
          </p:cNvSpPr>
          <p:nvPr/>
        </p:nvSpPr>
        <p:spPr bwMode="auto">
          <a:xfrm>
            <a:off x="539750" y="5895975"/>
            <a:ext cx="8497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Tx/>
              <a:buChar char="•"/>
            </a:pPr>
            <a:r>
              <a:rPr lang="es-ES">
                <a:latin typeface="Arial" charset="0"/>
              </a:rPr>
              <a:t>Representa movimiento de cuenta Caja y Bancos</a:t>
            </a:r>
          </a:p>
          <a:p>
            <a:pPr>
              <a:buClr>
                <a:srgbClr val="FF0000"/>
              </a:buClr>
              <a:buFontTx/>
              <a:buChar char="•"/>
            </a:pPr>
            <a:r>
              <a:rPr lang="es-ES">
                <a:latin typeface="Arial" charset="0"/>
              </a:rPr>
              <a:t>Saldo Final debe cuadrar con valor de cuenta Caja y Bancos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5725" y="609600"/>
            <a:ext cx="7331075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95400"/>
            <a:ext cx="727710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1143000"/>
          </a:xfrm>
        </p:spPr>
        <p:txBody>
          <a:bodyPr/>
          <a:lstStyle/>
          <a:p>
            <a:pPr eaLnBrk="1" hangingPunct="1"/>
            <a:r>
              <a:rPr lang="es-ES_tradnl" sz="4000" smtClean="0"/>
              <a:t>CONSTRUCCION Y EVALUACION DE FLUJOS DE CAJA</a:t>
            </a:r>
            <a:br>
              <a:rPr lang="es-ES_tradnl" sz="4000" smtClean="0"/>
            </a:br>
            <a:endParaRPr lang="es-ES_tradnl" sz="40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Ecuación Contable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46275"/>
            <a:ext cx="8474075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4800" smtClean="0"/>
              <a:t>Activo = Pasivo + Patrimonio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ES" smtClean="0"/>
              <a:t>Todo movimiento en una cuenta genera un movimiento reciproco en una o mas cuentas por el mismo valor total.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ES" sz="2000" smtClean="0"/>
              <a:t>Si hay un movimiento entre cuentas del mismo lado, deben de tener distinto signo.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s-ES" sz="2000" smtClean="0"/>
              <a:t>Si hay un movimiento entre cuentas del diferente lado, deben de tener el mismo signo</a:t>
            </a:r>
          </a:p>
        </p:txBody>
      </p:sp>
      <p:pic>
        <p:nvPicPr>
          <p:cNvPr id="48132" name="Picture 4" descr="MCBD05015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7166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Movimientos entre Cuentas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Ecuación contable es base de todas las transacciones, sin embargo, hay que conocer como se mueven los valores entre que cuentas, el porqué y su significado.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 (Sin Lata)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/>
              <a:t>Entender que significan los estados financieros, para que sirven y para que no.</a:t>
            </a:r>
          </a:p>
          <a:p>
            <a:pPr eaLnBrk="1" hangingPunct="1">
              <a:defRPr/>
            </a:pPr>
            <a:r>
              <a:rPr lang="es-ES" sz="2800" smtClean="0"/>
              <a:t>Entender la diferencia entre egreso y costo, ingreso y venta, utilidad y rentabilidad.</a:t>
            </a:r>
          </a:p>
          <a:p>
            <a:pPr eaLnBrk="1" hangingPunct="1">
              <a:defRPr/>
            </a:pPr>
            <a:r>
              <a:rPr lang="es-ES" sz="2800" smtClean="0"/>
              <a:t>Entender la estructura de costos, egresos, ingresos, ventas, inventarios y flujos en un sistema acuícola.</a:t>
            </a:r>
          </a:p>
          <a:p>
            <a:pPr eaLnBrk="1" hangingPunct="1">
              <a:defRPr/>
            </a:pPr>
            <a:r>
              <a:rPr lang="es-ES_tradnl" sz="2800" smtClean="0"/>
              <a:t>Que los estudiantes entiendan el concepto de valor del dinero en el tiempo.</a:t>
            </a:r>
            <a:endParaRPr lang="es-ES" sz="2800" smtClean="0"/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1100" y="4941888"/>
            <a:ext cx="161290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45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Horario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3 Horas teóricas a la semana.</a:t>
            </a:r>
          </a:p>
          <a:p>
            <a:pPr eaLnBrk="1" hangingPunct="1">
              <a:defRPr/>
            </a:pPr>
            <a:r>
              <a:rPr lang="es-ES" smtClean="0"/>
              <a:t>Sabados: 13:30 pm - 16:30 pm</a:t>
            </a:r>
          </a:p>
        </p:txBody>
      </p:sp>
      <p:pic>
        <p:nvPicPr>
          <p:cNvPr id="19460" name="Picture 4" descr="bs0055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581525"/>
            <a:ext cx="26797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Sistema de Calificación</a:t>
            </a:r>
          </a:p>
        </p:txBody>
      </p:sp>
      <p:graphicFrame>
        <p:nvGraphicFramePr>
          <p:cNvPr id="1080375" name="Group 55"/>
          <p:cNvGraphicFramePr>
            <a:graphicFrameLocks noGrp="1"/>
          </p:cNvGraphicFramePr>
          <p:nvPr>
            <p:ph type="tbl" idx="1"/>
          </p:nvPr>
        </p:nvGraphicFramePr>
        <p:xfrm>
          <a:off x="1169988" y="1700213"/>
          <a:ext cx="7772400" cy="427355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1er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2do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Mejoram.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Trabajo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Actuación, lecciones y Deberes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Programa Resumido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I.- BALANCE GENERAL.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II.- ECUACIÓN CONTABLE.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III.- CONTABILIDAD.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IV.- ANÁLISIS DE ESTADOS FINANCIEROS.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V.- ÍNDICES.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 VI.- COSTO FINANCIERO.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/>
              <a:t>CAPÍTULOVII.- ADMINISTRACIÓN DE EFECTIVO.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Balance General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Estados financieros.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Estados de pérdidas y ganancias.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Activos.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Pasivos.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Patrimonio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3171</TotalTime>
  <Words>1665</Words>
  <Application>Microsoft PowerPoint</Application>
  <PresentationFormat>Presentación en pantalla (4:3)</PresentationFormat>
  <Paragraphs>279</Paragraphs>
  <Slides>46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46</vt:i4>
      </vt:variant>
    </vt:vector>
  </HeadingPairs>
  <TitlesOfParts>
    <vt:vector size="55" baseType="lpstr">
      <vt:lpstr>Times New Roman</vt:lpstr>
      <vt:lpstr>Arial</vt:lpstr>
      <vt:lpstr>Wingdings</vt:lpstr>
      <vt:lpstr>Symbol</vt:lpstr>
      <vt:lpstr>Azure</vt:lpstr>
      <vt:lpstr>Microsoft Graph 2000 Chart</vt:lpstr>
      <vt:lpstr>Microsoft Excel Chart</vt:lpstr>
      <vt:lpstr>Microsoft Clip Gallery</vt:lpstr>
      <vt:lpstr>Microsoft Excel Worksheet</vt:lpstr>
      <vt:lpstr>Administración de Empresas Acuícolas II</vt:lpstr>
      <vt:lpstr>Fabrizio Marcillo Morla</vt:lpstr>
      <vt:lpstr>Objetivos</vt:lpstr>
      <vt:lpstr>Objetivos</vt:lpstr>
      <vt:lpstr>Objetivos (Sin Lata)</vt:lpstr>
      <vt:lpstr>Horario</vt:lpstr>
      <vt:lpstr>Sistema de Calificación</vt:lpstr>
      <vt:lpstr>Programa Resumido</vt:lpstr>
      <vt:lpstr>Balance General</vt:lpstr>
      <vt:lpstr>Ecuación Contable</vt:lpstr>
      <vt:lpstr>Contabilidad</vt:lpstr>
      <vt:lpstr>Análisis de Estados Financieros</vt:lpstr>
      <vt:lpstr>Indices</vt:lpstr>
      <vt:lpstr>Costo Financiero</vt:lpstr>
      <vt:lpstr>Administración de Efectivo</vt:lpstr>
      <vt:lpstr>Bibliografia</vt:lpstr>
      <vt:lpstr>Lectura Obligatoria</vt:lpstr>
      <vt:lpstr>Diferencias</vt:lpstr>
      <vt:lpstr>Introducción a las Finanzas</vt:lpstr>
      <vt:lpstr>Costos</vt:lpstr>
      <vt:lpstr>Escala Relevante</vt:lpstr>
      <vt:lpstr>Costos Variables</vt:lpstr>
      <vt:lpstr>Elementos De Costo Producción</vt:lpstr>
      <vt:lpstr>Gastos</vt:lpstr>
      <vt:lpstr>Relación Volumen Costo-utilidad</vt:lpstr>
      <vt:lpstr>Relación Volumen Costo-utilidad</vt:lpstr>
      <vt:lpstr>Apalancamiento Operativo</vt:lpstr>
      <vt:lpstr>Grado Apalancamiento Operativo</vt:lpstr>
      <vt:lpstr>Variación DOL Vs. Volumen</vt:lpstr>
      <vt:lpstr>Punto de Equilibrio y Planeación de Mercadeo</vt:lpstr>
      <vt:lpstr>Caso Practico</vt:lpstr>
      <vt:lpstr>Contabilidad Administrativa</vt:lpstr>
      <vt:lpstr>Estados Financieros</vt:lpstr>
      <vt:lpstr>Requisitos EEFF</vt:lpstr>
      <vt:lpstr>Limitaciones EEFF</vt:lpstr>
      <vt:lpstr>Estados Financieros más Usados</vt:lpstr>
      <vt:lpstr>Diapositiva 37</vt:lpstr>
      <vt:lpstr>Balance General</vt:lpstr>
      <vt:lpstr>Activo</vt:lpstr>
      <vt:lpstr>Pasivo y Patrimonio</vt:lpstr>
      <vt:lpstr>P&amp;G</vt:lpstr>
      <vt:lpstr>Flujo de Caja</vt:lpstr>
      <vt:lpstr>Diapositiva 43</vt:lpstr>
      <vt:lpstr>CONSTRUCCION Y EVALUACION DE FLUJOS DE CAJA </vt:lpstr>
      <vt:lpstr>Ecuación Contable</vt:lpstr>
      <vt:lpstr>Movimientos entre Cuentas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503</cp:revision>
  <cp:lastPrinted>1601-01-01T00:00:00Z</cp:lastPrinted>
  <dcterms:created xsi:type="dcterms:W3CDTF">2002-07-19T11:47:45Z</dcterms:created>
  <dcterms:modified xsi:type="dcterms:W3CDTF">2010-01-20T17:33:38Z</dcterms:modified>
</cp:coreProperties>
</file>