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8"/>
  </p:notesMasterIdLst>
  <p:handoutMasterIdLst>
    <p:handoutMasterId r:id="rId2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FF00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autoAdjust="0"/>
    <p:restoredTop sz="94660" autoAdjust="0"/>
  </p:normalViewPr>
  <p:slideViewPr>
    <p:cSldViewPr>
      <p:cViewPr varScale="1">
        <p:scale>
          <a:sx n="103" d="100"/>
          <a:sy n="103" d="100"/>
        </p:scale>
        <p:origin x="-114" y="-9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Lst>
  </p:outlineViewPr>
  <p:notesTextViewPr>
    <p:cViewPr>
      <p:scale>
        <a:sx n="100" d="100"/>
        <a:sy n="100" d="100"/>
      </p:scale>
      <p:origin x="0" y="0"/>
    </p:cViewPr>
  </p:notesTextViewPr>
  <p:sorterViewPr>
    <p:cViewPr>
      <p:scale>
        <a:sx n="90" d="100"/>
        <a:sy n="9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18" Type="http://schemas.openxmlformats.org/officeDocument/2006/relationships/slide" Target="slides/slide19.xml"/><Relationship Id="rId3" Type="http://schemas.openxmlformats.org/officeDocument/2006/relationships/slide" Target="slides/slide4.xml"/><Relationship Id="rId21" Type="http://schemas.openxmlformats.org/officeDocument/2006/relationships/slide" Target="slides/slide22.xml"/><Relationship Id="rId7" Type="http://schemas.openxmlformats.org/officeDocument/2006/relationships/slide" Target="slides/slide8.xml"/><Relationship Id="rId12" Type="http://schemas.openxmlformats.org/officeDocument/2006/relationships/slide" Target="slides/slide13.xml"/><Relationship Id="rId17" Type="http://schemas.openxmlformats.org/officeDocument/2006/relationships/slide" Target="slides/slide18.xml"/><Relationship Id="rId25" Type="http://schemas.openxmlformats.org/officeDocument/2006/relationships/slide" Target="slides/slide26.xml"/><Relationship Id="rId2" Type="http://schemas.openxmlformats.org/officeDocument/2006/relationships/slide" Target="slides/slide3.xml"/><Relationship Id="rId16" Type="http://schemas.openxmlformats.org/officeDocument/2006/relationships/slide" Target="slides/slide17.xml"/><Relationship Id="rId20" Type="http://schemas.openxmlformats.org/officeDocument/2006/relationships/slide" Target="slides/slide21.xml"/><Relationship Id="rId1" Type="http://schemas.openxmlformats.org/officeDocument/2006/relationships/slide" Target="slides/slide1.xml"/><Relationship Id="rId6" Type="http://schemas.openxmlformats.org/officeDocument/2006/relationships/slide" Target="slides/slide7.xml"/><Relationship Id="rId11" Type="http://schemas.openxmlformats.org/officeDocument/2006/relationships/slide" Target="slides/slide12.xml"/><Relationship Id="rId24" Type="http://schemas.openxmlformats.org/officeDocument/2006/relationships/slide" Target="slides/slide25.xml"/><Relationship Id="rId5" Type="http://schemas.openxmlformats.org/officeDocument/2006/relationships/slide" Target="slides/slide6.xml"/><Relationship Id="rId15" Type="http://schemas.openxmlformats.org/officeDocument/2006/relationships/slide" Target="slides/slide16.xml"/><Relationship Id="rId23" Type="http://schemas.openxmlformats.org/officeDocument/2006/relationships/slide" Target="slides/slide24.xml"/><Relationship Id="rId10" Type="http://schemas.openxmlformats.org/officeDocument/2006/relationships/slide" Target="slides/slide11.xml"/><Relationship Id="rId19" Type="http://schemas.openxmlformats.org/officeDocument/2006/relationships/slide" Target="slides/slide20.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5.xml"/><Relationship Id="rId22" Type="http://schemas.openxmlformats.org/officeDocument/2006/relationships/slide" Target="slides/slide2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s-ES_tradnl"/>
          </a:p>
        </p:txBody>
      </p:sp>
      <p:sp>
        <p:nvSpPr>
          <p:cNvPr id="26624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s-ES_tradnl"/>
          </a:p>
        </p:txBody>
      </p:sp>
      <p:sp>
        <p:nvSpPr>
          <p:cNvPr id="26624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s-ES_tradnl"/>
          </a:p>
        </p:txBody>
      </p:sp>
      <p:sp>
        <p:nvSpPr>
          <p:cNvPr id="26624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9228992-2479-4198-BCE4-F43B9B369354}" type="slidenum">
              <a:rPr lang="es-ES_tradnl"/>
              <a:pPr>
                <a:defRPr/>
              </a:pPr>
              <a:t>‹Nº›</a:t>
            </a:fld>
            <a:endParaRPr lang="es-ES_trad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s-ES_tradnl"/>
          </a:p>
        </p:txBody>
      </p:sp>
      <p:sp>
        <p:nvSpPr>
          <p:cNvPr id="3481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s-ES_tradnl"/>
          </a:p>
        </p:txBody>
      </p:sp>
      <p:sp>
        <p:nvSpPr>
          <p:cNvPr id="2970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noProof="0" smtClean="0"/>
              <a:t>Click to edit Master text styles</a:t>
            </a:r>
          </a:p>
          <a:p>
            <a:pPr lvl="1"/>
            <a:r>
              <a:rPr lang="es-ES_tradnl" noProof="0" smtClean="0"/>
              <a:t>Second level</a:t>
            </a:r>
          </a:p>
          <a:p>
            <a:pPr lvl="2"/>
            <a:r>
              <a:rPr lang="es-ES_tradnl" noProof="0" smtClean="0"/>
              <a:t>Third level</a:t>
            </a:r>
          </a:p>
          <a:p>
            <a:pPr lvl="3"/>
            <a:r>
              <a:rPr lang="es-ES_tradnl" noProof="0" smtClean="0"/>
              <a:t>Fourth level</a:t>
            </a:r>
          </a:p>
          <a:p>
            <a:pPr lvl="4"/>
            <a:r>
              <a:rPr lang="es-ES_tradnl" noProof="0" smtClean="0"/>
              <a:t>Fifth level</a:t>
            </a:r>
          </a:p>
        </p:txBody>
      </p:sp>
      <p:sp>
        <p:nvSpPr>
          <p:cNvPr id="3482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s-ES_tradnl"/>
          </a:p>
        </p:txBody>
      </p:sp>
      <p:sp>
        <p:nvSpPr>
          <p:cNvPr id="3482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5EE7E11-4786-4D3E-A81A-11EF18251F53}" type="slidenum">
              <a:rPr lang="es-ES_tradnl"/>
              <a:pPr>
                <a:defRPr/>
              </a:pPr>
              <a:t>‹Nº›</a:t>
            </a:fld>
            <a:endParaRPr lang="es-ES_trad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1E008ECF-A026-4C2C-8714-E4954F52427A}" type="slidenum">
              <a:rPr lang="es-ES_tradnl" smtClean="0"/>
              <a:pPr/>
              <a:t>1</a:t>
            </a:fld>
            <a:endParaRPr lang="es-ES_tradnl" smtClean="0"/>
          </a:p>
        </p:txBody>
      </p:sp>
      <p:sp>
        <p:nvSpPr>
          <p:cNvPr id="30723" name="Rectangle 2"/>
          <p:cNvSpPr>
            <a:spLocks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endParaRPr lang="es-ES_tradnl"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Marcador de imagen de diapositiva"/>
          <p:cNvSpPr>
            <a:spLocks noGrp="1" noRot="1" noChangeAspect="1" noTextEdit="1"/>
          </p:cNvSpPr>
          <p:nvPr>
            <p:ph type="sldImg"/>
          </p:nvPr>
        </p:nvSpPr>
        <p:spPr>
          <a:ln/>
        </p:spPr>
      </p:sp>
      <p:sp>
        <p:nvSpPr>
          <p:cNvPr id="31747" name="2 Marcador de notas"/>
          <p:cNvSpPr>
            <a:spLocks noGrp="1"/>
          </p:cNvSpPr>
          <p:nvPr>
            <p:ph type="body" idx="1"/>
          </p:nvPr>
        </p:nvSpPr>
        <p:spPr>
          <a:noFill/>
          <a:ln/>
        </p:spPr>
        <p:txBody>
          <a:bodyPr/>
          <a:lstStyle/>
          <a:p>
            <a:endParaRPr lang="es-US" smtClean="0">
              <a:latin typeface="Arial" pitchFamily="34" charset="0"/>
            </a:endParaRPr>
          </a:p>
        </p:txBody>
      </p:sp>
      <p:sp>
        <p:nvSpPr>
          <p:cNvPr id="31748" name="3 Marcador de número de diapositiva"/>
          <p:cNvSpPr>
            <a:spLocks noGrp="1"/>
          </p:cNvSpPr>
          <p:nvPr>
            <p:ph type="sldNum" sz="quarter" idx="5"/>
          </p:nvPr>
        </p:nvSpPr>
        <p:spPr>
          <a:noFill/>
        </p:spPr>
        <p:txBody>
          <a:bodyPr/>
          <a:lstStyle/>
          <a:p>
            <a:fld id="{0ED1D33B-E0C9-48C6-B7D3-9C05A8C27FA7}" type="slidenum">
              <a:rPr lang="es-ES_tradnl" smtClean="0"/>
              <a:pPr/>
              <a:t>2</a:t>
            </a:fld>
            <a:endParaRPr lang="es-ES_tradn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085850" cy="6854825"/>
            <a:chOff x="0" y="0"/>
            <a:chExt cx="684" cy="4318"/>
          </a:xfrm>
        </p:grpSpPr>
        <p:sp>
          <p:nvSpPr>
            <p:cNvPr id="5"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s-US"/>
            </a:p>
          </p:txBody>
        </p:sp>
        <p:grpSp>
          <p:nvGrpSpPr>
            <p:cNvPr id="6" name="Group 4"/>
            <p:cNvGrpSpPr>
              <a:grpSpLocks/>
            </p:cNvGrpSpPr>
            <p:nvPr/>
          </p:nvGrpSpPr>
          <p:grpSpPr bwMode="auto">
            <a:xfrm>
              <a:off x="48" y="103"/>
              <a:ext cx="96" cy="4126"/>
              <a:chOff x="48" y="103"/>
              <a:chExt cx="96" cy="4126"/>
            </a:xfrm>
          </p:grpSpPr>
          <p:sp>
            <p:nvSpPr>
              <p:cNvPr id="7"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8" name="Rectangle 6"/>
              <p:cNvSpPr>
                <a:spLocks noChangeArrowheads="1"/>
              </p:cNvSpPr>
              <p:nvPr/>
            </p:nvSpPr>
            <p:spPr bwMode="auto">
              <a:xfrm>
                <a:off x="48" y="1250"/>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9"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0" name="Rectangle 8"/>
              <p:cNvSpPr>
                <a:spLocks noChangeArrowheads="1"/>
              </p:cNvSpPr>
              <p:nvPr/>
            </p:nvSpPr>
            <p:spPr bwMode="auto">
              <a:xfrm>
                <a:off x="48" y="153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1"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2" name="Rectangle 10"/>
              <p:cNvSpPr>
                <a:spLocks noChangeArrowheads="1"/>
              </p:cNvSpPr>
              <p:nvPr/>
            </p:nvSpPr>
            <p:spPr bwMode="auto">
              <a:xfrm>
                <a:off x="48" y="182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3"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4" name="Rectangle 12"/>
              <p:cNvSpPr>
                <a:spLocks noChangeArrowheads="1"/>
              </p:cNvSpPr>
              <p:nvPr/>
            </p:nvSpPr>
            <p:spPr bwMode="auto">
              <a:xfrm>
                <a:off x="48" y="2116"/>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5"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6" name="Rectangle 14"/>
              <p:cNvSpPr>
                <a:spLocks noChangeArrowheads="1"/>
              </p:cNvSpPr>
              <p:nvPr/>
            </p:nvSpPr>
            <p:spPr bwMode="auto">
              <a:xfrm>
                <a:off x="48" y="2404"/>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7" name="Rectangle 15"/>
              <p:cNvSpPr>
                <a:spLocks noChangeArrowheads="1"/>
              </p:cNvSpPr>
              <p:nvPr/>
            </p:nvSpPr>
            <p:spPr bwMode="auto">
              <a:xfrm>
                <a:off x="48" y="2549"/>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8" name="Rectangle 16"/>
              <p:cNvSpPr>
                <a:spLocks noChangeArrowheads="1"/>
              </p:cNvSpPr>
              <p:nvPr/>
            </p:nvSpPr>
            <p:spPr bwMode="auto">
              <a:xfrm>
                <a:off x="48" y="2691"/>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9"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 name="Rectangle 18"/>
              <p:cNvSpPr>
                <a:spLocks noChangeArrowheads="1"/>
              </p:cNvSpPr>
              <p:nvPr/>
            </p:nvSpPr>
            <p:spPr bwMode="auto">
              <a:xfrm>
                <a:off x="48" y="2979"/>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1"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2"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3"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4" name="Rectangle 22"/>
              <p:cNvSpPr>
                <a:spLocks noChangeArrowheads="1"/>
              </p:cNvSpPr>
              <p:nvPr/>
            </p:nvSpPr>
            <p:spPr bwMode="auto">
              <a:xfrm>
                <a:off x="48" y="3557"/>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5"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6"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7"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8" name="Rectangle 26"/>
              <p:cNvSpPr>
                <a:spLocks noChangeArrowheads="1"/>
              </p:cNvSpPr>
              <p:nvPr/>
            </p:nvSpPr>
            <p:spPr bwMode="auto">
              <a:xfrm>
                <a:off x="48" y="4134"/>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9" name="Rectangle 27"/>
              <p:cNvSpPr>
                <a:spLocks noChangeArrowheads="1"/>
              </p:cNvSpPr>
              <p:nvPr/>
            </p:nvSpPr>
            <p:spPr bwMode="auto">
              <a:xfrm>
                <a:off x="48" y="103"/>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30"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31"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32"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33" name="Rectangle 31"/>
              <p:cNvSpPr>
                <a:spLocks noChangeArrowheads="1"/>
              </p:cNvSpPr>
              <p:nvPr/>
            </p:nvSpPr>
            <p:spPr bwMode="auto">
              <a:xfrm>
                <a:off x="48" y="67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34"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35"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grpSp>
      </p:grpSp>
      <p:sp>
        <p:nvSpPr>
          <p:cNvPr id="3106" name="Rectangle 34"/>
          <p:cNvSpPr>
            <a:spLocks noGrp="1" noChangeArrowheads="1"/>
          </p:cNvSpPr>
          <p:nvPr>
            <p:ph type="ctrTitle" sz="quarter"/>
          </p:nvPr>
        </p:nvSpPr>
        <p:spPr>
          <a:xfrm>
            <a:off x="1143000" y="2286000"/>
            <a:ext cx="7772400" cy="1143000"/>
          </a:xfrm>
        </p:spPr>
        <p:txBody>
          <a:bodyPr/>
          <a:lstStyle>
            <a:lvl1pPr>
              <a:defRPr/>
            </a:lvl1pPr>
          </a:lstStyle>
          <a:p>
            <a:r>
              <a:rPr lang="es-ES_tradnl"/>
              <a:t>Click to edit Master title style</a:t>
            </a:r>
          </a:p>
        </p:txBody>
      </p:sp>
      <p:sp>
        <p:nvSpPr>
          <p:cNvPr id="3107" name="Rectangle 35"/>
          <p:cNvSpPr>
            <a:spLocks noGrp="1" noChangeArrowheads="1"/>
          </p:cNvSpPr>
          <p:nvPr>
            <p:ph type="subTitle" sz="quarter" idx="1"/>
          </p:nvPr>
        </p:nvSpPr>
        <p:spPr>
          <a:xfrm>
            <a:off x="1828800" y="3886200"/>
            <a:ext cx="6400800" cy="1752600"/>
          </a:xfrm>
        </p:spPr>
        <p:txBody>
          <a:bodyPr lIns="92075" tIns="46038" rIns="92075" bIns="46038"/>
          <a:lstStyle>
            <a:lvl1pPr marL="0" indent="0" algn="ctr">
              <a:buFont typeface="Wingdings" pitchFamily="2" charset="2"/>
              <a:buNone/>
              <a:defRPr>
                <a:solidFill>
                  <a:srgbClr val="FFFFFF"/>
                </a:solidFill>
              </a:defRPr>
            </a:lvl1pPr>
          </a:lstStyle>
          <a:p>
            <a:r>
              <a:rPr lang="es-ES_tradnl"/>
              <a:t>Click to edit Master subtitle style</a:t>
            </a:r>
          </a:p>
        </p:txBody>
      </p:sp>
      <p:sp>
        <p:nvSpPr>
          <p:cNvPr id="36" name="Rectangle 36"/>
          <p:cNvSpPr>
            <a:spLocks noGrp="1" noChangeArrowheads="1"/>
          </p:cNvSpPr>
          <p:nvPr>
            <p:ph type="dt" sz="quarter" idx="10"/>
          </p:nvPr>
        </p:nvSpPr>
        <p:spPr/>
        <p:txBody>
          <a:bodyPr/>
          <a:lstStyle>
            <a:lvl1pPr>
              <a:defRPr>
                <a:solidFill>
                  <a:srgbClr val="FFFFFF"/>
                </a:solidFill>
              </a:defRPr>
            </a:lvl1pPr>
          </a:lstStyle>
          <a:p>
            <a:pPr>
              <a:defRPr/>
            </a:pPr>
            <a:endParaRPr lang="es-ES_tradnl"/>
          </a:p>
        </p:txBody>
      </p:sp>
      <p:sp>
        <p:nvSpPr>
          <p:cNvPr id="37" name="Rectangle 37"/>
          <p:cNvSpPr>
            <a:spLocks noGrp="1" noChangeArrowheads="1"/>
          </p:cNvSpPr>
          <p:nvPr>
            <p:ph type="ftr" sz="quarter" idx="11"/>
          </p:nvPr>
        </p:nvSpPr>
        <p:spPr/>
        <p:txBody>
          <a:bodyPr/>
          <a:lstStyle>
            <a:lvl1pPr>
              <a:defRPr>
                <a:solidFill>
                  <a:srgbClr val="FFFFFF"/>
                </a:solidFill>
              </a:defRPr>
            </a:lvl1pPr>
          </a:lstStyle>
          <a:p>
            <a:pPr>
              <a:defRPr/>
            </a:pPr>
            <a:endParaRPr lang="es-ES_tradnl"/>
          </a:p>
        </p:txBody>
      </p:sp>
      <p:sp>
        <p:nvSpPr>
          <p:cNvPr id="38" name="Rectangle 38"/>
          <p:cNvSpPr>
            <a:spLocks noGrp="1" noChangeArrowheads="1"/>
          </p:cNvSpPr>
          <p:nvPr>
            <p:ph type="sldNum" sz="quarter" idx="12"/>
          </p:nvPr>
        </p:nvSpPr>
        <p:spPr/>
        <p:txBody>
          <a:bodyPr/>
          <a:lstStyle>
            <a:lvl1pPr>
              <a:defRPr>
                <a:solidFill>
                  <a:srgbClr val="FFFFFF"/>
                </a:solidFill>
              </a:defRPr>
            </a:lvl1pPr>
          </a:lstStyle>
          <a:p>
            <a:pPr>
              <a:defRPr/>
            </a:pPr>
            <a:fld id="{EDB940F7-D13C-4440-816A-435173D1D1DD}" type="slidenum">
              <a:rPr lang="es-ES_tradnl"/>
              <a:pPr>
                <a:defRPr/>
              </a:pPr>
              <a:t>‹Nº›</a:t>
            </a:fld>
            <a:endParaRPr lang="es-ES_tradnl"/>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Rectangle 36"/>
          <p:cNvSpPr>
            <a:spLocks noGrp="1" noChangeArrowheads="1"/>
          </p:cNvSpPr>
          <p:nvPr>
            <p:ph type="dt" sz="half" idx="10"/>
          </p:nvPr>
        </p:nvSpPr>
        <p:spPr>
          <a:ln/>
        </p:spPr>
        <p:txBody>
          <a:bodyPr/>
          <a:lstStyle>
            <a:lvl1pPr>
              <a:defRPr/>
            </a:lvl1pPr>
          </a:lstStyle>
          <a:p>
            <a:pPr>
              <a:defRPr/>
            </a:pPr>
            <a:endParaRPr lang="es-ES_tradnl"/>
          </a:p>
        </p:txBody>
      </p:sp>
      <p:sp>
        <p:nvSpPr>
          <p:cNvPr id="5"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38"/>
          <p:cNvSpPr>
            <a:spLocks noGrp="1" noChangeArrowheads="1"/>
          </p:cNvSpPr>
          <p:nvPr>
            <p:ph type="sldNum" sz="quarter" idx="12"/>
          </p:nvPr>
        </p:nvSpPr>
        <p:spPr>
          <a:ln/>
        </p:spPr>
        <p:txBody>
          <a:bodyPr/>
          <a:lstStyle>
            <a:lvl1pPr>
              <a:defRPr/>
            </a:lvl1pPr>
          </a:lstStyle>
          <a:p>
            <a:pPr>
              <a:defRPr/>
            </a:pPr>
            <a:fld id="{8401CFAB-5F39-4EE4-8165-E5972901E6BB}" type="slidenum">
              <a:rPr lang="es-ES_tradnl"/>
              <a:pPr>
                <a:defRPr/>
              </a:pPr>
              <a:t>‹Nº›</a:t>
            </a:fld>
            <a:endParaRPr lang="es-ES_tradnl"/>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992938" y="609600"/>
            <a:ext cx="1949450" cy="5451475"/>
          </a:xfrm>
        </p:spPr>
        <p:txBody>
          <a:bodyPr vert="eaVert"/>
          <a:lstStyle/>
          <a:p>
            <a:r>
              <a:rPr lang="es-ES" smtClean="0"/>
              <a:t>Haga clic para modificar el estilo de título del patrón</a:t>
            </a:r>
            <a:endParaRPr lang="es-US"/>
          </a:p>
        </p:txBody>
      </p:sp>
      <p:sp>
        <p:nvSpPr>
          <p:cNvPr id="3" name="2 Marcador de texto vertical"/>
          <p:cNvSpPr>
            <a:spLocks noGrp="1"/>
          </p:cNvSpPr>
          <p:nvPr>
            <p:ph type="body" orient="vert" idx="1"/>
          </p:nvPr>
        </p:nvSpPr>
        <p:spPr>
          <a:xfrm>
            <a:off x="1143000" y="609600"/>
            <a:ext cx="5697538" cy="54514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Rectangle 36"/>
          <p:cNvSpPr>
            <a:spLocks noGrp="1" noChangeArrowheads="1"/>
          </p:cNvSpPr>
          <p:nvPr>
            <p:ph type="dt" sz="half" idx="10"/>
          </p:nvPr>
        </p:nvSpPr>
        <p:spPr>
          <a:ln/>
        </p:spPr>
        <p:txBody>
          <a:bodyPr/>
          <a:lstStyle>
            <a:lvl1pPr>
              <a:defRPr/>
            </a:lvl1pPr>
          </a:lstStyle>
          <a:p>
            <a:pPr>
              <a:defRPr/>
            </a:pPr>
            <a:endParaRPr lang="es-ES_tradnl"/>
          </a:p>
        </p:txBody>
      </p:sp>
      <p:sp>
        <p:nvSpPr>
          <p:cNvPr id="5"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38"/>
          <p:cNvSpPr>
            <a:spLocks noGrp="1" noChangeArrowheads="1"/>
          </p:cNvSpPr>
          <p:nvPr>
            <p:ph type="sldNum" sz="quarter" idx="12"/>
          </p:nvPr>
        </p:nvSpPr>
        <p:spPr>
          <a:ln/>
        </p:spPr>
        <p:txBody>
          <a:bodyPr/>
          <a:lstStyle>
            <a:lvl1pPr>
              <a:defRPr/>
            </a:lvl1pPr>
          </a:lstStyle>
          <a:p>
            <a:pPr>
              <a:defRPr/>
            </a:pPr>
            <a:fld id="{3D79EBD9-E1BD-4B88-90F0-B3582025135F}" type="slidenum">
              <a:rPr lang="es-ES_tradnl"/>
              <a:pPr>
                <a:defRPr/>
              </a:pPr>
              <a:t>‹Nº›</a:t>
            </a:fld>
            <a:endParaRPr lang="es-ES_tradnl"/>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1143000" y="609600"/>
            <a:ext cx="7772400" cy="1143000"/>
          </a:xfrm>
        </p:spPr>
        <p:txBody>
          <a:bodyPr/>
          <a:lstStyle/>
          <a:p>
            <a:r>
              <a:rPr lang="es-ES" smtClean="0"/>
              <a:t>Haga clic para modificar el estilo de título del patrón</a:t>
            </a:r>
            <a:endParaRPr lang="es-US"/>
          </a:p>
        </p:txBody>
      </p:sp>
      <p:sp>
        <p:nvSpPr>
          <p:cNvPr id="3" name="2 Marcador de tabla"/>
          <p:cNvSpPr>
            <a:spLocks noGrp="1"/>
          </p:cNvSpPr>
          <p:nvPr>
            <p:ph type="tbl" idx="1"/>
          </p:nvPr>
        </p:nvSpPr>
        <p:spPr>
          <a:xfrm>
            <a:off x="1169988" y="1946275"/>
            <a:ext cx="7772400" cy="4114800"/>
          </a:xfrm>
        </p:spPr>
        <p:txBody>
          <a:bodyPr/>
          <a:lstStyle/>
          <a:p>
            <a:pPr lvl="0"/>
            <a:endParaRPr lang="es-US" noProof="0" smtClean="0"/>
          </a:p>
        </p:txBody>
      </p:sp>
      <p:sp>
        <p:nvSpPr>
          <p:cNvPr id="4" name="Rectangle 36"/>
          <p:cNvSpPr>
            <a:spLocks noGrp="1" noChangeArrowheads="1"/>
          </p:cNvSpPr>
          <p:nvPr>
            <p:ph type="dt" sz="half" idx="10"/>
          </p:nvPr>
        </p:nvSpPr>
        <p:spPr>
          <a:ln/>
        </p:spPr>
        <p:txBody>
          <a:bodyPr/>
          <a:lstStyle>
            <a:lvl1pPr>
              <a:defRPr/>
            </a:lvl1pPr>
          </a:lstStyle>
          <a:p>
            <a:pPr>
              <a:defRPr/>
            </a:pPr>
            <a:endParaRPr lang="es-ES_tradnl"/>
          </a:p>
        </p:txBody>
      </p:sp>
      <p:sp>
        <p:nvSpPr>
          <p:cNvPr id="5"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38"/>
          <p:cNvSpPr>
            <a:spLocks noGrp="1" noChangeArrowheads="1"/>
          </p:cNvSpPr>
          <p:nvPr>
            <p:ph type="sldNum" sz="quarter" idx="12"/>
          </p:nvPr>
        </p:nvSpPr>
        <p:spPr>
          <a:ln/>
        </p:spPr>
        <p:txBody>
          <a:bodyPr/>
          <a:lstStyle>
            <a:lvl1pPr>
              <a:defRPr/>
            </a:lvl1pPr>
          </a:lstStyle>
          <a:p>
            <a:pPr>
              <a:defRPr/>
            </a:pPr>
            <a:fld id="{1D25E4A1-D041-41FD-AAF4-6A22560D49D5}" type="slidenum">
              <a:rPr lang="es-ES_tradnl"/>
              <a:pPr>
                <a:defRPr/>
              </a:pPr>
              <a:t>‹Nº›</a:t>
            </a:fld>
            <a:endParaRPr lang="es-ES_tradnl"/>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Rectangle 36"/>
          <p:cNvSpPr>
            <a:spLocks noGrp="1" noChangeArrowheads="1"/>
          </p:cNvSpPr>
          <p:nvPr>
            <p:ph type="dt" sz="half" idx="10"/>
          </p:nvPr>
        </p:nvSpPr>
        <p:spPr>
          <a:ln/>
        </p:spPr>
        <p:txBody>
          <a:bodyPr/>
          <a:lstStyle>
            <a:lvl1pPr>
              <a:defRPr/>
            </a:lvl1pPr>
          </a:lstStyle>
          <a:p>
            <a:pPr>
              <a:defRPr/>
            </a:pPr>
            <a:endParaRPr lang="es-ES_tradnl"/>
          </a:p>
        </p:txBody>
      </p:sp>
      <p:sp>
        <p:nvSpPr>
          <p:cNvPr id="5"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38"/>
          <p:cNvSpPr>
            <a:spLocks noGrp="1" noChangeArrowheads="1"/>
          </p:cNvSpPr>
          <p:nvPr>
            <p:ph type="sldNum" sz="quarter" idx="12"/>
          </p:nvPr>
        </p:nvSpPr>
        <p:spPr>
          <a:ln/>
        </p:spPr>
        <p:txBody>
          <a:bodyPr/>
          <a:lstStyle>
            <a:lvl1pPr>
              <a:defRPr/>
            </a:lvl1pPr>
          </a:lstStyle>
          <a:p>
            <a:pPr>
              <a:defRPr/>
            </a:pPr>
            <a:fld id="{0BA6B41F-E4E0-4E75-B347-D2D929C9F68E}" type="slidenum">
              <a:rPr lang="es-ES_tradnl"/>
              <a:pPr>
                <a:defRPr/>
              </a:pPr>
              <a:t>‹Nº›</a:t>
            </a:fld>
            <a:endParaRPr lang="es-ES_tradnl"/>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36"/>
          <p:cNvSpPr>
            <a:spLocks noGrp="1" noChangeArrowheads="1"/>
          </p:cNvSpPr>
          <p:nvPr>
            <p:ph type="dt" sz="half" idx="10"/>
          </p:nvPr>
        </p:nvSpPr>
        <p:spPr>
          <a:ln/>
        </p:spPr>
        <p:txBody>
          <a:bodyPr/>
          <a:lstStyle>
            <a:lvl1pPr>
              <a:defRPr/>
            </a:lvl1pPr>
          </a:lstStyle>
          <a:p>
            <a:pPr>
              <a:defRPr/>
            </a:pPr>
            <a:endParaRPr lang="es-ES_tradnl"/>
          </a:p>
        </p:txBody>
      </p:sp>
      <p:sp>
        <p:nvSpPr>
          <p:cNvPr id="5"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38"/>
          <p:cNvSpPr>
            <a:spLocks noGrp="1" noChangeArrowheads="1"/>
          </p:cNvSpPr>
          <p:nvPr>
            <p:ph type="sldNum" sz="quarter" idx="12"/>
          </p:nvPr>
        </p:nvSpPr>
        <p:spPr>
          <a:ln/>
        </p:spPr>
        <p:txBody>
          <a:bodyPr/>
          <a:lstStyle>
            <a:lvl1pPr>
              <a:defRPr/>
            </a:lvl1pPr>
          </a:lstStyle>
          <a:p>
            <a:pPr>
              <a:defRPr/>
            </a:pPr>
            <a:fld id="{C67D8AF7-9B1B-4E45-AE01-61DFEBFFF058}" type="slidenum">
              <a:rPr lang="es-ES_tradnl"/>
              <a:pPr>
                <a:defRPr/>
              </a:pPr>
              <a:t>‹Nº›</a:t>
            </a:fld>
            <a:endParaRPr lang="es-ES_tradnl"/>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S"/>
          </a:p>
        </p:txBody>
      </p:sp>
      <p:sp>
        <p:nvSpPr>
          <p:cNvPr id="3" name="2 Marcador de contenido"/>
          <p:cNvSpPr>
            <a:spLocks noGrp="1"/>
          </p:cNvSpPr>
          <p:nvPr>
            <p:ph sz="half" idx="1"/>
          </p:nvPr>
        </p:nvSpPr>
        <p:spPr>
          <a:xfrm>
            <a:off x="1169988" y="19462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3 Marcador de contenido"/>
          <p:cNvSpPr>
            <a:spLocks noGrp="1"/>
          </p:cNvSpPr>
          <p:nvPr>
            <p:ph sz="half" idx="2"/>
          </p:nvPr>
        </p:nvSpPr>
        <p:spPr>
          <a:xfrm>
            <a:off x="5132388" y="19462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5" name="Rectangle 36"/>
          <p:cNvSpPr>
            <a:spLocks noGrp="1" noChangeArrowheads="1"/>
          </p:cNvSpPr>
          <p:nvPr>
            <p:ph type="dt" sz="half" idx="10"/>
          </p:nvPr>
        </p:nvSpPr>
        <p:spPr>
          <a:ln/>
        </p:spPr>
        <p:txBody>
          <a:bodyPr/>
          <a:lstStyle>
            <a:lvl1pPr>
              <a:defRPr/>
            </a:lvl1pPr>
          </a:lstStyle>
          <a:p>
            <a:pPr>
              <a:defRPr/>
            </a:pPr>
            <a:endParaRPr lang="es-ES_tradnl"/>
          </a:p>
        </p:txBody>
      </p:sp>
      <p:sp>
        <p:nvSpPr>
          <p:cNvPr id="6"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38"/>
          <p:cNvSpPr>
            <a:spLocks noGrp="1" noChangeArrowheads="1"/>
          </p:cNvSpPr>
          <p:nvPr>
            <p:ph type="sldNum" sz="quarter" idx="12"/>
          </p:nvPr>
        </p:nvSpPr>
        <p:spPr>
          <a:ln/>
        </p:spPr>
        <p:txBody>
          <a:bodyPr/>
          <a:lstStyle>
            <a:lvl1pPr>
              <a:defRPr/>
            </a:lvl1pPr>
          </a:lstStyle>
          <a:p>
            <a:pPr>
              <a:defRPr/>
            </a:pPr>
            <a:fld id="{41126755-AC50-46E6-96CB-350448C752CF}" type="slidenum">
              <a:rPr lang="es-ES_tradnl"/>
              <a:pPr>
                <a:defRPr/>
              </a:pPr>
              <a:t>‹Nº›</a:t>
            </a:fld>
            <a:endParaRPr lang="es-ES_tradnl"/>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7" name="Rectangle 36"/>
          <p:cNvSpPr>
            <a:spLocks noGrp="1" noChangeArrowheads="1"/>
          </p:cNvSpPr>
          <p:nvPr>
            <p:ph type="dt" sz="half" idx="10"/>
          </p:nvPr>
        </p:nvSpPr>
        <p:spPr>
          <a:ln/>
        </p:spPr>
        <p:txBody>
          <a:bodyPr/>
          <a:lstStyle>
            <a:lvl1pPr>
              <a:defRPr/>
            </a:lvl1pPr>
          </a:lstStyle>
          <a:p>
            <a:pPr>
              <a:defRPr/>
            </a:pPr>
            <a:endParaRPr lang="es-ES_tradnl"/>
          </a:p>
        </p:txBody>
      </p:sp>
      <p:sp>
        <p:nvSpPr>
          <p:cNvPr id="8"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9" name="Rectangle 38"/>
          <p:cNvSpPr>
            <a:spLocks noGrp="1" noChangeArrowheads="1"/>
          </p:cNvSpPr>
          <p:nvPr>
            <p:ph type="sldNum" sz="quarter" idx="12"/>
          </p:nvPr>
        </p:nvSpPr>
        <p:spPr>
          <a:ln/>
        </p:spPr>
        <p:txBody>
          <a:bodyPr/>
          <a:lstStyle>
            <a:lvl1pPr>
              <a:defRPr/>
            </a:lvl1pPr>
          </a:lstStyle>
          <a:p>
            <a:pPr>
              <a:defRPr/>
            </a:pPr>
            <a:fld id="{85D485C4-9702-4D11-837E-82D2F69646FA}" type="slidenum">
              <a:rPr lang="es-ES_tradnl"/>
              <a:pPr>
                <a:defRPr/>
              </a:pPr>
              <a:t>‹Nº›</a:t>
            </a:fld>
            <a:endParaRPr lang="es-ES_tradnl"/>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S"/>
          </a:p>
        </p:txBody>
      </p:sp>
      <p:sp>
        <p:nvSpPr>
          <p:cNvPr id="3" name="Rectangle 36"/>
          <p:cNvSpPr>
            <a:spLocks noGrp="1" noChangeArrowheads="1"/>
          </p:cNvSpPr>
          <p:nvPr>
            <p:ph type="dt" sz="half" idx="10"/>
          </p:nvPr>
        </p:nvSpPr>
        <p:spPr>
          <a:ln/>
        </p:spPr>
        <p:txBody>
          <a:bodyPr/>
          <a:lstStyle>
            <a:lvl1pPr>
              <a:defRPr/>
            </a:lvl1pPr>
          </a:lstStyle>
          <a:p>
            <a:pPr>
              <a:defRPr/>
            </a:pPr>
            <a:endParaRPr lang="es-ES_tradnl"/>
          </a:p>
        </p:txBody>
      </p:sp>
      <p:sp>
        <p:nvSpPr>
          <p:cNvPr id="4"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5" name="Rectangle 38"/>
          <p:cNvSpPr>
            <a:spLocks noGrp="1" noChangeArrowheads="1"/>
          </p:cNvSpPr>
          <p:nvPr>
            <p:ph type="sldNum" sz="quarter" idx="12"/>
          </p:nvPr>
        </p:nvSpPr>
        <p:spPr>
          <a:ln/>
        </p:spPr>
        <p:txBody>
          <a:bodyPr/>
          <a:lstStyle>
            <a:lvl1pPr>
              <a:defRPr/>
            </a:lvl1pPr>
          </a:lstStyle>
          <a:p>
            <a:pPr>
              <a:defRPr/>
            </a:pPr>
            <a:fld id="{E41C7221-EF6B-480A-A538-5346818288F2}" type="slidenum">
              <a:rPr lang="es-ES_tradnl"/>
              <a:pPr>
                <a:defRPr/>
              </a:pPr>
              <a:t>‹Nº›</a:t>
            </a:fld>
            <a:endParaRPr lang="es-ES_tradnl"/>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36"/>
          <p:cNvSpPr>
            <a:spLocks noGrp="1" noChangeArrowheads="1"/>
          </p:cNvSpPr>
          <p:nvPr>
            <p:ph type="dt" sz="half" idx="10"/>
          </p:nvPr>
        </p:nvSpPr>
        <p:spPr>
          <a:ln/>
        </p:spPr>
        <p:txBody>
          <a:bodyPr/>
          <a:lstStyle>
            <a:lvl1pPr>
              <a:defRPr/>
            </a:lvl1pPr>
          </a:lstStyle>
          <a:p>
            <a:pPr>
              <a:defRPr/>
            </a:pPr>
            <a:endParaRPr lang="es-ES_tradnl"/>
          </a:p>
        </p:txBody>
      </p:sp>
      <p:sp>
        <p:nvSpPr>
          <p:cNvPr id="3"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4" name="Rectangle 38"/>
          <p:cNvSpPr>
            <a:spLocks noGrp="1" noChangeArrowheads="1"/>
          </p:cNvSpPr>
          <p:nvPr>
            <p:ph type="sldNum" sz="quarter" idx="12"/>
          </p:nvPr>
        </p:nvSpPr>
        <p:spPr>
          <a:ln/>
        </p:spPr>
        <p:txBody>
          <a:bodyPr/>
          <a:lstStyle>
            <a:lvl1pPr>
              <a:defRPr/>
            </a:lvl1pPr>
          </a:lstStyle>
          <a:p>
            <a:pPr>
              <a:defRPr/>
            </a:pPr>
            <a:fld id="{0C177209-2186-42BA-8E3E-07D0386E84F4}" type="slidenum">
              <a:rPr lang="es-ES_tradnl"/>
              <a:pPr>
                <a:defRPr/>
              </a:pPr>
              <a:t>‹Nº›</a:t>
            </a:fld>
            <a:endParaRPr lang="es-ES_tradnl"/>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36"/>
          <p:cNvSpPr>
            <a:spLocks noGrp="1" noChangeArrowheads="1"/>
          </p:cNvSpPr>
          <p:nvPr>
            <p:ph type="dt" sz="half" idx="10"/>
          </p:nvPr>
        </p:nvSpPr>
        <p:spPr>
          <a:ln/>
        </p:spPr>
        <p:txBody>
          <a:bodyPr/>
          <a:lstStyle>
            <a:lvl1pPr>
              <a:defRPr/>
            </a:lvl1pPr>
          </a:lstStyle>
          <a:p>
            <a:pPr>
              <a:defRPr/>
            </a:pPr>
            <a:endParaRPr lang="es-ES_tradnl"/>
          </a:p>
        </p:txBody>
      </p:sp>
      <p:sp>
        <p:nvSpPr>
          <p:cNvPr id="6"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38"/>
          <p:cNvSpPr>
            <a:spLocks noGrp="1" noChangeArrowheads="1"/>
          </p:cNvSpPr>
          <p:nvPr>
            <p:ph type="sldNum" sz="quarter" idx="12"/>
          </p:nvPr>
        </p:nvSpPr>
        <p:spPr>
          <a:ln/>
        </p:spPr>
        <p:txBody>
          <a:bodyPr/>
          <a:lstStyle>
            <a:lvl1pPr>
              <a:defRPr/>
            </a:lvl1pPr>
          </a:lstStyle>
          <a:p>
            <a:pPr>
              <a:defRPr/>
            </a:pPr>
            <a:fld id="{F20D199F-D290-4838-AE82-8ECA7161EADD}" type="slidenum">
              <a:rPr lang="es-ES_tradnl"/>
              <a:pPr>
                <a:defRPr/>
              </a:pPr>
              <a:t>‹Nº›</a:t>
            </a:fld>
            <a:endParaRPr lang="es-ES_tradnl"/>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U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36"/>
          <p:cNvSpPr>
            <a:spLocks noGrp="1" noChangeArrowheads="1"/>
          </p:cNvSpPr>
          <p:nvPr>
            <p:ph type="dt" sz="half" idx="10"/>
          </p:nvPr>
        </p:nvSpPr>
        <p:spPr>
          <a:ln/>
        </p:spPr>
        <p:txBody>
          <a:bodyPr/>
          <a:lstStyle>
            <a:lvl1pPr>
              <a:defRPr/>
            </a:lvl1pPr>
          </a:lstStyle>
          <a:p>
            <a:pPr>
              <a:defRPr/>
            </a:pPr>
            <a:endParaRPr lang="es-ES_tradnl"/>
          </a:p>
        </p:txBody>
      </p:sp>
      <p:sp>
        <p:nvSpPr>
          <p:cNvPr id="6"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38"/>
          <p:cNvSpPr>
            <a:spLocks noGrp="1" noChangeArrowheads="1"/>
          </p:cNvSpPr>
          <p:nvPr>
            <p:ph type="sldNum" sz="quarter" idx="12"/>
          </p:nvPr>
        </p:nvSpPr>
        <p:spPr>
          <a:ln/>
        </p:spPr>
        <p:txBody>
          <a:bodyPr/>
          <a:lstStyle>
            <a:lvl1pPr>
              <a:defRPr/>
            </a:lvl1pPr>
          </a:lstStyle>
          <a:p>
            <a:pPr>
              <a:defRPr/>
            </a:pPr>
            <a:fld id="{DBB309B3-4DE8-4D17-BD3D-BA7C9EE584B0}" type="slidenum">
              <a:rPr lang="es-ES_tradnl"/>
              <a:pPr>
                <a:defRPr/>
              </a:pPr>
              <a:t>‹Nº›</a:t>
            </a:fld>
            <a:endParaRPr lang="es-ES_tradnl"/>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1085850" cy="6854825"/>
            <a:chOff x="0" y="0"/>
            <a:chExt cx="684" cy="4318"/>
          </a:xfrm>
        </p:grpSpPr>
        <p:sp>
          <p:nvSpPr>
            <p:cNvPr id="2051"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s-US"/>
            </a:p>
          </p:txBody>
        </p:sp>
        <p:grpSp>
          <p:nvGrpSpPr>
            <p:cNvPr id="1033" name="Group 4"/>
            <p:cNvGrpSpPr>
              <a:grpSpLocks/>
            </p:cNvGrpSpPr>
            <p:nvPr/>
          </p:nvGrpSpPr>
          <p:grpSpPr bwMode="auto">
            <a:xfrm>
              <a:off x="48" y="102"/>
              <a:ext cx="96" cy="4128"/>
              <a:chOff x="48" y="102"/>
              <a:chExt cx="96" cy="4128"/>
            </a:xfrm>
          </p:grpSpPr>
          <p:sp>
            <p:nvSpPr>
              <p:cNvPr id="2053"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54" name="Rectangle 6"/>
              <p:cNvSpPr>
                <a:spLocks noChangeArrowheads="1"/>
              </p:cNvSpPr>
              <p:nvPr/>
            </p:nvSpPr>
            <p:spPr bwMode="auto">
              <a:xfrm>
                <a:off x="48" y="125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55"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56" name="Rectangle 8"/>
              <p:cNvSpPr>
                <a:spLocks noChangeArrowheads="1"/>
              </p:cNvSpPr>
              <p:nvPr/>
            </p:nvSpPr>
            <p:spPr bwMode="auto">
              <a:xfrm>
                <a:off x="48" y="1538"/>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57"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58" name="Rectangle 10"/>
              <p:cNvSpPr>
                <a:spLocks noChangeArrowheads="1"/>
              </p:cNvSpPr>
              <p:nvPr/>
            </p:nvSpPr>
            <p:spPr bwMode="auto">
              <a:xfrm>
                <a:off x="48" y="182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59"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0" name="Rectangle 12"/>
              <p:cNvSpPr>
                <a:spLocks noChangeArrowheads="1"/>
              </p:cNvSpPr>
              <p:nvPr/>
            </p:nvSpPr>
            <p:spPr bwMode="auto">
              <a:xfrm>
                <a:off x="48" y="2115"/>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1"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2" name="Rectangle 14"/>
              <p:cNvSpPr>
                <a:spLocks noChangeArrowheads="1"/>
              </p:cNvSpPr>
              <p:nvPr/>
            </p:nvSpPr>
            <p:spPr bwMode="auto">
              <a:xfrm>
                <a:off x="48" y="240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3" name="Rectangle 15"/>
              <p:cNvSpPr>
                <a:spLocks noChangeArrowheads="1"/>
              </p:cNvSpPr>
              <p:nvPr/>
            </p:nvSpPr>
            <p:spPr bwMode="auto">
              <a:xfrm>
                <a:off x="48" y="254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4" name="Rectangle 16"/>
              <p:cNvSpPr>
                <a:spLocks noChangeArrowheads="1"/>
              </p:cNvSpPr>
              <p:nvPr/>
            </p:nvSpPr>
            <p:spPr bwMode="auto">
              <a:xfrm>
                <a:off x="48" y="269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5"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6" name="Rectangle 18"/>
              <p:cNvSpPr>
                <a:spLocks noChangeArrowheads="1"/>
              </p:cNvSpPr>
              <p:nvPr/>
            </p:nvSpPr>
            <p:spPr bwMode="auto">
              <a:xfrm>
                <a:off x="48" y="298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7"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8"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9"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0" name="Rectangle 22"/>
              <p:cNvSpPr>
                <a:spLocks noChangeArrowheads="1"/>
              </p:cNvSpPr>
              <p:nvPr/>
            </p:nvSpPr>
            <p:spPr bwMode="auto">
              <a:xfrm>
                <a:off x="48" y="3557"/>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1"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2"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3"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4" name="Rectangle 26"/>
              <p:cNvSpPr>
                <a:spLocks noChangeArrowheads="1"/>
              </p:cNvSpPr>
              <p:nvPr/>
            </p:nvSpPr>
            <p:spPr bwMode="auto">
              <a:xfrm>
                <a:off x="48" y="413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5" name="Rectangle 27"/>
              <p:cNvSpPr>
                <a:spLocks noChangeArrowheads="1"/>
              </p:cNvSpPr>
              <p:nvPr/>
            </p:nvSpPr>
            <p:spPr bwMode="auto">
              <a:xfrm>
                <a:off x="48" y="10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6"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7"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8"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9" name="Rectangle 31"/>
              <p:cNvSpPr>
                <a:spLocks noChangeArrowheads="1"/>
              </p:cNvSpPr>
              <p:nvPr/>
            </p:nvSpPr>
            <p:spPr bwMode="auto">
              <a:xfrm>
                <a:off x="48" y="67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80"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81"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grpSp>
      </p:grpSp>
      <p:sp>
        <p:nvSpPr>
          <p:cNvPr id="1027" name="Rectangle 34"/>
          <p:cNvSpPr>
            <a:spLocks noGrp="1" noChangeArrowheads="1"/>
          </p:cNvSpPr>
          <p:nvPr>
            <p:ph type="title"/>
          </p:nvPr>
        </p:nvSpPr>
        <p:spPr bwMode="auto">
          <a:xfrm>
            <a:off x="1143000" y="609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s-ES_tradnl" smtClean="0"/>
              <a:t>Click to edit Master title style</a:t>
            </a:r>
          </a:p>
        </p:txBody>
      </p:sp>
      <p:sp>
        <p:nvSpPr>
          <p:cNvPr id="2084" name="Rectangle 36"/>
          <p:cNvSpPr>
            <a:spLocks noGrp="1" noChangeArrowheads="1"/>
          </p:cNvSpPr>
          <p:nvPr>
            <p:ph type="dt" sz="half" idx="2"/>
          </p:nvPr>
        </p:nvSpPr>
        <p:spPr bwMode="auto">
          <a:xfrm>
            <a:off x="11430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atin typeface="+mn-lt"/>
              </a:defRPr>
            </a:lvl1pPr>
          </a:lstStyle>
          <a:p>
            <a:pPr>
              <a:defRPr/>
            </a:pPr>
            <a:endParaRPr lang="es-ES_tradnl"/>
          </a:p>
        </p:txBody>
      </p:sp>
      <p:sp>
        <p:nvSpPr>
          <p:cNvPr id="2085" name="Rectangle 37"/>
          <p:cNvSpPr>
            <a:spLocks noGrp="1" noChangeArrowheads="1"/>
          </p:cNvSpPr>
          <p:nvPr>
            <p:ph type="ftr" sz="quarter" idx="3"/>
          </p:nvPr>
        </p:nvSpPr>
        <p:spPr bwMode="auto">
          <a:xfrm>
            <a:off x="35814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atin typeface="+mn-lt"/>
              </a:defRPr>
            </a:lvl1pPr>
          </a:lstStyle>
          <a:p>
            <a:pPr>
              <a:defRPr/>
            </a:pPr>
            <a:endParaRPr lang="es-ES_tradnl"/>
          </a:p>
        </p:txBody>
      </p:sp>
      <p:sp>
        <p:nvSpPr>
          <p:cNvPr id="2086" name="Rectangle 38"/>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atin typeface="+mn-lt"/>
              </a:defRPr>
            </a:lvl1pPr>
          </a:lstStyle>
          <a:p>
            <a:pPr>
              <a:defRPr/>
            </a:pPr>
            <a:fld id="{94B9EB03-25CD-4FA5-834C-710AFBE93429}" type="slidenum">
              <a:rPr lang="es-ES_tradnl"/>
              <a:pPr>
                <a:defRPr/>
              </a:pPr>
              <a:t>‹Nº›</a:t>
            </a:fld>
            <a:endParaRPr lang="es-ES_tradnl"/>
          </a:p>
        </p:txBody>
      </p:sp>
      <p:sp>
        <p:nvSpPr>
          <p:cNvPr id="2087" name="Rectangle 39"/>
          <p:cNvSpPr>
            <a:spLocks noGrp="1" noChangeArrowheads="1"/>
          </p:cNvSpPr>
          <p:nvPr>
            <p:ph type="body" idx="1"/>
          </p:nvPr>
        </p:nvSpPr>
        <p:spPr bwMode="auto">
          <a:xfrm>
            <a:off x="1169988" y="1946275"/>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p>
        </p:txBody>
      </p:sp>
    </p:spTree>
  </p:cSld>
  <p:clrMap bg1="dk2" tx1="lt1" bg2="dk1" tx2="lt2" accent1="accent1" accent2="accent2" accent3="accent3" accent4="accent4" accent5="accent5" accent6="accent6" hlink="hlink" folHlink="folHlink"/>
  <p:sldLayoutIdLst>
    <p:sldLayoutId id="2147483752"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transition spd="med"/>
  <p:txStyles>
    <p:titleStyle>
      <a:lvl1pPr algn="ctr" rtl="0" eaLnBrk="0" fontAlgn="base" hangingPunct="0">
        <a:spcBef>
          <a:spcPct val="0"/>
        </a:spcBef>
        <a:spcAft>
          <a:spcPct val="0"/>
        </a:spcAft>
        <a:defRPr sz="4400">
          <a:solidFill>
            <a:srgbClr val="FFFF00"/>
          </a:solidFill>
          <a:latin typeface="+mj-lt"/>
          <a:ea typeface="+mj-ea"/>
          <a:cs typeface="+mj-cs"/>
        </a:defRPr>
      </a:lvl1pPr>
      <a:lvl2pPr algn="ctr" rtl="0" eaLnBrk="0" fontAlgn="base" hangingPunct="0">
        <a:spcBef>
          <a:spcPct val="0"/>
        </a:spcBef>
        <a:spcAft>
          <a:spcPct val="0"/>
        </a:spcAft>
        <a:defRPr sz="4400">
          <a:solidFill>
            <a:srgbClr val="FFFF00"/>
          </a:solidFill>
          <a:latin typeface="Arial" charset="0"/>
        </a:defRPr>
      </a:lvl2pPr>
      <a:lvl3pPr algn="ctr" rtl="0" eaLnBrk="0" fontAlgn="base" hangingPunct="0">
        <a:spcBef>
          <a:spcPct val="0"/>
        </a:spcBef>
        <a:spcAft>
          <a:spcPct val="0"/>
        </a:spcAft>
        <a:defRPr sz="4400">
          <a:solidFill>
            <a:srgbClr val="FFFF00"/>
          </a:solidFill>
          <a:latin typeface="Arial" charset="0"/>
        </a:defRPr>
      </a:lvl3pPr>
      <a:lvl4pPr algn="ctr" rtl="0" eaLnBrk="0" fontAlgn="base" hangingPunct="0">
        <a:spcBef>
          <a:spcPct val="0"/>
        </a:spcBef>
        <a:spcAft>
          <a:spcPct val="0"/>
        </a:spcAft>
        <a:defRPr sz="4400">
          <a:solidFill>
            <a:srgbClr val="FFFF00"/>
          </a:solidFill>
          <a:latin typeface="Arial" charset="0"/>
        </a:defRPr>
      </a:lvl4pPr>
      <a:lvl5pPr algn="ctr" rtl="0" eaLnBrk="0" fontAlgn="base" hangingPunct="0">
        <a:spcBef>
          <a:spcPct val="0"/>
        </a:spcBef>
        <a:spcAft>
          <a:spcPct val="0"/>
        </a:spcAft>
        <a:defRPr sz="4400">
          <a:solidFill>
            <a:srgbClr val="FFFF00"/>
          </a:solidFill>
          <a:latin typeface="Arial" charset="0"/>
        </a:defRPr>
      </a:lvl5pPr>
      <a:lvl6pPr marL="457200" algn="ctr" rtl="0" fontAlgn="base">
        <a:spcBef>
          <a:spcPct val="0"/>
        </a:spcBef>
        <a:spcAft>
          <a:spcPct val="0"/>
        </a:spcAft>
        <a:defRPr sz="4400">
          <a:solidFill>
            <a:srgbClr val="FFFF00"/>
          </a:solidFill>
          <a:latin typeface="Arial" charset="0"/>
        </a:defRPr>
      </a:lvl6pPr>
      <a:lvl7pPr marL="914400" algn="ctr" rtl="0" fontAlgn="base">
        <a:spcBef>
          <a:spcPct val="0"/>
        </a:spcBef>
        <a:spcAft>
          <a:spcPct val="0"/>
        </a:spcAft>
        <a:defRPr sz="4400">
          <a:solidFill>
            <a:srgbClr val="FFFF00"/>
          </a:solidFill>
          <a:latin typeface="Arial" charset="0"/>
        </a:defRPr>
      </a:lvl7pPr>
      <a:lvl8pPr marL="1371600" algn="ctr" rtl="0" fontAlgn="base">
        <a:spcBef>
          <a:spcPct val="0"/>
        </a:spcBef>
        <a:spcAft>
          <a:spcPct val="0"/>
        </a:spcAft>
        <a:defRPr sz="4400">
          <a:solidFill>
            <a:srgbClr val="FFFF00"/>
          </a:solidFill>
          <a:latin typeface="Arial" charset="0"/>
        </a:defRPr>
      </a:lvl8pPr>
      <a:lvl9pPr marL="1828800" algn="ctr" rtl="0" fontAlgn="base">
        <a:spcBef>
          <a:spcPct val="0"/>
        </a:spcBef>
        <a:spcAft>
          <a:spcPct val="0"/>
        </a:spcAft>
        <a:defRPr sz="4400">
          <a:solidFill>
            <a:srgbClr val="FFFF00"/>
          </a:solidFill>
          <a:latin typeface="Arial" charset="0"/>
        </a:defRPr>
      </a:lvl9pPr>
    </p:titleStyle>
    <p:bodyStyle>
      <a:lvl1pPr marL="342900" indent="-342900" algn="l" rtl="0" eaLnBrk="0" fontAlgn="base" hangingPunct="0">
        <a:spcBef>
          <a:spcPct val="20000"/>
        </a:spcBef>
        <a:spcAft>
          <a:spcPct val="0"/>
        </a:spcAft>
        <a:buClr>
          <a:srgbClr val="FF0000"/>
        </a:buClr>
        <a:buSzPct val="7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FFFF00"/>
        </a:buClr>
        <a:buSzPct val="60000"/>
        <a:buFont typeface="Wingdings" pitchFamily="2" charset="2"/>
        <a:buChar char="u"/>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0000"/>
        <a:buFont typeface="Wingdings" pitchFamily="2" charset="2"/>
        <a:buChar char="t"/>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9pPr>
    </p:bodyStyle>
    <p:otherStyle>
      <a:defPPr>
        <a:defRPr lang="es-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barcillo@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dspace.espol.edu.ec/browse?type=author&amp;order=ASC&amp;rpp=20&amp;value=Marcillo+Morla%2C+Fabrizio"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066800" y="609600"/>
            <a:ext cx="7772400" cy="1676400"/>
          </a:xfrm>
        </p:spPr>
        <p:txBody>
          <a:bodyPr/>
          <a:lstStyle/>
          <a:p>
            <a:pPr eaLnBrk="1" hangingPunct="1"/>
            <a:r>
              <a:rPr lang="es-ES_tradnl" smtClean="0"/>
              <a:t>Proyecto de Acuicultura</a:t>
            </a:r>
          </a:p>
        </p:txBody>
      </p:sp>
      <p:sp>
        <p:nvSpPr>
          <p:cNvPr id="28675" name="Rectangle 3"/>
          <p:cNvSpPr>
            <a:spLocks noGrp="1" noChangeArrowheads="1"/>
          </p:cNvSpPr>
          <p:nvPr>
            <p:ph type="subTitle" idx="1"/>
          </p:nvPr>
        </p:nvSpPr>
        <p:spPr>
          <a:xfrm>
            <a:off x="1828800" y="3886200"/>
            <a:ext cx="6400800" cy="838200"/>
          </a:xfrm>
        </p:spPr>
        <p:txBody>
          <a:bodyPr/>
          <a:lstStyle/>
          <a:p>
            <a:pPr algn="l" eaLnBrk="1" hangingPunct="1">
              <a:defRPr/>
            </a:pPr>
            <a:r>
              <a:rPr lang="es-ES_tradnl" dirty="0" smtClean="0"/>
              <a:t>Fabrizio Marcillo </a:t>
            </a:r>
            <a:r>
              <a:rPr lang="es-ES_tradnl" dirty="0" err="1" smtClean="0"/>
              <a:t>Morla</a:t>
            </a:r>
            <a:r>
              <a:rPr lang="es-ES_tradnl" dirty="0" smtClean="0"/>
              <a:t> </a:t>
            </a:r>
            <a:r>
              <a:rPr lang="es-ES_tradnl" dirty="0" err="1" smtClean="0"/>
              <a:t>MBA</a:t>
            </a:r>
            <a:endParaRPr lang="es-ES_tradnl" dirty="0" smtClean="0"/>
          </a:p>
        </p:txBody>
      </p:sp>
      <p:pic>
        <p:nvPicPr>
          <p:cNvPr id="3076" name="Picture 9" descr="Logofimcm"/>
          <p:cNvPicPr>
            <a:picLocks noChangeAspect="1" noChangeArrowheads="1"/>
          </p:cNvPicPr>
          <p:nvPr/>
        </p:nvPicPr>
        <p:blipFill>
          <a:blip r:embed="rId3"/>
          <a:srcRect/>
          <a:stretch>
            <a:fillRect/>
          </a:stretch>
        </p:blipFill>
        <p:spPr bwMode="auto">
          <a:xfrm>
            <a:off x="7162800" y="2286000"/>
            <a:ext cx="1676400" cy="1673225"/>
          </a:xfrm>
          <a:prstGeom prst="rect">
            <a:avLst/>
          </a:prstGeom>
          <a:noFill/>
          <a:ln w="9525">
            <a:noFill/>
            <a:miter lim="800000"/>
            <a:headEnd/>
            <a:tailEnd/>
          </a:ln>
        </p:spPr>
      </p:pic>
      <p:sp>
        <p:nvSpPr>
          <p:cNvPr id="3077" name="Text Box 10"/>
          <p:cNvSpPr txBox="1">
            <a:spLocks noChangeArrowheads="1"/>
          </p:cNvSpPr>
          <p:nvPr/>
        </p:nvSpPr>
        <p:spPr bwMode="auto">
          <a:xfrm>
            <a:off x="4932363" y="4960938"/>
            <a:ext cx="2711450" cy="1200150"/>
          </a:xfrm>
          <a:prstGeom prst="rect">
            <a:avLst/>
          </a:prstGeom>
          <a:noFill/>
          <a:ln w="9525">
            <a:noFill/>
            <a:miter lim="800000"/>
            <a:headEnd/>
            <a:tailEnd/>
          </a:ln>
        </p:spPr>
        <p:txBody>
          <a:bodyPr wrap="none">
            <a:spAutoFit/>
          </a:bodyPr>
          <a:lstStyle/>
          <a:p>
            <a:r>
              <a:rPr lang="en-US">
                <a:hlinkClick r:id="rId4"/>
              </a:rPr>
              <a:t>barcillo@gmail.com</a:t>
            </a:r>
            <a:endParaRPr lang="en-US"/>
          </a:p>
          <a:p>
            <a:r>
              <a:rPr lang="en-US"/>
              <a:t>(593-9) 4194239</a:t>
            </a:r>
          </a:p>
          <a:p>
            <a:endParaRPr lang="es-ES"/>
          </a:p>
        </p:txBody>
      </p:sp>
      <p:pic>
        <p:nvPicPr>
          <p:cNvPr id="3078" name="6 Imagen" descr="espol1-300x299.png"/>
          <p:cNvPicPr>
            <a:picLocks noChangeAspect="1"/>
          </p:cNvPicPr>
          <p:nvPr/>
        </p:nvPicPr>
        <p:blipFill>
          <a:blip r:embed="rId5"/>
          <a:srcRect/>
          <a:stretch>
            <a:fillRect/>
          </a:stretch>
        </p:blipFill>
        <p:spPr bwMode="auto">
          <a:xfrm>
            <a:off x="0" y="2071688"/>
            <a:ext cx="1792288" cy="1785937"/>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s-ES_tradnl" sz="2800" smtClean="0"/>
              <a:t>Estudios de Prefactibilidad</a:t>
            </a:r>
            <a:endParaRPr lang="es-ES_tradnl" smtClean="0"/>
          </a:p>
        </p:txBody>
      </p:sp>
      <p:sp>
        <p:nvSpPr>
          <p:cNvPr id="36867" name="Rectangle 3"/>
          <p:cNvSpPr>
            <a:spLocks noGrp="1" noChangeArrowheads="1"/>
          </p:cNvSpPr>
          <p:nvPr>
            <p:ph type="body" idx="1"/>
          </p:nvPr>
        </p:nvSpPr>
        <p:spPr/>
        <p:txBody>
          <a:bodyPr/>
          <a:lstStyle/>
          <a:p>
            <a:pPr algn="just">
              <a:defRPr/>
            </a:pPr>
            <a:r>
              <a:rPr lang="es-EC" sz="2000"/>
              <a:t>Decisión de inversión </a:t>
            </a:r>
            <a:r>
              <a:rPr lang="es-EC" sz="2000">
                <a:ea typeface="MS Gothic" pitchFamily="49" charset="-128"/>
              </a:rPr>
              <a:t>⇒</a:t>
            </a:r>
            <a:r>
              <a:rPr lang="es-EC" sz="2000"/>
              <a:t> estudio previo de ventajas y desventajas</a:t>
            </a:r>
          </a:p>
          <a:p>
            <a:pPr algn="just">
              <a:defRPr/>
            </a:pPr>
            <a:r>
              <a:rPr lang="es-EC" sz="2000"/>
              <a:t>La profundidad del mismo dependede cada proyecto en particular. </a:t>
            </a:r>
          </a:p>
          <a:p>
            <a:pPr algn="just">
              <a:defRPr/>
            </a:pPr>
            <a:r>
              <a:rPr lang="es-EC" sz="2000"/>
              <a:t>Análisis multidisciplinario de varios especialistas. No tomada por una sola persona (enfoque limitado / solo un punto de vista)</a:t>
            </a:r>
          </a:p>
          <a:p>
            <a:pPr algn="just">
              <a:defRPr/>
            </a:pPr>
            <a:r>
              <a:rPr lang="es-EC" sz="2000"/>
              <a:t>Decisión basada en análisis de muchos antecedentes con la aplicación de una metodología lógica que abarque la consideración de </a:t>
            </a:r>
            <a:r>
              <a:rPr lang="es-EC" sz="2000" u="sng"/>
              <a:t>todos los factores</a:t>
            </a:r>
            <a:r>
              <a:rPr lang="es-EC" sz="2000"/>
              <a:t> que afectan al proyecto</a:t>
            </a:r>
            <a:endParaRPr lang="es-EC" sz="1800"/>
          </a:p>
          <a:p>
            <a:pPr>
              <a:defRPr/>
            </a:pPr>
            <a:r>
              <a:rPr lang="es-EC" sz="2000"/>
              <a:t>Varios estudios deben realizarse para evaluar  el proyecto.</a:t>
            </a:r>
          </a:p>
          <a:p>
            <a:pPr>
              <a:defRPr/>
            </a:pPr>
            <a:r>
              <a:rPr lang="es-EC" sz="2000"/>
              <a:t>Cualquiera que resulte negativo </a:t>
            </a:r>
            <a:r>
              <a:rPr lang="es-EC" sz="2000">
                <a:ea typeface="MS Gothic" pitchFamily="49" charset="-128"/>
              </a:rPr>
              <a:t>⇒</a:t>
            </a:r>
            <a:r>
              <a:rPr lang="es-EC" sz="2000"/>
              <a:t> El proyecto no debe de realizarse. (Cadena se rompe por eslabón mas debil)</a:t>
            </a:r>
          </a:p>
          <a:p>
            <a:pPr>
              <a:defRPr/>
            </a:pPr>
            <a:endParaRPr lang="es-EC" sz="2000"/>
          </a:p>
          <a:p>
            <a:pPr algn="r">
              <a:buFont typeface="Monotype Sorts" pitchFamily="2" charset="2"/>
              <a:buNone/>
              <a:defRPr/>
            </a:pPr>
            <a:r>
              <a:rPr lang="es-ES_tradnl" sz="2000" b="1"/>
              <a: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additive="base">
                                        <p:cTn id="7" dur="500" fill="hold"/>
                                        <p:tgtEl>
                                          <p:spTgt spid="368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68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6867">
                                            <p:txEl>
                                              <p:pRg st="1" end="1"/>
                                            </p:txEl>
                                          </p:spTgt>
                                        </p:tgtEl>
                                        <p:attrNameLst>
                                          <p:attrName>style.visibility</p:attrName>
                                        </p:attrNameLst>
                                      </p:cBhvr>
                                      <p:to>
                                        <p:strVal val="visible"/>
                                      </p:to>
                                    </p:set>
                                    <p:anim calcmode="lin" valueType="num">
                                      <p:cBhvr additive="base">
                                        <p:cTn id="13" dur="500" fill="hold"/>
                                        <p:tgtEl>
                                          <p:spTgt spid="368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68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6867">
                                            <p:txEl>
                                              <p:pRg st="2" end="2"/>
                                            </p:txEl>
                                          </p:spTgt>
                                        </p:tgtEl>
                                        <p:attrNameLst>
                                          <p:attrName>style.visibility</p:attrName>
                                        </p:attrNameLst>
                                      </p:cBhvr>
                                      <p:to>
                                        <p:strVal val="visible"/>
                                      </p:to>
                                    </p:set>
                                    <p:anim calcmode="lin" valueType="num">
                                      <p:cBhvr additive="base">
                                        <p:cTn id="19" dur="500" fill="hold"/>
                                        <p:tgtEl>
                                          <p:spTgt spid="368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68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6867">
                                            <p:txEl>
                                              <p:pRg st="3" end="3"/>
                                            </p:txEl>
                                          </p:spTgt>
                                        </p:tgtEl>
                                        <p:attrNameLst>
                                          <p:attrName>style.visibility</p:attrName>
                                        </p:attrNameLst>
                                      </p:cBhvr>
                                      <p:to>
                                        <p:strVal val="visible"/>
                                      </p:to>
                                    </p:set>
                                    <p:anim calcmode="lin" valueType="num">
                                      <p:cBhvr additive="base">
                                        <p:cTn id="25" dur="500" fill="hold"/>
                                        <p:tgtEl>
                                          <p:spTgt spid="3686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68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6867">
                                            <p:txEl>
                                              <p:pRg st="4" end="4"/>
                                            </p:txEl>
                                          </p:spTgt>
                                        </p:tgtEl>
                                        <p:attrNameLst>
                                          <p:attrName>style.visibility</p:attrName>
                                        </p:attrNameLst>
                                      </p:cBhvr>
                                      <p:to>
                                        <p:strVal val="visible"/>
                                      </p:to>
                                    </p:set>
                                    <p:anim calcmode="lin" valueType="num">
                                      <p:cBhvr additive="base">
                                        <p:cTn id="31" dur="500" fill="hold"/>
                                        <p:tgtEl>
                                          <p:spTgt spid="3686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686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6867">
                                            <p:txEl>
                                              <p:pRg st="5" end="5"/>
                                            </p:txEl>
                                          </p:spTgt>
                                        </p:tgtEl>
                                        <p:attrNameLst>
                                          <p:attrName>style.visibility</p:attrName>
                                        </p:attrNameLst>
                                      </p:cBhvr>
                                      <p:to>
                                        <p:strVal val="visible"/>
                                      </p:to>
                                    </p:set>
                                    <p:anim calcmode="lin" valueType="num">
                                      <p:cBhvr additive="base">
                                        <p:cTn id="37" dur="500" fill="hold"/>
                                        <p:tgtEl>
                                          <p:spTgt spid="3686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686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6867">
                                            <p:txEl>
                                              <p:pRg st="7" end="7"/>
                                            </p:txEl>
                                          </p:spTgt>
                                        </p:tgtEl>
                                        <p:attrNameLst>
                                          <p:attrName>style.visibility</p:attrName>
                                        </p:attrNameLst>
                                      </p:cBhvr>
                                      <p:to>
                                        <p:strVal val="visible"/>
                                      </p:to>
                                    </p:set>
                                    <p:anim calcmode="lin" valueType="num">
                                      <p:cBhvr additive="base">
                                        <p:cTn id="43" dur="500" fill="hold"/>
                                        <p:tgtEl>
                                          <p:spTgt spid="36867">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686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1026"/>
          <p:cNvSpPr>
            <a:spLocks noGrp="1" noChangeArrowheads="1"/>
          </p:cNvSpPr>
          <p:nvPr>
            <p:ph type="title"/>
          </p:nvPr>
        </p:nvSpPr>
        <p:spPr/>
        <p:txBody>
          <a:bodyPr/>
          <a:lstStyle/>
          <a:p>
            <a:r>
              <a:rPr lang="es-ES_tradnl" sz="2800" smtClean="0"/>
              <a:t>Estudios de Prefactibilidad (cont.)</a:t>
            </a:r>
            <a:endParaRPr lang="es-ES_tradnl" smtClean="0"/>
          </a:p>
        </p:txBody>
      </p:sp>
      <p:sp>
        <p:nvSpPr>
          <p:cNvPr id="37891" name="Rectangle 1027"/>
          <p:cNvSpPr>
            <a:spLocks noGrp="1" noChangeArrowheads="1"/>
          </p:cNvSpPr>
          <p:nvPr>
            <p:ph type="body" idx="1"/>
          </p:nvPr>
        </p:nvSpPr>
        <p:spPr/>
        <p:txBody>
          <a:bodyPr/>
          <a:lstStyle/>
          <a:p>
            <a:pPr>
              <a:defRPr/>
            </a:pPr>
            <a:endParaRPr lang="es-ES_tradnl" sz="2000"/>
          </a:p>
          <a:p>
            <a:pPr>
              <a:defRPr/>
            </a:pPr>
            <a:r>
              <a:rPr lang="es-ES_tradnl" sz="2000"/>
              <a:t>Estudio de Viabilidad Comercial y de Mercado</a:t>
            </a:r>
          </a:p>
          <a:p>
            <a:pPr>
              <a:defRPr/>
            </a:pPr>
            <a:r>
              <a:rPr lang="es-ES_tradnl" sz="2000"/>
              <a:t>Estudio Macroeconómico</a:t>
            </a:r>
          </a:p>
          <a:p>
            <a:pPr>
              <a:defRPr/>
            </a:pPr>
            <a:r>
              <a:rPr lang="es-ES_tradnl" sz="2000"/>
              <a:t>Estudio del País.</a:t>
            </a:r>
          </a:p>
          <a:p>
            <a:pPr>
              <a:defRPr/>
            </a:pPr>
            <a:r>
              <a:rPr lang="es-ES_tradnl" sz="2000"/>
              <a:t>Estudio de Viabilidad Técnica</a:t>
            </a:r>
          </a:p>
          <a:p>
            <a:pPr>
              <a:defRPr/>
            </a:pPr>
            <a:r>
              <a:rPr lang="es-ES_tradnl" sz="2000"/>
              <a:t>Estudio de Viabilidad Legal</a:t>
            </a:r>
          </a:p>
          <a:p>
            <a:pPr>
              <a:defRPr/>
            </a:pPr>
            <a:r>
              <a:rPr lang="es-ES_tradnl" sz="2000"/>
              <a:t>Estudio de Viabilidad de Gestión</a:t>
            </a:r>
          </a:p>
          <a:p>
            <a:pPr>
              <a:defRPr/>
            </a:pPr>
            <a:r>
              <a:rPr lang="es-ES_tradnl" sz="2000"/>
              <a:t>Estudio de Impacto Ambiental</a:t>
            </a:r>
          </a:p>
          <a:p>
            <a:pPr>
              <a:defRPr/>
            </a:pPr>
            <a:r>
              <a:rPr lang="es-ES_tradnl" sz="2000"/>
              <a:t>Estudio de Viabilidad Financiera</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7891">
                                            <p:txEl>
                                              <p:pRg st="1" end="1"/>
                                            </p:txEl>
                                          </p:spTgt>
                                        </p:tgtEl>
                                        <p:attrNameLst>
                                          <p:attrName>style.visibility</p:attrName>
                                        </p:attrNameLst>
                                      </p:cBhvr>
                                      <p:to>
                                        <p:strVal val="visible"/>
                                      </p:to>
                                    </p:set>
                                    <p:anim calcmode="lin" valueType="num">
                                      <p:cBhvr additive="base">
                                        <p:cTn id="7" dur="500" fill="hold"/>
                                        <p:tgtEl>
                                          <p:spTgt spid="37891">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78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7891">
                                            <p:txEl>
                                              <p:pRg st="2" end="2"/>
                                            </p:txEl>
                                          </p:spTgt>
                                        </p:tgtEl>
                                        <p:attrNameLst>
                                          <p:attrName>style.visibility</p:attrName>
                                        </p:attrNameLst>
                                      </p:cBhvr>
                                      <p:to>
                                        <p:strVal val="visible"/>
                                      </p:to>
                                    </p:set>
                                    <p:anim calcmode="lin" valueType="num">
                                      <p:cBhvr additive="base">
                                        <p:cTn id="13" dur="500" fill="hold"/>
                                        <p:tgtEl>
                                          <p:spTgt spid="3789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78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7891">
                                            <p:txEl>
                                              <p:pRg st="3" end="3"/>
                                            </p:txEl>
                                          </p:spTgt>
                                        </p:tgtEl>
                                        <p:attrNameLst>
                                          <p:attrName>style.visibility</p:attrName>
                                        </p:attrNameLst>
                                      </p:cBhvr>
                                      <p:to>
                                        <p:strVal val="visible"/>
                                      </p:to>
                                    </p:set>
                                    <p:anim calcmode="lin" valueType="num">
                                      <p:cBhvr additive="base">
                                        <p:cTn id="19" dur="500" fill="hold"/>
                                        <p:tgtEl>
                                          <p:spTgt spid="37891">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789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7891">
                                            <p:txEl>
                                              <p:pRg st="4" end="4"/>
                                            </p:txEl>
                                          </p:spTgt>
                                        </p:tgtEl>
                                        <p:attrNameLst>
                                          <p:attrName>style.visibility</p:attrName>
                                        </p:attrNameLst>
                                      </p:cBhvr>
                                      <p:to>
                                        <p:strVal val="visible"/>
                                      </p:to>
                                    </p:set>
                                    <p:anim calcmode="lin" valueType="num">
                                      <p:cBhvr additive="base">
                                        <p:cTn id="25" dur="500" fill="hold"/>
                                        <p:tgtEl>
                                          <p:spTgt spid="37891">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789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7891">
                                            <p:txEl>
                                              <p:pRg st="5" end="5"/>
                                            </p:txEl>
                                          </p:spTgt>
                                        </p:tgtEl>
                                        <p:attrNameLst>
                                          <p:attrName>style.visibility</p:attrName>
                                        </p:attrNameLst>
                                      </p:cBhvr>
                                      <p:to>
                                        <p:strVal val="visible"/>
                                      </p:to>
                                    </p:set>
                                    <p:anim calcmode="lin" valueType="num">
                                      <p:cBhvr additive="base">
                                        <p:cTn id="31" dur="500" fill="hold"/>
                                        <p:tgtEl>
                                          <p:spTgt spid="37891">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789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7891">
                                            <p:txEl>
                                              <p:pRg st="6" end="6"/>
                                            </p:txEl>
                                          </p:spTgt>
                                        </p:tgtEl>
                                        <p:attrNameLst>
                                          <p:attrName>style.visibility</p:attrName>
                                        </p:attrNameLst>
                                      </p:cBhvr>
                                      <p:to>
                                        <p:strVal val="visible"/>
                                      </p:to>
                                    </p:set>
                                    <p:anim calcmode="lin" valueType="num">
                                      <p:cBhvr additive="base">
                                        <p:cTn id="37" dur="500" fill="hold"/>
                                        <p:tgtEl>
                                          <p:spTgt spid="37891">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789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7891">
                                            <p:txEl>
                                              <p:pRg st="7" end="7"/>
                                            </p:txEl>
                                          </p:spTgt>
                                        </p:tgtEl>
                                        <p:attrNameLst>
                                          <p:attrName>style.visibility</p:attrName>
                                        </p:attrNameLst>
                                      </p:cBhvr>
                                      <p:to>
                                        <p:strVal val="visible"/>
                                      </p:to>
                                    </p:set>
                                    <p:anim calcmode="lin" valueType="num">
                                      <p:cBhvr additive="base">
                                        <p:cTn id="43" dur="500" fill="hold"/>
                                        <p:tgtEl>
                                          <p:spTgt spid="37891">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7891">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7891">
                                            <p:txEl>
                                              <p:pRg st="8" end="8"/>
                                            </p:txEl>
                                          </p:spTgt>
                                        </p:tgtEl>
                                        <p:attrNameLst>
                                          <p:attrName>style.visibility</p:attrName>
                                        </p:attrNameLst>
                                      </p:cBhvr>
                                      <p:to>
                                        <p:strVal val="visible"/>
                                      </p:to>
                                    </p:set>
                                    <p:anim calcmode="lin" valueType="num">
                                      <p:cBhvr additive="base">
                                        <p:cTn id="49" dur="500" fill="hold"/>
                                        <p:tgtEl>
                                          <p:spTgt spid="37891">
                                            <p:txEl>
                                              <p:pRg st="8" end="8"/>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7891">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s-ES_tradnl" sz="2800" smtClean="0"/>
              <a:t>Estudios de Viabilidad </a:t>
            </a:r>
            <a:br>
              <a:rPr lang="es-ES_tradnl" sz="2800" smtClean="0"/>
            </a:br>
            <a:r>
              <a:rPr lang="es-ES_tradnl" sz="2800" smtClean="0"/>
              <a:t>Comercial y Mercado</a:t>
            </a:r>
            <a:endParaRPr lang="es-ES_tradnl" smtClean="0"/>
          </a:p>
        </p:txBody>
      </p:sp>
      <p:sp>
        <p:nvSpPr>
          <p:cNvPr id="17411" name="Rectangle 3"/>
          <p:cNvSpPr>
            <a:spLocks noGrp="1" noChangeArrowheads="1"/>
          </p:cNvSpPr>
          <p:nvPr>
            <p:ph type="body" idx="1"/>
          </p:nvPr>
        </p:nvSpPr>
        <p:spPr/>
        <p:txBody>
          <a:bodyPr/>
          <a:lstStyle/>
          <a:p>
            <a:pPr algn="just">
              <a:defRPr/>
            </a:pPr>
            <a:r>
              <a:rPr lang="es-EC" sz="2000"/>
              <a:t>Indicará si mercado </a:t>
            </a:r>
            <a:r>
              <a:rPr lang="es-EC" sz="2000" b="1"/>
              <a:t>“</a:t>
            </a:r>
            <a:r>
              <a:rPr lang="es-EC" sz="2000"/>
              <a:t>apetece</a:t>
            </a:r>
            <a:r>
              <a:rPr lang="es-EC" sz="2000" b="1"/>
              <a:t>”</a:t>
            </a:r>
            <a:r>
              <a:rPr lang="es-EC" sz="2000"/>
              <a:t> bien o servicio</a:t>
            </a:r>
          </a:p>
          <a:p>
            <a:pPr algn="just">
              <a:defRPr/>
            </a:pPr>
            <a:r>
              <a:rPr lang="es-EC" sz="2000"/>
              <a:t>Cuantifica volúmenes, precios, sensibilidades</a:t>
            </a:r>
          </a:p>
          <a:p>
            <a:pPr algn="just">
              <a:defRPr/>
            </a:pPr>
            <a:r>
              <a:rPr lang="es-EC" sz="2000"/>
              <a:t>Permitirá determinar si se debe postergar o rechazar proyecto antes de asumir costos de estudio económico completo.</a:t>
            </a:r>
          </a:p>
          <a:p>
            <a:pPr>
              <a:defRPr/>
            </a:pPr>
            <a:r>
              <a:rPr lang="es-EC" sz="2000"/>
              <a:t>El factor mercado </a:t>
            </a:r>
            <a:r>
              <a:rPr lang="es-EC" sz="2000">
                <a:ea typeface="MS Gothic" pitchFamily="49" charset="-128"/>
              </a:rPr>
              <a:t>⇒</a:t>
            </a:r>
            <a:r>
              <a:rPr lang="es-EC" sz="2000"/>
              <a:t> el más decisivo sobre resultado final.</a:t>
            </a:r>
          </a:p>
          <a:p>
            <a:pPr>
              <a:defRPr/>
            </a:pPr>
            <a:endParaRPr lang="es-EC" sz="2000"/>
          </a:p>
          <a:p>
            <a:pPr>
              <a:defRPr/>
            </a:pPr>
            <a:r>
              <a:rPr lang="es-EC" sz="2400"/>
              <a:t>De nada sirve producir de la forma más eficiente un bien o servicio, si no podemos vender suficiente cantidad de él a un precio que nos garantice una rentabilidad adecuada.</a:t>
            </a:r>
            <a:endParaRPr lang="es-EC" sz="2000"/>
          </a:p>
          <a:p>
            <a:pPr>
              <a:defRPr/>
            </a:pPr>
            <a:endParaRPr lang="es-EC" sz="1800"/>
          </a:p>
          <a:p>
            <a:pPr algn="r">
              <a:buFont typeface="Monotype Sorts" pitchFamily="2" charset="2"/>
              <a:buNone/>
              <a:defRPr/>
            </a:pPr>
            <a:r>
              <a:rPr lang="es-EC" sz="2000" b="1"/>
              <a: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additive="base">
                                        <p:cTn id="13" dur="500" fill="hold"/>
                                        <p:tgtEl>
                                          <p:spTgt spid="174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4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7411">
                                            <p:txEl>
                                              <p:pRg st="2" end="2"/>
                                            </p:txEl>
                                          </p:spTgt>
                                        </p:tgtEl>
                                        <p:attrNameLst>
                                          <p:attrName>style.visibility</p:attrName>
                                        </p:attrNameLst>
                                      </p:cBhvr>
                                      <p:to>
                                        <p:strVal val="visible"/>
                                      </p:to>
                                    </p:set>
                                    <p:anim calcmode="lin" valueType="num">
                                      <p:cBhvr additive="base">
                                        <p:cTn id="19" dur="500" fill="hold"/>
                                        <p:tgtEl>
                                          <p:spTgt spid="1741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74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7411">
                                            <p:txEl>
                                              <p:pRg st="3" end="3"/>
                                            </p:txEl>
                                          </p:spTgt>
                                        </p:tgtEl>
                                        <p:attrNameLst>
                                          <p:attrName>style.visibility</p:attrName>
                                        </p:attrNameLst>
                                      </p:cBhvr>
                                      <p:to>
                                        <p:strVal val="visible"/>
                                      </p:to>
                                    </p:set>
                                    <p:anim calcmode="lin" valueType="num">
                                      <p:cBhvr additive="base">
                                        <p:cTn id="25" dur="500" fill="hold"/>
                                        <p:tgtEl>
                                          <p:spTgt spid="1741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74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7411">
                                            <p:txEl>
                                              <p:pRg st="5" end="5"/>
                                            </p:txEl>
                                          </p:spTgt>
                                        </p:tgtEl>
                                        <p:attrNameLst>
                                          <p:attrName>style.visibility</p:attrName>
                                        </p:attrNameLst>
                                      </p:cBhvr>
                                      <p:to>
                                        <p:strVal val="visible"/>
                                      </p:to>
                                    </p:set>
                                    <p:anim calcmode="lin" valueType="num">
                                      <p:cBhvr additive="base">
                                        <p:cTn id="31" dur="500" fill="hold"/>
                                        <p:tgtEl>
                                          <p:spTgt spid="17411">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741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7411">
                                            <p:txEl>
                                              <p:pRg st="7" end="7"/>
                                            </p:txEl>
                                          </p:spTgt>
                                        </p:tgtEl>
                                        <p:attrNameLst>
                                          <p:attrName>style.visibility</p:attrName>
                                        </p:attrNameLst>
                                      </p:cBhvr>
                                      <p:to>
                                        <p:strVal val="visible"/>
                                      </p:to>
                                    </p:set>
                                    <p:anim calcmode="lin" valueType="num">
                                      <p:cBhvr additive="base">
                                        <p:cTn id="37" dur="500" fill="hold"/>
                                        <p:tgtEl>
                                          <p:spTgt spid="17411">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7411">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1026"/>
          <p:cNvSpPr>
            <a:spLocks noGrp="1" noChangeArrowheads="1"/>
          </p:cNvSpPr>
          <p:nvPr>
            <p:ph type="title"/>
          </p:nvPr>
        </p:nvSpPr>
        <p:spPr/>
        <p:txBody>
          <a:bodyPr/>
          <a:lstStyle/>
          <a:p>
            <a:r>
              <a:rPr lang="es-ES_tradnl" sz="2800" smtClean="0"/>
              <a:t>Estudios de Viabilidad </a:t>
            </a:r>
            <a:br>
              <a:rPr lang="es-ES_tradnl" sz="2800" smtClean="0"/>
            </a:br>
            <a:r>
              <a:rPr lang="es-ES_tradnl" sz="2800" smtClean="0"/>
              <a:t>Comercial y Mercado </a:t>
            </a:r>
            <a:r>
              <a:rPr lang="es-ES_tradnl" sz="1800" smtClean="0"/>
              <a:t>(cont. I)</a:t>
            </a:r>
          </a:p>
        </p:txBody>
      </p:sp>
      <p:sp>
        <p:nvSpPr>
          <p:cNvPr id="39939" name="Rectangle 1027"/>
          <p:cNvSpPr>
            <a:spLocks noGrp="1" noChangeArrowheads="1"/>
          </p:cNvSpPr>
          <p:nvPr>
            <p:ph type="body" idx="1"/>
          </p:nvPr>
        </p:nvSpPr>
        <p:spPr/>
        <p:txBody>
          <a:bodyPr/>
          <a:lstStyle/>
          <a:p>
            <a:pPr algn="just">
              <a:defRPr/>
            </a:pPr>
            <a:endParaRPr lang="es-EC" sz="2000"/>
          </a:p>
          <a:p>
            <a:pPr algn="just">
              <a:defRPr/>
            </a:pPr>
            <a:r>
              <a:rPr lang="es-EC" sz="2000"/>
              <a:t>En acuicultura en el Ecuador. La experiencia del camarón: </a:t>
            </a:r>
          </a:p>
          <a:p>
            <a:pPr lvl="1" algn="just">
              <a:defRPr/>
            </a:pPr>
            <a:r>
              <a:rPr lang="es-EC" sz="1800"/>
              <a:t>Mercado mundial ha sido capaz de absorber toda la producción del país (?)</a:t>
            </a:r>
          </a:p>
          <a:p>
            <a:pPr algn="just">
              <a:defRPr/>
            </a:pPr>
            <a:r>
              <a:rPr lang="es-EC" sz="2000"/>
              <a:t>Muchos productores han incursionado en cultivo de otras especies, las cuales han sido viables técnicamente (?) pero no han logrado vender sus producciones a precios que garanticen rentabilidad. </a:t>
            </a:r>
          </a:p>
          <a:p>
            <a:pPr algn="just">
              <a:defRPr/>
            </a:pPr>
            <a:r>
              <a:rPr lang="es-EC" sz="2000"/>
              <a:t>El problema puede haber sido (?) un débil estudio de viabilidad comercial y de mercado. </a:t>
            </a:r>
          </a:p>
          <a:p>
            <a:pPr>
              <a:defRPr/>
            </a:pPr>
            <a:endParaRPr lang="es-EC" sz="1800"/>
          </a:p>
          <a:p>
            <a:pPr>
              <a:defRPr/>
            </a:pPr>
            <a:endParaRPr lang="es-EC" sz="1800"/>
          </a:p>
          <a:p>
            <a:pPr algn="r">
              <a:buFont typeface="Monotype Sorts" pitchFamily="2" charset="2"/>
              <a:buNone/>
              <a:defRPr/>
            </a:pPr>
            <a:r>
              <a:rPr lang="es-EC" sz="2000" b="1"/>
              <a: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9939">
                                            <p:txEl>
                                              <p:pRg st="1" end="1"/>
                                            </p:txEl>
                                          </p:spTgt>
                                        </p:tgtEl>
                                        <p:attrNameLst>
                                          <p:attrName>style.visibility</p:attrName>
                                        </p:attrNameLst>
                                      </p:cBhvr>
                                      <p:to>
                                        <p:strVal val="visible"/>
                                      </p:to>
                                    </p:set>
                                    <p:anim calcmode="lin" valueType="num">
                                      <p:cBhvr additive="base">
                                        <p:cTn id="7" dur="500" fill="hold"/>
                                        <p:tgtEl>
                                          <p:spTgt spid="39939">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9939">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9939">
                                            <p:txEl>
                                              <p:pRg st="2" end="2"/>
                                            </p:txEl>
                                          </p:spTgt>
                                        </p:tgtEl>
                                        <p:attrNameLst>
                                          <p:attrName>style.visibility</p:attrName>
                                        </p:attrNameLst>
                                      </p:cBhvr>
                                      <p:to>
                                        <p:strVal val="visible"/>
                                      </p:to>
                                    </p:set>
                                    <p:anim calcmode="lin" valueType="num">
                                      <p:cBhvr additive="base">
                                        <p:cTn id="11" dur="500" fill="hold"/>
                                        <p:tgtEl>
                                          <p:spTgt spid="39939">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99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39939">
                                            <p:txEl>
                                              <p:pRg st="3" end="3"/>
                                            </p:txEl>
                                          </p:spTgt>
                                        </p:tgtEl>
                                        <p:attrNameLst>
                                          <p:attrName>style.visibility</p:attrName>
                                        </p:attrNameLst>
                                      </p:cBhvr>
                                      <p:to>
                                        <p:strVal val="visible"/>
                                      </p:to>
                                    </p:set>
                                    <p:anim calcmode="lin" valueType="num">
                                      <p:cBhvr additive="base">
                                        <p:cTn id="17" dur="500" fill="hold"/>
                                        <p:tgtEl>
                                          <p:spTgt spid="39939">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993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39939">
                                            <p:txEl>
                                              <p:pRg st="4" end="4"/>
                                            </p:txEl>
                                          </p:spTgt>
                                        </p:tgtEl>
                                        <p:attrNameLst>
                                          <p:attrName>style.visibility</p:attrName>
                                        </p:attrNameLst>
                                      </p:cBhvr>
                                      <p:to>
                                        <p:strVal val="visible"/>
                                      </p:to>
                                    </p:set>
                                    <p:anim calcmode="lin" valueType="num">
                                      <p:cBhvr additive="base">
                                        <p:cTn id="23" dur="500" fill="hold"/>
                                        <p:tgtEl>
                                          <p:spTgt spid="39939">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993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39939">
                                            <p:txEl>
                                              <p:pRg st="7" end="7"/>
                                            </p:txEl>
                                          </p:spTgt>
                                        </p:tgtEl>
                                        <p:attrNameLst>
                                          <p:attrName>style.visibility</p:attrName>
                                        </p:attrNameLst>
                                      </p:cBhvr>
                                      <p:to>
                                        <p:strVal val="visible"/>
                                      </p:to>
                                    </p:set>
                                    <p:anim calcmode="lin" valueType="num">
                                      <p:cBhvr additive="base">
                                        <p:cTn id="29" dur="500" fill="hold"/>
                                        <p:tgtEl>
                                          <p:spTgt spid="39939">
                                            <p:txEl>
                                              <p:pRg st="7" end="7"/>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9939">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s-ES_tradnl" sz="2800" smtClean="0"/>
              <a:t>Estudios de Viabilidad </a:t>
            </a:r>
            <a:br>
              <a:rPr lang="es-ES_tradnl" sz="2800" smtClean="0"/>
            </a:br>
            <a:r>
              <a:rPr lang="es-ES_tradnl" sz="2800" smtClean="0"/>
              <a:t>Comercial y Mercado </a:t>
            </a:r>
            <a:r>
              <a:rPr lang="es-ES_tradnl" sz="1800" smtClean="0"/>
              <a:t>(cont. II)</a:t>
            </a:r>
          </a:p>
        </p:txBody>
      </p:sp>
      <p:sp>
        <p:nvSpPr>
          <p:cNvPr id="38915" name="Rectangle 3"/>
          <p:cNvSpPr>
            <a:spLocks noGrp="1" noChangeArrowheads="1"/>
          </p:cNvSpPr>
          <p:nvPr>
            <p:ph type="body" idx="1"/>
          </p:nvPr>
        </p:nvSpPr>
        <p:spPr>
          <a:xfrm>
            <a:off x="457200" y="1752600"/>
            <a:ext cx="8178800" cy="4171950"/>
          </a:xfrm>
        </p:spPr>
        <p:txBody>
          <a:bodyPr/>
          <a:lstStyle/>
          <a:p>
            <a:pPr>
              <a:defRPr/>
            </a:pPr>
            <a:r>
              <a:rPr lang="es-EC" sz="2000"/>
              <a:t>Estudio de la demanda </a:t>
            </a:r>
          </a:p>
          <a:p>
            <a:pPr lvl="1">
              <a:defRPr/>
            </a:pPr>
            <a:r>
              <a:rPr lang="es-EC" sz="1800"/>
              <a:t>Cantidad de  bien o servicio que mercado requiere </a:t>
            </a:r>
            <a:r>
              <a:rPr lang="es-EC" sz="1800" u="sng"/>
              <a:t>a un precio dado</a:t>
            </a:r>
          </a:p>
          <a:p>
            <a:pPr lvl="1">
              <a:defRPr/>
            </a:pPr>
            <a:r>
              <a:rPr lang="es-EC" sz="1800"/>
              <a:t>Actual y Futura (Oportuniades)</a:t>
            </a:r>
          </a:p>
          <a:p>
            <a:pPr lvl="1">
              <a:defRPr/>
            </a:pPr>
            <a:r>
              <a:rPr lang="es-EC" sz="1800"/>
              <a:t>Localización del mercado</a:t>
            </a:r>
          </a:p>
          <a:p>
            <a:pPr>
              <a:defRPr/>
            </a:pPr>
            <a:r>
              <a:rPr lang="es-EC" sz="2000"/>
              <a:t>Estudio de la oferta</a:t>
            </a:r>
          </a:p>
          <a:p>
            <a:pPr lvl="1">
              <a:defRPr/>
            </a:pPr>
            <a:r>
              <a:rPr lang="es-EC" sz="1800"/>
              <a:t>Competencia.</a:t>
            </a:r>
          </a:p>
          <a:p>
            <a:pPr lvl="1">
              <a:defRPr/>
            </a:pPr>
            <a:r>
              <a:rPr lang="es-EC" sz="1800"/>
              <a:t>Actual y Futura (Amenazas)</a:t>
            </a:r>
          </a:p>
          <a:p>
            <a:pPr lvl="1">
              <a:defRPr/>
            </a:pPr>
            <a:r>
              <a:rPr lang="es-EC" sz="1800"/>
              <a:t>Participación del mercado</a:t>
            </a:r>
          </a:p>
          <a:p>
            <a:pPr>
              <a:defRPr/>
            </a:pPr>
            <a:r>
              <a:rPr lang="es-EC" sz="2000"/>
              <a:t>Estudio de precios </a:t>
            </a:r>
          </a:p>
          <a:p>
            <a:pPr lvl="1">
              <a:defRPr/>
            </a:pPr>
            <a:r>
              <a:rPr lang="es-EC" sz="1800"/>
              <a:t>Elasticidad</a:t>
            </a:r>
          </a:p>
          <a:p>
            <a:pPr lvl="1">
              <a:defRPr/>
            </a:pPr>
            <a:r>
              <a:rPr lang="es-EC" sz="1800"/>
              <a:t>Pendientes</a:t>
            </a:r>
          </a:p>
          <a:p>
            <a:pPr lvl="1">
              <a:defRPr/>
            </a:pPr>
            <a:endParaRPr lang="es-EC" sz="1800"/>
          </a:p>
          <a:p>
            <a:pPr lvl="1" algn="r">
              <a:buFont typeface="Monotype Sorts" pitchFamily="2" charset="2"/>
              <a:buNone/>
              <a:defRPr/>
            </a:pPr>
            <a:r>
              <a:rPr lang="es-EC" sz="1800" b="1"/>
              <a: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additive="base">
                                        <p:cTn id="7" dur="500" fill="hold"/>
                                        <p:tgtEl>
                                          <p:spTgt spid="389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89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8915">
                                            <p:txEl>
                                              <p:pRg st="1" end="1"/>
                                            </p:txEl>
                                          </p:spTgt>
                                        </p:tgtEl>
                                        <p:attrNameLst>
                                          <p:attrName>style.visibility</p:attrName>
                                        </p:attrNameLst>
                                      </p:cBhvr>
                                      <p:to>
                                        <p:strVal val="visible"/>
                                      </p:to>
                                    </p:set>
                                    <p:anim calcmode="lin" valueType="num">
                                      <p:cBhvr additive="base">
                                        <p:cTn id="13" dur="500" fill="hold"/>
                                        <p:tgtEl>
                                          <p:spTgt spid="389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89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8915">
                                            <p:txEl>
                                              <p:pRg st="2" end="2"/>
                                            </p:txEl>
                                          </p:spTgt>
                                        </p:tgtEl>
                                        <p:attrNameLst>
                                          <p:attrName>style.visibility</p:attrName>
                                        </p:attrNameLst>
                                      </p:cBhvr>
                                      <p:to>
                                        <p:strVal val="visible"/>
                                      </p:to>
                                    </p:set>
                                    <p:anim calcmode="lin" valueType="num">
                                      <p:cBhvr additive="base">
                                        <p:cTn id="19" dur="500" fill="hold"/>
                                        <p:tgtEl>
                                          <p:spTgt spid="3891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89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8915">
                                            <p:txEl>
                                              <p:pRg st="3" end="3"/>
                                            </p:txEl>
                                          </p:spTgt>
                                        </p:tgtEl>
                                        <p:attrNameLst>
                                          <p:attrName>style.visibility</p:attrName>
                                        </p:attrNameLst>
                                      </p:cBhvr>
                                      <p:to>
                                        <p:strVal val="visible"/>
                                      </p:to>
                                    </p:set>
                                    <p:anim calcmode="lin" valueType="num">
                                      <p:cBhvr additive="base">
                                        <p:cTn id="25" dur="500" fill="hold"/>
                                        <p:tgtEl>
                                          <p:spTgt spid="3891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891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8915">
                                            <p:txEl>
                                              <p:pRg st="4" end="4"/>
                                            </p:txEl>
                                          </p:spTgt>
                                        </p:tgtEl>
                                        <p:attrNameLst>
                                          <p:attrName>style.visibility</p:attrName>
                                        </p:attrNameLst>
                                      </p:cBhvr>
                                      <p:to>
                                        <p:strVal val="visible"/>
                                      </p:to>
                                    </p:set>
                                    <p:anim calcmode="lin" valueType="num">
                                      <p:cBhvr additive="base">
                                        <p:cTn id="31" dur="500" fill="hold"/>
                                        <p:tgtEl>
                                          <p:spTgt spid="3891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891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8915">
                                            <p:txEl>
                                              <p:pRg st="5" end="5"/>
                                            </p:txEl>
                                          </p:spTgt>
                                        </p:tgtEl>
                                        <p:attrNameLst>
                                          <p:attrName>style.visibility</p:attrName>
                                        </p:attrNameLst>
                                      </p:cBhvr>
                                      <p:to>
                                        <p:strVal val="visible"/>
                                      </p:to>
                                    </p:set>
                                    <p:anim calcmode="lin" valueType="num">
                                      <p:cBhvr additive="base">
                                        <p:cTn id="37" dur="500" fill="hold"/>
                                        <p:tgtEl>
                                          <p:spTgt spid="3891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891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8915">
                                            <p:txEl>
                                              <p:pRg st="6" end="6"/>
                                            </p:txEl>
                                          </p:spTgt>
                                        </p:tgtEl>
                                        <p:attrNameLst>
                                          <p:attrName>style.visibility</p:attrName>
                                        </p:attrNameLst>
                                      </p:cBhvr>
                                      <p:to>
                                        <p:strVal val="visible"/>
                                      </p:to>
                                    </p:set>
                                    <p:anim calcmode="lin" valueType="num">
                                      <p:cBhvr additive="base">
                                        <p:cTn id="43" dur="500" fill="hold"/>
                                        <p:tgtEl>
                                          <p:spTgt spid="38915">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891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8915">
                                            <p:txEl>
                                              <p:pRg st="7" end="7"/>
                                            </p:txEl>
                                          </p:spTgt>
                                        </p:tgtEl>
                                        <p:attrNameLst>
                                          <p:attrName>style.visibility</p:attrName>
                                        </p:attrNameLst>
                                      </p:cBhvr>
                                      <p:to>
                                        <p:strVal val="visible"/>
                                      </p:to>
                                    </p:set>
                                    <p:anim calcmode="lin" valueType="num">
                                      <p:cBhvr additive="base">
                                        <p:cTn id="49" dur="500" fill="hold"/>
                                        <p:tgtEl>
                                          <p:spTgt spid="38915">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891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38915">
                                            <p:txEl>
                                              <p:pRg st="8" end="8"/>
                                            </p:txEl>
                                          </p:spTgt>
                                        </p:tgtEl>
                                        <p:attrNameLst>
                                          <p:attrName>style.visibility</p:attrName>
                                        </p:attrNameLst>
                                      </p:cBhvr>
                                      <p:to>
                                        <p:strVal val="visible"/>
                                      </p:to>
                                    </p:set>
                                    <p:anim calcmode="lin" valueType="num">
                                      <p:cBhvr additive="base">
                                        <p:cTn id="55" dur="500" fill="hold"/>
                                        <p:tgtEl>
                                          <p:spTgt spid="38915">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891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38915">
                                            <p:txEl>
                                              <p:pRg st="9" end="9"/>
                                            </p:txEl>
                                          </p:spTgt>
                                        </p:tgtEl>
                                        <p:attrNameLst>
                                          <p:attrName>style.visibility</p:attrName>
                                        </p:attrNameLst>
                                      </p:cBhvr>
                                      <p:to>
                                        <p:strVal val="visible"/>
                                      </p:to>
                                    </p:set>
                                    <p:anim calcmode="lin" valueType="num">
                                      <p:cBhvr additive="base">
                                        <p:cTn id="61" dur="500" fill="hold"/>
                                        <p:tgtEl>
                                          <p:spTgt spid="38915">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8915">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38915">
                                            <p:txEl>
                                              <p:pRg st="10" end="10"/>
                                            </p:txEl>
                                          </p:spTgt>
                                        </p:tgtEl>
                                        <p:attrNameLst>
                                          <p:attrName>style.visibility</p:attrName>
                                        </p:attrNameLst>
                                      </p:cBhvr>
                                      <p:to>
                                        <p:strVal val="visible"/>
                                      </p:to>
                                    </p:set>
                                    <p:anim calcmode="lin" valueType="num">
                                      <p:cBhvr additive="base">
                                        <p:cTn id="67" dur="500" fill="hold"/>
                                        <p:tgtEl>
                                          <p:spTgt spid="38915">
                                            <p:txEl>
                                              <p:pRg st="10" end="1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8915">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38915">
                                            <p:txEl>
                                              <p:pRg st="12" end="12"/>
                                            </p:txEl>
                                          </p:spTgt>
                                        </p:tgtEl>
                                        <p:attrNameLst>
                                          <p:attrName>style.visibility</p:attrName>
                                        </p:attrNameLst>
                                      </p:cBhvr>
                                      <p:to>
                                        <p:strVal val="visible"/>
                                      </p:to>
                                    </p:set>
                                    <p:anim calcmode="lin" valueType="num">
                                      <p:cBhvr additive="base">
                                        <p:cTn id="73" dur="500" fill="hold"/>
                                        <p:tgtEl>
                                          <p:spTgt spid="38915">
                                            <p:txEl>
                                              <p:pRg st="12" end="12"/>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38915">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bldLvl="2"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1026"/>
          <p:cNvSpPr>
            <a:spLocks noGrp="1" noChangeArrowheads="1"/>
          </p:cNvSpPr>
          <p:nvPr>
            <p:ph type="title"/>
          </p:nvPr>
        </p:nvSpPr>
        <p:spPr/>
        <p:txBody>
          <a:bodyPr/>
          <a:lstStyle/>
          <a:p>
            <a:r>
              <a:rPr lang="es-ES_tradnl" sz="2800" smtClean="0"/>
              <a:t>Estudios de Viabilidad </a:t>
            </a:r>
            <a:br>
              <a:rPr lang="es-ES_tradnl" sz="2800" smtClean="0"/>
            </a:br>
            <a:r>
              <a:rPr lang="es-ES_tradnl" sz="2800" smtClean="0"/>
              <a:t>Comercial y Mercado </a:t>
            </a:r>
            <a:r>
              <a:rPr lang="es-ES_tradnl" sz="1800" smtClean="0"/>
              <a:t>(cont. III)</a:t>
            </a:r>
          </a:p>
        </p:txBody>
      </p:sp>
      <p:sp>
        <p:nvSpPr>
          <p:cNvPr id="40963" name="Rectangle 1027"/>
          <p:cNvSpPr>
            <a:spLocks noGrp="1" noChangeArrowheads="1"/>
          </p:cNvSpPr>
          <p:nvPr>
            <p:ph type="body" idx="1"/>
          </p:nvPr>
        </p:nvSpPr>
        <p:spPr>
          <a:xfrm>
            <a:off x="457200" y="1752600"/>
            <a:ext cx="8178800" cy="4171950"/>
          </a:xfrm>
        </p:spPr>
        <p:txBody>
          <a:bodyPr/>
          <a:lstStyle/>
          <a:p>
            <a:pPr>
              <a:defRPr/>
            </a:pPr>
            <a:endParaRPr lang="es-EC" sz="2000"/>
          </a:p>
          <a:p>
            <a:pPr>
              <a:defRPr/>
            </a:pPr>
            <a:r>
              <a:rPr lang="es-EC" sz="2000"/>
              <a:t>Estudio de políticas de comercialización</a:t>
            </a:r>
          </a:p>
          <a:p>
            <a:pPr lvl="1">
              <a:defRPr/>
            </a:pPr>
            <a:r>
              <a:rPr lang="es-EC" sz="1800"/>
              <a:t>Canales de distribución</a:t>
            </a:r>
          </a:p>
          <a:p>
            <a:pPr lvl="1">
              <a:defRPr/>
            </a:pPr>
            <a:r>
              <a:rPr lang="es-EC" sz="1800"/>
              <a:t>Niveles de descuentos, </a:t>
            </a:r>
          </a:p>
          <a:p>
            <a:pPr lvl="1">
              <a:defRPr/>
            </a:pPr>
            <a:r>
              <a:rPr lang="es-EC" sz="1800"/>
              <a:t>Márgenes en la cadena</a:t>
            </a:r>
          </a:p>
          <a:p>
            <a:pPr lvl="1">
              <a:defRPr/>
            </a:pPr>
            <a:r>
              <a:rPr lang="es-EC" sz="1800"/>
              <a:t>Políticas de crédito</a:t>
            </a:r>
          </a:p>
          <a:p>
            <a:pPr>
              <a:defRPr/>
            </a:pPr>
            <a:r>
              <a:rPr lang="es-EC" sz="2000"/>
              <a:t> Estudio de los proveedores</a:t>
            </a:r>
          </a:p>
          <a:p>
            <a:pPr lvl="1">
              <a:defRPr/>
            </a:pPr>
            <a:r>
              <a:rPr lang="es-EC" sz="1800"/>
              <a:t>Disponibilidad, calidad y precio  de insumos</a:t>
            </a:r>
          </a:p>
          <a:p>
            <a:pPr lvl="1">
              <a:defRPr/>
            </a:pPr>
            <a:r>
              <a:rPr lang="es-EC" sz="1800"/>
              <a:t>Cantidad y tipo de proveedores </a:t>
            </a:r>
          </a:p>
          <a:p>
            <a:pPr lvl="1">
              <a:defRPr/>
            </a:pPr>
            <a:r>
              <a:rPr lang="es-EC" sz="1800"/>
              <a:t>Poder de control sobre el proyecto.</a:t>
            </a:r>
          </a:p>
          <a:p>
            <a:pPr>
              <a:defRPr/>
            </a:pPr>
            <a:endParaRPr lang="es-ES_tradnl" sz="180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63">
                                            <p:txEl>
                                              <p:pRg st="1" end="1"/>
                                            </p:txEl>
                                          </p:spTgt>
                                        </p:tgtEl>
                                        <p:attrNameLst>
                                          <p:attrName>style.visibility</p:attrName>
                                        </p:attrNameLst>
                                      </p:cBhvr>
                                      <p:to>
                                        <p:strVal val="visible"/>
                                      </p:to>
                                    </p:set>
                                    <p:anim calcmode="lin" valueType="num">
                                      <p:cBhvr additive="base">
                                        <p:cTn id="7" dur="500" fill="hold"/>
                                        <p:tgtEl>
                                          <p:spTgt spid="4096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63">
                                            <p:txEl>
                                              <p:pRg st="2" end="2"/>
                                            </p:txEl>
                                          </p:spTgt>
                                        </p:tgtEl>
                                        <p:attrNameLst>
                                          <p:attrName>style.visibility</p:attrName>
                                        </p:attrNameLst>
                                      </p:cBhvr>
                                      <p:to>
                                        <p:strVal val="visible"/>
                                      </p:to>
                                    </p:set>
                                    <p:anim calcmode="lin" valueType="num">
                                      <p:cBhvr additive="base">
                                        <p:cTn id="13" dur="500" fill="hold"/>
                                        <p:tgtEl>
                                          <p:spTgt spid="4096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9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963">
                                            <p:txEl>
                                              <p:pRg st="3" end="3"/>
                                            </p:txEl>
                                          </p:spTgt>
                                        </p:tgtEl>
                                        <p:attrNameLst>
                                          <p:attrName>style.visibility</p:attrName>
                                        </p:attrNameLst>
                                      </p:cBhvr>
                                      <p:to>
                                        <p:strVal val="visible"/>
                                      </p:to>
                                    </p:set>
                                    <p:anim calcmode="lin" valueType="num">
                                      <p:cBhvr additive="base">
                                        <p:cTn id="19" dur="500" fill="hold"/>
                                        <p:tgtEl>
                                          <p:spTgt spid="4096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9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0963">
                                            <p:txEl>
                                              <p:pRg st="4" end="4"/>
                                            </p:txEl>
                                          </p:spTgt>
                                        </p:tgtEl>
                                        <p:attrNameLst>
                                          <p:attrName>style.visibility</p:attrName>
                                        </p:attrNameLst>
                                      </p:cBhvr>
                                      <p:to>
                                        <p:strVal val="visible"/>
                                      </p:to>
                                    </p:set>
                                    <p:anim calcmode="lin" valueType="num">
                                      <p:cBhvr additive="base">
                                        <p:cTn id="25" dur="500" fill="hold"/>
                                        <p:tgtEl>
                                          <p:spTgt spid="4096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096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0963">
                                            <p:txEl>
                                              <p:pRg st="5" end="5"/>
                                            </p:txEl>
                                          </p:spTgt>
                                        </p:tgtEl>
                                        <p:attrNameLst>
                                          <p:attrName>style.visibility</p:attrName>
                                        </p:attrNameLst>
                                      </p:cBhvr>
                                      <p:to>
                                        <p:strVal val="visible"/>
                                      </p:to>
                                    </p:set>
                                    <p:anim calcmode="lin" valueType="num">
                                      <p:cBhvr additive="base">
                                        <p:cTn id="31" dur="500" fill="hold"/>
                                        <p:tgtEl>
                                          <p:spTgt spid="4096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096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0963">
                                            <p:txEl>
                                              <p:pRg st="6" end="6"/>
                                            </p:txEl>
                                          </p:spTgt>
                                        </p:tgtEl>
                                        <p:attrNameLst>
                                          <p:attrName>style.visibility</p:attrName>
                                        </p:attrNameLst>
                                      </p:cBhvr>
                                      <p:to>
                                        <p:strVal val="visible"/>
                                      </p:to>
                                    </p:set>
                                    <p:anim calcmode="lin" valueType="num">
                                      <p:cBhvr additive="base">
                                        <p:cTn id="37" dur="500" fill="hold"/>
                                        <p:tgtEl>
                                          <p:spTgt spid="4096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096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0963">
                                            <p:txEl>
                                              <p:pRg st="7" end="7"/>
                                            </p:txEl>
                                          </p:spTgt>
                                        </p:tgtEl>
                                        <p:attrNameLst>
                                          <p:attrName>style.visibility</p:attrName>
                                        </p:attrNameLst>
                                      </p:cBhvr>
                                      <p:to>
                                        <p:strVal val="visible"/>
                                      </p:to>
                                    </p:set>
                                    <p:anim calcmode="lin" valueType="num">
                                      <p:cBhvr additive="base">
                                        <p:cTn id="43" dur="500" fill="hold"/>
                                        <p:tgtEl>
                                          <p:spTgt spid="40963">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096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0963">
                                            <p:txEl>
                                              <p:pRg st="8" end="8"/>
                                            </p:txEl>
                                          </p:spTgt>
                                        </p:tgtEl>
                                        <p:attrNameLst>
                                          <p:attrName>style.visibility</p:attrName>
                                        </p:attrNameLst>
                                      </p:cBhvr>
                                      <p:to>
                                        <p:strVal val="visible"/>
                                      </p:to>
                                    </p:set>
                                    <p:anim calcmode="lin" valueType="num">
                                      <p:cBhvr additive="base">
                                        <p:cTn id="49" dur="500" fill="hold"/>
                                        <p:tgtEl>
                                          <p:spTgt spid="40963">
                                            <p:txEl>
                                              <p:pRg st="8" end="8"/>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096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40963">
                                            <p:txEl>
                                              <p:pRg st="9" end="9"/>
                                            </p:txEl>
                                          </p:spTgt>
                                        </p:tgtEl>
                                        <p:attrNameLst>
                                          <p:attrName>style.visibility</p:attrName>
                                        </p:attrNameLst>
                                      </p:cBhvr>
                                      <p:to>
                                        <p:strVal val="visible"/>
                                      </p:to>
                                    </p:set>
                                    <p:anim calcmode="lin" valueType="num">
                                      <p:cBhvr additive="base">
                                        <p:cTn id="55" dur="500" fill="hold"/>
                                        <p:tgtEl>
                                          <p:spTgt spid="40963">
                                            <p:txEl>
                                              <p:pRg st="9" end="9"/>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4096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bldLvl="2"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s-ES_tradnl" sz="2800" smtClean="0"/>
              <a:t>Estudio Macroeconómico</a:t>
            </a:r>
            <a:endParaRPr lang="es-ES_tradnl" smtClean="0"/>
          </a:p>
        </p:txBody>
      </p:sp>
      <p:sp>
        <p:nvSpPr>
          <p:cNvPr id="18435" name="Rectangle 3"/>
          <p:cNvSpPr>
            <a:spLocks noGrp="1" noChangeArrowheads="1"/>
          </p:cNvSpPr>
          <p:nvPr>
            <p:ph type="body" idx="1"/>
          </p:nvPr>
        </p:nvSpPr>
        <p:spPr/>
        <p:txBody>
          <a:bodyPr/>
          <a:lstStyle/>
          <a:p>
            <a:pPr algn="just">
              <a:defRPr/>
            </a:pPr>
            <a:endParaRPr lang="es-ES_tradnl" sz="2000"/>
          </a:p>
          <a:p>
            <a:pPr algn="just">
              <a:defRPr/>
            </a:pPr>
            <a:r>
              <a:rPr lang="es-ES_tradnl" sz="2000"/>
              <a:t>E</a:t>
            </a:r>
            <a:r>
              <a:rPr lang="es-EC" sz="2000"/>
              <a:t>studio de las diversas variables económicas</a:t>
            </a:r>
          </a:p>
          <a:p>
            <a:pPr lvl="1" algn="just">
              <a:defRPr/>
            </a:pPr>
            <a:r>
              <a:rPr lang="es-EC" sz="1800"/>
              <a:t>Del país en donde se va a realizar la producción</a:t>
            </a:r>
          </a:p>
          <a:p>
            <a:pPr lvl="1" algn="just">
              <a:defRPr/>
            </a:pPr>
            <a:r>
              <a:rPr lang="es-EC" sz="1800"/>
              <a:t>Del país del mercado destino </a:t>
            </a:r>
          </a:p>
          <a:p>
            <a:pPr lvl="1" algn="just">
              <a:defRPr/>
            </a:pPr>
            <a:r>
              <a:rPr lang="es-EC" sz="1800"/>
              <a:t>Del país de los proveedores. </a:t>
            </a:r>
          </a:p>
          <a:p>
            <a:pPr algn="just">
              <a:defRPr/>
            </a:pPr>
            <a:r>
              <a:rPr lang="es-EC" sz="2000"/>
              <a:t>Va a afectar directamente al proyecto.</a:t>
            </a:r>
          </a:p>
          <a:p>
            <a:pPr algn="just">
              <a:defRPr/>
            </a:pPr>
            <a:r>
              <a:rPr lang="es-EC" sz="2000"/>
              <a:t>No decide en sí el realizar o no el proyecto, pero la información por él proporcionada va a afectar el análisis del mismo mediante los  otros estudios</a:t>
            </a:r>
          </a:p>
          <a:p>
            <a:pPr algn="just">
              <a:defRPr/>
            </a:pPr>
            <a:endParaRPr lang="es-EC" sz="2000"/>
          </a:p>
          <a:p>
            <a:pPr algn="r">
              <a:buFont typeface="Monotype Sorts" pitchFamily="2" charset="2"/>
              <a:buNone/>
              <a:defRPr/>
            </a:pPr>
            <a:r>
              <a:rPr lang="es-EC" sz="2000" b="1"/>
              <a:t>...</a:t>
            </a:r>
            <a:endParaRPr lang="es-ES_tradnl" sz="200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435">
                                            <p:txEl>
                                              <p:pRg st="1" end="1"/>
                                            </p:txEl>
                                          </p:spTgt>
                                        </p:tgtEl>
                                        <p:attrNameLst>
                                          <p:attrName>style.visibility</p:attrName>
                                        </p:attrNameLst>
                                      </p:cBhvr>
                                      <p:to>
                                        <p:strVal val="visible"/>
                                      </p:to>
                                    </p:set>
                                    <p:anim calcmode="lin" valueType="num">
                                      <p:cBhvr additive="base">
                                        <p:cTn id="7" dur="500" fill="hold"/>
                                        <p:tgtEl>
                                          <p:spTgt spid="18435">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84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8435">
                                            <p:txEl>
                                              <p:pRg st="2" end="2"/>
                                            </p:txEl>
                                          </p:spTgt>
                                        </p:tgtEl>
                                        <p:attrNameLst>
                                          <p:attrName>style.visibility</p:attrName>
                                        </p:attrNameLst>
                                      </p:cBhvr>
                                      <p:to>
                                        <p:strVal val="visible"/>
                                      </p:to>
                                    </p:set>
                                    <p:anim calcmode="lin" valueType="num">
                                      <p:cBhvr additive="base">
                                        <p:cTn id="13" dur="500" fill="hold"/>
                                        <p:tgtEl>
                                          <p:spTgt spid="18435">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84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anim calcmode="lin" valueType="num">
                                      <p:cBhvr additive="base">
                                        <p:cTn id="19" dur="500" fill="hold"/>
                                        <p:tgtEl>
                                          <p:spTgt spid="1843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843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8435">
                                            <p:txEl>
                                              <p:pRg st="4" end="4"/>
                                            </p:txEl>
                                          </p:spTgt>
                                        </p:tgtEl>
                                        <p:attrNameLst>
                                          <p:attrName>style.visibility</p:attrName>
                                        </p:attrNameLst>
                                      </p:cBhvr>
                                      <p:to>
                                        <p:strVal val="visible"/>
                                      </p:to>
                                    </p:set>
                                    <p:anim calcmode="lin" valueType="num">
                                      <p:cBhvr additive="base">
                                        <p:cTn id="25" dur="500" fill="hold"/>
                                        <p:tgtEl>
                                          <p:spTgt spid="18435">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843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8435">
                                            <p:txEl>
                                              <p:pRg st="5" end="5"/>
                                            </p:txEl>
                                          </p:spTgt>
                                        </p:tgtEl>
                                        <p:attrNameLst>
                                          <p:attrName>style.visibility</p:attrName>
                                        </p:attrNameLst>
                                      </p:cBhvr>
                                      <p:to>
                                        <p:strVal val="visible"/>
                                      </p:to>
                                    </p:set>
                                    <p:anim calcmode="lin" valueType="num">
                                      <p:cBhvr additive="base">
                                        <p:cTn id="31" dur="500" fill="hold"/>
                                        <p:tgtEl>
                                          <p:spTgt spid="18435">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843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8435">
                                            <p:txEl>
                                              <p:pRg st="6" end="6"/>
                                            </p:txEl>
                                          </p:spTgt>
                                        </p:tgtEl>
                                        <p:attrNameLst>
                                          <p:attrName>style.visibility</p:attrName>
                                        </p:attrNameLst>
                                      </p:cBhvr>
                                      <p:to>
                                        <p:strVal val="visible"/>
                                      </p:to>
                                    </p:set>
                                    <p:anim calcmode="lin" valueType="num">
                                      <p:cBhvr additive="base">
                                        <p:cTn id="37" dur="500" fill="hold"/>
                                        <p:tgtEl>
                                          <p:spTgt spid="18435">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843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8435">
                                            <p:txEl>
                                              <p:pRg st="8" end="8"/>
                                            </p:txEl>
                                          </p:spTgt>
                                        </p:tgtEl>
                                        <p:attrNameLst>
                                          <p:attrName>style.visibility</p:attrName>
                                        </p:attrNameLst>
                                      </p:cBhvr>
                                      <p:to>
                                        <p:strVal val="visible"/>
                                      </p:to>
                                    </p:set>
                                    <p:anim calcmode="lin" valueType="num">
                                      <p:cBhvr additive="base">
                                        <p:cTn id="43" dur="500" fill="hold"/>
                                        <p:tgtEl>
                                          <p:spTgt spid="18435">
                                            <p:txEl>
                                              <p:pRg st="8" end="8"/>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8435">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bldLvl="2"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s-ES_tradnl" sz="2800" smtClean="0"/>
              <a:t>Estudio Macroeconómico (cont. I)</a:t>
            </a:r>
            <a:endParaRPr lang="es-ES_tradnl" smtClean="0"/>
          </a:p>
        </p:txBody>
      </p:sp>
      <p:sp>
        <p:nvSpPr>
          <p:cNvPr id="41987" name="Rectangle 3"/>
          <p:cNvSpPr>
            <a:spLocks noGrp="1" noChangeArrowheads="1"/>
          </p:cNvSpPr>
          <p:nvPr>
            <p:ph type="body" idx="1"/>
          </p:nvPr>
        </p:nvSpPr>
        <p:spPr/>
        <p:txBody>
          <a:bodyPr/>
          <a:lstStyle/>
          <a:p>
            <a:pPr algn="just">
              <a:defRPr/>
            </a:pPr>
            <a:r>
              <a:rPr lang="es-EC" sz="2000"/>
              <a:t>Tasas de inflación:</a:t>
            </a:r>
          </a:p>
          <a:p>
            <a:pPr lvl="1" algn="just">
              <a:defRPr/>
            </a:pPr>
            <a:r>
              <a:rPr lang="es-EC" sz="1800"/>
              <a:t>Internas.- Afectan costos de producción</a:t>
            </a:r>
          </a:p>
          <a:p>
            <a:pPr lvl="1" algn="just">
              <a:defRPr/>
            </a:pPr>
            <a:r>
              <a:rPr lang="es-EC" sz="1800"/>
              <a:t>Externas.- Afectan insumos importados / Demanda</a:t>
            </a:r>
          </a:p>
          <a:p>
            <a:pPr algn="just">
              <a:defRPr/>
            </a:pPr>
            <a:r>
              <a:rPr lang="es-EC" sz="2000"/>
              <a:t>Políticas cambiarias</a:t>
            </a:r>
          </a:p>
          <a:p>
            <a:pPr lvl="1" algn="just">
              <a:defRPr/>
            </a:pPr>
            <a:r>
              <a:rPr lang="es-EC" sz="1800"/>
              <a:t>Encarecen / abaratan insumos importados</a:t>
            </a:r>
          </a:p>
          <a:p>
            <a:pPr lvl="1" algn="just">
              <a:defRPr/>
            </a:pPr>
            <a:r>
              <a:rPr lang="es-EC" sz="1800"/>
              <a:t>Afectan precio que se recibe por las exportaciones</a:t>
            </a:r>
          </a:p>
          <a:p>
            <a:pPr algn="just">
              <a:defRPr/>
            </a:pPr>
            <a:r>
              <a:rPr lang="es-EC" sz="2000"/>
              <a:t>Políticas salariales / Desempleo </a:t>
            </a:r>
          </a:p>
          <a:p>
            <a:pPr lvl="1" algn="just">
              <a:defRPr/>
            </a:pPr>
            <a:r>
              <a:rPr lang="es-EC" sz="1800"/>
              <a:t>Afectan Demanda</a:t>
            </a:r>
          </a:p>
          <a:p>
            <a:pPr lvl="1" algn="just">
              <a:defRPr/>
            </a:pPr>
            <a:r>
              <a:rPr lang="es-EC" sz="1800"/>
              <a:t>Afectan a  Disponibilidad de mano de Obra</a:t>
            </a:r>
          </a:p>
          <a:p>
            <a:pPr lvl="1" algn="just">
              <a:defRPr/>
            </a:pPr>
            <a:endParaRPr lang="es-EC" sz="1800"/>
          </a:p>
          <a:p>
            <a:pPr lvl="1" algn="just">
              <a:defRPr/>
            </a:pPr>
            <a:endParaRPr lang="es-EC" sz="1800"/>
          </a:p>
          <a:p>
            <a:pPr algn="r">
              <a:buFont typeface="Monotype Sorts" pitchFamily="2" charset="2"/>
              <a:buNone/>
              <a:defRPr/>
            </a:pPr>
            <a:r>
              <a:rPr lang="es-EC" sz="2000" b="1"/>
              <a:t>...</a:t>
            </a:r>
            <a:endParaRPr lang="es-EC" sz="200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 calcmode="lin" valueType="num">
                                      <p:cBhvr additive="base">
                                        <p:cTn id="7" dur="500" fill="hold"/>
                                        <p:tgtEl>
                                          <p:spTgt spid="419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19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1987">
                                            <p:txEl>
                                              <p:pRg st="1" end="1"/>
                                            </p:txEl>
                                          </p:spTgt>
                                        </p:tgtEl>
                                        <p:attrNameLst>
                                          <p:attrName>style.visibility</p:attrName>
                                        </p:attrNameLst>
                                      </p:cBhvr>
                                      <p:to>
                                        <p:strVal val="visible"/>
                                      </p:to>
                                    </p:set>
                                    <p:anim calcmode="lin" valueType="num">
                                      <p:cBhvr additive="base">
                                        <p:cTn id="13" dur="500" fill="hold"/>
                                        <p:tgtEl>
                                          <p:spTgt spid="419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19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1987">
                                            <p:txEl>
                                              <p:pRg st="2" end="2"/>
                                            </p:txEl>
                                          </p:spTgt>
                                        </p:tgtEl>
                                        <p:attrNameLst>
                                          <p:attrName>style.visibility</p:attrName>
                                        </p:attrNameLst>
                                      </p:cBhvr>
                                      <p:to>
                                        <p:strVal val="visible"/>
                                      </p:to>
                                    </p:set>
                                    <p:anim calcmode="lin" valueType="num">
                                      <p:cBhvr additive="base">
                                        <p:cTn id="19" dur="500" fill="hold"/>
                                        <p:tgtEl>
                                          <p:spTgt spid="419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19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1987">
                                            <p:txEl>
                                              <p:pRg st="3" end="3"/>
                                            </p:txEl>
                                          </p:spTgt>
                                        </p:tgtEl>
                                        <p:attrNameLst>
                                          <p:attrName>style.visibility</p:attrName>
                                        </p:attrNameLst>
                                      </p:cBhvr>
                                      <p:to>
                                        <p:strVal val="visible"/>
                                      </p:to>
                                    </p:set>
                                    <p:anim calcmode="lin" valueType="num">
                                      <p:cBhvr additive="base">
                                        <p:cTn id="25" dur="500" fill="hold"/>
                                        <p:tgtEl>
                                          <p:spTgt spid="4198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198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1987">
                                            <p:txEl>
                                              <p:pRg st="4" end="4"/>
                                            </p:txEl>
                                          </p:spTgt>
                                        </p:tgtEl>
                                        <p:attrNameLst>
                                          <p:attrName>style.visibility</p:attrName>
                                        </p:attrNameLst>
                                      </p:cBhvr>
                                      <p:to>
                                        <p:strVal val="visible"/>
                                      </p:to>
                                    </p:set>
                                    <p:anim calcmode="lin" valueType="num">
                                      <p:cBhvr additive="base">
                                        <p:cTn id="31" dur="500" fill="hold"/>
                                        <p:tgtEl>
                                          <p:spTgt spid="4198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198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1987">
                                            <p:txEl>
                                              <p:pRg st="5" end="5"/>
                                            </p:txEl>
                                          </p:spTgt>
                                        </p:tgtEl>
                                        <p:attrNameLst>
                                          <p:attrName>style.visibility</p:attrName>
                                        </p:attrNameLst>
                                      </p:cBhvr>
                                      <p:to>
                                        <p:strVal val="visible"/>
                                      </p:to>
                                    </p:set>
                                    <p:anim calcmode="lin" valueType="num">
                                      <p:cBhvr additive="base">
                                        <p:cTn id="37" dur="500" fill="hold"/>
                                        <p:tgtEl>
                                          <p:spTgt spid="4198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198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1987">
                                            <p:txEl>
                                              <p:pRg st="6" end="6"/>
                                            </p:txEl>
                                          </p:spTgt>
                                        </p:tgtEl>
                                        <p:attrNameLst>
                                          <p:attrName>style.visibility</p:attrName>
                                        </p:attrNameLst>
                                      </p:cBhvr>
                                      <p:to>
                                        <p:strVal val="visible"/>
                                      </p:to>
                                    </p:set>
                                    <p:anim calcmode="lin" valueType="num">
                                      <p:cBhvr additive="base">
                                        <p:cTn id="43" dur="500" fill="hold"/>
                                        <p:tgtEl>
                                          <p:spTgt spid="41987">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198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1987">
                                            <p:txEl>
                                              <p:pRg st="7" end="7"/>
                                            </p:txEl>
                                          </p:spTgt>
                                        </p:tgtEl>
                                        <p:attrNameLst>
                                          <p:attrName>style.visibility</p:attrName>
                                        </p:attrNameLst>
                                      </p:cBhvr>
                                      <p:to>
                                        <p:strVal val="visible"/>
                                      </p:to>
                                    </p:set>
                                    <p:anim calcmode="lin" valueType="num">
                                      <p:cBhvr additive="base">
                                        <p:cTn id="49" dur="500" fill="hold"/>
                                        <p:tgtEl>
                                          <p:spTgt spid="41987">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198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41987">
                                            <p:txEl>
                                              <p:pRg st="8" end="8"/>
                                            </p:txEl>
                                          </p:spTgt>
                                        </p:tgtEl>
                                        <p:attrNameLst>
                                          <p:attrName>style.visibility</p:attrName>
                                        </p:attrNameLst>
                                      </p:cBhvr>
                                      <p:to>
                                        <p:strVal val="visible"/>
                                      </p:to>
                                    </p:set>
                                    <p:anim calcmode="lin" valueType="num">
                                      <p:cBhvr additive="base">
                                        <p:cTn id="55" dur="500" fill="hold"/>
                                        <p:tgtEl>
                                          <p:spTgt spid="41987">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41987">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41987">
                                            <p:txEl>
                                              <p:pRg st="11" end="11"/>
                                            </p:txEl>
                                          </p:spTgt>
                                        </p:tgtEl>
                                        <p:attrNameLst>
                                          <p:attrName>style.visibility</p:attrName>
                                        </p:attrNameLst>
                                      </p:cBhvr>
                                      <p:to>
                                        <p:strVal val="visible"/>
                                      </p:to>
                                    </p:set>
                                    <p:anim calcmode="lin" valueType="num">
                                      <p:cBhvr additive="base">
                                        <p:cTn id="61" dur="500" fill="hold"/>
                                        <p:tgtEl>
                                          <p:spTgt spid="41987">
                                            <p:txEl>
                                              <p:pRg st="11" end="11"/>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41987">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bldLvl="2"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1026"/>
          <p:cNvSpPr>
            <a:spLocks noGrp="1" noChangeArrowheads="1"/>
          </p:cNvSpPr>
          <p:nvPr>
            <p:ph type="title"/>
          </p:nvPr>
        </p:nvSpPr>
        <p:spPr/>
        <p:txBody>
          <a:bodyPr/>
          <a:lstStyle/>
          <a:p>
            <a:r>
              <a:rPr lang="es-ES_tradnl" sz="2800" smtClean="0"/>
              <a:t>Estudio Macroeconómico (cont. II)</a:t>
            </a:r>
            <a:endParaRPr lang="es-ES_tradnl" smtClean="0"/>
          </a:p>
        </p:txBody>
      </p:sp>
      <p:sp>
        <p:nvSpPr>
          <p:cNvPr id="44035" name="Rectangle 1027"/>
          <p:cNvSpPr>
            <a:spLocks noGrp="1" noChangeArrowheads="1"/>
          </p:cNvSpPr>
          <p:nvPr>
            <p:ph type="body" idx="1"/>
          </p:nvPr>
        </p:nvSpPr>
        <p:spPr/>
        <p:txBody>
          <a:bodyPr/>
          <a:lstStyle/>
          <a:p>
            <a:pPr algn="just">
              <a:defRPr/>
            </a:pPr>
            <a:r>
              <a:rPr lang="es-EC" sz="2000"/>
              <a:t>Crecimiento de la economía</a:t>
            </a:r>
          </a:p>
          <a:p>
            <a:pPr lvl="1" algn="just">
              <a:defRPr/>
            </a:pPr>
            <a:r>
              <a:rPr lang="es-EC" sz="1800"/>
              <a:t>Afectan a la Demanda</a:t>
            </a:r>
          </a:p>
          <a:p>
            <a:pPr algn="just">
              <a:defRPr/>
            </a:pPr>
            <a:r>
              <a:rPr lang="es-EC" sz="2000"/>
              <a:t>Tasas de interés nacionales y extranjeras</a:t>
            </a:r>
          </a:p>
          <a:p>
            <a:pPr lvl="1" algn="just">
              <a:defRPr/>
            </a:pPr>
            <a:r>
              <a:rPr lang="es-EC" sz="1800"/>
              <a:t>Afectan al Costo de Dinero</a:t>
            </a:r>
          </a:p>
          <a:p>
            <a:pPr algn="just">
              <a:defRPr/>
            </a:pPr>
            <a:r>
              <a:rPr lang="es-EC" sz="2000"/>
              <a:t>Políticas monetarias</a:t>
            </a:r>
          </a:p>
          <a:p>
            <a:pPr lvl="1" algn="just">
              <a:defRPr/>
            </a:pPr>
            <a:r>
              <a:rPr lang="es-EC" sz="1800"/>
              <a:t>Afectan a la inflación/ Tasa de  interes / Riesgo del Pais</a:t>
            </a:r>
          </a:p>
          <a:p>
            <a:pPr algn="just">
              <a:defRPr/>
            </a:pPr>
            <a:r>
              <a:rPr lang="es-EC" sz="2000"/>
              <a:t>Políticas Fiscales</a:t>
            </a:r>
          </a:p>
          <a:p>
            <a:pPr lvl="1" algn="just">
              <a:defRPr/>
            </a:pPr>
            <a:r>
              <a:rPr lang="es-EC" sz="1800"/>
              <a:t>Impuestos</a:t>
            </a:r>
          </a:p>
          <a:p>
            <a:pPr lvl="1" algn="just">
              <a:defRPr/>
            </a:pPr>
            <a:r>
              <a:rPr lang="es-EC" sz="1800"/>
              <a:t>Barreras Comerciales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 calcmode="lin" valueType="num">
                                      <p:cBhvr additive="base">
                                        <p:cTn id="7" dur="500" fill="hold"/>
                                        <p:tgtEl>
                                          <p:spTgt spid="440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03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44035">
                                            <p:txEl>
                                              <p:pRg st="1" end="1"/>
                                            </p:txEl>
                                          </p:spTgt>
                                        </p:tgtEl>
                                        <p:attrNameLst>
                                          <p:attrName>style.visibility</p:attrName>
                                        </p:attrNameLst>
                                      </p:cBhvr>
                                      <p:to>
                                        <p:strVal val="visible"/>
                                      </p:to>
                                    </p:set>
                                    <p:anim calcmode="lin" valueType="num">
                                      <p:cBhvr additive="base">
                                        <p:cTn id="11" dur="500" fill="hold"/>
                                        <p:tgtEl>
                                          <p:spTgt spid="44035">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40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44035">
                                            <p:txEl>
                                              <p:pRg st="2" end="2"/>
                                            </p:txEl>
                                          </p:spTgt>
                                        </p:tgtEl>
                                        <p:attrNameLst>
                                          <p:attrName>style.visibility</p:attrName>
                                        </p:attrNameLst>
                                      </p:cBhvr>
                                      <p:to>
                                        <p:strVal val="visible"/>
                                      </p:to>
                                    </p:set>
                                    <p:anim calcmode="lin" valueType="num">
                                      <p:cBhvr additive="base">
                                        <p:cTn id="17" dur="500" fill="hold"/>
                                        <p:tgtEl>
                                          <p:spTgt spid="44035">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4035">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44035">
                                            <p:txEl>
                                              <p:pRg st="3" end="3"/>
                                            </p:txEl>
                                          </p:spTgt>
                                        </p:tgtEl>
                                        <p:attrNameLst>
                                          <p:attrName>style.visibility</p:attrName>
                                        </p:attrNameLst>
                                      </p:cBhvr>
                                      <p:to>
                                        <p:strVal val="visible"/>
                                      </p:to>
                                    </p:set>
                                    <p:anim calcmode="lin" valueType="num">
                                      <p:cBhvr additive="base">
                                        <p:cTn id="21" dur="500" fill="hold"/>
                                        <p:tgtEl>
                                          <p:spTgt spid="44035">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4403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44035">
                                            <p:txEl>
                                              <p:pRg st="4" end="4"/>
                                            </p:txEl>
                                          </p:spTgt>
                                        </p:tgtEl>
                                        <p:attrNameLst>
                                          <p:attrName>style.visibility</p:attrName>
                                        </p:attrNameLst>
                                      </p:cBhvr>
                                      <p:to>
                                        <p:strVal val="visible"/>
                                      </p:to>
                                    </p:set>
                                    <p:anim calcmode="lin" valueType="num">
                                      <p:cBhvr additive="base">
                                        <p:cTn id="27" dur="500" fill="hold"/>
                                        <p:tgtEl>
                                          <p:spTgt spid="44035">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44035">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44035">
                                            <p:txEl>
                                              <p:pRg st="5" end="5"/>
                                            </p:txEl>
                                          </p:spTgt>
                                        </p:tgtEl>
                                        <p:attrNameLst>
                                          <p:attrName>style.visibility</p:attrName>
                                        </p:attrNameLst>
                                      </p:cBhvr>
                                      <p:to>
                                        <p:strVal val="visible"/>
                                      </p:to>
                                    </p:set>
                                    <p:anim calcmode="lin" valueType="num">
                                      <p:cBhvr additive="base">
                                        <p:cTn id="31" dur="500" fill="hold"/>
                                        <p:tgtEl>
                                          <p:spTgt spid="44035">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403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4035">
                                            <p:txEl>
                                              <p:pRg st="6" end="6"/>
                                            </p:txEl>
                                          </p:spTgt>
                                        </p:tgtEl>
                                        <p:attrNameLst>
                                          <p:attrName>style.visibility</p:attrName>
                                        </p:attrNameLst>
                                      </p:cBhvr>
                                      <p:to>
                                        <p:strVal val="visible"/>
                                      </p:to>
                                    </p:set>
                                    <p:anim calcmode="lin" valueType="num">
                                      <p:cBhvr additive="base">
                                        <p:cTn id="37" dur="500" fill="hold"/>
                                        <p:tgtEl>
                                          <p:spTgt spid="44035">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4035">
                                            <p:txEl>
                                              <p:pRg st="6" end="6"/>
                                            </p:txEl>
                                          </p:spTgt>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44035">
                                            <p:txEl>
                                              <p:pRg st="7" end="7"/>
                                            </p:txEl>
                                          </p:spTgt>
                                        </p:tgtEl>
                                        <p:attrNameLst>
                                          <p:attrName>style.visibility</p:attrName>
                                        </p:attrNameLst>
                                      </p:cBhvr>
                                      <p:to>
                                        <p:strVal val="visible"/>
                                      </p:to>
                                    </p:set>
                                    <p:anim calcmode="lin" valueType="num">
                                      <p:cBhvr additive="base">
                                        <p:cTn id="41" dur="500" fill="hold"/>
                                        <p:tgtEl>
                                          <p:spTgt spid="44035">
                                            <p:txEl>
                                              <p:pRg st="7" end="7"/>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44035">
                                            <p:txEl>
                                              <p:pRg st="7" end="7"/>
                                            </p:txEl>
                                          </p:spTgt>
                                        </p:tgtEl>
                                        <p:attrNameLst>
                                          <p:attrName>ppt_y</p:attrName>
                                        </p:attrNameLst>
                                      </p:cBhvr>
                                      <p:tavLst>
                                        <p:tav tm="0">
                                          <p:val>
                                            <p:strVal val="#ppt_y"/>
                                          </p:val>
                                        </p:tav>
                                        <p:tav tm="100000">
                                          <p:val>
                                            <p:strVal val="#ppt_y"/>
                                          </p:val>
                                        </p:tav>
                                      </p:tavLst>
                                    </p:anim>
                                  </p:childTnLst>
                                </p:cTn>
                              </p:par>
                              <p:par>
                                <p:cTn id="43" presetID="2" presetClass="entr" presetSubtype="8" fill="hold" grpId="0" nodeType="withEffect">
                                  <p:stCondLst>
                                    <p:cond delay="0"/>
                                  </p:stCondLst>
                                  <p:childTnLst>
                                    <p:set>
                                      <p:cBhvr>
                                        <p:cTn id="44" dur="1" fill="hold">
                                          <p:stCondLst>
                                            <p:cond delay="0"/>
                                          </p:stCondLst>
                                        </p:cTn>
                                        <p:tgtEl>
                                          <p:spTgt spid="44035">
                                            <p:txEl>
                                              <p:pRg st="8" end="8"/>
                                            </p:txEl>
                                          </p:spTgt>
                                        </p:tgtEl>
                                        <p:attrNameLst>
                                          <p:attrName>style.visibility</p:attrName>
                                        </p:attrNameLst>
                                      </p:cBhvr>
                                      <p:to>
                                        <p:strVal val="visible"/>
                                      </p:to>
                                    </p:set>
                                    <p:anim calcmode="lin" valueType="num">
                                      <p:cBhvr additive="base">
                                        <p:cTn id="45" dur="500" fill="hold"/>
                                        <p:tgtEl>
                                          <p:spTgt spid="44035">
                                            <p:txEl>
                                              <p:pRg st="8" end="8"/>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44035">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s-ES_tradnl" sz="2800" smtClean="0"/>
              <a:t>Estudio del País</a:t>
            </a:r>
            <a:endParaRPr lang="es-ES_tradnl" smtClean="0"/>
          </a:p>
        </p:txBody>
      </p:sp>
      <p:sp>
        <p:nvSpPr>
          <p:cNvPr id="19459" name="Rectangle 3"/>
          <p:cNvSpPr>
            <a:spLocks noGrp="1" noChangeArrowheads="1"/>
          </p:cNvSpPr>
          <p:nvPr>
            <p:ph type="body" idx="1"/>
          </p:nvPr>
        </p:nvSpPr>
        <p:spPr/>
        <p:txBody>
          <a:bodyPr/>
          <a:lstStyle/>
          <a:p>
            <a:pPr algn="just">
              <a:defRPr/>
            </a:pPr>
            <a:r>
              <a:rPr lang="es-ES_tradnl" sz="2000"/>
              <a:t>País en donde se Produce / País mercado / País Proveedor</a:t>
            </a:r>
          </a:p>
          <a:p>
            <a:pPr>
              <a:defRPr/>
            </a:pPr>
            <a:endParaRPr lang="es-ES_tradnl" sz="2000"/>
          </a:p>
          <a:p>
            <a:pPr>
              <a:defRPr/>
            </a:pPr>
            <a:r>
              <a:rPr lang="es-ES_tradnl" sz="2000"/>
              <a:t>Estabilidad Política</a:t>
            </a:r>
          </a:p>
          <a:p>
            <a:pPr>
              <a:defRPr/>
            </a:pPr>
            <a:r>
              <a:rPr lang="es-ES_tradnl" sz="2000"/>
              <a:t>Estabilidad Social</a:t>
            </a:r>
          </a:p>
          <a:p>
            <a:pPr>
              <a:defRPr/>
            </a:pPr>
            <a:r>
              <a:rPr lang="es-ES_tradnl" sz="2000"/>
              <a:t>Seguridad</a:t>
            </a:r>
          </a:p>
          <a:p>
            <a:pPr>
              <a:defRPr/>
            </a:pPr>
            <a:r>
              <a:rPr lang="es-ES_tradnl" sz="2000"/>
              <a:t>Cultura  e Idiosincrasia</a:t>
            </a:r>
          </a:p>
          <a:p>
            <a:pPr>
              <a:defRPr/>
            </a:pPr>
            <a:r>
              <a:rPr lang="es-ES_tradnl" sz="2000"/>
              <a:t>Infraestructura</a:t>
            </a:r>
          </a:p>
          <a:p>
            <a:pPr>
              <a:defRPr/>
            </a:pPr>
            <a:r>
              <a:rPr lang="es-ES_tradnl" sz="2000"/>
              <a:t>Niveles de Corrupción</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9459">
                                            <p:txEl>
                                              <p:pRg st="2" end="2"/>
                                            </p:txEl>
                                          </p:spTgt>
                                        </p:tgtEl>
                                        <p:attrNameLst>
                                          <p:attrName>style.visibility</p:attrName>
                                        </p:attrNameLst>
                                      </p:cBhvr>
                                      <p:to>
                                        <p:strVal val="visible"/>
                                      </p:to>
                                    </p:set>
                                    <p:anim calcmode="lin" valueType="num">
                                      <p:cBhvr additive="base">
                                        <p:cTn id="13" dur="500" fill="hold"/>
                                        <p:tgtEl>
                                          <p:spTgt spid="1945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94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9459">
                                            <p:txEl>
                                              <p:pRg st="3" end="3"/>
                                            </p:txEl>
                                          </p:spTgt>
                                        </p:tgtEl>
                                        <p:attrNameLst>
                                          <p:attrName>style.visibility</p:attrName>
                                        </p:attrNameLst>
                                      </p:cBhvr>
                                      <p:to>
                                        <p:strVal val="visible"/>
                                      </p:to>
                                    </p:set>
                                    <p:anim calcmode="lin" valueType="num">
                                      <p:cBhvr additive="base">
                                        <p:cTn id="19" dur="500" fill="hold"/>
                                        <p:tgtEl>
                                          <p:spTgt spid="1945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945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9459">
                                            <p:txEl>
                                              <p:pRg st="4" end="4"/>
                                            </p:txEl>
                                          </p:spTgt>
                                        </p:tgtEl>
                                        <p:attrNameLst>
                                          <p:attrName>style.visibility</p:attrName>
                                        </p:attrNameLst>
                                      </p:cBhvr>
                                      <p:to>
                                        <p:strVal val="visible"/>
                                      </p:to>
                                    </p:set>
                                    <p:anim calcmode="lin" valueType="num">
                                      <p:cBhvr additive="base">
                                        <p:cTn id="25" dur="500" fill="hold"/>
                                        <p:tgtEl>
                                          <p:spTgt spid="1945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945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9459">
                                            <p:txEl>
                                              <p:pRg st="5" end="5"/>
                                            </p:txEl>
                                          </p:spTgt>
                                        </p:tgtEl>
                                        <p:attrNameLst>
                                          <p:attrName>style.visibility</p:attrName>
                                        </p:attrNameLst>
                                      </p:cBhvr>
                                      <p:to>
                                        <p:strVal val="visible"/>
                                      </p:to>
                                    </p:set>
                                    <p:anim calcmode="lin" valueType="num">
                                      <p:cBhvr additive="base">
                                        <p:cTn id="31" dur="500" fill="hold"/>
                                        <p:tgtEl>
                                          <p:spTgt spid="19459">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945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9459">
                                            <p:txEl>
                                              <p:pRg st="6" end="6"/>
                                            </p:txEl>
                                          </p:spTgt>
                                        </p:tgtEl>
                                        <p:attrNameLst>
                                          <p:attrName>style.visibility</p:attrName>
                                        </p:attrNameLst>
                                      </p:cBhvr>
                                      <p:to>
                                        <p:strVal val="visible"/>
                                      </p:to>
                                    </p:set>
                                    <p:anim calcmode="lin" valueType="num">
                                      <p:cBhvr additive="base">
                                        <p:cTn id="37" dur="500" fill="hold"/>
                                        <p:tgtEl>
                                          <p:spTgt spid="19459">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945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9459">
                                            <p:txEl>
                                              <p:pRg st="7" end="7"/>
                                            </p:txEl>
                                          </p:spTgt>
                                        </p:tgtEl>
                                        <p:attrNameLst>
                                          <p:attrName>style.visibility</p:attrName>
                                        </p:attrNameLst>
                                      </p:cBhvr>
                                      <p:to>
                                        <p:strVal val="visible"/>
                                      </p:to>
                                    </p:set>
                                    <p:anim calcmode="lin" valueType="num">
                                      <p:cBhvr additive="base">
                                        <p:cTn id="43" dur="500" fill="hold"/>
                                        <p:tgtEl>
                                          <p:spTgt spid="19459">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9459">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title"/>
          </p:nvPr>
        </p:nvSpPr>
        <p:spPr>
          <a:xfrm>
            <a:off x="1228725" y="0"/>
            <a:ext cx="7772400" cy="1143000"/>
          </a:xfrm>
        </p:spPr>
        <p:txBody>
          <a:bodyPr/>
          <a:lstStyle/>
          <a:p>
            <a:pPr algn="r"/>
            <a:r>
              <a:rPr lang="en-US" smtClean="0"/>
              <a:t>Fabrizio Marcillo Morla</a:t>
            </a:r>
            <a:endParaRPr lang="es-US" smtClean="0"/>
          </a:p>
        </p:txBody>
      </p:sp>
      <p:sp>
        <p:nvSpPr>
          <p:cNvPr id="3" name="2 Marcador de contenido"/>
          <p:cNvSpPr>
            <a:spLocks noGrp="1"/>
          </p:cNvSpPr>
          <p:nvPr>
            <p:ph idx="1"/>
          </p:nvPr>
        </p:nvSpPr>
        <p:spPr>
          <a:xfrm>
            <a:off x="1169988" y="928688"/>
            <a:ext cx="7772400" cy="4114800"/>
          </a:xfrm>
        </p:spPr>
        <p:txBody>
          <a:bodyPr/>
          <a:lstStyle/>
          <a:p>
            <a:pPr algn="r">
              <a:defRPr/>
            </a:pPr>
            <a:r>
              <a:rPr lang="es-EC" dirty="0" smtClean="0"/>
              <a:t>Guayaquil, 1966.</a:t>
            </a:r>
          </a:p>
          <a:p>
            <a:pPr algn="r">
              <a:defRPr/>
            </a:pPr>
            <a:r>
              <a:rPr lang="es-EC" dirty="0" err="1" smtClean="0"/>
              <a:t>BSc.</a:t>
            </a:r>
            <a:r>
              <a:rPr lang="es-EC" dirty="0" smtClean="0"/>
              <a:t> Acuicultura. (ESPOL 1991).</a:t>
            </a:r>
          </a:p>
          <a:p>
            <a:pPr algn="r">
              <a:defRPr/>
            </a:pPr>
            <a:r>
              <a:rPr lang="es-EC" dirty="0" smtClean="0"/>
              <a:t>Magister en Administración de Empresas. (ESPOL, 1996).</a:t>
            </a:r>
          </a:p>
          <a:p>
            <a:pPr algn="r">
              <a:defRPr/>
            </a:pPr>
            <a:r>
              <a:rPr lang="es-EC" dirty="0" smtClean="0"/>
              <a:t>Profesor ESPOL desde el 2001.</a:t>
            </a:r>
          </a:p>
          <a:p>
            <a:pPr algn="r">
              <a:defRPr/>
            </a:pPr>
            <a:r>
              <a:rPr lang="es-EC" dirty="0" smtClean="0"/>
              <a:t>20 años experiencia profesional: </a:t>
            </a:r>
          </a:p>
          <a:p>
            <a:pPr lvl="1" algn="r">
              <a:defRPr/>
            </a:pPr>
            <a:r>
              <a:rPr lang="es-EC" dirty="0" smtClean="0"/>
              <a:t>Producción.</a:t>
            </a:r>
          </a:p>
          <a:p>
            <a:pPr lvl="1" algn="r">
              <a:defRPr/>
            </a:pPr>
            <a:r>
              <a:rPr lang="es-EC" dirty="0" smtClean="0"/>
              <a:t>Administración.</a:t>
            </a:r>
          </a:p>
          <a:p>
            <a:pPr lvl="1" algn="r">
              <a:defRPr/>
            </a:pPr>
            <a:r>
              <a:rPr lang="es-EC" dirty="0" smtClean="0"/>
              <a:t>Finanzas.</a:t>
            </a:r>
          </a:p>
          <a:p>
            <a:pPr lvl="1" algn="r">
              <a:defRPr/>
            </a:pPr>
            <a:r>
              <a:rPr lang="es-EC" dirty="0" smtClean="0"/>
              <a:t>Investigación.</a:t>
            </a:r>
          </a:p>
          <a:p>
            <a:pPr lvl="1" algn="r">
              <a:defRPr/>
            </a:pPr>
            <a:r>
              <a:rPr lang="es-EC" dirty="0" smtClean="0"/>
              <a:t>Consultorías.</a:t>
            </a:r>
          </a:p>
        </p:txBody>
      </p:sp>
      <p:pic>
        <p:nvPicPr>
          <p:cNvPr id="4100" name="Picture 3" descr="Yop por ti."/>
          <p:cNvPicPr>
            <a:picLocks noChangeAspect="1" noChangeArrowheads="1"/>
          </p:cNvPicPr>
          <p:nvPr/>
        </p:nvPicPr>
        <p:blipFill>
          <a:blip r:embed="rId3"/>
          <a:srcRect/>
          <a:stretch>
            <a:fillRect/>
          </a:stretch>
        </p:blipFill>
        <p:spPr bwMode="auto">
          <a:xfrm>
            <a:off x="0" y="0"/>
            <a:ext cx="2571750" cy="1928813"/>
          </a:xfrm>
          <a:prstGeom prst="rect">
            <a:avLst/>
          </a:prstGeom>
          <a:noFill/>
          <a:ln w="9525">
            <a:noFill/>
            <a:miter lim="800000"/>
            <a:headEnd/>
            <a:tailEnd/>
          </a:ln>
        </p:spPr>
      </p:pic>
      <p:sp>
        <p:nvSpPr>
          <p:cNvPr id="9" name="8 Rectángulo"/>
          <p:cNvSpPr/>
          <p:nvPr/>
        </p:nvSpPr>
        <p:spPr>
          <a:xfrm>
            <a:off x="357188" y="5670550"/>
            <a:ext cx="4572000" cy="830263"/>
          </a:xfrm>
          <a:prstGeom prst="rect">
            <a:avLst/>
          </a:prstGeom>
        </p:spPr>
        <p:txBody>
          <a:bodyPr>
            <a:spAutoFit/>
          </a:bodyPr>
          <a:lstStyle/>
          <a:p>
            <a:pPr>
              <a:defRPr/>
            </a:pPr>
            <a:r>
              <a:rPr lang="es-US" dirty="0">
                <a:latin typeface="+mn-lt"/>
                <a:hlinkClick r:id="rId4"/>
              </a:rPr>
              <a:t>Otras Publicaciones del mismo autor en Repositorio ESPOL</a:t>
            </a:r>
            <a:endParaRPr lang="es-US" dirty="0">
              <a:latin typeface="+mn-lt"/>
            </a:endParaRP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s-ES_tradnl" sz="2800" smtClean="0"/>
              <a:t>Estudio de Viabilidad Técnica</a:t>
            </a:r>
            <a:endParaRPr lang="es-ES_tradnl" smtClean="0"/>
          </a:p>
        </p:txBody>
      </p:sp>
      <p:sp>
        <p:nvSpPr>
          <p:cNvPr id="43011" name="Rectangle 3"/>
          <p:cNvSpPr>
            <a:spLocks noGrp="1" noChangeArrowheads="1"/>
          </p:cNvSpPr>
          <p:nvPr>
            <p:ph type="body" idx="1"/>
          </p:nvPr>
        </p:nvSpPr>
        <p:spPr/>
        <p:txBody>
          <a:bodyPr/>
          <a:lstStyle/>
          <a:p>
            <a:pPr algn="just">
              <a:defRPr/>
            </a:pPr>
            <a:r>
              <a:rPr lang="es-EC" sz="2000"/>
              <a:t>Estudia posibilidades materiales, físicas, químicas, tecnológicas y biológicas de producir el  bien o servicio que generará el proyecto.</a:t>
            </a:r>
          </a:p>
          <a:p>
            <a:pPr>
              <a:defRPr/>
            </a:pPr>
            <a:r>
              <a:rPr lang="es-EC" sz="2000"/>
              <a:t>Técnicamente pueden haber varias maneras de lograr el producto.</a:t>
            </a:r>
          </a:p>
          <a:p>
            <a:pPr lvl="1">
              <a:defRPr/>
            </a:pPr>
            <a:r>
              <a:rPr lang="es-EC" sz="1800"/>
              <a:t>Definir la función de producción que optimice los recursos disponibles  en la producción del bien o servicio. </a:t>
            </a:r>
          </a:p>
          <a:p>
            <a:pPr>
              <a:defRPr/>
            </a:pPr>
            <a:r>
              <a:rPr lang="es-EC" sz="2000"/>
              <a:t>Projectos de conocida viabilidad técnica:</a:t>
            </a:r>
          </a:p>
          <a:p>
            <a:pPr lvl="1">
              <a:defRPr/>
            </a:pPr>
            <a:r>
              <a:rPr lang="es-EC" sz="1800"/>
              <a:t>Decidir sobre que metodología de producción se utilizará.</a:t>
            </a:r>
          </a:p>
          <a:p>
            <a:pPr>
              <a:defRPr/>
            </a:pPr>
            <a:r>
              <a:rPr lang="es-EC" sz="2000"/>
              <a:t>Proyectos nuevos, antes de determinar rentabilidad financiera :</a:t>
            </a:r>
          </a:p>
          <a:p>
            <a:pPr lvl="1">
              <a:defRPr/>
            </a:pPr>
            <a:r>
              <a:rPr lang="es-EC" sz="1800"/>
              <a:t>Probar y pulir técnicamente </a:t>
            </a:r>
            <a:r>
              <a:rPr lang="es-EC" sz="1800">
                <a:ea typeface="MS Gothic" pitchFamily="49" charset="-128"/>
              </a:rPr>
              <a:t>⇒</a:t>
            </a:r>
            <a:r>
              <a:rPr lang="es-EC" sz="1800"/>
              <a:t> Garantizar viabilidad de su producción.</a:t>
            </a:r>
          </a:p>
          <a:p>
            <a:pPr lvl="1">
              <a:defRPr/>
            </a:pPr>
            <a:r>
              <a:rPr lang="es-EC" sz="1800"/>
              <a:t>Se puede producir el organismo?: Cultivos experimentales o pilotos:</a:t>
            </a:r>
          </a:p>
          <a:p>
            <a:pPr lvl="2">
              <a:defRPr/>
            </a:pPr>
            <a:r>
              <a:rPr lang="es-EC" sz="1600"/>
              <a:t>Información empírica </a:t>
            </a:r>
            <a:r>
              <a:rPr lang="es-EC" sz="1600">
                <a:ea typeface="MS Gothic" pitchFamily="49" charset="-128"/>
              </a:rPr>
              <a:t>⇒</a:t>
            </a:r>
            <a:r>
              <a:rPr lang="es-EC" sz="1600"/>
              <a:t> Mejores proyecciones sobre lo que podría ocurrir en un sistema de producción comercial. </a:t>
            </a:r>
            <a:endParaRPr lang="es-ES_tradnl" sz="1600"/>
          </a:p>
          <a:p>
            <a:pPr algn="r">
              <a:buFont typeface="Monotype Sorts" pitchFamily="2" charset="2"/>
              <a:buNone/>
              <a:defRPr/>
            </a:pPr>
            <a:r>
              <a:rPr lang="es-EC" sz="2000" b="1"/>
              <a:t>...</a:t>
            </a:r>
            <a:endParaRPr lang="es-EC" sz="2000"/>
          </a:p>
          <a:p>
            <a:pPr>
              <a:defRPr/>
            </a:pPr>
            <a:endParaRPr lang="es-EC" sz="200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 calcmode="lin" valueType="num">
                                      <p:cBhvr additive="base">
                                        <p:cTn id="7" dur="500" fill="hold"/>
                                        <p:tgtEl>
                                          <p:spTgt spid="430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30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3011">
                                            <p:txEl>
                                              <p:pRg st="1" end="1"/>
                                            </p:txEl>
                                          </p:spTgt>
                                        </p:tgtEl>
                                        <p:attrNameLst>
                                          <p:attrName>style.visibility</p:attrName>
                                        </p:attrNameLst>
                                      </p:cBhvr>
                                      <p:to>
                                        <p:strVal val="visible"/>
                                      </p:to>
                                    </p:set>
                                    <p:anim calcmode="lin" valueType="num">
                                      <p:cBhvr additive="base">
                                        <p:cTn id="13" dur="500" fill="hold"/>
                                        <p:tgtEl>
                                          <p:spTgt spid="430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3011">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43011">
                                            <p:txEl>
                                              <p:pRg st="2" end="2"/>
                                            </p:txEl>
                                          </p:spTgt>
                                        </p:tgtEl>
                                        <p:attrNameLst>
                                          <p:attrName>style.visibility</p:attrName>
                                        </p:attrNameLst>
                                      </p:cBhvr>
                                      <p:to>
                                        <p:strVal val="visible"/>
                                      </p:to>
                                    </p:set>
                                    <p:anim calcmode="lin" valueType="num">
                                      <p:cBhvr additive="base">
                                        <p:cTn id="17" dur="500" fill="hold"/>
                                        <p:tgtEl>
                                          <p:spTgt spid="43011">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30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43011">
                                            <p:txEl>
                                              <p:pRg st="3" end="3"/>
                                            </p:txEl>
                                          </p:spTgt>
                                        </p:tgtEl>
                                        <p:attrNameLst>
                                          <p:attrName>style.visibility</p:attrName>
                                        </p:attrNameLst>
                                      </p:cBhvr>
                                      <p:to>
                                        <p:strVal val="visible"/>
                                      </p:to>
                                    </p:set>
                                    <p:anim calcmode="lin" valueType="num">
                                      <p:cBhvr additive="base">
                                        <p:cTn id="23" dur="500" fill="hold"/>
                                        <p:tgtEl>
                                          <p:spTgt spid="43011">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43011">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43011">
                                            <p:txEl>
                                              <p:pRg st="4" end="4"/>
                                            </p:txEl>
                                          </p:spTgt>
                                        </p:tgtEl>
                                        <p:attrNameLst>
                                          <p:attrName>style.visibility</p:attrName>
                                        </p:attrNameLst>
                                      </p:cBhvr>
                                      <p:to>
                                        <p:strVal val="visible"/>
                                      </p:to>
                                    </p:set>
                                    <p:anim calcmode="lin" valueType="num">
                                      <p:cBhvr additive="base">
                                        <p:cTn id="27" dur="500" fill="hold"/>
                                        <p:tgtEl>
                                          <p:spTgt spid="43011">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4301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43011">
                                            <p:txEl>
                                              <p:pRg st="5" end="5"/>
                                            </p:txEl>
                                          </p:spTgt>
                                        </p:tgtEl>
                                        <p:attrNameLst>
                                          <p:attrName>style.visibility</p:attrName>
                                        </p:attrNameLst>
                                      </p:cBhvr>
                                      <p:to>
                                        <p:strVal val="visible"/>
                                      </p:to>
                                    </p:set>
                                    <p:anim calcmode="lin" valueType="num">
                                      <p:cBhvr additive="base">
                                        <p:cTn id="33" dur="500" fill="hold"/>
                                        <p:tgtEl>
                                          <p:spTgt spid="43011">
                                            <p:txEl>
                                              <p:pRg st="5" end="5"/>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43011">
                                            <p:txEl>
                                              <p:pRg st="5" end="5"/>
                                            </p:txEl>
                                          </p:spTgt>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43011">
                                            <p:txEl>
                                              <p:pRg st="6" end="6"/>
                                            </p:txEl>
                                          </p:spTgt>
                                        </p:tgtEl>
                                        <p:attrNameLst>
                                          <p:attrName>style.visibility</p:attrName>
                                        </p:attrNameLst>
                                      </p:cBhvr>
                                      <p:to>
                                        <p:strVal val="visible"/>
                                      </p:to>
                                    </p:set>
                                    <p:anim calcmode="lin" valueType="num">
                                      <p:cBhvr additive="base">
                                        <p:cTn id="37" dur="500" fill="hold"/>
                                        <p:tgtEl>
                                          <p:spTgt spid="43011">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3011">
                                            <p:txEl>
                                              <p:pRg st="6" end="6"/>
                                            </p:txEl>
                                          </p:spTgt>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43011">
                                            <p:txEl>
                                              <p:pRg st="7" end="7"/>
                                            </p:txEl>
                                          </p:spTgt>
                                        </p:tgtEl>
                                        <p:attrNameLst>
                                          <p:attrName>style.visibility</p:attrName>
                                        </p:attrNameLst>
                                      </p:cBhvr>
                                      <p:to>
                                        <p:strVal val="visible"/>
                                      </p:to>
                                    </p:set>
                                    <p:anim calcmode="lin" valueType="num">
                                      <p:cBhvr additive="base">
                                        <p:cTn id="41" dur="500" fill="hold"/>
                                        <p:tgtEl>
                                          <p:spTgt spid="43011">
                                            <p:txEl>
                                              <p:pRg st="7" end="7"/>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43011">
                                            <p:txEl>
                                              <p:pRg st="7" end="7"/>
                                            </p:txEl>
                                          </p:spTgt>
                                        </p:tgtEl>
                                        <p:attrNameLst>
                                          <p:attrName>ppt_y</p:attrName>
                                        </p:attrNameLst>
                                      </p:cBhvr>
                                      <p:tavLst>
                                        <p:tav tm="0">
                                          <p:val>
                                            <p:strVal val="#ppt_y"/>
                                          </p:val>
                                        </p:tav>
                                        <p:tav tm="100000">
                                          <p:val>
                                            <p:strVal val="#ppt_y"/>
                                          </p:val>
                                        </p:tav>
                                      </p:tavLst>
                                    </p:anim>
                                  </p:childTnLst>
                                </p:cTn>
                              </p:par>
                              <p:par>
                                <p:cTn id="43" presetID="2" presetClass="entr" presetSubtype="8" fill="hold" grpId="0" nodeType="withEffect">
                                  <p:stCondLst>
                                    <p:cond delay="0"/>
                                  </p:stCondLst>
                                  <p:childTnLst>
                                    <p:set>
                                      <p:cBhvr>
                                        <p:cTn id="44" dur="1" fill="hold">
                                          <p:stCondLst>
                                            <p:cond delay="0"/>
                                          </p:stCondLst>
                                        </p:cTn>
                                        <p:tgtEl>
                                          <p:spTgt spid="43011">
                                            <p:txEl>
                                              <p:pRg st="8" end="8"/>
                                            </p:txEl>
                                          </p:spTgt>
                                        </p:tgtEl>
                                        <p:attrNameLst>
                                          <p:attrName>style.visibility</p:attrName>
                                        </p:attrNameLst>
                                      </p:cBhvr>
                                      <p:to>
                                        <p:strVal val="visible"/>
                                      </p:to>
                                    </p:set>
                                    <p:anim calcmode="lin" valueType="num">
                                      <p:cBhvr additive="base">
                                        <p:cTn id="45" dur="500" fill="hold"/>
                                        <p:tgtEl>
                                          <p:spTgt spid="43011">
                                            <p:txEl>
                                              <p:pRg st="8" end="8"/>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43011">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43011">
                                            <p:txEl>
                                              <p:pRg st="9" end="9"/>
                                            </p:txEl>
                                          </p:spTgt>
                                        </p:tgtEl>
                                        <p:attrNameLst>
                                          <p:attrName>style.visibility</p:attrName>
                                        </p:attrNameLst>
                                      </p:cBhvr>
                                      <p:to>
                                        <p:strVal val="visible"/>
                                      </p:to>
                                    </p:set>
                                    <p:anim calcmode="lin" valueType="num">
                                      <p:cBhvr additive="base">
                                        <p:cTn id="51" dur="500" fill="hold"/>
                                        <p:tgtEl>
                                          <p:spTgt spid="43011">
                                            <p:txEl>
                                              <p:pRg st="9" end="9"/>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43011">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p:txBody>
          <a:bodyPr/>
          <a:lstStyle/>
          <a:p>
            <a:r>
              <a:rPr lang="es-ES_tradnl" sz="2800" smtClean="0"/>
              <a:t>Estudio de Viabilidad Técnica (cont.)</a:t>
            </a:r>
            <a:endParaRPr lang="es-ES_tradnl" smtClean="0"/>
          </a:p>
        </p:txBody>
      </p:sp>
      <p:sp>
        <p:nvSpPr>
          <p:cNvPr id="46083" name="Rectangle 1027"/>
          <p:cNvSpPr>
            <a:spLocks noGrp="1" noChangeArrowheads="1"/>
          </p:cNvSpPr>
          <p:nvPr>
            <p:ph type="body" idx="1"/>
          </p:nvPr>
        </p:nvSpPr>
        <p:spPr/>
        <p:txBody>
          <a:bodyPr/>
          <a:lstStyle/>
          <a:p>
            <a:pPr algn="just">
              <a:defRPr/>
            </a:pPr>
            <a:r>
              <a:rPr lang="es-EC" sz="2000"/>
              <a:t>Análisis de operaciones</a:t>
            </a:r>
          </a:p>
          <a:p>
            <a:pPr lvl="1" algn="just">
              <a:defRPr/>
            </a:pPr>
            <a:r>
              <a:rPr lang="es-EC" sz="1800"/>
              <a:t>Decisión de localización</a:t>
            </a:r>
          </a:p>
          <a:p>
            <a:pPr lvl="1" algn="just">
              <a:defRPr/>
            </a:pPr>
            <a:r>
              <a:rPr lang="es-EC" sz="1800"/>
              <a:t>Análisis de Tamaño</a:t>
            </a:r>
          </a:p>
          <a:p>
            <a:pPr lvl="1" algn="just">
              <a:defRPr/>
            </a:pPr>
            <a:r>
              <a:rPr lang="es-EC" sz="1800"/>
              <a:t>Volúmenes de producción</a:t>
            </a:r>
          </a:p>
          <a:p>
            <a:pPr>
              <a:defRPr/>
            </a:pPr>
            <a:r>
              <a:rPr lang="es-EC" sz="2000"/>
              <a:t>Ingeniería del proyecto</a:t>
            </a:r>
          </a:p>
          <a:p>
            <a:pPr algn="just">
              <a:defRPr/>
            </a:pPr>
            <a:r>
              <a:rPr lang="es-EC" sz="2000"/>
              <a:t>Necesidades de recursos.</a:t>
            </a:r>
          </a:p>
          <a:p>
            <a:pPr lvl="1">
              <a:defRPr/>
            </a:pPr>
            <a:r>
              <a:rPr lang="es-EC" sz="1800"/>
              <a:t>Activos fijos.</a:t>
            </a:r>
          </a:p>
          <a:p>
            <a:pPr lvl="1">
              <a:defRPr/>
            </a:pPr>
            <a:r>
              <a:rPr lang="es-EC" sz="1800"/>
              <a:t>Capital de trabajo. </a:t>
            </a:r>
          </a:p>
          <a:p>
            <a:pPr lvl="1">
              <a:defRPr/>
            </a:pPr>
            <a:r>
              <a:rPr lang="es-EC" sz="1800"/>
              <a:t>Mano de obra. </a:t>
            </a:r>
          </a:p>
          <a:p>
            <a:pPr lvl="1">
              <a:defRPr/>
            </a:pPr>
            <a:r>
              <a:rPr lang="es-EC" sz="1800"/>
              <a:t>Recursos materiales.</a:t>
            </a:r>
          </a:p>
          <a:p>
            <a:pPr lvl="1">
              <a:defRPr/>
            </a:pPr>
            <a:r>
              <a:rPr lang="es-EC" sz="1800"/>
              <a:t>Recursos biológicos.</a:t>
            </a:r>
          </a:p>
          <a:p>
            <a:pPr lvl="1">
              <a:defRPr/>
            </a:pPr>
            <a:r>
              <a:rPr lang="es-EC" sz="1800"/>
              <a:t>Recursos hídricos.</a:t>
            </a:r>
          </a:p>
          <a:p>
            <a:pPr algn="just">
              <a:defRPr/>
            </a:pPr>
            <a:endParaRPr lang="es-EC" sz="200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 calcmode="lin" valueType="num">
                                      <p:cBhvr additive="base">
                                        <p:cTn id="7" dur="500" fill="hold"/>
                                        <p:tgtEl>
                                          <p:spTgt spid="460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60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6083">
                                            <p:txEl>
                                              <p:pRg st="1" end="1"/>
                                            </p:txEl>
                                          </p:spTgt>
                                        </p:tgtEl>
                                        <p:attrNameLst>
                                          <p:attrName>style.visibility</p:attrName>
                                        </p:attrNameLst>
                                      </p:cBhvr>
                                      <p:to>
                                        <p:strVal val="visible"/>
                                      </p:to>
                                    </p:set>
                                    <p:anim calcmode="lin" valueType="num">
                                      <p:cBhvr additive="base">
                                        <p:cTn id="13" dur="500" fill="hold"/>
                                        <p:tgtEl>
                                          <p:spTgt spid="4608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60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6083">
                                            <p:txEl>
                                              <p:pRg st="2" end="2"/>
                                            </p:txEl>
                                          </p:spTgt>
                                        </p:tgtEl>
                                        <p:attrNameLst>
                                          <p:attrName>style.visibility</p:attrName>
                                        </p:attrNameLst>
                                      </p:cBhvr>
                                      <p:to>
                                        <p:strVal val="visible"/>
                                      </p:to>
                                    </p:set>
                                    <p:anim calcmode="lin" valueType="num">
                                      <p:cBhvr additive="base">
                                        <p:cTn id="19" dur="500" fill="hold"/>
                                        <p:tgtEl>
                                          <p:spTgt spid="4608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608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6083">
                                            <p:txEl>
                                              <p:pRg st="3" end="3"/>
                                            </p:txEl>
                                          </p:spTgt>
                                        </p:tgtEl>
                                        <p:attrNameLst>
                                          <p:attrName>style.visibility</p:attrName>
                                        </p:attrNameLst>
                                      </p:cBhvr>
                                      <p:to>
                                        <p:strVal val="visible"/>
                                      </p:to>
                                    </p:set>
                                    <p:anim calcmode="lin" valueType="num">
                                      <p:cBhvr additive="base">
                                        <p:cTn id="25" dur="500" fill="hold"/>
                                        <p:tgtEl>
                                          <p:spTgt spid="4608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608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6083">
                                            <p:txEl>
                                              <p:pRg st="4" end="4"/>
                                            </p:txEl>
                                          </p:spTgt>
                                        </p:tgtEl>
                                        <p:attrNameLst>
                                          <p:attrName>style.visibility</p:attrName>
                                        </p:attrNameLst>
                                      </p:cBhvr>
                                      <p:to>
                                        <p:strVal val="visible"/>
                                      </p:to>
                                    </p:set>
                                    <p:anim calcmode="lin" valueType="num">
                                      <p:cBhvr additive="base">
                                        <p:cTn id="31" dur="500" fill="hold"/>
                                        <p:tgtEl>
                                          <p:spTgt spid="4608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608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6083">
                                            <p:txEl>
                                              <p:pRg st="5" end="5"/>
                                            </p:txEl>
                                          </p:spTgt>
                                        </p:tgtEl>
                                        <p:attrNameLst>
                                          <p:attrName>style.visibility</p:attrName>
                                        </p:attrNameLst>
                                      </p:cBhvr>
                                      <p:to>
                                        <p:strVal val="visible"/>
                                      </p:to>
                                    </p:set>
                                    <p:anim calcmode="lin" valueType="num">
                                      <p:cBhvr additive="base">
                                        <p:cTn id="37" dur="500" fill="hold"/>
                                        <p:tgtEl>
                                          <p:spTgt spid="4608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608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6083">
                                            <p:txEl>
                                              <p:pRg st="6" end="6"/>
                                            </p:txEl>
                                          </p:spTgt>
                                        </p:tgtEl>
                                        <p:attrNameLst>
                                          <p:attrName>style.visibility</p:attrName>
                                        </p:attrNameLst>
                                      </p:cBhvr>
                                      <p:to>
                                        <p:strVal val="visible"/>
                                      </p:to>
                                    </p:set>
                                    <p:anim calcmode="lin" valueType="num">
                                      <p:cBhvr additive="base">
                                        <p:cTn id="43" dur="500" fill="hold"/>
                                        <p:tgtEl>
                                          <p:spTgt spid="4608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608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6083">
                                            <p:txEl>
                                              <p:pRg st="7" end="7"/>
                                            </p:txEl>
                                          </p:spTgt>
                                        </p:tgtEl>
                                        <p:attrNameLst>
                                          <p:attrName>style.visibility</p:attrName>
                                        </p:attrNameLst>
                                      </p:cBhvr>
                                      <p:to>
                                        <p:strVal val="visible"/>
                                      </p:to>
                                    </p:set>
                                    <p:anim calcmode="lin" valueType="num">
                                      <p:cBhvr additive="base">
                                        <p:cTn id="49" dur="500" fill="hold"/>
                                        <p:tgtEl>
                                          <p:spTgt spid="4608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608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46083">
                                            <p:txEl>
                                              <p:pRg st="8" end="8"/>
                                            </p:txEl>
                                          </p:spTgt>
                                        </p:tgtEl>
                                        <p:attrNameLst>
                                          <p:attrName>style.visibility</p:attrName>
                                        </p:attrNameLst>
                                      </p:cBhvr>
                                      <p:to>
                                        <p:strVal val="visible"/>
                                      </p:to>
                                    </p:set>
                                    <p:anim calcmode="lin" valueType="num">
                                      <p:cBhvr additive="base">
                                        <p:cTn id="55" dur="500" fill="hold"/>
                                        <p:tgtEl>
                                          <p:spTgt spid="46083">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4608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46083">
                                            <p:txEl>
                                              <p:pRg st="9" end="9"/>
                                            </p:txEl>
                                          </p:spTgt>
                                        </p:tgtEl>
                                        <p:attrNameLst>
                                          <p:attrName>style.visibility</p:attrName>
                                        </p:attrNameLst>
                                      </p:cBhvr>
                                      <p:to>
                                        <p:strVal val="visible"/>
                                      </p:to>
                                    </p:set>
                                    <p:anim calcmode="lin" valueType="num">
                                      <p:cBhvr additive="base">
                                        <p:cTn id="61" dur="500" fill="hold"/>
                                        <p:tgtEl>
                                          <p:spTgt spid="46083">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4608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46083">
                                            <p:txEl>
                                              <p:pRg st="10" end="10"/>
                                            </p:txEl>
                                          </p:spTgt>
                                        </p:tgtEl>
                                        <p:attrNameLst>
                                          <p:attrName>style.visibility</p:attrName>
                                        </p:attrNameLst>
                                      </p:cBhvr>
                                      <p:to>
                                        <p:strVal val="visible"/>
                                      </p:to>
                                    </p:set>
                                    <p:anim calcmode="lin" valueType="num">
                                      <p:cBhvr additive="base">
                                        <p:cTn id="67" dur="500" fill="hold"/>
                                        <p:tgtEl>
                                          <p:spTgt spid="46083">
                                            <p:txEl>
                                              <p:pRg st="10" end="1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46083">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46083">
                                            <p:txEl>
                                              <p:pRg st="11" end="11"/>
                                            </p:txEl>
                                          </p:spTgt>
                                        </p:tgtEl>
                                        <p:attrNameLst>
                                          <p:attrName>style.visibility</p:attrName>
                                        </p:attrNameLst>
                                      </p:cBhvr>
                                      <p:to>
                                        <p:strVal val="visible"/>
                                      </p:to>
                                    </p:set>
                                    <p:anim calcmode="lin" valueType="num">
                                      <p:cBhvr additive="base">
                                        <p:cTn id="73" dur="500" fill="hold"/>
                                        <p:tgtEl>
                                          <p:spTgt spid="46083">
                                            <p:txEl>
                                              <p:pRg st="11" end="11"/>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46083">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bldLvl="2"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s-ES_tradnl" sz="2800" smtClean="0"/>
              <a:t>Estudio de Viabilidad Legal</a:t>
            </a:r>
            <a:endParaRPr lang="es-ES_tradnl" smtClean="0"/>
          </a:p>
        </p:txBody>
      </p:sp>
      <p:sp>
        <p:nvSpPr>
          <p:cNvPr id="20483" name="Rectangle 3"/>
          <p:cNvSpPr>
            <a:spLocks noGrp="1" noChangeArrowheads="1"/>
          </p:cNvSpPr>
          <p:nvPr>
            <p:ph type="body" idx="1"/>
          </p:nvPr>
        </p:nvSpPr>
        <p:spPr/>
        <p:txBody>
          <a:bodyPr/>
          <a:lstStyle/>
          <a:p>
            <a:pPr algn="just">
              <a:defRPr/>
            </a:pPr>
            <a:r>
              <a:rPr lang="es-EC" sz="2000"/>
              <a:t>Un proyecto puede ser viable tanto por tener un mercado asegurado como por ser técnicamente factible.Sin embargo, podrían existir algunas restricciones de carácter legal que impidan su funcionamiento en los términos que se habían previsto, no haciendo recomendable su ejecución.</a:t>
            </a:r>
          </a:p>
          <a:p>
            <a:pPr algn="just">
              <a:defRPr/>
            </a:pPr>
            <a:r>
              <a:rPr lang="es-EC" sz="2000"/>
              <a:t>Por ejemplo, limitaciones en cuanto a:</a:t>
            </a:r>
          </a:p>
          <a:p>
            <a:pPr lvl="1" algn="just">
              <a:defRPr/>
            </a:pPr>
            <a:r>
              <a:rPr lang="es-EC" sz="1800"/>
              <a:t>Localización</a:t>
            </a:r>
          </a:p>
          <a:p>
            <a:pPr lvl="1" algn="just">
              <a:defRPr/>
            </a:pPr>
            <a:r>
              <a:rPr lang="es-EC" sz="1800"/>
              <a:t>Uso del producto</a:t>
            </a:r>
          </a:p>
          <a:p>
            <a:pPr lvl="1" algn="just">
              <a:defRPr/>
            </a:pPr>
            <a:r>
              <a:rPr lang="es-EC" sz="1800"/>
              <a:t>Uso de zonas de reserva</a:t>
            </a:r>
            <a:endParaRPr lang="es-ES_tradnl"/>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 calcmode="lin" valueType="num">
                                      <p:cBhvr additive="base">
                                        <p:cTn id="13" dur="500" fill="hold"/>
                                        <p:tgtEl>
                                          <p:spTgt spid="2048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4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483">
                                            <p:txEl>
                                              <p:pRg st="2" end="2"/>
                                            </p:txEl>
                                          </p:spTgt>
                                        </p:tgtEl>
                                        <p:attrNameLst>
                                          <p:attrName>style.visibility</p:attrName>
                                        </p:attrNameLst>
                                      </p:cBhvr>
                                      <p:to>
                                        <p:strVal val="visible"/>
                                      </p:to>
                                    </p:set>
                                    <p:anim calcmode="lin" valueType="num">
                                      <p:cBhvr additive="base">
                                        <p:cTn id="19" dur="500" fill="hold"/>
                                        <p:tgtEl>
                                          <p:spTgt spid="2048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048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0483">
                                            <p:txEl>
                                              <p:pRg st="3" end="3"/>
                                            </p:txEl>
                                          </p:spTgt>
                                        </p:tgtEl>
                                        <p:attrNameLst>
                                          <p:attrName>style.visibility</p:attrName>
                                        </p:attrNameLst>
                                      </p:cBhvr>
                                      <p:to>
                                        <p:strVal val="visible"/>
                                      </p:to>
                                    </p:set>
                                    <p:anim calcmode="lin" valueType="num">
                                      <p:cBhvr additive="base">
                                        <p:cTn id="25" dur="500" fill="hold"/>
                                        <p:tgtEl>
                                          <p:spTgt spid="2048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048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0483">
                                            <p:txEl>
                                              <p:pRg st="4" end="4"/>
                                            </p:txEl>
                                          </p:spTgt>
                                        </p:tgtEl>
                                        <p:attrNameLst>
                                          <p:attrName>style.visibility</p:attrName>
                                        </p:attrNameLst>
                                      </p:cBhvr>
                                      <p:to>
                                        <p:strVal val="visible"/>
                                      </p:to>
                                    </p:set>
                                    <p:anim calcmode="lin" valueType="num">
                                      <p:cBhvr additive="base">
                                        <p:cTn id="31" dur="500" fill="hold"/>
                                        <p:tgtEl>
                                          <p:spTgt spid="2048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048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bldLvl="2"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s-ES_tradnl" sz="2800" smtClean="0"/>
              <a:t>Estudio de Viabilidad de Gestión</a:t>
            </a:r>
            <a:endParaRPr lang="es-ES_tradnl" smtClean="0"/>
          </a:p>
        </p:txBody>
      </p:sp>
      <p:sp>
        <p:nvSpPr>
          <p:cNvPr id="21507" name="Rectangle 3"/>
          <p:cNvSpPr>
            <a:spLocks noGrp="1" noChangeArrowheads="1"/>
          </p:cNvSpPr>
          <p:nvPr>
            <p:ph type="body" idx="1"/>
          </p:nvPr>
        </p:nvSpPr>
        <p:spPr/>
        <p:txBody>
          <a:bodyPr/>
          <a:lstStyle/>
          <a:p>
            <a:pPr algn="just">
              <a:defRPr/>
            </a:pPr>
            <a:r>
              <a:rPr lang="es-ES_tradnl" sz="2000"/>
              <a:t>R</a:t>
            </a:r>
            <a:r>
              <a:rPr lang="es-EC" sz="2000"/>
              <a:t>ecibe poca atención(?), a pesar de que muchos proyectos fracasan por falta de capacidad administrativa.</a:t>
            </a:r>
          </a:p>
          <a:p>
            <a:pPr>
              <a:defRPr/>
            </a:pPr>
            <a:r>
              <a:rPr lang="es-EC" sz="2000"/>
              <a:t>Dentro de este estudio se incluye  el estudio organizacional y administrativo.</a:t>
            </a:r>
          </a:p>
          <a:p>
            <a:pPr algn="just">
              <a:defRPr/>
            </a:pPr>
            <a:r>
              <a:rPr lang="es-EC" sz="2000"/>
              <a:t>Objetivo: Ver si hay condiciones necesarias para  garantizar la implementación,  tanto en lo estructural como en lo funcional.</a:t>
            </a:r>
          </a:p>
          <a:p>
            <a:pPr algn="just">
              <a:defRPr/>
            </a:pPr>
            <a:r>
              <a:rPr lang="es-EC" sz="2000"/>
              <a:t>Revisa estudio financiero con 2 objetivos</a:t>
            </a:r>
          </a:p>
          <a:p>
            <a:pPr lvl="1" algn="just">
              <a:defRPr/>
            </a:pPr>
            <a:r>
              <a:rPr lang="es-EC" sz="1800"/>
              <a:t>Estimar la rentabilidad de la inversión.</a:t>
            </a:r>
          </a:p>
          <a:p>
            <a:pPr lvl="1" algn="just">
              <a:defRPr/>
            </a:pPr>
            <a:r>
              <a:rPr lang="es-EC" sz="1800" u="sng"/>
              <a:t>Ver si hay incongruencias que permitan apreciar la falta de capacidad de gestión.</a:t>
            </a:r>
            <a:r>
              <a:rPr lang="es-EC" sz="1800"/>
              <a:t> </a:t>
            </a:r>
          </a:p>
          <a:p>
            <a:pPr algn="just">
              <a:defRPr/>
            </a:pPr>
            <a:endParaRPr lang="es-EC" sz="2000"/>
          </a:p>
          <a:p>
            <a:pPr algn="r">
              <a:buFont typeface="Monotype Sorts" pitchFamily="2" charset="2"/>
              <a:buNone/>
              <a:defRPr/>
            </a:pPr>
            <a:r>
              <a:rPr lang="es-EC" sz="2000" b="1"/>
              <a:t>...</a:t>
            </a:r>
            <a:endParaRPr lang="es-EC" sz="200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507">
                                            <p:txEl>
                                              <p:pRg st="1" end="1"/>
                                            </p:txEl>
                                          </p:spTgt>
                                        </p:tgtEl>
                                        <p:attrNameLst>
                                          <p:attrName>style.visibility</p:attrName>
                                        </p:attrNameLst>
                                      </p:cBhvr>
                                      <p:to>
                                        <p:strVal val="visible"/>
                                      </p:to>
                                    </p:set>
                                    <p:anim calcmode="lin" valueType="num">
                                      <p:cBhvr additive="base">
                                        <p:cTn id="13" dur="500" fill="hold"/>
                                        <p:tgtEl>
                                          <p:spTgt spid="2150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15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1507">
                                            <p:txEl>
                                              <p:pRg st="2" end="2"/>
                                            </p:txEl>
                                          </p:spTgt>
                                        </p:tgtEl>
                                        <p:attrNameLst>
                                          <p:attrName>style.visibility</p:attrName>
                                        </p:attrNameLst>
                                      </p:cBhvr>
                                      <p:to>
                                        <p:strVal val="visible"/>
                                      </p:to>
                                    </p:set>
                                    <p:anim calcmode="lin" valueType="num">
                                      <p:cBhvr additive="base">
                                        <p:cTn id="19" dur="500" fill="hold"/>
                                        <p:tgtEl>
                                          <p:spTgt spid="2150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15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1507">
                                            <p:txEl>
                                              <p:pRg st="3" end="3"/>
                                            </p:txEl>
                                          </p:spTgt>
                                        </p:tgtEl>
                                        <p:attrNameLst>
                                          <p:attrName>style.visibility</p:attrName>
                                        </p:attrNameLst>
                                      </p:cBhvr>
                                      <p:to>
                                        <p:strVal val="visible"/>
                                      </p:to>
                                    </p:set>
                                    <p:anim calcmode="lin" valueType="num">
                                      <p:cBhvr additive="base">
                                        <p:cTn id="25" dur="500" fill="hold"/>
                                        <p:tgtEl>
                                          <p:spTgt spid="2150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1507">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21507">
                                            <p:txEl>
                                              <p:pRg st="4" end="4"/>
                                            </p:txEl>
                                          </p:spTgt>
                                        </p:tgtEl>
                                        <p:attrNameLst>
                                          <p:attrName>style.visibility</p:attrName>
                                        </p:attrNameLst>
                                      </p:cBhvr>
                                      <p:to>
                                        <p:strVal val="visible"/>
                                      </p:to>
                                    </p:set>
                                    <p:anim calcmode="lin" valueType="num">
                                      <p:cBhvr additive="base">
                                        <p:cTn id="29" dur="500" fill="hold"/>
                                        <p:tgtEl>
                                          <p:spTgt spid="21507">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21507">
                                            <p:txEl>
                                              <p:pRg st="4" end="4"/>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21507">
                                            <p:txEl>
                                              <p:pRg st="5" end="5"/>
                                            </p:txEl>
                                          </p:spTgt>
                                        </p:tgtEl>
                                        <p:attrNameLst>
                                          <p:attrName>style.visibility</p:attrName>
                                        </p:attrNameLst>
                                      </p:cBhvr>
                                      <p:to>
                                        <p:strVal val="visible"/>
                                      </p:to>
                                    </p:set>
                                    <p:anim calcmode="lin" valueType="num">
                                      <p:cBhvr additive="base">
                                        <p:cTn id="33" dur="500" fill="hold"/>
                                        <p:tgtEl>
                                          <p:spTgt spid="21507">
                                            <p:txEl>
                                              <p:pRg st="5" end="5"/>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2150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21507">
                                            <p:txEl>
                                              <p:pRg st="7" end="7"/>
                                            </p:txEl>
                                          </p:spTgt>
                                        </p:tgtEl>
                                        <p:attrNameLst>
                                          <p:attrName>style.visibility</p:attrName>
                                        </p:attrNameLst>
                                      </p:cBhvr>
                                      <p:to>
                                        <p:strVal val="visible"/>
                                      </p:to>
                                    </p:set>
                                    <p:anim calcmode="lin" valueType="num">
                                      <p:cBhvr additive="base">
                                        <p:cTn id="39" dur="500" fill="hold"/>
                                        <p:tgtEl>
                                          <p:spTgt spid="21507">
                                            <p:txEl>
                                              <p:pRg st="7" end="7"/>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2150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1026"/>
          <p:cNvSpPr>
            <a:spLocks noGrp="1" noChangeArrowheads="1"/>
          </p:cNvSpPr>
          <p:nvPr>
            <p:ph type="title"/>
          </p:nvPr>
        </p:nvSpPr>
        <p:spPr/>
        <p:txBody>
          <a:bodyPr/>
          <a:lstStyle/>
          <a:p>
            <a:r>
              <a:rPr lang="es-ES_tradnl" sz="2800" smtClean="0"/>
              <a:t>Estudio de Viabilidad de Gestión </a:t>
            </a:r>
            <a:r>
              <a:rPr lang="es-ES_tradnl" sz="2400" smtClean="0"/>
              <a:t>(cont.)</a:t>
            </a:r>
            <a:endParaRPr lang="es-ES_tradnl" smtClean="0"/>
          </a:p>
        </p:txBody>
      </p:sp>
      <p:sp>
        <p:nvSpPr>
          <p:cNvPr id="47107" name="Rectangle 1027"/>
          <p:cNvSpPr>
            <a:spLocks noGrp="1" noChangeArrowheads="1"/>
          </p:cNvSpPr>
          <p:nvPr>
            <p:ph type="body" idx="1"/>
          </p:nvPr>
        </p:nvSpPr>
        <p:spPr/>
        <p:txBody>
          <a:bodyPr/>
          <a:lstStyle/>
          <a:p>
            <a:pPr algn="just">
              <a:defRPr/>
            </a:pPr>
            <a:r>
              <a:rPr lang="es-EC" sz="2000"/>
              <a:t>El equipo humano que manejará el proyecto será el que haga la diferencia entre fracasar o triunfar un proyecto dado.</a:t>
            </a:r>
          </a:p>
          <a:p>
            <a:pPr algn="just">
              <a:defRPr/>
            </a:pPr>
            <a:r>
              <a:rPr lang="es-EC" sz="2000"/>
              <a:t>Estas personas deberán:</a:t>
            </a:r>
          </a:p>
          <a:p>
            <a:pPr lvl="1" algn="just">
              <a:defRPr/>
            </a:pPr>
            <a:r>
              <a:rPr lang="es-EC" sz="1800"/>
              <a:t>Estar comprometidas con el proyecto.</a:t>
            </a:r>
          </a:p>
          <a:p>
            <a:pPr lvl="1" algn="just">
              <a:defRPr/>
            </a:pPr>
            <a:r>
              <a:rPr lang="es-EC" sz="1800"/>
              <a:t>Tener habilidades gerenciales,</a:t>
            </a:r>
          </a:p>
          <a:p>
            <a:pPr lvl="1" algn="just">
              <a:defRPr/>
            </a:pPr>
            <a:r>
              <a:rPr lang="es-EC" sz="1800"/>
              <a:t>administrativas, y</a:t>
            </a:r>
          </a:p>
          <a:p>
            <a:pPr lvl="1" algn="just">
              <a:defRPr/>
            </a:pPr>
            <a:r>
              <a:rPr lang="es-EC" sz="1800"/>
              <a:t>financieras</a:t>
            </a:r>
          </a:p>
          <a:p>
            <a:pPr lvl="1" algn="just">
              <a:defRPr/>
            </a:pPr>
            <a:r>
              <a:rPr lang="es-EC" sz="1800"/>
              <a:t>Conocer muy bien el negocio y su manejo</a:t>
            </a:r>
          </a:p>
          <a:p>
            <a:pPr lvl="1" algn="just">
              <a:defRPr/>
            </a:pPr>
            <a:r>
              <a:rPr lang="es-EC" sz="1800"/>
              <a:t>Conocimiento de mercadeo</a:t>
            </a:r>
          </a:p>
          <a:p>
            <a:pPr lvl="1" algn="just">
              <a:defRPr/>
            </a:pPr>
            <a:r>
              <a:rPr lang="es-EC" sz="1800" b="1"/>
              <a:t>Habilidad para manejar el grupo humano.</a:t>
            </a:r>
            <a:endParaRPr lang="es-EC" sz="1800"/>
          </a:p>
          <a:p>
            <a:pPr algn="just">
              <a:defRPr/>
            </a:pPr>
            <a:r>
              <a:rPr lang="es-EC" sz="2000"/>
              <a:t>Conocer equipo gerencial y la organización esperada al poner en marcha el proyecto. Porqué ponerlos, calificaciones, debilidades y fortalezas.</a:t>
            </a:r>
            <a:endParaRPr lang="es-ES_tradnl" sz="200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 calcmode="lin" valueType="num">
                                      <p:cBhvr additive="base">
                                        <p:cTn id="7" dur="500" fill="hold"/>
                                        <p:tgtEl>
                                          <p:spTgt spid="471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71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7107">
                                            <p:txEl>
                                              <p:pRg st="1" end="1"/>
                                            </p:txEl>
                                          </p:spTgt>
                                        </p:tgtEl>
                                        <p:attrNameLst>
                                          <p:attrName>style.visibility</p:attrName>
                                        </p:attrNameLst>
                                      </p:cBhvr>
                                      <p:to>
                                        <p:strVal val="visible"/>
                                      </p:to>
                                    </p:set>
                                    <p:anim calcmode="lin" valueType="num">
                                      <p:cBhvr additive="base">
                                        <p:cTn id="13" dur="500" fill="hold"/>
                                        <p:tgtEl>
                                          <p:spTgt spid="4710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71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7107">
                                            <p:txEl>
                                              <p:pRg st="2" end="2"/>
                                            </p:txEl>
                                          </p:spTgt>
                                        </p:tgtEl>
                                        <p:attrNameLst>
                                          <p:attrName>style.visibility</p:attrName>
                                        </p:attrNameLst>
                                      </p:cBhvr>
                                      <p:to>
                                        <p:strVal val="visible"/>
                                      </p:to>
                                    </p:set>
                                    <p:anim calcmode="lin" valueType="num">
                                      <p:cBhvr additive="base">
                                        <p:cTn id="19" dur="500" fill="hold"/>
                                        <p:tgtEl>
                                          <p:spTgt spid="4710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71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7107">
                                            <p:txEl>
                                              <p:pRg st="3" end="3"/>
                                            </p:txEl>
                                          </p:spTgt>
                                        </p:tgtEl>
                                        <p:attrNameLst>
                                          <p:attrName>style.visibility</p:attrName>
                                        </p:attrNameLst>
                                      </p:cBhvr>
                                      <p:to>
                                        <p:strVal val="visible"/>
                                      </p:to>
                                    </p:set>
                                    <p:anim calcmode="lin" valueType="num">
                                      <p:cBhvr additive="base">
                                        <p:cTn id="25" dur="500" fill="hold"/>
                                        <p:tgtEl>
                                          <p:spTgt spid="4710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710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7107">
                                            <p:txEl>
                                              <p:pRg st="4" end="4"/>
                                            </p:txEl>
                                          </p:spTgt>
                                        </p:tgtEl>
                                        <p:attrNameLst>
                                          <p:attrName>style.visibility</p:attrName>
                                        </p:attrNameLst>
                                      </p:cBhvr>
                                      <p:to>
                                        <p:strVal val="visible"/>
                                      </p:to>
                                    </p:set>
                                    <p:anim calcmode="lin" valueType="num">
                                      <p:cBhvr additive="base">
                                        <p:cTn id="31" dur="500" fill="hold"/>
                                        <p:tgtEl>
                                          <p:spTgt spid="4710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710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7107">
                                            <p:txEl>
                                              <p:pRg st="5" end="5"/>
                                            </p:txEl>
                                          </p:spTgt>
                                        </p:tgtEl>
                                        <p:attrNameLst>
                                          <p:attrName>style.visibility</p:attrName>
                                        </p:attrNameLst>
                                      </p:cBhvr>
                                      <p:to>
                                        <p:strVal val="visible"/>
                                      </p:to>
                                    </p:set>
                                    <p:anim calcmode="lin" valueType="num">
                                      <p:cBhvr additive="base">
                                        <p:cTn id="37" dur="500" fill="hold"/>
                                        <p:tgtEl>
                                          <p:spTgt spid="4710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710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7107">
                                            <p:txEl>
                                              <p:pRg st="6" end="6"/>
                                            </p:txEl>
                                          </p:spTgt>
                                        </p:tgtEl>
                                        <p:attrNameLst>
                                          <p:attrName>style.visibility</p:attrName>
                                        </p:attrNameLst>
                                      </p:cBhvr>
                                      <p:to>
                                        <p:strVal val="visible"/>
                                      </p:to>
                                    </p:set>
                                    <p:anim calcmode="lin" valueType="num">
                                      <p:cBhvr additive="base">
                                        <p:cTn id="43" dur="500" fill="hold"/>
                                        <p:tgtEl>
                                          <p:spTgt spid="47107">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710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7107">
                                            <p:txEl>
                                              <p:pRg st="7" end="7"/>
                                            </p:txEl>
                                          </p:spTgt>
                                        </p:tgtEl>
                                        <p:attrNameLst>
                                          <p:attrName>style.visibility</p:attrName>
                                        </p:attrNameLst>
                                      </p:cBhvr>
                                      <p:to>
                                        <p:strVal val="visible"/>
                                      </p:to>
                                    </p:set>
                                    <p:anim calcmode="lin" valueType="num">
                                      <p:cBhvr additive="base">
                                        <p:cTn id="49" dur="500" fill="hold"/>
                                        <p:tgtEl>
                                          <p:spTgt spid="47107">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710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47107">
                                            <p:txEl>
                                              <p:pRg st="8" end="8"/>
                                            </p:txEl>
                                          </p:spTgt>
                                        </p:tgtEl>
                                        <p:attrNameLst>
                                          <p:attrName>style.visibility</p:attrName>
                                        </p:attrNameLst>
                                      </p:cBhvr>
                                      <p:to>
                                        <p:strVal val="visible"/>
                                      </p:to>
                                    </p:set>
                                    <p:anim calcmode="lin" valueType="num">
                                      <p:cBhvr additive="base">
                                        <p:cTn id="55" dur="500" fill="hold"/>
                                        <p:tgtEl>
                                          <p:spTgt spid="47107">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47107">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47107">
                                            <p:txEl>
                                              <p:pRg st="9" end="9"/>
                                            </p:txEl>
                                          </p:spTgt>
                                        </p:tgtEl>
                                        <p:attrNameLst>
                                          <p:attrName>style.visibility</p:attrName>
                                        </p:attrNameLst>
                                      </p:cBhvr>
                                      <p:to>
                                        <p:strVal val="visible"/>
                                      </p:to>
                                    </p:set>
                                    <p:anim calcmode="lin" valueType="num">
                                      <p:cBhvr additive="base">
                                        <p:cTn id="61" dur="500" fill="hold"/>
                                        <p:tgtEl>
                                          <p:spTgt spid="47107">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47107">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bldLvl="2"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s-ES_tradnl" sz="2800" smtClean="0"/>
              <a:t>Estudio de Viabilidad de </a:t>
            </a:r>
            <a:br>
              <a:rPr lang="es-ES_tradnl" sz="2800" smtClean="0"/>
            </a:br>
            <a:r>
              <a:rPr lang="es-ES_tradnl" sz="2800" smtClean="0"/>
              <a:t>Impacto Ambiental</a:t>
            </a:r>
            <a:endParaRPr lang="es-ES_tradnl" smtClean="0"/>
          </a:p>
        </p:txBody>
      </p:sp>
      <p:sp>
        <p:nvSpPr>
          <p:cNvPr id="22531" name="Rectangle 3"/>
          <p:cNvSpPr>
            <a:spLocks noGrp="1" noChangeArrowheads="1"/>
          </p:cNvSpPr>
          <p:nvPr>
            <p:ph type="body" idx="1"/>
          </p:nvPr>
        </p:nvSpPr>
        <p:spPr/>
        <p:txBody>
          <a:bodyPr/>
          <a:lstStyle/>
          <a:p>
            <a:pPr>
              <a:defRPr/>
            </a:pPr>
            <a:r>
              <a:rPr lang="es-EC" sz="2000" b="1"/>
              <a:t>Objetivo:</a:t>
            </a:r>
            <a:r>
              <a:rPr lang="es-EC" sz="2000"/>
              <a:t> Determinar los impactos, evaluar sus desventajas frente a sus ventajas y presentar alternativas para reducir este impacto.</a:t>
            </a:r>
          </a:p>
          <a:p>
            <a:pPr>
              <a:defRPr/>
            </a:pPr>
            <a:r>
              <a:rPr lang="es-ES_tradnl" sz="2000"/>
              <a:t>H</a:t>
            </a:r>
            <a:r>
              <a:rPr lang="es-EC" sz="2000"/>
              <a:t>a cobrado auge la conservación de los recursos y del medio ambiente. </a:t>
            </a:r>
          </a:p>
          <a:p>
            <a:pPr>
              <a:defRPr/>
            </a:pPr>
            <a:r>
              <a:rPr lang="es-EC" sz="2000"/>
              <a:t>Es indispensable, desde el punto  de vista de responsabilidad con la sociedad, determinar  el Impacto  Ambiental del proyecto.</a:t>
            </a:r>
          </a:p>
          <a:p>
            <a:pPr>
              <a:defRPr/>
            </a:pPr>
            <a:r>
              <a:rPr lang="es-EC" sz="2000"/>
              <a:t>Es actualmente un requerimiento legal  para todo proyecto.</a:t>
            </a:r>
          </a:p>
          <a:p>
            <a:pPr>
              <a:defRPr/>
            </a:pPr>
            <a:r>
              <a:rPr lang="es-EC" sz="2000"/>
              <a:t>La acuicultura depende directamente de la naturaleza.,Cualquier deterioro del medio ambiente influenciará en la producción.</a:t>
            </a:r>
          </a:p>
          <a:p>
            <a:pPr>
              <a:defRPr/>
            </a:pPr>
            <a:r>
              <a:rPr lang="es-EC" sz="2000"/>
              <a:t>Influencia del método de cultivo en la  percepción del consumidor final sobre el producto: demanda, precio o embargos comerciales</a:t>
            </a:r>
          </a:p>
          <a:p>
            <a:pPr algn="just">
              <a:defRPr/>
            </a:pPr>
            <a:endParaRPr lang="es-ES_tradnl" sz="180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500" fill="hold"/>
                                        <p:tgtEl>
                                          <p:spTgt spid="225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25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531">
                                            <p:txEl>
                                              <p:pRg st="1" end="1"/>
                                            </p:txEl>
                                          </p:spTgt>
                                        </p:tgtEl>
                                        <p:attrNameLst>
                                          <p:attrName>style.visibility</p:attrName>
                                        </p:attrNameLst>
                                      </p:cBhvr>
                                      <p:to>
                                        <p:strVal val="visible"/>
                                      </p:to>
                                    </p:set>
                                    <p:anim calcmode="lin" valueType="num">
                                      <p:cBhvr additive="base">
                                        <p:cTn id="13" dur="500" fill="hold"/>
                                        <p:tgtEl>
                                          <p:spTgt spid="2253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25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2531">
                                            <p:txEl>
                                              <p:pRg st="2" end="2"/>
                                            </p:txEl>
                                          </p:spTgt>
                                        </p:tgtEl>
                                        <p:attrNameLst>
                                          <p:attrName>style.visibility</p:attrName>
                                        </p:attrNameLst>
                                      </p:cBhvr>
                                      <p:to>
                                        <p:strVal val="visible"/>
                                      </p:to>
                                    </p:set>
                                    <p:anim calcmode="lin" valueType="num">
                                      <p:cBhvr additive="base">
                                        <p:cTn id="19" dur="500" fill="hold"/>
                                        <p:tgtEl>
                                          <p:spTgt spid="2253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253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2531">
                                            <p:txEl>
                                              <p:pRg st="3" end="3"/>
                                            </p:txEl>
                                          </p:spTgt>
                                        </p:tgtEl>
                                        <p:attrNameLst>
                                          <p:attrName>style.visibility</p:attrName>
                                        </p:attrNameLst>
                                      </p:cBhvr>
                                      <p:to>
                                        <p:strVal val="visible"/>
                                      </p:to>
                                    </p:set>
                                    <p:anim calcmode="lin" valueType="num">
                                      <p:cBhvr additive="base">
                                        <p:cTn id="25" dur="500" fill="hold"/>
                                        <p:tgtEl>
                                          <p:spTgt spid="2253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253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2531">
                                            <p:txEl>
                                              <p:pRg st="4" end="4"/>
                                            </p:txEl>
                                          </p:spTgt>
                                        </p:tgtEl>
                                        <p:attrNameLst>
                                          <p:attrName>style.visibility</p:attrName>
                                        </p:attrNameLst>
                                      </p:cBhvr>
                                      <p:to>
                                        <p:strVal val="visible"/>
                                      </p:to>
                                    </p:set>
                                    <p:anim calcmode="lin" valueType="num">
                                      <p:cBhvr additive="base">
                                        <p:cTn id="31" dur="500" fill="hold"/>
                                        <p:tgtEl>
                                          <p:spTgt spid="2253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253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2531">
                                            <p:txEl>
                                              <p:pRg st="5" end="5"/>
                                            </p:txEl>
                                          </p:spTgt>
                                        </p:tgtEl>
                                        <p:attrNameLst>
                                          <p:attrName>style.visibility</p:attrName>
                                        </p:attrNameLst>
                                      </p:cBhvr>
                                      <p:to>
                                        <p:strVal val="visible"/>
                                      </p:to>
                                    </p:set>
                                    <p:anim calcmode="lin" valueType="num">
                                      <p:cBhvr additive="base">
                                        <p:cTn id="37" dur="500" fill="hold"/>
                                        <p:tgtEl>
                                          <p:spTgt spid="2253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253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s-ES_tradnl" sz="2800" smtClean="0"/>
              <a:t>Estudio de Viabilidad </a:t>
            </a:r>
            <a:br>
              <a:rPr lang="es-ES_tradnl" sz="2800" smtClean="0"/>
            </a:br>
            <a:r>
              <a:rPr lang="es-ES_tradnl" sz="2800" smtClean="0"/>
              <a:t>Financiera</a:t>
            </a:r>
            <a:endParaRPr lang="es-ES_tradnl" smtClean="0"/>
          </a:p>
        </p:txBody>
      </p:sp>
      <p:sp>
        <p:nvSpPr>
          <p:cNvPr id="23555" name="Rectangle 3"/>
          <p:cNvSpPr>
            <a:spLocks noGrp="1" noChangeArrowheads="1"/>
          </p:cNvSpPr>
          <p:nvPr>
            <p:ph type="body" idx="1"/>
          </p:nvPr>
        </p:nvSpPr>
        <p:spPr/>
        <p:txBody>
          <a:bodyPr/>
          <a:lstStyle/>
          <a:p>
            <a:pPr algn="just">
              <a:defRPr/>
            </a:pPr>
            <a:endParaRPr lang="es-EC" sz="2000"/>
          </a:p>
          <a:p>
            <a:pPr algn="just">
              <a:defRPr/>
            </a:pPr>
            <a:r>
              <a:rPr lang="es-EC" sz="2400"/>
              <a:t>Determina, en último caso, la aprobación o rechazo del proyecto. </a:t>
            </a:r>
          </a:p>
          <a:p>
            <a:pPr algn="just">
              <a:defRPr/>
            </a:pPr>
            <a:endParaRPr lang="es-EC" sz="2400"/>
          </a:p>
          <a:p>
            <a:pPr algn="just">
              <a:defRPr/>
            </a:pPr>
            <a:r>
              <a:rPr lang="es-EC" sz="2400"/>
              <a:t>Mide, en bases monetarias, la rentabilidad que retorna de la inversión</a:t>
            </a:r>
            <a:r>
              <a:rPr lang="es-EC" sz="2000"/>
              <a:t>.</a:t>
            </a:r>
          </a:p>
          <a:p>
            <a:pPr algn="just">
              <a:defRPr/>
            </a:pPr>
            <a:endParaRPr lang="es-ES_tradnl" sz="180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555">
                                            <p:txEl>
                                              <p:pRg st="1" end="1"/>
                                            </p:txEl>
                                          </p:spTgt>
                                        </p:tgtEl>
                                        <p:attrNameLst>
                                          <p:attrName>style.visibility</p:attrName>
                                        </p:attrNameLst>
                                      </p:cBhvr>
                                      <p:to>
                                        <p:strVal val="visible"/>
                                      </p:to>
                                    </p:set>
                                    <p:anim calcmode="lin" valueType="num">
                                      <p:cBhvr additive="base">
                                        <p:cTn id="7" dur="500" fill="hold"/>
                                        <p:tgtEl>
                                          <p:spTgt spid="23555">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5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555">
                                            <p:txEl>
                                              <p:pRg st="3" end="3"/>
                                            </p:txEl>
                                          </p:spTgt>
                                        </p:tgtEl>
                                        <p:attrNameLst>
                                          <p:attrName>style.visibility</p:attrName>
                                        </p:attrNameLst>
                                      </p:cBhvr>
                                      <p:to>
                                        <p:strVal val="visible"/>
                                      </p:to>
                                    </p:set>
                                    <p:anim calcmode="lin" valueType="num">
                                      <p:cBhvr additive="base">
                                        <p:cTn id="13" dur="500" fill="hold"/>
                                        <p:tgtEl>
                                          <p:spTgt spid="23555">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355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s-ES_tradnl" sz="2800" smtClean="0"/>
              <a:t>Etapas de un Proyecto de Acuicultura </a:t>
            </a:r>
            <a:endParaRPr lang="es-ES_tradnl" smtClean="0"/>
          </a:p>
        </p:txBody>
      </p:sp>
      <p:sp>
        <p:nvSpPr>
          <p:cNvPr id="13315" name="Rectangle 3"/>
          <p:cNvSpPr>
            <a:spLocks noGrp="1" noChangeArrowheads="1"/>
          </p:cNvSpPr>
          <p:nvPr>
            <p:ph type="body" idx="1"/>
          </p:nvPr>
        </p:nvSpPr>
        <p:spPr/>
        <p:txBody>
          <a:bodyPr/>
          <a:lstStyle/>
          <a:p>
            <a:pPr>
              <a:defRPr/>
            </a:pPr>
            <a:r>
              <a:rPr lang="es-EC" sz="2000"/>
              <a:t>Se distinguen tres niveles de profundidad en un estudio de evaluación de proyectos:</a:t>
            </a:r>
            <a:endParaRPr lang="es-EC" sz="1800"/>
          </a:p>
          <a:p>
            <a:pPr>
              <a:defRPr/>
            </a:pPr>
            <a:endParaRPr lang="es-ES_tradnl" sz="1800"/>
          </a:p>
          <a:p>
            <a:pPr lvl="1">
              <a:defRPr/>
            </a:pPr>
            <a:r>
              <a:rPr lang="es-ES_tradnl" sz="2400"/>
              <a:t>Perfil</a:t>
            </a:r>
          </a:p>
          <a:p>
            <a:pPr lvl="1">
              <a:defRPr/>
            </a:pPr>
            <a:endParaRPr lang="es-ES_tradnl" sz="2400"/>
          </a:p>
          <a:p>
            <a:pPr lvl="1">
              <a:defRPr/>
            </a:pPr>
            <a:r>
              <a:rPr lang="es-ES_tradnl" sz="2400"/>
              <a:t>Estudios de Prefactibilidad</a:t>
            </a:r>
          </a:p>
          <a:p>
            <a:pPr lvl="1">
              <a:defRPr/>
            </a:pPr>
            <a:endParaRPr lang="es-ES_tradnl" sz="2400"/>
          </a:p>
          <a:p>
            <a:pPr lvl="1">
              <a:defRPr/>
            </a:pPr>
            <a:r>
              <a:rPr lang="es-ES_tradnl" sz="2400"/>
              <a:t>Administración del Proyecto</a:t>
            </a:r>
          </a:p>
          <a:p>
            <a:pPr>
              <a:defRPr/>
            </a:pPr>
            <a:endParaRPr lang="es-ES_tradnl" sz="180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315">
                                            <p:txEl>
                                              <p:pRg st="2" end="2"/>
                                            </p:txEl>
                                          </p:spTgt>
                                        </p:tgtEl>
                                        <p:attrNameLst>
                                          <p:attrName>style.visibility</p:attrName>
                                        </p:attrNameLst>
                                      </p:cBhvr>
                                      <p:to>
                                        <p:strVal val="visible"/>
                                      </p:to>
                                    </p:set>
                                    <p:anim calcmode="lin" valueType="num">
                                      <p:cBhvr additive="base">
                                        <p:cTn id="13" dur="500" fill="hold"/>
                                        <p:tgtEl>
                                          <p:spTgt spid="13315">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315">
                                            <p:txEl>
                                              <p:pRg st="4" end="4"/>
                                            </p:txEl>
                                          </p:spTgt>
                                        </p:tgtEl>
                                        <p:attrNameLst>
                                          <p:attrName>style.visibility</p:attrName>
                                        </p:attrNameLst>
                                      </p:cBhvr>
                                      <p:to>
                                        <p:strVal val="visible"/>
                                      </p:to>
                                    </p:set>
                                    <p:anim calcmode="lin" valueType="num">
                                      <p:cBhvr additive="base">
                                        <p:cTn id="19" dur="500" fill="hold"/>
                                        <p:tgtEl>
                                          <p:spTgt spid="13315">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31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3315">
                                            <p:txEl>
                                              <p:pRg st="6" end="6"/>
                                            </p:txEl>
                                          </p:spTgt>
                                        </p:tgtEl>
                                        <p:attrNameLst>
                                          <p:attrName>style.visibility</p:attrName>
                                        </p:attrNameLst>
                                      </p:cBhvr>
                                      <p:to>
                                        <p:strVal val="visible"/>
                                      </p:to>
                                    </p:set>
                                    <p:anim calcmode="lin" valueType="num">
                                      <p:cBhvr additive="base">
                                        <p:cTn id="25" dur="500" fill="hold"/>
                                        <p:tgtEl>
                                          <p:spTgt spid="13315">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331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bldLvl="2"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s-ES_tradnl" sz="2800" smtClean="0"/>
              <a:t>Perfil</a:t>
            </a:r>
            <a:endParaRPr lang="es-ES_tradnl" smtClean="0"/>
          </a:p>
        </p:txBody>
      </p:sp>
      <p:sp>
        <p:nvSpPr>
          <p:cNvPr id="14339" name="Rectangle 3"/>
          <p:cNvSpPr>
            <a:spLocks noGrp="1" noChangeArrowheads="1"/>
          </p:cNvSpPr>
          <p:nvPr>
            <p:ph type="body" idx="1"/>
          </p:nvPr>
        </p:nvSpPr>
        <p:spPr/>
        <p:txBody>
          <a:bodyPr/>
          <a:lstStyle/>
          <a:p>
            <a:pPr algn="just">
              <a:defRPr/>
            </a:pPr>
            <a:r>
              <a:rPr lang="es-EC" sz="2000"/>
              <a:t>El nivel más simple de la evaluación (gran visión/identificación idea)</a:t>
            </a:r>
          </a:p>
          <a:p>
            <a:pPr algn="just">
              <a:defRPr/>
            </a:pPr>
            <a:r>
              <a:rPr lang="es-EC" sz="2000"/>
              <a:t>Información existente, sentido común, experiencia y </a:t>
            </a:r>
            <a:r>
              <a:rPr lang="es-EC" sz="2000" b="1"/>
              <a:t>“</a:t>
            </a:r>
            <a:r>
              <a:rPr lang="en-US" sz="2000"/>
              <a:t>feeling</a:t>
            </a:r>
            <a:r>
              <a:rPr lang="es-EC" sz="2000" b="1"/>
              <a:t>”</a:t>
            </a:r>
            <a:r>
              <a:rPr lang="es-EC" sz="2000"/>
              <a:t>.</a:t>
            </a:r>
          </a:p>
          <a:p>
            <a:pPr algn="just">
              <a:defRPr/>
            </a:pPr>
            <a:r>
              <a:rPr lang="es-EC" sz="2000"/>
              <a:t>Cálculos </a:t>
            </a:r>
            <a:r>
              <a:rPr lang="es-EC" sz="2000" u="sng"/>
              <a:t>globales</a:t>
            </a:r>
            <a:r>
              <a:rPr lang="es-EC" sz="2000"/>
              <a:t> de las inversiones, los costos y los ingresos.</a:t>
            </a:r>
          </a:p>
          <a:p>
            <a:pPr algn="just">
              <a:defRPr/>
            </a:pPr>
            <a:r>
              <a:rPr lang="es-EC" sz="2000"/>
              <a:t>No entrar a  investigaciones de campo.</a:t>
            </a:r>
          </a:p>
          <a:p>
            <a:pPr>
              <a:defRPr/>
            </a:pPr>
            <a:r>
              <a:rPr lang="es-EC" sz="2000"/>
              <a:t>Deja mas incógnitas que respuestas. </a:t>
            </a:r>
          </a:p>
          <a:p>
            <a:pPr>
              <a:defRPr/>
            </a:pPr>
            <a:r>
              <a:rPr lang="es-EC" sz="2000"/>
              <a:t>Investigación a incógnitas en la siguiente fase.</a:t>
            </a:r>
          </a:p>
          <a:p>
            <a:pPr>
              <a:defRPr/>
            </a:pPr>
            <a:r>
              <a:rPr lang="es-EC" sz="2000"/>
              <a:t>Objetivo: filtrar a </a:t>
            </a:r>
            <a:r>
              <a:rPr lang="es-EC" sz="2000" u="sng"/>
              <a:t>bajo costo</a:t>
            </a:r>
            <a:r>
              <a:rPr lang="es-EC" sz="2000"/>
              <a:t> proyectos que, que serían descartados en siguiente fase </a:t>
            </a:r>
            <a:r>
              <a:rPr lang="es-EC" sz="2000">
                <a:ea typeface="MS Gothic" pitchFamily="49" charset="-128"/>
              </a:rPr>
              <a:t>⇒</a:t>
            </a:r>
            <a:r>
              <a:rPr lang="es-EC" sz="2000"/>
              <a:t> con un mayor costo</a:t>
            </a:r>
            <a:endParaRPr lang="es-ES_tradnl" sz="2000"/>
          </a:p>
          <a:p>
            <a:pPr>
              <a:defRPr/>
            </a:pPr>
            <a:r>
              <a:rPr lang="es-EC" sz="2000"/>
              <a:t>Principales pasos en esta etapa:</a:t>
            </a:r>
          </a:p>
          <a:p>
            <a:pPr lvl="1">
              <a:defRPr/>
            </a:pPr>
            <a:r>
              <a:rPr lang="es-EC" sz="1800"/>
              <a:t>La idea del proyecto, </a:t>
            </a:r>
          </a:p>
          <a:p>
            <a:pPr lvl="1">
              <a:defRPr/>
            </a:pPr>
            <a:r>
              <a:rPr lang="es-EC" sz="1800"/>
              <a:t>Detección de necesidades </a:t>
            </a:r>
          </a:p>
          <a:p>
            <a:pPr lvl="1">
              <a:defRPr/>
            </a:pPr>
            <a:r>
              <a:rPr lang="es-EC" sz="1800"/>
              <a:t>Análisis del entorno.</a:t>
            </a:r>
          </a:p>
          <a:p>
            <a:pPr algn="just">
              <a:defRPr/>
            </a:pPr>
            <a:endParaRPr lang="es-EC" sz="200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500" fill="hold"/>
                                        <p:tgtEl>
                                          <p:spTgt spid="143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3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 calcmode="lin" valueType="num">
                                      <p:cBhvr additive="base">
                                        <p:cTn id="19" dur="500" fill="hold"/>
                                        <p:tgtEl>
                                          <p:spTgt spid="1433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3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4339">
                                            <p:txEl>
                                              <p:pRg st="3" end="3"/>
                                            </p:txEl>
                                          </p:spTgt>
                                        </p:tgtEl>
                                        <p:attrNameLst>
                                          <p:attrName>style.visibility</p:attrName>
                                        </p:attrNameLst>
                                      </p:cBhvr>
                                      <p:to>
                                        <p:strVal val="visible"/>
                                      </p:to>
                                    </p:set>
                                    <p:anim calcmode="lin" valueType="num">
                                      <p:cBhvr additive="base">
                                        <p:cTn id="25" dur="500" fill="hold"/>
                                        <p:tgtEl>
                                          <p:spTgt spid="1433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433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4339">
                                            <p:txEl>
                                              <p:pRg st="4" end="4"/>
                                            </p:txEl>
                                          </p:spTgt>
                                        </p:tgtEl>
                                        <p:attrNameLst>
                                          <p:attrName>style.visibility</p:attrName>
                                        </p:attrNameLst>
                                      </p:cBhvr>
                                      <p:to>
                                        <p:strVal val="visible"/>
                                      </p:to>
                                    </p:set>
                                    <p:anim calcmode="lin" valueType="num">
                                      <p:cBhvr additive="base">
                                        <p:cTn id="31" dur="500" fill="hold"/>
                                        <p:tgtEl>
                                          <p:spTgt spid="1433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433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4339">
                                            <p:txEl>
                                              <p:pRg st="5" end="5"/>
                                            </p:txEl>
                                          </p:spTgt>
                                        </p:tgtEl>
                                        <p:attrNameLst>
                                          <p:attrName>style.visibility</p:attrName>
                                        </p:attrNameLst>
                                      </p:cBhvr>
                                      <p:to>
                                        <p:strVal val="visible"/>
                                      </p:to>
                                    </p:set>
                                    <p:anim calcmode="lin" valueType="num">
                                      <p:cBhvr additive="base">
                                        <p:cTn id="37" dur="500" fill="hold"/>
                                        <p:tgtEl>
                                          <p:spTgt spid="1433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433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4339">
                                            <p:txEl>
                                              <p:pRg st="6" end="6"/>
                                            </p:txEl>
                                          </p:spTgt>
                                        </p:tgtEl>
                                        <p:attrNameLst>
                                          <p:attrName>style.visibility</p:attrName>
                                        </p:attrNameLst>
                                      </p:cBhvr>
                                      <p:to>
                                        <p:strVal val="visible"/>
                                      </p:to>
                                    </p:set>
                                    <p:anim calcmode="lin" valueType="num">
                                      <p:cBhvr additive="base">
                                        <p:cTn id="43" dur="500" fill="hold"/>
                                        <p:tgtEl>
                                          <p:spTgt spid="14339">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433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4339">
                                            <p:txEl>
                                              <p:pRg st="7" end="7"/>
                                            </p:txEl>
                                          </p:spTgt>
                                        </p:tgtEl>
                                        <p:attrNameLst>
                                          <p:attrName>style.visibility</p:attrName>
                                        </p:attrNameLst>
                                      </p:cBhvr>
                                      <p:to>
                                        <p:strVal val="visible"/>
                                      </p:to>
                                    </p:set>
                                    <p:anim calcmode="lin" valueType="num">
                                      <p:cBhvr additive="base">
                                        <p:cTn id="49" dur="500" fill="hold"/>
                                        <p:tgtEl>
                                          <p:spTgt spid="14339">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4339">
                                            <p:txEl>
                                              <p:pRg st="7" end="7"/>
                                            </p:txEl>
                                          </p:spTgt>
                                        </p:tgtEl>
                                        <p:attrNameLst>
                                          <p:attrName>ppt_y</p:attrName>
                                        </p:attrNameLst>
                                      </p:cBhvr>
                                      <p:tavLst>
                                        <p:tav tm="0">
                                          <p:val>
                                            <p:strVal val="#ppt_y"/>
                                          </p:val>
                                        </p:tav>
                                        <p:tav tm="100000">
                                          <p:val>
                                            <p:strVal val="#ppt_y"/>
                                          </p:val>
                                        </p:tav>
                                      </p:tavLst>
                                    </p:anim>
                                  </p:childTnLst>
                                </p:cTn>
                              </p:par>
                              <p:par>
                                <p:cTn id="51" presetID="2" presetClass="entr" presetSubtype="8" fill="hold" grpId="0" nodeType="withEffect">
                                  <p:stCondLst>
                                    <p:cond delay="0"/>
                                  </p:stCondLst>
                                  <p:childTnLst>
                                    <p:set>
                                      <p:cBhvr>
                                        <p:cTn id="52" dur="1" fill="hold">
                                          <p:stCondLst>
                                            <p:cond delay="0"/>
                                          </p:stCondLst>
                                        </p:cTn>
                                        <p:tgtEl>
                                          <p:spTgt spid="14339">
                                            <p:txEl>
                                              <p:pRg st="8" end="8"/>
                                            </p:txEl>
                                          </p:spTgt>
                                        </p:tgtEl>
                                        <p:attrNameLst>
                                          <p:attrName>style.visibility</p:attrName>
                                        </p:attrNameLst>
                                      </p:cBhvr>
                                      <p:to>
                                        <p:strVal val="visible"/>
                                      </p:to>
                                    </p:set>
                                    <p:anim calcmode="lin" valueType="num">
                                      <p:cBhvr additive="base">
                                        <p:cTn id="53" dur="500" fill="hold"/>
                                        <p:tgtEl>
                                          <p:spTgt spid="14339">
                                            <p:txEl>
                                              <p:pRg st="8" end="8"/>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14339">
                                            <p:txEl>
                                              <p:pRg st="8" end="8"/>
                                            </p:txEl>
                                          </p:spTgt>
                                        </p:tgtEl>
                                        <p:attrNameLst>
                                          <p:attrName>ppt_y</p:attrName>
                                        </p:attrNameLst>
                                      </p:cBhvr>
                                      <p:tavLst>
                                        <p:tav tm="0">
                                          <p:val>
                                            <p:strVal val="#ppt_y"/>
                                          </p:val>
                                        </p:tav>
                                        <p:tav tm="100000">
                                          <p:val>
                                            <p:strVal val="#ppt_y"/>
                                          </p:val>
                                        </p:tav>
                                      </p:tavLst>
                                    </p:anim>
                                  </p:childTnLst>
                                </p:cTn>
                              </p:par>
                              <p:par>
                                <p:cTn id="55" presetID="2" presetClass="entr" presetSubtype="8" fill="hold" grpId="0" nodeType="withEffect">
                                  <p:stCondLst>
                                    <p:cond delay="0"/>
                                  </p:stCondLst>
                                  <p:childTnLst>
                                    <p:set>
                                      <p:cBhvr>
                                        <p:cTn id="56" dur="1" fill="hold">
                                          <p:stCondLst>
                                            <p:cond delay="0"/>
                                          </p:stCondLst>
                                        </p:cTn>
                                        <p:tgtEl>
                                          <p:spTgt spid="14339">
                                            <p:txEl>
                                              <p:pRg st="9" end="9"/>
                                            </p:txEl>
                                          </p:spTgt>
                                        </p:tgtEl>
                                        <p:attrNameLst>
                                          <p:attrName>style.visibility</p:attrName>
                                        </p:attrNameLst>
                                      </p:cBhvr>
                                      <p:to>
                                        <p:strVal val="visible"/>
                                      </p:to>
                                    </p:set>
                                    <p:anim calcmode="lin" valueType="num">
                                      <p:cBhvr additive="base">
                                        <p:cTn id="57" dur="500" fill="hold"/>
                                        <p:tgtEl>
                                          <p:spTgt spid="14339">
                                            <p:txEl>
                                              <p:pRg st="9" end="9"/>
                                            </p:txEl>
                                          </p:spTgt>
                                        </p:tgtEl>
                                        <p:attrNameLst>
                                          <p:attrName>ppt_x</p:attrName>
                                        </p:attrNameLst>
                                      </p:cBhvr>
                                      <p:tavLst>
                                        <p:tav tm="0">
                                          <p:val>
                                            <p:strVal val="0-#ppt_w/2"/>
                                          </p:val>
                                        </p:tav>
                                        <p:tav tm="100000">
                                          <p:val>
                                            <p:strVal val="#ppt_x"/>
                                          </p:val>
                                        </p:tav>
                                      </p:tavLst>
                                    </p:anim>
                                    <p:anim calcmode="lin" valueType="num">
                                      <p:cBhvr additive="base">
                                        <p:cTn id="58" dur="500" fill="hold"/>
                                        <p:tgtEl>
                                          <p:spTgt spid="14339">
                                            <p:txEl>
                                              <p:pRg st="9" end="9"/>
                                            </p:txEl>
                                          </p:spTgt>
                                        </p:tgtEl>
                                        <p:attrNameLst>
                                          <p:attrName>ppt_y</p:attrName>
                                        </p:attrNameLst>
                                      </p:cBhvr>
                                      <p:tavLst>
                                        <p:tav tm="0">
                                          <p:val>
                                            <p:strVal val="#ppt_y"/>
                                          </p:val>
                                        </p:tav>
                                        <p:tav tm="100000">
                                          <p:val>
                                            <p:strVal val="#ppt_y"/>
                                          </p:val>
                                        </p:tav>
                                      </p:tavLst>
                                    </p:anim>
                                  </p:childTnLst>
                                </p:cTn>
                              </p:par>
                              <p:par>
                                <p:cTn id="59" presetID="2" presetClass="entr" presetSubtype="8" fill="hold" grpId="0" nodeType="withEffect">
                                  <p:stCondLst>
                                    <p:cond delay="0"/>
                                  </p:stCondLst>
                                  <p:childTnLst>
                                    <p:set>
                                      <p:cBhvr>
                                        <p:cTn id="60" dur="1" fill="hold">
                                          <p:stCondLst>
                                            <p:cond delay="0"/>
                                          </p:stCondLst>
                                        </p:cTn>
                                        <p:tgtEl>
                                          <p:spTgt spid="14339">
                                            <p:txEl>
                                              <p:pRg st="10" end="10"/>
                                            </p:txEl>
                                          </p:spTgt>
                                        </p:tgtEl>
                                        <p:attrNameLst>
                                          <p:attrName>style.visibility</p:attrName>
                                        </p:attrNameLst>
                                      </p:cBhvr>
                                      <p:to>
                                        <p:strVal val="visible"/>
                                      </p:to>
                                    </p:set>
                                    <p:anim calcmode="lin" valueType="num">
                                      <p:cBhvr additive="base">
                                        <p:cTn id="61" dur="500" fill="hold"/>
                                        <p:tgtEl>
                                          <p:spTgt spid="14339">
                                            <p:txEl>
                                              <p:pRg st="10" end="10"/>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14339">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s-ES_tradnl" sz="2800" smtClean="0"/>
              <a:t>Perfil.- Idea</a:t>
            </a:r>
            <a:endParaRPr lang="es-ES_tradnl" smtClean="0"/>
          </a:p>
        </p:txBody>
      </p:sp>
      <p:sp>
        <p:nvSpPr>
          <p:cNvPr id="33795" name="Rectangle 3"/>
          <p:cNvSpPr>
            <a:spLocks noGrp="1" noChangeArrowheads="1"/>
          </p:cNvSpPr>
          <p:nvPr>
            <p:ph type="body" idx="1"/>
          </p:nvPr>
        </p:nvSpPr>
        <p:spPr/>
        <p:txBody>
          <a:bodyPr/>
          <a:lstStyle/>
          <a:p>
            <a:pPr algn="just">
              <a:defRPr/>
            </a:pPr>
            <a:r>
              <a:rPr lang="es-EC" sz="2000"/>
              <a:t>Todo empieza con una idea. </a:t>
            </a:r>
          </a:p>
          <a:p>
            <a:pPr algn="just">
              <a:defRPr/>
            </a:pPr>
            <a:r>
              <a:rPr lang="es-EC" sz="2000"/>
              <a:t>Cada una de las etapas siguientes es una profundización de la idea inicial</a:t>
            </a:r>
          </a:p>
          <a:p>
            <a:pPr lvl="1" algn="just">
              <a:defRPr/>
            </a:pPr>
            <a:r>
              <a:rPr lang="es-EC" sz="1800"/>
              <a:t>Conocimiento.</a:t>
            </a:r>
          </a:p>
          <a:p>
            <a:pPr lvl="1" algn="just">
              <a:defRPr/>
            </a:pPr>
            <a:r>
              <a:rPr lang="es-EC" sz="1800"/>
              <a:t>Investigación.</a:t>
            </a:r>
          </a:p>
          <a:p>
            <a:pPr lvl="1" algn="just">
              <a:defRPr/>
            </a:pPr>
            <a:r>
              <a:rPr lang="es-EC" sz="1800"/>
              <a:t>Análisis. </a:t>
            </a:r>
          </a:p>
          <a:p>
            <a:pPr algn="just">
              <a:defRPr/>
            </a:pPr>
            <a:r>
              <a:rPr lang="es-EC" sz="1800"/>
              <a:t>No importa de donde provenga la idea. La misma semilla puede dar diferentes frutos en diferentes mentes. </a:t>
            </a:r>
          </a:p>
          <a:p>
            <a:pPr algn="just">
              <a:defRPr/>
            </a:pPr>
            <a:r>
              <a:rPr lang="es-EC" sz="1800"/>
              <a:t>Lo importante es que al fin esta semilla de idea se concreta en un plan general que debe de tener un marco de desarrollo específico de donde el proyecto surgirá. </a:t>
            </a:r>
          </a:p>
          <a:p>
            <a:pPr algn="just">
              <a:defRPr/>
            </a:pPr>
            <a:endParaRPr lang="es-EC" sz="1800"/>
          </a:p>
          <a:p>
            <a:pPr algn="just">
              <a:defRPr/>
            </a:pPr>
            <a:endParaRPr lang="es-ES_tradnl"/>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 calcmode="lin" valueType="num">
                                      <p:cBhvr additive="base">
                                        <p:cTn id="7" dur="500" fill="hold"/>
                                        <p:tgtEl>
                                          <p:spTgt spid="337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37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3795">
                                            <p:txEl>
                                              <p:pRg st="1" end="1"/>
                                            </p:txEl>
                                          </p:spTgt>
                                        </p:tgtEl>
                                        <p:attrNameLst>
                                          <p:attrName>style.visibility</p:attrName>
                                        </p:attrNameLst>
                                      </p:cBhvr>
                                      <p:to>
                                        <p:strVal val="visible"/>
                                      </p:to>
                                    </p:set>
                                    <p:anim calcmode="lin" valueType="num">
                                      <p:cBhvr additive="base">
                                        <p:cTn id="13" dur="500" fill="hold"/>
                                        <p:tgtEl>
                                          <p:spTgt spid="337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3795">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33795">
                                            <p:txEl>
                                              <p:pRg st="2" end="2"/>
                                            </p:txEl>
                                          </p:spTgt>
                                        </p:tgtEl>
                                        <p:attrNameLst>
                                          <p:attrName>style.visibility</p:attrName>
                                        </p:attrNameLst>
                                      </p:cBhvr>
                                      <p:to>
                                        <p:strVal val="visible"/>
                                      </p:to>
                                    </p:set>
                                    <p:anim calcmode="lin" valueType="num">
                                      <p:cBhvr additive="base">
                                        <p:cTn id="17" dur="500" fill="hold"/>
                                        <p:tgtEl>
                                          <p:spTgt spid="33795">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3795">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33795">
                                            <p:txEl>
                                              <p:pRg st="3" end="3"/>
                                            </p:txEl>
                                          </p:spTgt>
                                        </p:tgtEl>
                                        <p:attrNameLst>
                                          <p:attrName>style.visibility</p:attrName>
                                        </p:attrNameLst>
                                      </p:cBhvr>
                                      <p:to>
                                        <p:strVal val="visible"/>
                                      </p:to>
                                    </p:set>
                                    <p:anim calcmode="lin" valueType="num">
                                      <p:cBhvr additive="base">
                                        <p:cTn id="21" dur="500" fill="hold"/>
                                        <p:tgtEl>
                                          <p:spTgt spid="33795">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3795">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33795">
                                            <p:txEl>
                                              <p:pRg st="4" end="4"/>
                                            </p:txEl>
                                          </p:spTgt>
                                        </p:tgtEl>
                                        <p:attrNameLst>
                                          <p:attrName>style.visibility</p:attrName>
                                        </p:attrNameLst>
                                      </p:cBhvr>
                                      <p:to>
                                        <p:strVal val="visible"/>
                                      </p:to>
                                    </p:set>
                                    <p:anim calcmode="lin" valueType="num">
                                      <p:cBhvr additive="base">
                                        <p:cTn id="25" dur="500" fill="hold"/>
                                        <p:tgtEl>
                                          <p:spTgt spid="33795">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379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3795">
                                            <p:txEl>
                                              <p:pRg st="5" end="5"/>
                                            </p:txEl>
                                          </p:spTgt>
                                        </p:tgtEl>
                                        <p:attrNameLst>
                                          <p:attrName>style.visibility</p:attrName>
                                        </p:attrNameLst>
                                      </p:cBhvr>
                                      <p:to>
                                        <p:strVal val="visible"/>
                                      </p:to>
                                    </p:set>
                                    <p:anim calcmode="lin" valueType="num">
                                      <p:cBhvr additive="base">
                                        <p:cTn id="31" dur="500" fill="hold"/>
                                        <p:tgtEl>
                                          <p:spTgt spid="33795">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379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3795">
                                            <p:txEl>
                                              <p:pRg st="6" end="6"/>
                                            </p:txEl>
                                          </p:spTgt>
                                        </p:tgtEl>
                                        <p:attrNameLst>
                                          <p:attrName>style.visibility</p:attrName>
                                        </p:attrNameLst>
                                      </p:cBhvr>
                                      <p:to>
                                        <p:strVal val="visible"/>
                                      </p:to>
                                    </p:set>
                                    <p:anim calcmode="lin" valueType="num">
                                      <p:cBhvr additive="base">
                                        <p:cTn id="37" dur="500" fill="hold"/>
                                        <p:tgtEl>
                                          <p:spTgt spid="33795">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379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s-ES_tradnl" sz="2800" smtClean="0"/>
              <a:t>Perfil.- Detección de Necesidades</a:t>
            </a:r>
            <a:endParaRPr lang="es-ES_tradnl" smtClean="0"/>
          </a:p>
        </p:txBody>
      </p:sp>
      <p:sp>
        <p:nvSpPr>
          <p:cNvPr id="34819" name="Rectangle 3"/>
          <p:cNvSpPr>
            <a:spLocks noGrp="1" noChangeArrowheads="1"/>
          </p:cNvSpPr>
          <p:nvPr>
            <p:ph type="body" idx="1"/>
          </p:nvPr>
        </p:nvSpPr>
        <p:spPr/>
        <p:txBody>
          <a:bodyPr/>
          <a:lstStyle/>
          <a:p>
            <a:pPr algn="just">
              <a:defRPr/>
            </a:pPr>
            <a:r>
              <a:rPr lang="es-EC" sz="2000"/>
              <a:t>Depende grandemente de las experiencias del generador del proyecto.</a:t>
            </a:r>
          </a:p>
          <a:p>
            <a:pPr algn="just">
              <a:defRPr/>
            </a:pPr>
            <a:r>
              <a:rPr lang="es-EC" sz="2000"/>
              <a:t>En esta fase se asumen muchas cosas que se desconocen basados en las experiencias y gustos particulares.</a:t>
            </a:r>
          </a:p>
          <a:p>
            <a:pPr algn="just">
              <a:defRPr/>
            </a:pPr>
            <a:r>
              <a:rPr lang="es-EC" sz="2000"/>
              <a:t>No hay un estudio de mercado formal, pero se estima en forma general cual será la reacción del mismo al producto que el proyecto brindará. </a:t>
            </a:r>
          </a:p>
          <a:p>
            <a:pPr algn="just">
              <a:defRPr/>
            </a:pPr>
            <a:r>
              <a:rPr lang="es-EC" sz="2000"/>
              <a:t>No se sabe de exactamente que precio o que volumen de ventas se pueda conseguir, pero se estiman de manera general. </a:t>
            </a:r>
          </a:p>
          <a:p>
            <a:pPr algn="just">
              <a:defRPr/>
            </a:pPr>
            <a:r>
              <a:rPr lang="es-EC" sz="2000"/>
              <a:t>Puede que no se sepa si el producto se pueda cultivar / elaborar, pero hay la posibilidad de que pueda ser así. </a:t>
            </a:r>
          </a:p>
          <a:p>
            <a:pPr algn="just">
              <a:defRPr/>
            </a:pPr>
            <a:endParaRPr lang="es-EC" sz="200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additive="base">
                                        <p:cTn id="7" dur="500" fill="hold"/>
                                        <p:tgtEl>
                                          <p:spTgt spid="348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48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4819">
                                            <p:txEl>
                                              <p:pRg st="1" end="1"/>
                                            </p:txEl>
                                          </p:spTgt>
                                        </p:tgtEl>
                                        <p:attrNameLst>
                                          <p:attrName>style.visibility</p:attrName>
                                        </p:attrNameLst>
                                      </p:cBhvr>
                                      <p:to>
                                        <p:strVal val="visible"/>
                                      </p:to>
                                    </p:set>
                                    <p:anim calcmode="lin" valueType="num">
                                      <p:cBhvr additive="base">
                                        <p:cTn id="13" dur="500" fill="hold"/>
                                        <p:tgtEl>
                                          <p:spTgt spid="348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48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4819">
                                            <p:txEl>
                                              <p:pRg st="2" end="2"/>
                                            </p:txEl>
                                          </p:spTgt>
                                        </p:tgtEl>
                                        <p:attrNameLst>
                                          <p:attrName>style.visibility</p:attrName>
                                        </p:attrNameLst>
                                      </p:cBhvr>
                                      <p:to>
                                        <p:strVal val="visible"/>
                                      </p:to>
                                    </p:set>
                                    <p:anim calcmode="lin" valueType="num">
                                      <p:cBhvr additive="base">
                                        <p:cTn id="19" dur="500" fill="hold"/>
                                        <p:tgtEl>
                                          <p:spTgt spid="3481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48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4819">
                                            <p:txEl>
                                              <p:pRg st="3" end="3"/>
                                            </p:txEl>
                                          </p:spTgt>
                                        </p:tgtEl>
                                        <p:attrNameLst>
                                          <p:attrName>style.visibility</p:attrName>
                                        </p:attrNameLst>
                                      </p:cBhvr>
                                      <p:to>
                                        <p:strVal val="visible"/>
                                      </p:to>
                                    </p:set>
                                    <p:anim calcmode="lin" valueType="num">
                                      <p:cBhvr additive="base">
                                        <p:cTn id="25" dur="500" fill="hold"/>
                                        <p:tgtEl>
                                          <p:spTgt spid="3481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481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4819">
                                            <p:txEl>
                                              <p:pRg st="4" end="4"/>
                                            </p:txEl>
                                          </p:spTgt>
                                        </p:tgtEl>
                                        <p:attrNameLst>
                                          <p:attrName>style.visibility</p:attrName>
                                        </p:attrNameLst>
                                      </p:cBhvr>
                                      <p:to>
                                        <p:strVal val="visible"/>
                                      </p:to>
                                    </p:set>
                                    <p:anim calcmode="lin" valueType="num">
                                      <p:cBhvr additive="base">
                                        <p:cTn id="31" dur="500" fill="hold"/>
                                        <p:tgtEl>
                                          <p:spTgt spid="3481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481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1026"/>
          <p:cNvSpPr>
            <a:spLocks noGrp="1" noChangeArrowheads="1"/>
          </p:cNvSpPr>
          <p:nvPr>
            <p:ph type="title"/>
          </p:nvPr>
        </p:nvSpPr>
        <p:spPr/>
        <p:txBody>
          <a:bodyPr/>
          <a:lstStyle/>
          <a:p>
            <a:r>
              <a:rPr lang="es-ES_tradnl" sz="2800" smtClean="0"/>
              <a:t>Perfil.- Análisis del Entorno</a:t>
            </a:r>
            <a:endParaRPr lang="es-ES_tradnl" smtClean="0"/>
          </a:p>
        </p:txBody>
      </p:sp>
      <p:sp>
        <p:nvSpPr>
          <p:cNvPr id="35843" name="Rectangle 1027"/>
          <p:cNvSpPr>
            <a:spLocks noGrp="1" noChangeArrowheads="1"/>
          </p:cNvSpPr>
          <p:nvPr>
            <p:ph type="body" idx="1"/>
          </p:nvPr>
        </p:nvSpPr>
        <p:spPr/>
        <p:txBody>
          <a:bodyPr/>
          <a:lstStyle/>
          <a:p>
            <a:pPr algn="just">
              <a:defRPr/>
            </a:pPr>
            <a:r>
              <a:rPr lang="es-EC" sz="2000"/>
              <a:t>El análisis del entorno corresponde a un análisis de prefactibilidad preliminar. </a:t>
            </a:r>
          </a:p>
          <a:p>
            <a:pPr algn="just">
              <a:defRPr/>
            </a:pPr>
            <a:endParaRPr lang="es-EC" sz="2000"/>
          </a:p>
          <a:p>
            <a:pPr algn="just">
              <a:defRPr/>
            </a:pPr>
            <a:r>
              <a:rPr lang="es-EC" sz="2000"/>
              <a:t>Se puede consultar personas versadas en las diferentes disciplinas.</a:t>
            </a:r>
          </a:p>
          <a:p>
            <a:pPr algn="just">
              <a:defRPr/>
            </a:pPr>
            <a:endParaRPr lang="es-EC" sz="2000"/>
          </a:p>
          <a:p>
            <a:pPr algn="just">
              <a:defRPr/>
            </a:pPr>
            <a:r>
              <a:rPr lang="es-EC" sz="2000"/>
              <a:t>No se incurre en los costos de este estudio.</a:t>
            </a:r>
            <a:endParaRPr lang="es-EC" sz="180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additive="base">
                                        <p:cTn id="7" dur="500" fill="hold"/>
                                        <p:tgtEl>
                                          <p:spTgt spid="358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8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5843">
                                            <p:txEl>
                                              <p:pRg st="2" end="2"/>
                                            </p:txEl>
                                          </p:spTgt>
                                        </p:tgtEl>
                                        <p:attrNameLst>
                                          <p:attrName>style.visibility</p:attrName>
                                        </p:attrNameLst>
                                      </p:cBhvr>
                                      <p:to>
                                        <p:strVal val="visible"/>
                                      </p:to>
                                    </p:set>
                                    <p:anim calcmode="lin" valueType="num">
                                      <p:cBhvr additive="base">
                                        <p:cTn id="13" dur="500" fill="hold"/>
                                        <p:tgtEl>
                                          <p:spTgt spid="3584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58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5843">
                                            <p:txEl>
                                              <p:pRg st="4" end="4"/>
                                            </p:txEl>
                                          </p:spTgt>
                                        </p:tgtEl>
                                        <p:attrNameLst>
                                          <p:attrName>style.visibility</p:attrName>
                                        </p:attrNameLst>
                                      </p:cBhvr>
                                      <p:to>
                                        <p:strVal val="visible"/>
                                      </p:to>
                                    </p:set>
                                    <p:anim calcmode="lin" valueType="num">
                                      <p:cBhvr additive="base">
                                        <p:cTn id="19" dur="500" fill="hold"/>
                                        <p:tgtEl>
                                          <p:spTgt spid="3584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584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s-ES_tradnl" sz="2800" smtClean="0"/>
              <a:t>Estudios de Prefactibilidad</a:t>
            </a:r>
            <a:endParaRPr lang="es-ES_tradnl" smtClean="0"/>
          </a:p>
        </p:txBody>
      </p:sp>
      <p:sp>
        <p:nvSpPr>
          <p:cNvPr id="15363" name="Rectangle 3"/>
          <p:cNvSpPr>
            <a:spLocks noGrp="1" noChangeArrowheads="1"/>
          </p:cNvSpPr>
          <p:nvPr>
            <p:ph type="body" idx="1"/>
          </p:nvPr>
        </p:nvSpPr>
        <p:spPr/>
        <p:txBody>
          <a:bodyPr/>
          <a:lstStyle/>
          <a:p>
            <a:pPr algn="just">
              <a:defRPr/>
            </a:pPr>
            <a:endParaRPr lang="es-EC" sz="1800"/>
          </a:p>
          <a:p>
            <a:pPr>
              <a:defRPr/>
            </a:pPr>
            <a:r>
              <a:rPr lang="es-EC" sz="2000"/>
              <a:t>Profundiza la investigación en fuentes secundarias y primarias en las áreas relacionadas</a:t>
            </a:r>
          </a:p>
          <a:p>
            <a:pPr>
              <a:defRPr/>
            </a:pPr>
            <a:r>
              <a:rPr lang="es-EC" sz="2000"/>
              <a:t>Da respuestas a las incógnitas de la fase anterior</a:t>
            </a:r>
          </a:p>
          <a:p>
            <a:pPr>
              <a:defRPr/>
            </a:pPr>
            <a:r>
              <a:rPr lang="es-EC" sz="2000"/>
              <a:t>Se plantea la tecnología que se piensa utilizar</a:t>
            </a:r>
          </a:p>
          <a:p>
            <a:pPr>
              <a:defRPr/>
            </a:pPr>
            <a:r>
              <a:rPr lang="es-EC" sz="2000"/>
              <a:t>Se determinan los costos y la rentabilidad esperada</a:t>
            </a:r>
          </a:p>
          <a:p>
            <a:pPr>
              <a:defRPr/>
            </a:pPr>
            <a:r>
              <a:rPr lang="es-EC" sz="2000"/>
              <a:t>Es la base en que nos apoyamos para tomar la decisión. </a:t>
            </a:r>
          </a:p>
          <a:p>
            <a:pPr>
              <a:defRPr/>
            </a:pPr>
            <a:endParaRPr lang="es-EC" sz="2000"/>
          </a:p>
          <a:p>
            <a:pPr>
              <a:defRPr/>
            </a:pPr>
            <a:endParaRPr lang="es-ES_tradnl" sz="200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anim calcmode="lin" valueType="num">
                                      <p:cBhvr additive="base">
                                        <p:cTn id="7" dur="500" fill="hold"/>
                                        <p:tgtEl>
                                          <p:spTgt spid="1536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3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363">
                                            <p:txEl>
                                              <p:pRg st="2" end="2"/>
                                            </p:txEl>
                                          </p:spTgt>
                                        </p:tgtEl>
                                        <p:attrNameLst>
                                          <p:attrName>style.visibility</p:attrName>
                                        </p:attrNameLst>
                                      </p:cBhvr>
                                      <p:to>
                                        <p:strVal val="visible"/>
                                      </p:to>
                                    </p:set>
                                    <p:anim calcmode="lin" valueType="num">
                                      <p:cBhvr additive="base">
                                        <p:cTn id="13" dur="500" fill="hold"/>
                                        <p:tgtEl>
                                          <p:spTgt spid="1536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53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5363">
                                            <p:txEl>
                                              <p:pRg st="3" end="3"/>
                                            </p:txEl>
                                          </p:spTgt>
                                        </p:tgtEl>
                                        <p:attrNameLst>
                                          <p:attrName>style.visibility</p:attrName>
                                        </p:attrNameLst>
                                      </p:cBhvr>
                                      <p:to>
                                        <p:strVal val="visible"/>
                                      </p:to>
                                    </p:set>
                                    <p:anim calcmode="lin" valueType="num">
                                      <p:cBhvr additive="base">
                                        <p:cTn id="19" dur="500" fill="hold"/>
                                        <p:tgtEl>
                                          <p:spTgt spid="1536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53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5363">
                                            <p:txEl>
                                              <p:pRg st="4" end="4"/>
                                            </p:txEl>
                                          </p:spTgt>
                                        </p:tgtEl>
                                        <p:attrNameLst>
                                          <p:attrName>style.visibility</p:attrName>
                                        </p:attrNameLst>
                                      </p:cBhvr>
                                      <p:to>
                                        <p:strVal val="visible"/>
                                      </p:to>
                                    </p:set>
                                    <p:anim calcmode="lin" valueType="num">
                                      <p:cBhvr additive="base">
                                        <p:cTn id="25" dur="500" fill="hold"/>
                                        <p:tgtEl>
                                          <p:spTgt spid="1536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536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5363">
                                            <p:txEl>
                                              <p:pRg st="5" end="5"/>
                                            </p:txEl>
                                          </p:spTgt>
                                        </p:tgtEl>
                                        <p:attrNameLst>
                                          <p:attrName>style.visibility</p:attrName>
                                        </p:attrNameLst>
                                      </p:cBhvr>
                                      <p:to>
                                        <p:strVal val="visible"/>
                                      </p:to>
                                    </p:set>
                                    <p:anim calcmode="lin" valueType="num">
                                      <p:cBhvr additive="base">
                                        <p:cTn id="31" dur="500" fill="hold"/>
                                        <p:tgtEl>
                                          <p:spTgt spid="1536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536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s-ES_tradnl" sz="2800" smtClean="0"/>
              <a:t>Administración del Proyecto</a:t>
            </a:r>
            <a:endParaRPr lang="es-ES_tradnl" smtClean="0"/>
          </a:p>
        </p:txBody>
      </p:sp>
      <p:sp>
        <p:nvSpPr>
          <p:cNvPr id="16387" name="Rectangle 3"/>
          <p:cNvSpPr>
            <a:spLocks noGrp="1" noChangeArrowheads="1"/>
          </p:cNvSpPr>
          <p:nvPr>
            <p:ph type="body" idx="1"/>
          </p:nvPr>
        </p:nvSpPr>
        <p:spPr/>
        <p:txBody>
          <a:bodyPr/>
          <a:lstStyle/>
          <a:p>
            <a:pPr algn="just">
              <a:defRPr/>
            </a:pPr>
            <a:r>
              <a:rPr lang="es-EC" sz="2000"/>
              <a:t>Ultimo nivel, y más profundo</a:t>
            </a:r>
          </a:p>
          <a:p>
            <a:pPr algn="just">
              <a:defRPr/>
            </a:pPr>
            <a:r>
              <a:rPr lang="es-EC" sz="2000"/>
              <a:t>Es el proyecto definitivo.</a:t>
            </a:r>
          </a:p>
          <a:p>
            <a:pPr algn="just">
              <a:defRPr/>
            </a:pPr>
            <a:r>
              <a:rPr lang="es-EC" sz="2000"/>
              <a:t>Toda la información del anteproyecto, mas los puntos finos.</a:t>
            </a:r>
          </a:p>
          <a:p>
            <a:pPr algn="just">
              <a:defRPr/>
            </a:pPr>
            <a:r>
              <a:rPr lang="es-EC" sz="2000"/>
              <a:t>Además de evaluar el proyecto se  termina con su administración.</a:t>
            </a:r>
          </a:p>
          <a:p>
            <a:pPr algn="just">
              <a:defRPr/>
            </a:pPr>
            <a:r>
              <a:rPr lang="es-EC" sz="2000"/>
              <a:t>Se pasa de solo papel a la verdadera realidad del mismo</a:t>
            </a:r>
          </a:p>
          <a:p>
            <a:pPr algn="just">
              <a:defRPr/>
            </a:pPr>
            <a:r>
              <a:rPr lang="es-EC" sz="2000"/>
              <a:t>Todas las suposiciones que se deben de ser probadas verdaderas.</a:t>
            </a:r>
          </a:p>
          <a:p>
            <a:pPr algn="just">
              <a:defRPr/>
            </a:pPr>
            <a:r>
              <a:rPr lang="es-EC" sz="2000"/>
              <a:t>No solo presentar canales comercialización sino tener listas las ventas </a:t>
            </a:r>
          </a:p>
          <a:p>
            <a:pPr algn="just">
              <a:defRPr/>
            </a:pPr>
            <a:r>
              <a:rPr lang="es-EC" sz="2000"/>
              <a:t>Actualizar las cotizaciones que se hicieron</a:t>
            </a:r>
          </a:p>
          <a:p>
            <a:pPr algn="just">
              <a:defRPr/>
            </a:pPr>
            <a:r>
              <a:rPr lang="es-EC" sz="2000"/>
              <a:t>Presentar los planos definitivos, diagramas GHANT y PERT.</a:t>
            </a:r>
          </a:p>
          <a:p>
            <a:pPr algn="just">
              <a:defRPr/>
            </a:pPr>
            <a:r>
              <a:rPr lang="es-EC" sz="2000"/>
              <a:t>Termina con presupuesto </a:t>
            </a:r>
            <a:r>
              <a:rPr lang="es-EC" sz="2000">
                <a:ea typeface="MS Gothic" pitchFamily="49" charset="-128"/>
              </a:rPr>
              <a:t>⇒</a:t>
            </a:r>
            <a:r>
              <a:rPr lang="es-EC" sz="2000"/>
              <a:t> medir la eficiencia de la gestión. </a:t>
            </a:r>
            <a:endParaRPr lang="es-ES_tradnl" sz="200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6387">
                                            <p:txEl>
                                              <p:pRg st="3" end="3"/>
                                            </p:txEl>
                                          </p:spTgt>
                                        </p:tgtEl>
                                        <p:attrNameLst>
                                          <p:attrName>style.visibility</p:attrName>
                                        </p:attrNameLst>
                                      </p:cBhvr>
                                      <p:to>
                                        <p:strVal val="visible"/>
                                      </p:to>
                                    </p:set>
                                    <p:anim calcmode="lin" valueType="num">
                                      <p:cBhvr additive="base">
                                        <p:cTn id="25" dur="500" fill="hold"/>
                                        <p:tgtEl>
                                          <p:spTgt spid="1638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638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6387">
                                            <p:txEl>
                                              <p:pRg st="4" end="4"/>
                                            </p:txEl>
                                          </p:spTgt>
                                        </p:tgtEl>
                                        <p:attrNameLst>
                                          <p:attrName>style.visibility</p:attrName>
                                        </p:attrNameLst>
                                      </p:cBhvr>
                                      <p:to>
                                        <p:strVal val="visible"/>
                                      </p:to>
                                    </p:set>
                                    <p:anim calcmode="lin" valueType="num">
                                      <p:cBhvr additive="base">
                                        <p:cTn id="31" dur="500" fill="hold"/>
                                        <p:tgtEl>
                                          <p:spTgt spid="1638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638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6387">
                                            <p:txEl>
                                              <p:pRg st="5" end="5"/>
                                            </p:txEl>
                                          </p:spTgt>
                                        </p:tgtEl>
                                        <p:attrNameLst>
                                          <p:attrName>style.visibility</p:attrName>
                                        </p:attrNameLst>
                                      </p:cBhvr>
                                      <p:to>
                                        <p:strVal val="visible"/>
                                      </p:to>
                                    </p:set>
                                    <p:anim calcmode="lin" valueType="num">
                                      <p:cBhvr additive="base">
                                        <p:cTn id="37" dur="500" fill="hold"/>
                                        <p:tgtEl>
                                          <p:spTgt spid="1638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638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6387">
                                            <p:txEl>
                                              <p:pRg st="6" end="6"/>
                                            </p:txEl>
                                          </p:spTgt>
                                        </p:tgtEl>
                                        <p:attrNameLst>
                                          <p:attrName>style.visibility</p:attrName>
                                        </p:attrNameLst>
                                      </p:cBhvr>
                                      <p:to>
                                        <p:strVal val="visible"/>
                                      </p:to>
                                    </p:set>
                                    <p:anim calcmode="lin" valueType="num">
                                      <p:cBhvr additive="base">
                                        <p:cTn id="43" dur="500" fill="hold"/>
                                        <p:tgtEl>
                                          <p:spTgt spid="16387">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638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6387">
                                            <p:txEl>
                                              <p:pRg st="7" end="7"/>
                                            </p:txEl>
                                          </p:spTgt>
                                        </p:tgtEl>
                                        <p:attrNameLst>
                                          <p:attrName>style.visibility</p:attrName>
                                        </p:attrNameLst>
                                      </p:cBhvr>
                                      <p:to>
                                        <p:strVal val="visible"/>
                                      </p:to>
                                    </p:set>
                                    <p:anim calcmode="lin" valueType="num">
                                      <p:cBhvr additive="base">
                                        <p:cTn id="49" dur="500" fill="hold"/>
                                        <p:tgtEl>
                                          <p:spTgt spid="16387">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638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6387">
                                            <p:txEl>
                                              <p:pRg st="8" end="8"/>
                                            </p:txEl>
                                          </p:spTgt>
                                        </p:tgtEl>
                                        <p:attrNameLst>
                                          <p:attrName>style.visibility</p:attrName>
                                        </p:attrNameLst>
                                      </p:cBhvr>
                                      <p:to>
                                        <p:strVal val="visible"/>
                                      </p:to>
                                    </p:set>
                                    <p:anim calcmode="lin" valueType="num">
                                      <p:cBhvr additive="base">
                                        <p:cTn id="55" dur="500" fill="hold"/>
                                        <p:tgtEl>
                                          <p:spTgt spid="16387">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6387">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6387">
                                            <p:txEl>
                                              <p:pRg st="9" end="9"/>
                                            </p:txEl>
                                          </p:spTgt>
                                        </p:tgtEl>
                                        <p:attrNameLst>
                                          <p:attrName>style.visibility</p:attrName>
                                        </p:attrNameLst>
                                      </p:cBhvr>
                                      <p:to>
                                        <p:strVal val="visible"/>
                                      </p:to>
                                    </p:set>
                                    <p:anim calcmode="lin" valueType="num">
                                      <p:cBhvr additive="base">
                                        <p:cTn id="61" dur="500" fill="hold"/>
                                        <p:tgtEl>
                                          <p:spTgt spid="16387">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16387">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theme/theme1.xml><?xml version="1.0" encoding="utf-8"?>
<a:theme xmlns:a="http://schemas.openxmlformats.org/drawingml/2006/main" name="Azure">
  <a:themeElements>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Az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C:\Archivos de programa\Microsoft Office\Templates\Presentation Designs\Azure.pot</Template>
  <TotalTime>3414</TotalTime>
  <Words>1679</Words>
  <Application>Microsoft Office PowerPoint</Application>
  <PresentationFormat>Presentación en pantalla (4:3)</PresentationFormat>
  <Paragraphs>242</Paragraphs>
  <Slides>26</Slides>
  <Notes>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26</vt:i4>
      </vt:variant>
    </vt:vector>
  </HeadingPairs>
  <TitlesOfParts>
    <vt:vector size="32" baseType="lpstr">
      <vt:lpstr>Times New Roman</vt:lpstr>
      <vt:lpstr>Arial</vt:lpstr>
      <vt:lpstr>Wingdings</vt:lpstr>
      <vt:lpstr>MS Gothic</vt:lpstr>
      <vt:lpstr>Monotype Sorts</vt:lpstr>
      <vt:lpstr>Azure</vt:lpstr>
      <vt:lpstr>Proyecto de Acuicultura</vt:lpstr>
      <vt:lpstr>Fabrizio Marcillo Morla</vt:lpstr>
      <vt:lpstr>Etapas de un Proyecto de Acuicultura </vt:lpstr>
      <vt:lpstr>Perfil</vt:lpstr>
      <vt:lpstr>Perfil.- Idea</vt:lpstr>
      <vt:lpstr>Perfil.- Detección de Necesidades</vt:lpstr>
      <vt:lpstr>Perfil.- Análisis del Entorno</vt:lpstr>
      <vt:lpstr>Estudios de Prefactibilidad</vt:lpstr>
      <vt:lpstr>Administración del Proyecto</vt:lpstr>
      <vt:lpstr>Estudios de Prefactibilidad</vt:lpstr>
      <vt:lpstr>Estudios de Prefactibilidad (cont.)</vt:lpstr>
      <vt:lpstr>Estudios de Viabilidad  Comercial y Mercado</vt:lpstr>
      <vt:lpstr>Estudios de Viabilidad  Comercial y Mercado (cont. I)</vt:lpstr>
      <vt:lpstr>Estudios de Viabilidad  Comercial y Mercado (cont. II)</vt:lpstr>
      <vt:lpstr>Estudios de Viabilidad  Comercial y Mercado (cont. III)</vt:lpstr>
      <vt:lpstr>Estudio Macroeconómico</vt:lpstr>
      <vt:lpstr>Estudio Macroeconómico (cont. I)</vt:lpstr>
      <vt:lpstr>Estudio Macroeconómico (cont. II)</vt:lpstr>
      <vt:lpstr>Estudio del País</vt:lpstr>
      <vt:lpstr>Estudio de Viabilidad Técnica</vt:lpstr>
      <vt:lpstr>Estudio de Viabilidad Técnica (cont.)</vt:lpstr>
      <vt:lpstr>Estudio de Viabilidad Legal</vt:lpstr>
      <vt:lpstr>Estudio de Viabilidad de Gestión</vt:lpstr>
      <vt:lpstr>Estudio de Viabilidad de Gestión (cont.)</vt:lpstr>
      <vt:lpstr>Estudio de Viabilidad de  Impacto Ambiental</vt:lpstr>
      <vt:lpstr>Estudio de Viabilidad  Financiera</vt:lpstr>
    </vt:vector>
  </TitlesOfParts>
  <Company>Barcillo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Barcillo Barzinister</dc:creator>
  <cp:lastModifiedBy>Administrador</cp:lastModifiedBy>
  <cp:revision>543</cp:revision>
  <cp:lastPrinted>1601-01-01T00:00:00Z</cp:lastPrinted>
  <dcterms:created xsi:type="dcterms:W3CDTF">2002-07-19T11:47:45Z</dcterms:created>
  <dcterms:modified xsi:type="dcterms:W3CDTF">2010-01-28T17:08:56Z</dcterms:modified>
</cp:coreProperties>
</file>