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555" r:id="rId2"/>
    <p:sldId id="556" r:id="rId3"/>
    <p:sldId id="326" r:id="rId4"/>
    <p:sldId id="551" r:id="rId5"/>
    <p:sldId id="542" r:id="rId6"/>
    <p:sldId id="543" r:id="rId7"/>
    <p:sldId id="545" r:id="rId8"/>
    <p:sldId id="546" r:id="rId9"/>
    <p:sldId id="547" r:id="rId10"/>
    <p:sldId id="548" r:id="rId11"/>
    <p:sldId id="553" r:id="rId12"/>
    <p:sldId id="549" r:id="rId13"/>
    <p:sldId id="552" r:id="rId14"/>
    <p:sldId id="544" r:id="rId15"/>
    <p:sldId id="55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762F89-9BF3-4C09-9D09-DD2A53E8697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2ACD9E-7CDD-4524-BB01-58653624FB4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B3A23-3291-417E-95C1-5DC8783A1767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0439B-4A4E-4D9F-B1AC-4AD3F61E7EC2}" type="slidenum">
              <a:rPr lang="es-ES_tradnl" smtClean="0"/>
              <a:pPr/>
              <a:t>10</a:t>
            </a:fld>
            <a:endParaRPr lang="es-ES_tradnl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30BB3-6566-4D4F-83D8-5DA644FE9960}" type="slidenum">
              <a:rPr lang="es-ES_tradnl" smtClean="0"/>
              <a:pPr/>
              <a:t>11</a:t>
            </a:fld>
            <a:endParaRPr lang="es-ES_tradnl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E7FEE-48FD-4FF3-9BC1-98DA0D395203}" type="slidenum">
              <a:rPr lang="es-ES_tradnl" smtClean="0"/>
              <a:pPr/>
              <a:t>12</a:t>
            </a:fld>
            <a:endParaRPr lang="es-ES_tradnl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7D42D-3C54-456E-82A4-B06AE924B472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8FE9F-8F28-4E43-B0CB-A7D15785E06E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0C4C3-68AB-45FC-9C4D-220936952747}" type="slidenum">
              <a:rPr lang="es-ES_tradnl" smtClean="0"/>
              <a:pPr/>
              <a:t>15</a:t>
            </a:fld>
            <a:endParaRPr lang="es-ES_tradnl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3266F-E6A9-456C-8360-93CB1F7C9502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AE69B-0B6A-4CFA-8DCB-2E11907C78EE}" type="slidenum">
              <a:rPr lang="es-ES_tradnl" smtClean="0"/>
              <a:pPr/>
              <a:t>3</a:t>
            </a:fld>
            <a:endParaRPr lang="es-ES_tradnl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C678E-F243-46A7-9084-B1DE0F5AA905}" type="slidenum">
              <a:rPr lang="es-ES_tradnl" smtClean="0"/>
              <a:pPr/>
              <a:t>4</a:t>
            </a:fld>
            <a:endParaRPr lang="es-ES_tradnl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9EB43A-8921-4A1F-A76C-CC74B61FBE1E}" type="slidenum">
              <a:rPr lang="es-ES_tradnl" smtClean="0"/>
              <a:pPr/>
              <a:t>5</a:t>
            </a:fld>
            <a:endParaRPr lang="es-ES_tradnl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10B46-946A-4D93-B716-00E9C420B34B}" type="slidenum">
              <a:rPr lang="es-ES_tradnl" smtClean="0"/>
              <a:pPr/>
              <a:t>6</a:t>
            </a:fld>
            <a:endParaRPr lang="es-ES_tradnl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1D3DB-2E53-4E2C-931E-0317CA7341AD}" type="slidenum">
              <a:rPr lang="es-ES_tradnl" smtClean="0"/>
              <a:pPr/>
              <a:t>7</a:t>
            </a:fld>
            <a:endParaRPr lang="es-ES_tradnl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69B82-7AED-4B76-A527-417CA1BACC50}" type="slidenum">
              <a:rPr lang="es-ES_tradnl" smtClean="0"/>
              <a:pPr/>
              <a:t>8</a:t>
            </a:fld>
            <a:endParaRPr lang="es-ES_tradnl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FDAD0-CA5B-4607-BC9C-6E57427C9D4E}" type="slidenum">
              <a:rPr lang="es-ES_tradnl" smtClean="0"/>
              <a:pPr/>
              <a:t>9</a:t>
            </a:fld>
            <a:endParaRPr lang="es-ES_tradnl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10ADD7-4C79-4773-A663-E034809953A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3ECD7-690D-4432-8E3F-F77089C8AE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0C6B3-DA6A-43D0-BA9D-1C08BA343B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1F8B-3EDE-4D1B-8C0D-C8C505DEF96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D1634-DD84-4A53-B36D-721ED76651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499B3-B122-4F50-A033-687D21A2800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FDF24-B81A-4502-BD5D-077BE6C63C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ECCD-B6D4-49B1-9A36-DBE60D487F3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3119-E342-4060-8524-05C8D9B1F31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0A61-D4AA-4C64-A97A-2E5415316B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3A4B-20D4-47A1-B0E1-B397BE1E584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B6C3-BD4E-4F2D-AB37-2D3643CA74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0645E26-A5FA-4A12-A525-6944CA2056D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Fisiología de Crustáceos y Moluscos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Cap 4 – Alimentación y Digestión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73238"/>
            <a:ext cx="7993063" cy="48244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Métodos de alimentación.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Estructura gástrica.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Digestión y absorción.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Nutrición.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Cap 4a – Hormonas y Reproduccion 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73238"/>
            <a:ext cx="7993063" cy="48244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Glandulas</a:t>
            </a:r>
            <a:endParaRPr lang="es-E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Hormonas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Sistema Reproductor</a:t>
            </a:r>
            <a:endParaRPr lang="es-E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Copula y desove</a:t>
            </a:r>
            <a:endParaRPr lang="es-E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Desarrollo Larval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Cap 5- Clasificación de Moluscos (Clase BIVALVIA)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Concha, manto y pie.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Organización interna de la concha Pecten.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Las branquias.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El sistema digestivo.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Organización interna de la ostra.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El sistema circulatorio.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El sistema nervioso.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La reproducción.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La fecundación.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Crecimiento y longevidad.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Biología de las larvas.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Cap 5- Clasificación de Moluscos (Clase BIVALVIA)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Embriogénesis.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Musculatura.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Tracto digestivo.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Órganos de los sentidos.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Sistema nervioso.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Metamorfosis.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Locomoción.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Alimentación.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Respiración.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Crecimiento.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Respuestas a estímulos.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12"/>
              <a:defRPr/>
            </a:pPr>
            <a:r>
              <a:rPr lang="es-ES" sz="2400" smtClean="0"/>
              <a:t>Tolerancia a variables ambientales.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Bibliografia</a:t>
            </a:r>
            <a:endParaRPr lang="es-ES_tradnl" smtClean="0"/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6962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Fisiología de Crustáceos y Moluscos, por Ac. Henry Álvarez Arellano.</a:t>
            </a:r>
          </a:p>
          <a:p>
            <a:pPr eaLnBrk="1" hangingPunct="1">
              <a:defRPr/>
            </a:pPr>
            <a:r>
              <a:rPr lang="en-US" smtClean="0"/>
              <a:t>Aspects of the Physiology of Crustacea, by Lockwook.</a:t>
            </a:r>
          </a:p>
          <a:p>
            <a:pPr eaLnBrk="1" hangingPunct="1">
              <a:defRPr/>
            </a:pPr>
            <a:r>
              <a:rPr lang="en-US" smtClean="0"/>
              <a:t>The Mollusca. Volume 4. Physiology part I, by Seleuddin and Wilbur.</a:t>
            </a:r>
            <a:endParaRPr lang="es-ES" smtClean="0"/>
          </a:p>
          <a:p>
            <a:pPr eaLnBrk="1" hangingPunct="1">
              <a:defRPr/>
            </a:pPr>
            <a:r>
              <a:rPr lang="es-ES_tradnl" smtClean="0"/>
              <a:t>Papers Varios.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5084763"/>
            <a:ext cx="1905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Otras Políticas	</a:t>
            </a:r>
            <a:endParaRPr lang="es-ES" smtClean="0"/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Todo lo subido al sidweb se considerará como entregado personalmente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Trabajos de investigaciún deben de estar debidamente sustentados con bibliografía y fuentes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Plagio descalificará cualquier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Se debe entender, sintetizar, razonar, comentar y exponer los trabajos.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Esta clase NO es de memorización. Deben de ENTENDER y poder razonar estos conceptos.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Todos los deberes y trabajos deberán ser entregados adicionalmente por correo.</a:t>
            </a:r>
            <a:endParaRPr lang="es-ES" sz="240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 Generales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Analizar la anatomía del camarón principalmente, y también del cangrejo.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Seleccionar la terminología correcta para nombrar los órganos y aparatos que conforman el cuerpo del animal.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3789363"/>
            <a:ext cx="2301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Reconocer el funcionamiento de los principios órganos del camarón que intervienen en la digestión.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Examinar la fisiología del camarón para que el técnico en Acuicultura puede operar el medio acertado en los procesos técnicos de maduración, cría intensiva de larvas y adultos.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Practicar la inseminación artificial en el camarón.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Apreciar la metamorfosis del crustáceo para un mejor manipuleo y disminuir riesgos de mortalidad.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0"/>
            <a:ext cx="114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45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Horario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12825"/>
            <a:ext cx="8258175" cy="5153025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3 Horas teóricas a la semana.</a:t>
            </a:r>
          </a:p>
          <a:p>
            <a:pPr lvl="1" eaLnBrk="1" hangingPunct="1">
              <a:defRPr/>
            </a:pPr>
            <a:r>
              <a:rPr lang="es-ES" smtClean="0"/>
              <a:t>Martes: 7:30 – 9:30</a:t>
            </a:r>
          </a:p>
          <a:p>
            <a:pPr lvl="1" eaLnBrk="1" hangingPunct="1">
              <a:defRPr/>
            </a:pPr>
            <a:r>
              <a:rPr lang="es-ES" smtClean="0"/>
              <a:t>Viernes 7:30 – 8:30</a:t>
            </a:r>
          </a:p>
          <a:p>
            <a:pPr eaLnBrk="1" hangingPunct="1">
              <a:defRPr/>
            </a:pPr>
            <a:r>
              <a:rPr lang="es-ES" smtClean="0"/>
              <a:t>1 Hora Práctica a la semana.</a:t>
            </a:r>
          </a:p>
          <a:p>
            <a:pPr lvl="1" eaLnBrk="1" hangingPunct="1">
              <a:defRPr/>
            </a:pPr>
            <a:r>
              <a:rPr lang="es-ES" smtClean="0"/>
              <a:t>Viernes 9:30 – 10:30</a:t>
            </a:r>
          </a:p>
          <a:p>
            <a:pPr lvl="1" eaLnBrk="1" hangingPunct="1">
              <a:defRPr/>
            </a:pPr>
            <a:r>
              <a:rPr lang="es-ES" smtClean="0"/>
              <a:t>Va a acumularse para hacer 2 practicas de 3 horas por parcial.</a:t>
            </a:r>
          </a:p>
        </p:txBody>
      </p:sp>
      <p:pic>
        <p:nvPicPr>
          <p:cNvPr id="7172" name="Picture 4" descr="bs0055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4300" y="2276475"/>
            <a:ext cx="26797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Sistema de Calificación</a:t>
            </a:r>
          </a:p>
        </p:txBody>
      </p:sp>
      <p:graphicFrame>
        <p:nvGraphicFramePr>
          <p:cNvPr id="1080376" name="Group 56"/>
          <p:cNvGraphicFramePr>
            <a:graphicFrameLocks noGrp="1"/>
          </p:cNvGraphicFramePr>
          <p:nvPr>
            <p:ph type="tbl" idx="1"/>
          </p:nvPr>
        </p:nvGraphicFramePr>
        <p:xfrm>
          <a:off x="1169988" y="1700213"/>
          <a:ext cx="7772400" cy="3697288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1er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2do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Mejoram.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Examen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Actuación, lecciones y Deberes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Cap 1 – La Clase CRUSTACEA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Anatomía general.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Regulación osmótica e iónica de las formas marinas.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Crustáceos marinos en medios diluidos.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Crustáceos terrestres.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La muda: estructura cuticular.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Estados de la muda.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Formación de nueva cutícula.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Control del ciclo muda.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Cap 2- El Sistema Sanguineo, Respiración y Metabolismo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Las vías circulatorias.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Latidos del corazón: presión y flujo sanguíneo.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Intercambio gaseoso en la superficie del cuerpo.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Transporte de oxígeno en la sangre.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Metabolismo respiratorio y general.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Factores que interfieren en el metabolismo: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s-ES" sz="2000" smtClean="0"/>
              <a:t>Temperatura, tamaño del cuerpo, ciclo de muda, ciclos diurnos y mareas, hábitat, olas, salinidad, inanición y oxígeno.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Cap 3 – El Sistema Neuromuscular y Sensorial</a:t>
            </a:r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8064500" cy="50403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Estímulo y respuesta.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Inhibición.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Sistema nervioso central.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Organos sensoriales endo-receptores.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Organos sensoriales exoreceptores.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3244</TotalTime>
  <Words>655</Words>
  <Application>Microsoft PowerPoint</Application>
  <PresentationFormat>Presentación en pantalla (4:3)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Wingdings</vt:lpstr>
      <vt:lpstr>Azure</vt:lpstr>
      <vt:lpstr>Fisiología de Crustáceos y Moluscos</vt:lpstr>
      <vt:lpstr>Fabrizio Marcillo Morla</vt:lpstr>
      <vt:lpstr>Objetivos Generales</vt:lpstr>
      <vt:lpstr>Objetivos</vt:lpstr>
      <vt:lpstr>Horario</vt:lpstr>
      <vt:lpstr>Sistema de Calificación</vt:lpstr>
      <vt:lpstr>Cap 1 – La Clase CRUSTACEA</vt:lpstr>
      <vt:lpstr>Cap 2- El Sistema Sanguineo, Respiración y Metabolismo</vt:lpstr>
      <vt:lpstr>Cap 3 – El Sistema Neuromuscular y Sensorial</vt:lpstr>
      <vt:lpstr>Cap 4 – Alimentación y Digestión</vt:lpstr>
      <vt:lpstr>Cap 4a – Hormonas y Reproduccion </vt:lpstr>
      <vt:lpstr>Cap 5- Clasificación de Moluscos (Clase BIVALVIA)</vt:lpstr>
      <vt:lpstr>Cap 5- Clasificación de Moluscos (Clase BIVALVIA)</vt:lpstr>
      <vt:lpstr>Bibliografia</vt:lpstr>
      <vt:lpstr>Otras Políticas 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524</cp:revision>
  <cp:lastPrinted>1601-01-01T00:00:00Z</cp:lastPrinted>
  <dcterms:created xsi:type="dcterms:W3CDTF">2002-07-19T11:47:45Z</dcterms:created>
  <dcterms:modified xsi:type="dcterms:W3CDTF">2010-01-28T17:10:10Z</dcterms:modified>
</cp:coreProperties>
</file>