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Default Extension="doc" ContentType="application/msword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1"/>
  </p:notesMasterIdLst>
  <p:handoutMasterIdLst>
    <p:handoutMasterId r:id="rId132"/>
  </p:handoutMasterIdLst>
  <p:sldIdLst>
    <p:sldId id="540" r:id="rId2"/>
    <p:sldId id="541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64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  <p:sldId id="465" r:id="rId48"/>
    <p:sldId id="466" r:id="rId49"/>
    <p:sldId id="467" r:id="rId50"/>
    <p:sldId id="468" r:id="rId51"/>
    <p:sldId id="469" r:id="rId52"/>
    <p:sldId id="470" r:id="rId53"/>
    <p:sldId id="471" r:id="rId54"/>
    <p:sldId id="472" r:id="rId55"/>
    <p:sldId id="473" r:id="rId56"/>
    <p:sldId id="474" r:id="rId57"/>
    <p:sldId id="475" r:id="rId58"/>
    <p:sldId id="476" r:id="rId59"/>
    <p:sldId id="477" r:id="rId60"/>
    <p:sldId id="478" r:id="rId61"/>
    <p:sldId id="479" r:id="rId62"/>
    <p:sldId id="480" r:id="rId63"/>
    <p:sldId id="481" r:id="rId64"/>
    <p:sldId id="482" r:id="rId65"/>
    <p:sldId id="483" r:id="rId66"/>
    <p:sldId id="484" r:id="rId67"/>
    <p:sldId id="485" r:id="rId68"/>
    <p:sldId id="486" r:id="rId69"/>
    <p:sldId id="487" r:id="rId70"/>
    <p:sldId id="488" r:id="rId71"/>
    <p:sldId id="489" r:id="rId72"/>
    <p:sldId id="490" r:id="rId73"/>
    <p:sldId id="491" r:id="rId74"/>
    <p:sldId id="509" r:id="rId75"/>
    <p:sldId id="510" r:id="rId76"/>
    <p:sldId id="511" r:id="rId77"/>
    <p:sldId id="512" r:id="rId78"/>
    <p:sldId id="513" r:id="rId79"/>
    <p:sldId id="514" r:id="rId80"/>
    <p:sldId id="492" r:id="rId81"/>
    <p:sldId id="493" r:id="rId82"/>
    <p:sldId id="494" r:id="rId83"/>
    <p:sldId id="495" r:id="rId84"/>
    <p:sldId id="496" r:id="rId85"/>
    <p:sldId id="497" r:id="rId86"/>
    <p:sldId id="498" r:id="rId87"/>
    <p:sldId id="499" r:id="rId88"/>
    <p:sldId id="500" r:id="rId89"/>
    <p:sldId id="501" r:id="rId90"/>
    <p:sldId id="502" r:id="rId91"/>
    <p:sldId id="503" r:id="rId92"/>
    <p:sldId id="504" r:id="rId93"/>
    <p:sldId id="505" r:id="rId94"/>
    <p:sldId id="506" r:id="rId95"/>
    <p:sldId id="507" r:id="rId96"/>
    <p:sldId id="508" r:id="rId97"/>
    <p:sldId id="420" r:id="rId98"/>
    <p:sldId id="421" r:id="rId99"/>
    <p:sldId id="422" r:id="rId100"/>
    <p:sldId id="423" r:id="rId101"/>
    <p:sldId id="424" r:id="rId102"/>
    <p:sldId id="425" r:id="rId103"/>
    <p:sldId id="426" r:id="rId104"/>
    <p:sldId id="427" r:id="rId105"/>
    <p:sldId id="515" r:id="rId106"/>
    <p:sldId id="516" r:id="rId107"/>
    <p:sldId id="517" r:id="rId108"/>
    <p:sldId id="518" r:id="rId109"/>
    <p:sldId id="519" r:id="rId110"/>
    <p:sldId id="520" r:id="rId111"/>
    <p:sldId id="521" r:id="rId112"/>
    <p:sldId id="522" r:id="rId113"/>
    <p:sldId id="523" r:id="rId114"/>
    <p:sldId id="524" r:id="rId115"/>
    <p:sldId id="525" r:id="rId116"/>
    <p:sldId id="526" r:id="rId117"/>
    <p:sldId id="527" r:id="rId118"/>
    <p:sldId id="528" r:id="rId119"/>
    <p:sldId id="529" r:id="rId120"/>
    <p:sldId id="530" r:id="rId121"/>
    <p:sldId id="531" r:id="rId122"/>
    <p:sldId id="532" r:id="rId123"/>
    <p:sldId id="534" r:id="rId124"/>
    <p:sldId id="535" r:id="rId125"/>
    <p:sldId id="536" r:id="rId126"/>
    <p:sldId id="537" r:id="rId127"/>
    <p:sldId id="538" r:id="rId128"/>
    <p:sldId id="539" r:id="rId129"/>
    <p:sldId id="332" r:id="rId1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3.xml"/><Relationship Id="rId13" Type="http://schemas.openxmlformats.org/officeDocument/2006/relationships/slide" Target="slides/slide40.xml"/><Relationship Id="rId18" Type="http://schemas.openxmlformats.org/officeDocument/2006/relationships/slide" Target="slides/slide70.xml"/><Relationship Id="rId26" Type="http://schemas.openxmlformats.org/officeDocument/2006/relationships/slide" Target="slides/slide110.xml"/><Relationship Id="rId3" Type="http://schemas.openxmlformats.org/officeDocument/2006/relationships/slide" Target="slides/slide25.xml"/><Relationship Id="rId21" Type="http://schemas.openxmlformats.org/officeDocument/2006/relationships/slide" Target="slides/slide75.xml"/><Relationship Id="rId34" Type="http://schemas.openxmlformats.org/officeDocument/2006/relationships/slide" Target="slides/slide124.xml"/><Relationship Id="rId7" Type="http://schemas.openxmlformats.org/officeDocument/2006/relationships/slide" Target="slides/slide32.xml"/><Relationship Id="rId12" Type="http://schemas.openxmlformats.org/officeDocument/2006/relationships/slide" Target="slides/slide38.xml"/><Relationship Id="rId17" Type="http://schemas.openxmlformats.org/officeDocument/2006/relationships/slide" Target="slides/slide69.xml"/><Relationship Id="rId25" Type="http://schemas.openxmlformats.org/officeDocument/2006/relationships/slide" Target="slides/slide108.xml"/><Relationship Id="rId33" Type="http://schemas.openxmlformats.org/officeDocument/2006/relationships/slide" Target="slides/slide122.xml"/><Relationship Id="rId2" Type="http://schemas.openxmlformats.org/officeDocument/2006/relationships/slide" Target="slides/slide18.xml"/><Relationship Id="rId16" Type="http://schemas.openxmlformats.org/officeDocument/2006/relationships/slide" Target="slides/slide68.xml"/><Relationship Id="rId20" Type="http://schemas.openxmlformats.org/officeDocument/2006/relationships/slide" Target="slides/slide74.xml"/><Relationship Id="rId29" Type="http://schemas.openxmlformats.org/officeDocument/2006/relationships/slide" Target="slides/slide116.xml"/><Relationship Id="rId1" Type="http://schemas.openxmlformats.org/officeDocument/2006/relationships/slide" Target="slides/slide1.xml"/><Relationship Id="rId6" Type="http://schemas.openxmlformats.org/officeDocument/2006/relationships/slide" Target="slides/slide29.xml"/><Relationship Id="rId11" Type="http://schemas.openxmlformats.org/officeDocument/2006/relationships/slide" Target="slides/slide37.xml"/><Relationship Id="rId24" Type="http://schemas.openxmlformats.org/officeDocument/2006/relationships/slide" Target="slides/slide107.xml"/><Relationship Id="rId32" Type="http://schemas.openxmlformats.org/officeDocument/2006/relationships/slide" Target="slides/slide121.xml"/><Relationship Id="rId5" Type="http://schemas.openxmlformats.org/officeDocument/2006/relationships/slide" Target="slides/slide28.xml"/><Relationship Id="rId15" Type="http://schemas.openxmlformats.org/officeDocument/2006/relationships/slide" Target="slides/slide67.xml"/><Relationship Id="rId23" Type="http://schemas.openxmlformats.org/officeDocument/2006/relationships/slide" Target="slides/slide79.xml"/><Relationship Id="rId28" Type="http://schemas.openxmlformats.org/officeDocument/2006/relationships/slide" Target="slides/slide114.xml"/><Relationship Id="rId36" Type="http://schemas.openxmlformats.org/officeDocument/2006/relationships/slide" Target="slides/slide126.xml"/><Relationship Id="rId10" Type="http://schemas.openxmlformats.org/officeDocument/2006/relationships/slide" Target="slides/slide36.xml"/><Relationship Id="rId19" Type="http://schemas.openxmlformats.org/officeDocument/2006/relationships/slide" Target="slides/slide72.xml"/><Relationship Id="rId31" Type="http://schemas.openxmlformats.org/officeDocument/2006/relationships/slide" Target="slides/slide118.xml"/><Relationship Id="rId4" Type="http://schemas.openxmlformats.org/officeDocument/2006/relationships/slide" Target="slides/slide27.xml"/><Relationship Id="rId9" Type="http://schemas.openxmlformats.org/officeDocument/2006/relationships/slide" Target="slides/slide34.xml"/><Relationship Id="rId14" Type="http://schemas.openxmlformats.org/officeDocument/2006/relationships/slide" Target="slides/slide46.xml"/><Relationship Id="rId22" Type="http://schemas.openxmlformats.org/officeDocument/2006/relationships/slide" Target="slides/slide76.xml"/><Relationship Id="rId27" Type="http://schemas.openxmlformats.org/officeDocument/2006/relationships/slide" Target="slides/slide112.xml"/><Relationship Id="rId30" Type="http://schemas.openxmlformats.org/officeDocument/2006/relationships/slide" Target="slides/slide117.xml"/><Relationship Id="rId35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EDA606-3B63-4D55-A8EA-C1C5E40663D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51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00DC9B-8032-4CEE-B584-372720DF265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2EF1E-8A17-4C0E-837B-30957BAE9865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E6AD1-BAB4-476C-8157-E27CBE3EADDD}" type="slidenum">
              <a:rPr lang="es-ES_tradnl" smtClean="0"/>
              <a:pPr/>
              <a:t>10</a:t>
            </a:fld>
            <a:endParaRPr lang="es-ES_tradnl" smtClean="0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F01E6-A339-475C-9FBB-00150E59988C}" type="slidenum">
              <a:rPr lang="es-ES_tradnl" smtClean="0"/>
              <a:pPr/>
              <a:t>100</a:t>
            </a:fld>
            <a:endParaRPr lang="es-ES_tradnl" smtClean="0"/>
          </a:p>
        </p:txBody>
      </p:sp>
      <p:sp>
        <p:nvSpPr>
          <p:cNvPr id="237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A64A4-EAA7-405B-A2FC-6627CC62AD75}" type="slidenum">
              <a:rPr lang="es-ES_tradnl" smtClean="0"/>
              <a:pPr/>
              <a:t>101</a:t>
            </a:fld>
            <a:endParaRPr lang="es-ES_tradnl" smtClean="0"/>
          </a:p>
        </p:txBody>
      </p:sp>
      <p:sp>
        <p:nvSpPr>
          <p:cNvPr id="238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A58D5-130C-4685-AC10-8E232B81B1CA}" type="slidenum">
              <a:rPr lang="es-ES_tradnl" smtClean="0"/>
              <a:pPr/>
              <a:t>102</a:t>
            </a:fld>
            <a:endParaRPr lang="es-ES_tradnl" smtClean="0"/>
          </a:p>
        </p:txBody>
      </p:sp>
      <p:sp>
        <p:nvSpPr>
          <p:cNvPr id="239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209C1-E99B-4586-9347-6DF915AF0A84}" type="slidenum">
              <a:rPr lang="es-ES_tradnl" smtClean="0"/>
              <a:pPr/>
              <a:t>103</a:t>
            </a:fld>
            <a:endParaRPr lang="es-ES_tradnl" smtClean="0"/>
          </a:p>
        </p:txBody>
      </p:sp>
      <p:sp>
        <p:nvSpPr>
          <p:cNvPr id="240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2E78B-ADED-41F6-A6B0-940A8E0DE5DC}" type="slidenum">
              <a:rPr lang="es-ES_tradnl" smtClean="0"/>
              <a:pPr/>
              <a:t>104</a:t>
            </a:fld>
            <a:endParaRPr lang="es-ES_tradnl" smtClean="0"/>
          </a:p>
        </p:txBody>
      </p:sp>
      <p:sp>
        <p:nvSpPr>
          <p:cNvPr id="241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86891-43DE-496D-92E0-5FC24FC6273C}" type="slidenum">
              <a:rPr lang="es-ES_tradnl" smtClean="0"/>
              <a:pPr/>
              <a:t>105</a:t>
            </a:fld>
            <a:endParaRPr lang="es-ES_tradnl" smtClean="0"/>
          </a:p>
        </p:txBody>
      </p:sp>
      <p:sp>
        <p:nvSpPr>
          <p:cNvPr id="242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60CE4-BB7F-4728-885C-D48CD3D33D11}" type="slidenum">
              <a:rPr lang="es-ES_tradnl" smtClean="0"/>
              <a:pPr/>
              <a:t>106</a:t>
            </a:fld>
            <a:endParaRPr lang="es-ES_tradnl" smtClean="0"/>
          </a:p>
        </p:txBody>
      </p:sp>
      <p:sp>
        <p:nvSpPr>
          <p:cNvPr id="243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DE6E1-F521-48D3-AF5D-706C6FC10819}" type="slidenum">
              <a:rPr lang="es-ES_tradnl" smtClean="0"/>
              <a:pPr/>
              <a:t>107</a:t>
            </a:fld>
            <a:endParaRPr lang="es-ES_tradnl" smtClean="0"/>
          </a:p>
        </p:txBody>
      </p:sp>
      <p:sp>
        <p:nvSpPr>
          <p:cNvPr id="244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5B1C8-C391-4680-88A9-ADC5E252BC27}" type="slidenum">
              <a:rPr lang="es-ES_tradnl" smtClean="0"/>
              <a:pPr/>
              <a:t>108</a:t>
            </a:fld>
            <a:endParaRPr lang="es-ES_tradnl" smtClean="0"/>
          </a:p>
        </p:txBody>
      </p:sp>
      <p:sp>
        <p:nvSpPr>
          <p:cNvPr id="245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033E3-83DB-499B-9350-6C3C40D1B08F}" type="slidenum">
              <a:rPr lang="es-ES_tradnl" smtClean="0"/>
              <a:pPr/>
              <a:t>109</a:t>
            </a:fld>
            <a:endParaRPr lang="es-ES_tradnl" smtClean="0"/>
          </a:p>
        </p:txBody>
      </p:sp>
      <p:sp>
        <p:nvSpPr>
          <p:cNvPr id="246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F1C19-DC26-41C1-BB0F-97D197583449}" type="slidenum">
              <a:rPr lang="es-ES_tradnl" smtClean="0"/>
              <a:pPr/>
              <a:t>11</a:t>
            </a:fld>
            <a:endParaRPr lang="es-ES_tradnl" smtClean="0"/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CF147-988E-4C85-AACB-83BB545D7C8E}" type="slidenum">
              <a:rPr lang="es-ES_tradnl" smtClean="0"/>
              <a:pPr/>
              <a:t>110</a:t>
            </a:fld>
            <a:endParaRPr lang="es-ES_tradnl" smtClean="0"/>
          </a:p>
        </p:txBody>
      </p:sp>
      <p:sp>
        <p:nvSpPr>
          <p:cNvPr id="247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5B778-4F06-44E9-A321-7234C9005516}" type="slidenum">
              <a:rPr lang="es-ES_tradnl" smtClean="0"/>
              <a:pPr/>
              <a:t>111</a:t>
            </a:fld>
            <a:endParaRPr lang="es-ES_tradnl" smtClean="0"/>
          </a:p>
        </p:txBody>
      </p:sp>
      <p:sp>
        <p:nvSpPr>
          <p:cNvPr id="248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30C13-7B83-48F2-AC5A-0B361037C7D7}" type="slidenum">
              <a:rPr lang="es-ES_tradnl" smtClean="0"/>
              <a:pPr/>
              <a:t>112</a:t>
            </a:fld>
            <a:endParaRPr lang="es-ES_tradnl" smtClean="0"/>
          </a:p>
        </p:txBody>
      </p:sp>
      <p:sp>
        <p:nvSpPr>
          <p:cNvPr id="249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B9735-DB5B-48C0-BD21-4800DC183AEB}" type="slidenum">
              <a:rPr lang="es-ES_tradnl" smtClean="0"/>
              <a:pPr/>
              <a:t>113</a:t>
            </a:fld>
            <a:endParaRPr lang="es-ES_tradnl" smtClean="0"/>
          </a:p>
        </p:txBody>
      </p:sp>
      <p:sp>
        <p:nvSpPr>
          <p:cNvPr id="250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AD438-66FE-4A85-8E00-C88395DAEB2D}" type="slidenum">
              <a:rPr lang="es-ES_tradnl" smtClean="0"/>
              <a:pPr/>
              <a:t>114</a:t>
            </a:fld>
            <a:endParaRPr lang="es-ES_tradnl" smtClean="0"/>
          </a:p>
        </p:txBody>
      </p:sp>
      <p:sp>
        <p:nvSpPr>
          <p:cNvPr id="251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DDDDC-46AA-41C5-8D81-11546BE547AA}" type="slidenum">
              <a:rPr lang="es-ES_tradnl" smtClean="0"/>
              <a:pPr/>
              <a:t>115</a:t>
            </a:fld>
            <a:endParaRPr lang="es-ES_tradnl" smtClean="0"/>
          </a:p>
        </p:txBody>
      </p:sp>
      <p:sp>
        <p:nvSpPr>
          <p:cNvPr id="252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CA3B5-4297-432A-A2C1-F0F225AD3B3D}" type="slidenum">
              <a:rPr lang="es-ES_tradnl" smtClean="0"/>
              <a:pPr/>
              <a:t>116</a:t>
            </a:fld>
            <a:endParaRPr lang="es-ES_tradnl" smtClean="0"/>
          </a:p>
        </p:txBody>
      </p:sp>
      <p:sp>
        <p:nvSpPr>
          <p:cNvPr id="253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5FB30-79AE-45F2-82C7-A268A7FB38C2}" type="slidenum">
              <a:rPr lang="es-ES_tradnl" smtClean="0"/>
              <a:pPr/>
              <a:t>117</a:t>
            </a:fld>
            <a:endParaRPr lang="es-ES_tradnl" smtClean="0"/>
          </a:p>
        </p:txBody>
      </p:sp>
      <p:sp>
        <p:nvSpPr>
          <p:cNvPr id="254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E4523-7C86-456F-ABC1-B2CE37B66C7B}" type="slidenum">
              <a:rPr lang="es-ES_tradnl" smtClean="0"/>
              <a:pPr/>
              <a:t>118</a:t>
            </a:fld>
            <a:endParaRPr lang="es-ES_tradnl" smtClean="0"/>
          </a:p>
        </p:txBody>
      </p:sp>
      <p:sp>
        <p:nvSpPr>
          <p:cNvPr id="256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BDB73-6DA0-4545-A00D-3AE25C366FB1}" type="slidenum">
              <a:rPr lang="es-ES_tradnl" smtClean="0"/>
              <a:pPr/>
              <a:t>119</a:t>
            </a:fld>
            <a:endParaRPr lang="es-ES_tradnl" smtClean="0"/>
          </a:p>
        </p:txBody>
      </p:sp>
      <p:sp>
        <p:nvSpPr>
          <p:cNvPr id="257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68988-E988-4E56-91B9-1476DD6660BB}" type="slidenum">
              <a:rPr lang="es-ES_tradnl" smtClean="0"/>
              <a:pPr/>
              <a:t>12</a:t>
            </a:fld>
            <a:endParaRPr lang="es-ES_tradnl" smtClean="0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F187C-ED3D-4D16-B38B-0191A031AF46}" type="slidenum">
              <a:rPr lang="es-ES_tradnl" smtClean="0"/>
              <a:pPr/>
              <a:t>120</a:t>
            </a:fld>
            <a:endParaRPr lang="es-ES_tradnl" smtClean="0"/>
          </a:p>
        </p:txBody>
      </p:sp>
      <p:sp>
        <p:nvSpPr>
          <p:cNvPr id="258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6B8E8-03E1-48A1-A27D-C1EE5FD27873}" type="slidenum">
              <a:rPr lang="es-ES_tradnl" smtClean="0"/>
              <a:pPr/>
              <a:t>121</a:t>
            </a:fld>
            <a:endParaRPr lang="es-ES_tradnl" smtClean="0"/>
          </a:p>
        </p:txBody>
      </p:sp>
      <p:sp>
        <p:nvSpPr>
          <p:cNvPr id="259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2FB53-9197-4DA8-AC39-DB098748B876}" type="slidenum">
              <a:rPr lang="es-ES_tradnl" smtClean="0"/>
              <a:pPr/>
              <a:t>122</a:t>
            </a:fld>
            <a:endParaRPr lang="es-ES_tradnl" smtClean="0"/>
          </a:p>
        </p:txBody>
      </p:sp>
      <p:sp>
        <p:nvSpPr>
          <p:cNvPr id="260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1E2EB-9F84-4EA5-8239-3D8B12AB4A79}" type="slidenum">
              <a:rPr lang="es-ES_tradnl" smtClean="0"/>
              <a:pPr/>
              <a:t>123</a:t>
            </a:fld>
            <a:endParaRPr lang="es-ES_tradnl" smtClean="0"/>
          </a:p>
        </p:txBody>
      </p:sp>
      <p:sp>
        <p:nvSpPr>
          <p:cNvPr id="261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CF3BF-17C5-45D8-8B3D-877B863BEF88}" type="slidenum">
              <a:rPr lang="es-ES_tradnl" smtClean="0"/>
              <a:pPr/>
              <a:t>124</a:t>
            </a:fld>
            <a:endParaRPr lang="es-ES_tradnl" smtClean="0"/>
          </a:p>
        </p:txBody>
      </p:sp>
      <p:sp>
        <p:nvSpPr>
          <p:cNvPr id="262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DA4A3-45B4-402B-9F9C-2B799B960F0C}" type="slidenum">
              <a:rPr lang="es-ES_tradnl" smtClean="0"/>
              <a:pPr/>
              <a:t>125</a:t>
            </a:fld>
            <a:endParaRPr lang="es-ES_tradnl" smtClean="0"/>
          </a:p>
        </p:txBody>
      </p:sp>
      <p:sp>
        <p:nvSpPr>
          <p:cNvPr id="263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2C996-8D7B-4229-8DFF-3427908B2B44}" type="slidenum">
              <a:rPr lang="es-ES_tradnl" smtClean="0"/>
              <a:pPr/>
              <a:t>126</a:t>
            </a:fld>
            <a:endParaRPr lang="es-ES_tradnl" smtClean="0"/>
          </a:p>
        </p:txBody>
      </p:sp>
      <p:sp>
        <p:nvSpPr>
          <p:cNvPr id="264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0EA5E-33F4-4801-AD0B-2ED63917E39C}" type="slidenum">
              <a:rPr lang="es-ES_tradnl" smtClean="0"/>
              <a:pPr/>
              <a:t>127</a:t>
            </a:fld>
            <a:endParaRPr lang="es-ES_tradnl" smtClean="0"/>
          </a:p>
        </p:txBody>
      </p:sp>
      <p:sp>
        <p:nvSpPr>
          <p:cNvPr id="265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578" tIns="44289" rIns="88578" bIns="44289"/>
          <a:lstStyle/>
          <a:p>
            <a:pPr algn="just"/>
            <a:r>
              <a:rPr lang="es-ES_tradnl" smtClean="0">
                <a:latin typeface="CG Times" pitchFamily="18" charset="0"/>
                <a:cs typeface="Times New Roman" pitchFamily="18" charset="0"/>
              </a:rPr>
              <a:t>El pez tiene unos requerimientos menores de energía en la dieta, debido a que no tienen que mantener una temperatura constante en su organismo, usa menos energía en la excreción del desecho proteico (85% de los desechos nitrogenados que son excretados a través de las branquias como amoníaco, en vez de a través de los riñones como ácido úrico en las aves o de la orina en los cerdos y debido a su habilidad natural de flotación, el pez necesita menos energía que los animales terrestres, para mantener su posición en el agua. </a:t>
            </a:r>
          </a:p>
          <a:p>
            <a:pPr algn="just"/>
            <a:r>
              <a:rPr lang="es-ES_tradnl" smtClean="0">
                <a:latin typeface="CG Times" pitchFamily="18" charset="0"/>
                <a:cs typeface="Times New Roman" pitchFamily="18" charset="0"/>
              </a:rPr>
              <a:t>La energía bruta de un pienso puede calcularse a partir de los denominados coeficientes isocalóricos para proteína, grasa y carbohidratos, que son 23.6, 39.5 y 17.3 Mj/Kg respectivamente.</a:t>
            </a:r>
            <a:endParaRPr lang="es-ES" smtClean="0">
              <a:latin typeface="Arial" pitchFamily="34" charset="0"/>
              <a:cs typeface="Times New Roman" pitchFamily="18" charset="0"/>
            </a:endParaRPr>
          </a:p>
          <a:p>
            <a:pPr algn="just"/>
            <a:endParaRPr lang="es-ES" smtClean="0">
              <a:latin typeface="Arial" pitchFamily="34" charset="0"/>
              <a:cs typeface="Times New Roman" pitchFamily="18" charset="0"/>
            </a:endParaRPr>
          </a:p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99427-ED3A-464C-A612-459D168A63C9}" type="slidenum">
              <a:rPr lang="es-ES_tradnl" smtClean="0"/>
              <a:pPr/>
              <a:t>128</a:t>
            </a:fld>
            <a:endParaRPr lang="es-ES_tradnl" smtClean="0"/>
          </a:p>
        </p:txBody>
      </p:sp>
      <p:sp>
        <p:nvSpPr>
          <p:cNvPr id="266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256088"/>
            <a:ext cx="6324600" cy="4202112"/>
          </a:xfrm>
          <a:noFill/>
          <a:ln/>
        </p:spPr>
        <p:txBody>
          <a:bodyPr/>
          <a:lstStyle/>
          <a:p>
            <a:pPr algn="just"/>
            <a:r>
              <a:rPr lang="es-ES_tradnl" smtClean="0">
                <a:latin typeface="CG Times" pitchFamily="18" charset="0"/>
                <a:cs typeface="Times New Roman" pitchFamily="18" charset="0"/>
              </a:rPr>
              <a:t> Los peces de aguas cálidas pueden digerir como un 85% de la energía bruta, procedente principalmente de proteínas y lípidos, de la harina de pescado y otros ingredientes de origen animal, así como un 90% de energía bruta proveniente, principalmente, de fibra y carbohidratos de la harina de soja y otras semillas oleaginosas. </a:t>
            </a:r>
            <a:endParaRPr lang="es-ES" smtClean="0">
              <a:latin typeface="Arial" pitchFamily="34" charset="0"/>
              <a:cs typeface="Times New Roman" pitchFamily="18" charset="0"/>
            </a:endParaRPr>
          </a:p>
          <a:p>
            <a:pPr algn="just"/>
            <a:r>
              <a:rPr lang="es-ES_tradnl" smtClean="0">
                <a:latin typeface="CG Times" pitchFamily="18" charset="0"/>
                <a:cs typeface="Times New Roman" pitchFamily="18" charset="0"/>
              </a:rPr>
              <a:t> 	Ni las deficiencias ni los excesos de energía en la dieta, tendrán mayores efectos en la salud del pez. Sin embargo, es importante satisfacer los requerimientos óptimos de energía debido a: </a:t>
            </a:r>
            <a:endParaRPr lang="es-ES" smtClean="0">
              <a:latin typeface="Arial" pitchFamily="34" charset="0"/>
              <a:cs typeface="Times New Roman" pitchFamily="18" charset="0"/>
            </a:endParaRPr>
          </a:p>
          <a:p>
            <a:pPr algn="just"/>
            <a:r>
              <a:rPr lang="es-ES_tradnl" smtClean="0">
                <a:latin typeface="CG Times" pitchFamily="18" charset="0"/>
                <a:cs typeface="Times New Roman" pitchFamily="18" charset="0"/>
              </a:rPr>
              <a:t>1) cuando una dieta es deficiente en energía en relación a la proteína, una cantidad proporcional de la proteína de la dieta será utilizada como energía en vez de ser utilizada para la formación de tejidos</a:t>
            </a:r>
            <a:endParaRPr lang="es-ES" smtClean="0">
              <a:latin typeface="Arial" pitchFamily="34" charset="0"/>
              <a:cs typeface="Times New Roman" pitchFamily="18" charset="0"/>
            </a:endParaRPr>
          </a:p>
          <a:p>
            <a:pPr algn="just"/>
            <a:r>
              <a:rPr lang="es-ES_tradnl" smtClean="0">
                <a:latin typeface="CG Times" pitchFamily="18" charset="0"/>
                <a:cs typeface="Times New Roman" pitchFamily="18" charset="0"/>
              </a:rPr>
              <a:t>2) si una dieta contiene energía en exceso, el pez se sentirá saciado (el hambre queda satisfecha), antes de que consuma las cantidades necesarias de proteína, vitaminas y otros nutrientes, y lograr un crecimiento óptimo con una buena salud. </a:t>
            </a:r>
            <a:endParaRPr lang="es-ES" smtClean="0">
              <a:latin typeface="Arial" pitchFamily="34" charset="0"/>
              <a:cs typeface="Times New Roman" pitchFamily="18" charset="0"/>
            </a:endParaRPr>
          </a:p>
          <a:p>
            <a:pPr algn="just"/>
            <a:r>
              <a:rPr lang="es-ES_tradnl" smtClean="0">
                <a:latin typeface="CG Times" pitchFamily="18" charset="0"/>
                <a:cs typeface="Times New Roman" pitchFamily="18" charset="0"/>
              </a:rPr>
              <a:t> </a:t>
            </a:r>
            <a:endParaRPr lang="es-ES" smtClean="0">
              <a:latin typeface="Arial" pitchFamily="34" charset="0"/>
              <a:cs typeface="Times New Roman" pitchFamily="18" charset="0"/>
            </a:endParaRPr>
          </a:p>
          <a:p>
            <a:pPr algn="just"/>
            <a:r>
              <a:rPr lang="es-ES_tradnl" smtClean="0">
                <a:latin typeface="CG Times" pitchFamily="18" charset="0"/>
                <a:cs typeface="Times New Roman" pitchFamily="18" charset="0"/>
              </a:rPr>
              <a:t>No se conocen los requerimientos específicos de energía para el pez en jaulas, pero se piensa que requieren menos energía, debido a la restricción de movimiento en confinamiento, que se asume, reduce el metabolismo de la energía. </a:t>
            </a:r>
            <a:endParaRPr lang="es-ES" smtClean="0">
              <a:latin typeface="Arial" pitchFamily="34" charset="0"/>
              <a:cs typeface="Times New Roman" pitchFamily="18" charset="0"/>
            </a:endParaRPr>
          </a:p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B3E7F-163B-42D5-B443-31F0AC29D9A5}" type="slidenum">
              <a:rPr lang="es-ES_tradnl" smtClean="0"/>
              <a:pPr/>
              <a:t>129</a:t>
            </a:fld>
            <a:endParaRPr lang="es-ES_tradnl" smtClean="0"/>
          </a:p>
        </p:txBody>
      </p:sp>
      <p:sp>
        <p:nvSpPr>
          <p:cNvPr id="267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9D668-0FA6-458C-8E4A-82F83F42330C}" type="slidenum">
              <a:rPr lang="es-ES_tradnl" smtClean="0"/>
              <a:pPr/>
              <a:t>13</a:t>
            </a:fld>
            <a:endParaRPr lang="es-ES_tradnl" smtClean="0"/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719F7-A971-4E06-89F2-7573E55CBC4C}" type="slidenum">
              <a:rPr lang="es-ES_tradnl" smtClean="0"/>
              <a:pPr/>
              <a:t>14</a:t>
            </a:fld>
            <a:endParaRPr lang="es-ES_tradnl" smtClean="0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0327B-331E-4290-8795-F3E5F96C6E1D}" type="slidenum">
              <a:rPr lang="es-ES_tradnl" smtClean="0"/>
              <a:pPr/>
              <a:t>15</a:t>
            </a:fld>
            <a:endParaRPr lang="es-ES_tradnl" smtClean="0"/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EF6F0-88AB-4206-A2A7-1F9E78C01725}" type="slidenum">
              <a:rPr lang="es-ES_tradnl" smtClean="0"/>
              <a:pPr/>
              <a:t>16</a:t>
            </a:fld>
            <a:endParaRPr lang="es-ES_tradnl" smtClean="0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17CBB-1A0D-486D-B754-A8336E1BB10E}" type="slidenum">
              <a:rPr lang="es-ES_tradnl" smtClean="0"/>
              <a:pPr/>
              <a:t>17</a:t>
            </a:fld>
            <a:endParaRPr lang="es-ES_tradnl" smtClean="0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951A2-A4CC-4AA1-9EF6-573D31D8BABB}" type="slidenum">
              <a:rPr lang="es-ES_tradnl" smtClean="0"/>
              <a:pPr/>
              <a:t>18</a:t>
            </a:fld>
            <a:endParaRPr lang="es-ES_tradnl" smtClean="0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18A01-AFC7-43BD-BB04-8100DF9584A7}" type="slidenum">
              <a:rPr lang="es-ES_tradnl" smtClean="0"/>
              <a:pPr/>
              <a:t>19</a:t>
            </a:fld>
            <a:endParaRPr lang="es-ES_tradnl" smtClean="0"/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BD4DB-DE28-42F6-A9FC-538508575ED0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8DF07-3B90-4D98-B78E-EA9342ABE38F}" type="slidenum">
              <a:rPr lang="es-ES_tradnl" smtClean="0"/>
              <a:pPr/>
              <a:t>20</a:t>
            </a:fld>
            <a:endParaRPr lang="es-ES_tradnl" smtClean="0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55CE0-A3D2-46B6-8B84-8CB3FCC21355}" type="slidenum">
              <a:rPr lang="es-ES_tradnl" smtClean="0"/>
              <a:pPr/>
              <a:t>21</a:t>
            </a:fld>
            <a:endParaRPr lang="es-ES_tradnl" smtClean="0"/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23B6F-3DE6-40E9-9175-F4E7A21372E2}" type="slidenum">
              <a:rPr lang="es-ES_tradnl" smtClean="0"/>
              <a:pPr/>
              <a:t>22</a:t>
            </a:fld>
            <a:endParaRPr lang="es-ES_tradnl" smtClean="0"/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B894C-8773-4B0D-BBF9-31E9EFD26D40}" type="slidenum">
              <a:rPr lang="es-ES_tradnl" smtClean="0"/>
              <a:pPr/>
              <a:t>23</a:t>
            </a:fld>
            <a:endParaRPr lang="es-ES_tradnl" smtClean="0"/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AD23C-4896-474E-98F5-8A34299925B3}" type="slidenum">
              <a:rPr lang="es-ES_tradnl" smtClean="0"/>
              <a:pPr/>
              <a:t>24</a:t>
            </a:fld>
            <a:endParaRPr lang="es-ES_tradnl" smtClean="0"/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0770F-07CE-4323-8206-E7BA286B5820}" type="slidenum">
              <a:rPr lang="es-ES_tradnl" smtClean="0"/>
              <a:pPr/>
              <a:t>25</a:t>
            </a:fld>
            <a:endParaRPr lang="es-ES_tradnl" smtClean="0"/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59416-7CDD-45E1-970A-E2B95F4515D8}" type="slidenum">
              <a:rPr lang="es-ES_tradnl" smtClean="0"/>
              <a:pPr/>
              <a:t>26</a:t>
            </a:fld>
            <a:endParaRPr lang="es-ES_tradnl" smtClean="0"/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b="1" smtClean="0">
                <a:latin typeface="Arial" pitchFamily="34" charset="0"/>
              </a:rPr>
              <a:t>Diferentes fases en la producción acuicola:</a:t>
            </a:r>
          </a:p>
          <a:p>
            <a:r>
              <a:rPr lang="fr-BE" smtClean="0">
                <a:latin typeface="Arial" pitchFamily="34" charset="0"/>
              </a:rPr>
              <a:t>La acuacultura es una displina que encierra la aplicación de conocimientos y estrategias que tengan como objetivo el mejor aprovechamiento de los recursos bioacuáticos.</a:t>
            </a:r>
          </a:p>
          <a:p>
            <a:r>
              <a:rPr lang="fr-BE" smtClean="0">
                <a:latin typeface="Arial" pitchFamily="34" charset="0"/>
              </a:rPr>
              <a:t>Toda especie que se cultive de deberá en lo posible manejar todo su ciclo de vida, desde la selección de reproductores, fecundación y desarrollo embrionario, larvicultura, precria, engorde y por supuesto tener conocimiento del mercado.</a:t>
            </a: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887E0-56A2-4784-A381-B778C3FE8EFE}" type="slidenum">
              <a:rPr lang="es-ES_tradnl" smtClean="0"/>
              <a:pPr/>
              <a:t>27</a:t>
            </a:fld>
            <a:endParaRPr lang="es-ES_tradnl" smtClean="0"/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0B6A8-BB3E-473B-B9FD-71B3C7EB26CD}" type="slidenum">
              <a:rPr lang="es-ES_tradnl" smtClean="0"/>
              <a:pPr/>
              <a:t>28</a:t>
            </a:fld>
            <a:endParaRPr lang="es-ES_tradnl" smtClean="0"/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C1CD5-FDF7-4DDD-ADE7-092BDEA0D294}" type="slidenum">
              <a:rPr lang="es-ES_tradnl" smtClean="0"/>
              <a:pPr/>
              <a:t>29</a:t>
            </a:fld>
            <a:endParaRPr lang="es-ES_tradnl" smtClean="0"/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C82E7-A286-4831-8FB7-CE380C12441F}" type="slidenum">
              <a:rPr lang="es-ES_tradnl" smtClean="0"/>
              <a:pPr/>
              <a:t>3</a:t>
            </a:fld>
            <a:endParaRPr lang="es-ES_tradnl" smtClean="0"/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B5528-2DB7-423D-A697-7B7726A094B8}" type="slidenum">
              <a:rPr lang="es-ES_tradnl" smtClean="0"/>
              <a:pPr/>
              <a:t>30</a:t>
            </a:fld>
            <a:endParaRPr lang="es-ES_tradnl" smtClean="0"/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F942C-7365-424A-8ECA-0C1B8467228B}" type="slidenum">
              <a:rPr lang="es-ES_tradnl" smtClean="0"/>
              <a:pPr/>
              <a:t>31</a:t>
            </a:fld>
            <a:endParaRPr lang="es-ES_tradnl" smtClean="0"/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56ACA-D263-4BD5-92DB-385C96B7D5B9}" type="slidenum">
              <a:rPr lang="es-ES_tradnl" smtClean="0"/>
              <a:pPr/>
              <a:t>32</a:t>
            </a:fld>
            <a:endParaRPr lang="es-ES_tradnl" smtClean="0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8AAB5-35CD-4800-B424-235E99BC544D}" type="slidenum">
              <a:rPr lang="es-ES_tradnl" smtClean="0"/>
              <a:pPr/>
              <a:t>33</a:t>
            </a:fld>
            <a:endParaRPr lang="es-ES_tradnl" smtClean="0"/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A7EE1-22E0-4020-BABC-86ABA948538A}" type="slidenum">
              <a:rPr lang="es-ES_tradnl" smtClean="0"/>
              <a:pPr/>
              <a:t>34</a:t>
            </a:fld>
            <a:endParaRPr lang="es-ES_tradnl" smtClean="0"/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D1DB8-F1BF-4824-90B4-BCD24B3DE24B}" type="slidenum">
              <a:rPr lang="es-ES_tradnl" smtClean="0"/>
              <a:pPr/>
              <a:t>35</a:t>
            </a:fld>
            <a:endParaRPr lang="es-ES_tradnl" smtClean="0"/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BD941-212A-4E4A-ADDF-04DA1C3886E4}" type="slidenum">
              <a:rPr lang="es-ES_tradnl" smtClean="0"/>
              <a:pPr/>
              <a:t>36</a:t>
            </a:fld>
            <a:endParaRPr lang="es-ES_tradnl" smtClean="0"/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B2C0D-5BA7-4767-8965-13A71B2EBE11}" type="slidenum">
              <a:rPr lang="es-ES_tradnl" smtClean="0"/>
              <a:pPr/>
              <a:t>37</a:t>
            </a:fld>
            <a:endParaRPr lang="es-ES_tradnl" smtClean="0"/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A440D-4F1E-4AD7-AE5C-B07F6D73FFAA}" type="slidenum">
              <a:rPr lang="es-ES_tradnl" smtClean="0"/>
              <a:pPr/>
              <a:t>38</a:t>
            </a:fld>
            <a:endParaRPr lang="es-ES_tradnl" smtClean="0"/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EDD8E-6951-4061-90E5-657E933EB462}" type="slidenum">
              <a:rPr lang="es-ES_tradnl" smtClean="0"/>
              <a:pPr/>
              <a:t>39</a:t>
            </a:fld>
            <a:endParaRPr lang="es-ES_tradnl" smtClean="0"/>
          </a:p>
        </p:txBody>
      </p:sp>
      <p:sp>
        <p:nvSpPr>
          <p:cNvPr id="175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D1BE0-0A75-4CB7-9C4C-660B6D9263D4}" type="slidenum">
              <a:rPr lang="es-ES_tradnl" smtClean="0"/>
              <a:pPr/>
              <a:t>4</a:t>
            </a:fld>
            <a:endParaRPr lang="es-ES_tradnl" smtClean="0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B703E-C486-4055-A7F1-5DDBEA018374}" type="slidenum">
              <a:rPr lang="es-ES_tradnl" smtClean="0"/>
              <a:pPr/>
              <a:t>40</a:t>
            </a:fld>
            <a:endParaRPr lang="es-ES_tradnl" smtClean="0"/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32C96-624C-4781-9CBE-916435C6A85F}" type="slidenum">
              <a:rPr lang="es-ES_tradnl" smtClean="0"/>
              <a:pPr/>
              <a:t>41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50266-16D2-449B-8C20-D992DCE8B787}" type="slidenum">
              <a:rPr lang="es-ES_tradnl" smtClean="0"/>
              <a:pPr/>
              <a:t>42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8A1D8-133C-49ED-86A5-151D82E8E147}" type="slidenum">
              <a:rPr lang="es-ES_tradnl" smtClean="0"/>
              <a:pPr/>
              <a:t>43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BF3B6-AA3B-4DDB-98DE-0400208B3DD2}" type="slidenum">
              <a:rPr lang="es-ES_tradnl" smtClean="0"/>
              <a:pPr/>
              <a:t>44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D3501-7E7D-47C8-9C75-383E3765B00C}" type="slidenum">
              <a:rPr lang="es-ES_tradnl" smtClean="0"/>
              <a:pPr/>
              <a:t>45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6E0E-A168-4B90-9B7E-C03BA9A7D142}" type="slidenum">
              <a:rPr lang="es-ES_tradnl" smtClean="0"/>
              <a:pPr/>
              <a:t>46</a:t>
            </a:fld>
            <a:endParaRPr lang="es-ES_tradnl" smtClean="0"/>
          </a:p>
        </p:txBody>
      </p:sp>
      <p:sp>
        <p:nvSpPr>
          <p:cNvPr id="182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BAD92-FE06-4B0B-B788-29423B1DA7A6}" type="slidenum">
              <a:rPr lang="es-ES_tradnl" smtClean="0"/>
              <a:pPr/>
              <a:t>47</a:t>
            </a:fld>
            <a:endParaRPr lang="es-ES_tradnl" smtClean="0"/>
          </a:p>
        </p:txBody>
      </p:sp>
      <p:sp>
        <p:nvSpPr>
          <p:cNvPr id="183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D5EB5-36AC-4693-AE6E-C199B0A247BD}" type="slidenum">
              <a:rPr lang="es-ES_tradnl" smtClean="0"/>
              <a:pPr/>
              <a:t>48</a:t>
            </a:fld>
            <a:endParaRPr lang="es-ES_tradnl" smtClean="0"/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A20BD-7E4D-4C20-A9F7-CC5103C275AE}" type="slidenum">
              <a:rPr lang="es-ES_tradnl" smtClean="0"/>
              <a:pPr/>
              <a:t>49</a:t>
            </a:fld>
            <a:endParaRPr lang="es-ES_tradnl" smtClean="0"/>
          </a:p>
        </p:txBody>
      </p:sp>
      <p:sp>
        <p:nvSpPr>
          <p:cNvPr id="185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1D46F-9F4E-48D7-91E3-9B0473ACC3EB}" type="slidenum">
              <a:rPr lang="es-ES_tradnl" smtClean="0"/>
              <a:pPr/>
              <a:t>5</a:t>
            </a:fld>
            <a:endParaRPr lang="es-ES_tradnl" smtClean="0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7F4DB-2DFD-4322-B839-C2C826ED93F0}" type="slidenum">
              <a:rPr lang="es-ES_tradnl" smtClean="0"/>
              <a:pPr/>
              <a:t>50</a:t>
            </a:fld>
            <a:endParaRPr lang="es-ES_tradnl" smtClean="0"/>
          </a:p>
        </p:txBody>
      </p:sp>
      <p:sp>
        <p:nvSpPr>
          <p:cNvPr id="186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505D8-5814-446F-A5A4-A41683FCFF1F}" type="slidenum">
              <a:rPr lang="es-ES_tradnl" smtClean="0"/>
              <a:pPr/>
              <a:t>51</a:t>
            </a:fld>
            <a:endParaRPr lang="es-ES_tradnl" smtClean="0"/>
          </a:p>
        </p:txBody>
      </p:sp>
      <p:sp>
        <p:nvSpPr>
          <p:cNvPr id="187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1B019-9903-4288-BBDA-8166D4AF7A69}" type="slidenum">
              <a:rPr lang="es-ES_tradnl" smtClean="0"/>
              <a:pPr/>
              <a:t>52</a:t>
            </a:fld>
            <a:endParaRPr lang="es-ES_tradnl" smtClean="0"/>
          </a:p>
        </p:txBody>
      </p:sp>
      <p:sp>
        <p:nvSpPr>
          <p:cNvPr id="188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513BB-E117-474B-B629-F5A6B29CF827}" type="slidenum">
              <a:rPr lang="es-ES_tradnl" smtClean="0"/>
              <a:pPr/>
              <a:t>53</a:t>
            </a:fld>
            <a:endParaRPr lang="es-ES_tradnl" smtClean="0"/>
          </a:p>
        </p:txBody>
      </p:sp>
      <p:sp>
        <p:nvSpPr>
          <p:cNvPr id="189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28A22-C223-4549-BC03-CDD4E693B03A}" type="slidenum">
              <a:rPr lang="es-ES_tradnl" smtClean="0"/>
              <a:pPr/>
              <a:t>54</a:t>
            </a:fld>
            <a:endParaRPr lang="es-ES_tradnl" smtClean="0"/>
          </a:p>
        </p:txBody>
      </p:sp>
      <p:sp>
        <p:nvSpPr>
          <p:cNvPr id="190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939E9-B695-41E9-A35F-AFD6E3616377}" type="slidenum">
              <a:rPr lang="es-ES_tradnl" smtClean="0"/>
              <a:pPr/>
              <a:t>55</a:t>
            </a:fld>
            <a:endParaRPr lang="es-ES_tradnl" smtClean="0"/>
          </a:p>
        </p:txBody>
      </p:sp>
      <p:sp>
        <p:nvSpPr>
          <p:cNvPr id="191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15781-A4CF-410F-8953-10E46784BAC7}" type="slidenum">
              <a:rPr lang="es-ES_tradnl" smtClean="0"/>
              <a:pPr/>
              <a:t>56</a:t>
            </a:fld>
            <a:endParaRPr lang="es-ES_tradnl" smtClean="0"/>
          </a:p>
        </p:txBody>
      </p:sp>
      <p:sp>
        <p:nvSpPr>
          <p:cNvPr id="192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6F80A-8D18-4A9C-AE34-426423F7DF43}" type="slidenum">
              <a:rPr lang="es-ES_tradnl" smtClean="0"/>
              <a:pPr/>
              <a:t>57</a:t>
            </a:fld>
            <a:endParaRPr lang="es-ES_tradnl" smtClean="0"/>
          </a:p>
        </p:txBody>
      </p:sp>
      <p:sp>
        <p:nvSpPr>
          <p:cNvPr id="193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2FE83-5934-41B5-87DE-01BF4A705060}" type="slidenum">
              <a:rPr lang="es-ES_tradnl" smtClean="0"/>
              <a:pPr/>
              <a:t>58</a:t>
            </a:fld>
            <a:endParaRPr lang="es-ES_tradnl" smtClean="0"/>
          </a:p>
        </p:txBody>
      </p:sp>
      <p:sp>
        <p:nvSpPr>
          <p:cNvPr id="1945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sv-SE" alt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506B3-A0A3-49D6-BA56-84DFBA172D8E}" type="slidenum">
              <a:rPr lang="es-ES_tradnl" smtClean="0"/>
              <a:pPr/>
              <a:t>59</a:t>
            </a:fld>
            <a:endParaRPr lang="es-ES_tradnl" smtClean="0"/>
          </a:p>
        </p:txBody>
      </p:sp>
      <p:sp>
        <p:nvSpPr>
          <p:cNvPr id="1955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sv-SE" alt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5720C-3C21-4BA9-B554-21E901FD2BBB}" type="slidenum">
              <a:rPr lang="es-ES_tradnl" smtClean="0"/>
              <a:pPr/>
              <a:t>6</a:t>
            </a:fld>
            <a:endParaRPr lang="es-ES_tradnl" smtClean="0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C2BFE-CF4C-404D-97D6-9E25FB859C0B}" type="slidenum">
              <a:rPr lang="es-ES_tradnl" smtClean="0"/>
              <a:pPr/>
              <a:t>60</a:t>
            </a:fld>
            <a:endParaRPr lang="es-ES_tradnl" smtClean="0"/>
          </a:p>
        </p:txBody>
      </p:sp>
      <p:sp>
        <p:nvSpPr>
          <p:cNvPr id="1966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sv-SE" alt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280FE-9247-404E-BEC2-EC72C674D9BA}" type="slidenum">
              <a:rPr lang="es-ES_tradnl" smtClean="0"/>
              <a:pPr/>
              <a:t>61</a:t>
            </a:fld>
            <a:endParaRPr lang="es-ES_tradnl" smtClean="0"/>
          </a:p>
        </p:txBody>
      </p:sp>
      <p:sp>
        <p:nvSpPr>
          <p:cNvPr id="1976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sv-SE" alt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D0B2A-E085-46A3-A2D6-063534FF9104}" type="slidenum">
              <a:rPr lang="es-ES_tradnl" smtClean="0"/>
              <a:pPr/>
              <a:t>62</a:t>
            </a:fld>
            <a:endParaRPr lang="es-ES_tradnl" smtClean="0"/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sv-SE" alt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98CD3-58A0-4D33-8C2C-4540D3199F25}" type="slidenum">
              <a:rPr lang="es-ES_tradnl" smtClean="0"/>
              <a:pPr/>
              <a:t>63</a:t>
            </a:fld>
            <a:endParaRPr lang="es-ES_tradnl" smtClean="0"/>
          </a:p>
        </p:txBody>
      </p:sp>
      <p:sp>
        <p:nvSpPr>
          <p:cNvPr id="1996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sv-SE" alt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CE389-BBD2-4367-ABF5-588DE2DD0E75}" type="slidenum">
              <a:rPr lang="es-ES_tradnl" smtClean="0"/>
              <a:pPr/>
              <a:t>64</a:t>
            </a:fld>
            <a:endParaRPr lang="es-ES_tradnl" smtClean="0"/>
          </a:p>
        </p:txBody>
      </p:sp>
      <p:sp>
        <p:nvSpPr>
          <p:cNvPr id="2007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sv-SE" alt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7DC4C-4854-476C-BF04-CBB6B84E6A2F}" type="slidenum">
              <a:rPr lang="es-ES_tradnl" smtClean="0"/>
              <a:pPr/>
              <a:t>65</a:t>
            </a:fld>
            <a:endParaRPr lang="es-ES_tradnl" smtClean="0"/>
          </a:p>
        </p:txBody>
      </p:sp>
      <p:sp>
        <p:nvSpPr>
          <p:cNvPr id="201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noFill/>
          <a:ln/>
        </p:spPr>
        <p:txBody>
          <a:bodyPr/>
          <a:lstStyle/>
          <a:p>
            <a:r>
              <a:rPr lang="fr-BE" smtClean="0">
                <a:latin typeface="Arial" pitchFamily="34" charset="0"/>
              </a:rPr>
              <a:t>« ecological footprint » concept voor het bepalen van de impakt van </a:t>
            </a:r>
          </a:p>
          <a:p>
            <a:r>
              <a:rPr lang="fr-BE" smtClean="0">
                <a:latin typeface="Arial" pitchFamily="34" charset="0"/>
              </a:rPr>
              <a:t>een garnalenkwekerij op het milieu</a:t>
            </a:r>
            <a:endParaRPr lang="en-GB" smtClean="0">
              <a:latin typeface="Arial" pitchFamily="34" charset="0"/>
            </a:endParaRPr>
          </a:p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07C22-FE86-4C98-A61B-308A01499EBE}" type="slidenum">
              <a:rPr lang="es-ES_tradnl" smtClean="0"/>
              <a:pPr/>
              <a:t>66</a:t>
            </a:fld>
            <a:endParaRPr lang="es-ES_tradnl" smtClean="0"/>
          </a:p>
        </p:txBody>
      </p:sp>
      <p:sp>
        <p:nvSpPr>
          <p:cNvPr id="2027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endParaRPr lang="sv-SE" alt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2973F-B8D4-4B91-B231-9E41EACFA0DB}" type="slidenum">
              <a:rPr lang="es-ES_tradnl" smtClean="0"/>
              <a:pPr/>
              <a:t>67</a:t>
            </a:fld>
            <a:endParaRPr lang="es-ES_tradnl" smtClean="0"/>
          </a:p>
        </p:txBody>
      </p:sp>
      <p:sp>
        <p:nvSpPr>
          <p:cNvPr id="203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C5590-FBBC-4109-9205-8904AD7018CE}" type="slidenum">
              <a:rPr lang="es-ES_tradnl" smtClean="0"/>
              <a:pPr/>
              <a:t>68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101D3-4500-46CD-AA55-9433A0C019F0}" type="slidenum">
              <a:rPr lang="es-ES_tradnl" smtClean="0"/>
              <a:pPr/>
              <a:t>69</a:t>
            </a:fld>
            <a:endParaRPr lang="es-ES_tradnl" smtClean="0"/>
          </a:p>
        </p:txBody>
      </p:sp>
      <p:sp>
        <p:nvSpPr>
          <p:cNvPr id="205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02514-4786-457F-9C5F-0BF73AFE56C1}" type="slidenum">
              <a:rPr lang="es-ES_tradnl" smtClean="0"/>
              <a:pPr/>
              <a:t>7</a:t>
            </a:fld>
            <a:endParaRPr lang="es-ES_tradnl" smtClean="0"/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EE321-530A-4141-A1A0-B24571C27E9F}" type="slidenum">
              <a:rPr lang="es-ES_tradnl" smtClean="0"/>
              <a:pPr/>
              <a:t>70</a:t>
            </a:fld>
            <a:endParaRPr lang="es-ES_tradnl" smtClean="0"/>
          </a:p>
        </p:txBody>
      </p:sp>
      <p:sp>
        <p:nvSpPr>
          <p:cNvPr id="206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086F5-320E-4F1D-BEA0-CC65B67F9008}" type="slidenum">
              <a:rPr lang="es-ES_tradnl" smtClean="0"/>
              <a:pPr/>
              <a:t>71</a:t>
            </a:fld>
            <a:endParaRPr lang="es-ES_tradnl" smtClean="0"/>
          </a:p>
        </p:txBody>
      </p:sp>
      <p:sp>
        <p:nvSpPr>
          <p:cNvPr id="207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EECF5-8E46-45C6-89C7-7F226707A069}" type="slidenum">
              <a:rPr lang="es-ES_tradnl" smtClean="0"/>
              <a:pPr/>
              <a:t>72</a:t>
            </a:fld>
            <a:endParaRPr lang="es-ES_tradnl" smtClean="0"/>
          </a:p>
        </p:txBody>
      </p:sp>
      <p:sp>
        <p:nvSpPr>
          <p:cNvPr id="208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263D2-5499-4E56-AC03-0537A3CC924F}" type="slidenum">
              <a:rPr lang="es-ES_tradnl" smtClean="0"/>
              <a:pPr/>
              <a:t>73</a:t>
            </a:fld>
            <a:endParaRPr lang="es-ES_tradnl" smtClean="0"/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27477-D914-4CE6-945B-7818F3E220D8}" type="slidenum">
              <a:rPr lang="es-ES_tradnl" smtClean="0"/>
              <a:pPr/>
              <a:t>74</a:t>
            </a:fld>
            <a:endParaRPr lang="es-ES_tradnl" smtClean="0"/>
          </a:p>
        </p:txBody>
      </p:sp>
      <p:sp>
        <p:nvSpPr>
          <p:cNvPr id="210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D901F-2798-4229-A679-7CDD9B2DC499}" type="slidenum">
              <a:rPr lang="es-ES_tradnl" smtClean="0"/>
              <a:pPr/>
              <a:t>75</a:t>
            </a:fld>
            <a:endParaRPr lang="es-ES_tradnl" smtClean="0"/>
          </a:p>
        </p:txBody>
      </p:sp>
      <p:sp>
        <p:nvSpPr>
          <p:cNvPr id="211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2AAD5-B7C4-40EB-9B21-B68968A88585}" type="slidenum">
              <a:rPr lang="es-ES_tradnl" smtClean="0"/>
              <a:pPr/>
              <a:t>76</a:t>
            </a:fld>
            <a:endParaRPr lang="es-ES_tradnl" smtClean="0"/>
          </a:p>
        </p:txBody>
      </p:sp>
      <p:sp>
        <p:nvSpPr>
          <p:cNvPr id="212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29CAD-D4A7-4475-B6A9-C5DAD253F11E}" type="slidenum">
              <a:rPr lang="es-ES_tradnl" smtClean="0"/>
              <a:pPr/>
              <a:t>77</a:t>
            </a:fld>
            <a:endParaRPr lang="es-ES_tradnl" smtClean="0"/>
          </a:p>
        </p:txBody>
      </p:sp>
      <p:sp>
        <p:nvSpPr>
          <p:cNvPr id="214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72463-B895-4639-BFBB-21A3C2EFE2A3}" type="slidenum">
              <a:rPr lang="es-ES_tradnl" smtClean="0"/>
              <a:pPr/>
              <a:t>78</a:t>
            </a:fld>
            <a:endParaRPr lang="es-ES_tradnl" smtClean="0"/>
          </a:p>
        </p:txBody>
      </p:sp>
      <p:sp>
        <p:nvSpPr>
          <p:cNvPr id="215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EC6FC-8689-421F-9753-588D8B331EE4}" type="slidenum">
              <a:rPr lang="es-ES_tradnl" smtClean="0"/>
              <a:pPr/>
              <a:t>79</a:t>
            </a:fld>
            <a:endParaRPr lang="es-ES_tradnl" smtClean="0"/>
          </a:p>
        </p:txBody>
      </p:sp>
      <p:sp>
        <p:nvSpPr>
          <p:cNvPr id="216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AFE01-31F9-4F25-AD61-8D2BAF95F693}" type="slidenum">
              <a:rPr lang="es-ES_tradnl" smtClean="0"/>
              <a:pPr/>
              <a:t>8</a:t>
            </a:fld>
            <a:endParaRPr lang="es-ES_tradnl" smtClean="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E05D9-6D65-4AC4-86D8-DA0E6EEC2057}" type="slidenum">
              <a:rPr lang="es-ES_tradnl" smtClean="0"/>
              <a:pPr/>
              <a:t>80</a:t>
            </a:fld>
            <a:endParaRPr lang="es-ES_tradnl" smtClean="0"/>
          </a:p>
        </p:txBody>
      </p:sp>
      <p:sp>
        <p:nvSpPr>
          <p:cNvPr id="217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683E3-FC80-4CBB-AE71-4BFFDFDB6668}" type="slidenum">
              <a:rPr lang="es-ES_tradnl" smtClean="0"/>
              <a:pPr/>
              <a:t>81</a:t>
            </a:fld>
            <a:endParaRPr lang="es-ES_tradnl" smtClean="0"/>
          </a:p>
        </p:txBody>
      </p:sp>
      <p:sp>
        <p:nvSpPr>
          <p:cNvPr id="218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140D1-F172-4F1E-B75B-5C56470855E1}" type="slidenum">
              <a:rPr lang="es-ES_tradnl" smtClean="0"/>
              <a:pPr/>
              <a:t>82</a:t>
            </a:fld>
            <a:endParaRPr lang="es-ES_tradnl" smtClean="0"/>
          </a:p>
        </p:txBody>
      </p:sp>
      <p:sp>
        <p:nvSpPr>
          <p:cNvPr id="219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CBE7C-11C9-490C-BD74-DFEC57893041}" type="slidenum">
              <a:rPr lang="es-ES_tradnl" smtClean="0"/>
              <a:pPr/>
              <a:t>83</a:t>
            </a:fld>
            <a:endParaRPr lang="es-ES_tradnl" smtClean="0"/>
          </a:p>
        </p:txBody>
      </p:sp>
      <p:sp>
        <p:nvSpPr>
          <p:cNvPr id="220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DB7DA-B58C-455B-976B-5DC09B66B94C}" type="slidenum">
              <a:rPr lang="es-ES_tradnl" smtClean="0"/>
              <a:pPr/>
              <a:t>84</a:t>
            </a:fld>
            <a:endParaRPr lang="es-ES_tradnl" smtClean="0"/>
          </a:p>
        </p:txBody>
      </p:sp>
      <p:sp>
        <p:nvSpPr>
          <p:cNvPr id="221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0BA3A-F032-43B3-AC27-AE2C527365DF}" type="slidenum">
              <a:rPr lang="es-ES_tradnl" smtClean="0"/>
              <a:pPr/>
              <a:t>85</a:t>
            </a:fld>
            <a:endParaRPr lang="es-ES_tradnl" smtClean="0"/>
          </a:p>
        </p:txBody>
      </p:sp>
      <p:sp>
        <p:nvSpPr>
          <p:cNvPr id="222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FEBBF-3EE2-4C09-AB92-44B0A3C06FDF}" type="slidenum">
              <a:rPr lang="es-ES_tradnl" smtClean="0"/>
              <a:pPr/>
              <a:t>86</a:t>
            </a:fld>
            <a:endParaRPr lang="es-ES_tradnl" smtClean="0"/>
          </a:p>
        </p:txBody>
      </p:sp>
      <p:sp>
        <p:nvSpPr>
          <p:cNvPr id="223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D5FEB-38D2-433E-8109-FA0E6BD4AADE}" type="slidenum">
              <a:rPr lang="es-ES_tradnl" smtClean="0"/>
              <a:pPr/>
              <a:t>87</a:t>
            </a:fld>
            <a:endParaRPr lang="es-ES_tradnl" smtClean="0"/>
          </a:p>
        </p:txBody>
      </p:sp>
      <p:sp>
        <p:nvSpPr>
          <p:cNvPr id="224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B1264-4377-45C9-9675-96CD7FED707F}" type="slidenum">
              <a:rPr lang="es-ES_tradnl" smtClean="0"/>
              <a:pPr/>
              <a:t>88</a:t>
            </a:fld>
            <a:endParaRPr lang="es-ES_tradnl" smtClean="0"/>
          </a:p>
        </p:txBody>
      </p:sp>
      <p:sp>
        <p:nvSpPr>
          <p:cNvPr id="225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D6EFC-FFC1-41D2-BD0F-BD1DE563F406}" type="slidenum">
              <a:rPr lang="es-ES_tradnl" smtClean="0"/>
              <a:pPr/>
              <a:t>89</a:t>
            </a:fld>
            <a:endParaRPr lang="es-ES_tradnl" smtClean="0"/>
          </a:p>
        </p:txBody>
      </p:sp>
      <p:sp>
        <p:nvSpPr>
          <p:cNvPr id="226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FDDB2-FAA3-499A-81EC-1857104278FC}" type="slidenum">
              <a:rPr lang="es-ES_tradnl" smtClean="0"/>
              <a:pPr/>
              <a:t>9</a:t>
            </a:fld>
            <a:endParaRPr lang="es-ES_tradnl" smtClean="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906F1-FF6D-4927-807C-5505528C214D}" type="slidenum">
              <a:rPr lang="es-ES_tradnl" smtClean="0"/>
              <a:pPr/>
              <a:t>90</a:t>
            </a:fld>
            <a:endParaRPr lang="es-ES_tradnl" smtClean="0"/>
          </a:p>
        </p:txBody>
      </p:sp>
      <p:sp>
        <p:nvSpPr>
          <p:cNvPr id="227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06D49-4770-4C47-A79C-5C22011D8197}" type="slidenum">
              <a:rPr lang="es-ES_tradnl" smtClean="0"/>
              <a:pPr/>
              <a:t>91</a:t>
            </a:fld>
            <a:endParaRPr lang="es-ES_tradnl" smtClean="0"/>
          </a:p>
        </p:txBody>
      </p:sp>
      <p:sp>
        <p:nvSpPr>
          <p:cNvPr id="228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05B6B-2394-4E47-86A2-673754843F3F}" type="slidenum">
              <a:rPr lang="es-ES_tradnl" smtClean="0"/>
              <a:pPr/>
              <a:t>92</a:t>
            </a:fld>
            <a:endParaRPr lang="es-ES_tradnl" smtClean="0"/>
          </a:p>
        </p:txBody>
      </p:sp>
      <p:sp>
        <p:nvSpPr>
          <p:cNvPr id="229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216DD-465A-4DF9-A540-150BC5A6642B}" type="slidenum">
              <a:rPr lang="es-ES_tradnl" smtClean="0"/>
              <a:pPr/>
              <a:t>93</a:t>
            </a:fld>
            <a:endParaRPr lang="es-ES_tradnl" smtClean="0"/>
          </a:p>
        </p:txBody>
      </p:sp>
      <p:sp>
        <p:nvSpPr>
          <p:cNvPr id="230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E8F8A-EE83-46B8-8DD6-391D4AD7DE8D}" type="slidenum">
              <a:rPr lang="es-ES_tradnl" smtClean="0"/>
              <a:pPr/>
              <a:t>94</a:t>
            </a:fld>
            <a:endParaRPr lang="es-ES_tradnl" smtClean="0"/>
          </a:p>
        </p:txBody>
      </p:sp>
      <p:sp>
        <p:nvSpPr>
          <p:cNvPr id="231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5BEA4-668F-4CFD-8007-F9B276888C2A}" type="slidenum">
              <a:rPr lang="es-ES_tradnl" smtClean="0"/>
              <a:pPr/>
              <a:t>95</a:t>
            </a:fld>
            <a:endParaRPr lang="es-ES_tradnl" smtClean="0"/>
          </a:p>
        </p:txBody>
      </p:sp>
      <p:sp>
        <p:nvSpPr>
          <p:cNvPr id="232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1D93B-4FD3-4953-BA4B-81E1396771D2}" type="slidenum">
              <a:rPr lang="es-ES_tradnl" smtClean="0"/>
              <a:pPr/>
              <a:t>96</a:t>
            </a:fld>
            <a:endParaRPr lang="es-ES_tradnl" smtClean="0"/>
          </a:p>
        </p:txBody>
      </p:sp>
      <p:sp>
        <p:nvSpPr>
          <p:cNvPr id="233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A9D92-CC57-4BCB-B7BF-FAB05D3E53CF}" type="slidenum">
              <a:rPr lang="es-ES_tradnl" smtClean="0"/>
              <a:pPr/>
              <a:t>97</a:t>
            </a:fld>
            <a:endParaRPr lang="es-ES_tradnl" smtClean="0"/>
          </a:p>
        </p:txBody>
      </p:sp>
      <p:sp>
        <p:nvSpPr>
          <p:cNvPr id="234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E81DE-F794-4335-9A53-80F833B6D8D8}" type="slidenum">
              <a:rPr lang="es-ES_tradnl" smtClean="0"/>
              <a:pPr/>
              <a:t>98</a:t>
            </a:fld>
            <a:endParaRPr lang="es-ES_tradnl" smtClean="0"/>
          </a:p>
        </p:txBody>
      </p:sp>
      <p:sp>
        <p:nvSpPr>
          <p:cNvPr id="235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10D9C-5C01-43B7-B560-FAF1564B37E4}" type="slidenum">
              <a:rPr lang="es-ES_tradnl" smtClean="0"/>
              <a:pPr/>
              <a:t>99</a:t>
            </a:fld>
            <a:endParaRPr lang="es-ES_tradnl" smtClean="0"/>
          </a:p>
        </p:txBody>
      </p:sp>
      <p:sp>
        <p:nvSpPr>
          <p:cNvPr id="236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723B1A-AD32-49A6-857D-BBF92BB4AF4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A3315-65B7-4AEB-AEBA-354458DA381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36F13-2607-4048-BBC1-9A952B200A9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s-U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99CD-D8D6-4533-A5CD-CF249CB2DEF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143000" y="609600"/>
            <a:ext cx="7799388" cy="54514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5F4BB-5E12-44C1-8AD9-0F47DCDE364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17D1-C0F1-4969-A624-3AE9F61552C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19A92-F67F-4F40-876B-511F7E67A47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35127-AAAE-4191-A7FB-D5C5D6937B8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F551F-B20D-487D-915D-010FD3ADC2D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46911-BD42-495A-8312-3ABBA0CB4B1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A5E2-D4D1-4A12-87C7-592421F6E94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9D5C3-0668-46C6-97D0-E77A10C6BF6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8FE0-BFF5-4717-AFFF-7EAE0A3724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US"/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</p:grpSp>
      </p:grpSp>
      <p:sp>
        <p:nvSpPr>
          <p:cNvPr id="9219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4D31DD3-74F7-4706-8D1D-43704035E8B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barcillo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5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6.bin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7.bin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space.espol.edu.ec/browse?type=author&amp;order=ASC&amp;rpp=20&amp;value=Marcillo+Morla%2C+Fabrizi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Documento_de_Microsoft_Office_Word_97-20032.doc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0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1.xls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772400" cy="1676400"/>
          </a:xfrm>
        </p:spPr>
        <p:txBody>
          <a:bodyPr/>
          <a:lstStyle/>
          <a:p>
            <a:pPr eaLnBrk="1" hangingPunct="1"/>
            <a:r>
              <a:rPr lang="es-ES_tradnl" smtClean="0"/>
              <a:t>Fundamentos de Ciencias Acuáticas – Clase 1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11268" name="Picture 9" descr="Logofim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barcillo@gmail.com</a:t>
            </a:r>
            <a:endParaRPr lang="en-US"/>
          </a:p>
          <a:p>
            <a:r>
              <a:rPr lang="en-US"/>
              <a:t>(593-9) 4194239</a:t>
            </a:r>
          </a:p>
          <a:p>
            <a:endParaRPr lang="es-ES"/>
          </a:p>
        </p:txBody>
      </p:sp>
      <p:pic>
        <p:nvPicPr>
          <p:cNvPr id="11270" name="6 Imagen" descr="espol1-300x2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/>
              <a:t>Razones que dificultan la Acuicultura</a:t>
            </a:r>
            <a:endParaRPr lang="es-ES_tradnl" sz="4800" b="1" smtClean="0"/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3600" b="1" smtClean="0"/>
              <a:t>Ciclo de vida complejo.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3600" b="1" smtClean="0"/>
              <a:t>Gran número de especies.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3600" b="1" smtClean="0"/>
              <a:t>Limitados conocimientos de la biología reproductiva, requerimientos dietéticos, control de enfermedades.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3600" b="1" smtClean="0"/>
              <a:t>Bajo metabolismo/bajo crecimiento.</a:t>
            </a:r>
            <a:endParaRPr lang="es-ES_tradnl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2" grpId="0" autoUpdateAnimBg="0"/>
      <p:bldP spid="988163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Términos a Usar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91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3600" smtClean="0"/>
              <a:t>Nivel Critico de Cosecha en Pie.- Cantidad (peso) de biomasa del organismo en una unidad de área en un momento dado, donde el crecimiento de desvía de su línea de máximo crecimiento. (NCCP)</a:t>
            </a:r>
            <a:endParaRPr lang="es-ES_tradnl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2" grpId="0" autoUpdateAnimBg="0"/>
      <p:bldP spid="1008643" grpId="0" build="p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0690" name="Object 2"/>
          <p:cNvGraphicFramePr>
            <a:graphicFrameLocks noChangeAspect="1"/>
          </p:cNvGraphicFramePr>
          <p:nvPr/>
        </p:nvGraphicFramePr>
        <p:xfrm>
          <a:off x="0" y="990600"/>
          <a:ext cx="9144000" cy="5867400"/>
        </p:xfrm>
        <a:graphic>
          <a:graphicData uri="http://schemas.openxmlformats.org/presentationml/2006/ole">
            <p:oleObj spid="_x0000_s5122" name="Dibujo" r:id="rId4" imgW="1432800" imgH="1098000" progId="FLW3Drawing">
              <p:embed/>
            </p:oleObj>
          </a:graphicData>
        </a:graphic>
      </p:graphicFrame>
      <p:sp>
        <p:nvSpPr>
          <p:cNvPr id="10106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  <a:noFill/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Límites de Crecimiento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0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0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0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0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1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Términos a Usar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91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3600" smtClean="0"/>
              <a:t>Capacidad de carga.- Es la cantidad en biomasa de organismos en un área dada, donde el crecimiento se detiene.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s-ES" sz="3600" smtClean="0"/>
              <a:t>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s-ES" sz="3600" smtClean="0"/>
              <a:t>	</a:t>
            </a:r>
            <a:r>
              <a:rPr lang="es-ES" sz="2400" smtClean="0"/>
              <a:t>Para la capacidad de carga el tiempo no es un factor limitante, éste no se cambia con el tiempo. </a:t>
            </a:r>
            <a:endParaRPr lang="es-ES_tradnl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2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2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38" grpId="0" autoUpdateAnimBg="0"/>
      <p:bldP spid="1012739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Límites de Crecimiento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graphicFrame>
        <p:nvGraphicFramePr>
          <p:cNvPr id="1014787" name="Object 3"/>
          <p:cNvGraphicFramePr>
            <a:graphicFrameLocks noChangeAspect="1"/>
          </p:cNvGraphicFramePr>
          <p:nvPr/>
        </p:nvGraphicFramePr>
        <p:xfrm>
          <a:off x="0" y="869950"/>
          <a:ext cx="9144000" cy="5988050"/>
        </p:xfrm>
        <a:graphic>
          <a:graphicData uri="http://schemas.openxmlformats.org/presentationml/2006/ole">
            <p:oleObj spid="_x0000_s6146" name="Dibujo" r:id="rId4" imgW="1425600" imgH="1036800" progId="FLW3Drawing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4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4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6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6834" name="Object 2"/>
          <p:cNvGraphicFramePr>
            <a:graphicFrameLocks noChangeAspect="1"/>
          </p:cNvGraphicFramePr>
          <p:nvPr/>
        </p:nvGraphicFramePr>
        <p:xfrm>
          <a:off x="0" y="990600"/>
          <a:ext cx="9144000" cy="5867400"/>
        </p:xfrm>
        <a:graphic>
          <a:graphicData uri="http://schemas.openxmlformats.org/presentationml/2006/ole">
            <p:oleObj spid="_x0000_s7170" name="Dibujo" r:id="rId4" imgW="1432800" imgH="1098000" progId="FLW3Drawing">
              <p:embed/>
            </p:oleObj>
          </a:graphicData>
        </a:graphic>
      </p:graphicFrame>
      <p:sp>
        <p:nvSpPr>
          <p:cNvPr id="10168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  <a:noFill/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Límites de Crecimiento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6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6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6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6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915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Efectos Nutrición : Productividad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6868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Nutrición es factor clave para cualquier especie: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“</a:t>
            </a:r>
            <a:r>
              <a:rPr lang="es-ES_tradnl" sz="2400" smtClean="0"/>
              <a:t>Enfermo que come no muere.”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Siempre uno de factores mas importantes. Distintos sistemas dependen mas o menos de entrada directa  de nutrientes y/o aporte producción natural.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Control / costo depende de intensidad del manejo: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Extensivo sin adición de nutrientes.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Extensivo con fertilización.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Fertilización intensiva.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Alimentación extensiva. (consumo directo).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Alimentación intensiva. Alta calidad pero no completa).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Alimentación hiperintensiva. Alimento completo no depende casi de medio natural???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Alimentación ultrahiperintensiva. Ambiente artificial, control total.</a:t>
            </a:r>
          </a:p>
        </p:txBody>
      </p:sp>
    </p:spTree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8913"/>
            <a:ext cx="7772400" cy="1143000"/>
          </a:xfrm>
        </p:spPr>
        <p:txBody>
          <a:bodyPr/>
          <a:lstStyle/>
          <a:p>
            <a:pPr eaLnBrk="1" hangingPunct="1"/>
            <a:r>
              <a:rPr lang="es-ES" sz="4000" smtClean="0"/>
              <a:t>Rol Alimento Natural y Artificial en Relación con Intensidad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idx="1"/>
          </p:nvPr>
        </p:nvGraphicFramePr>
        <p:xfrm>
          <a:off x="1116013" y="1341438"/>
          <a:ext cx="7704137" cy="4635500"/>
        </p:xfrm>
        <a:graphic>
          <a:graphicData uri="http://schemas.openxmlformats.org/presentationml/2006/ole">
            <p:oleObj spid="_x0000_s8194" r:id="rId4" imgW="5702218" imgH="3429929" progId="Word.Picture.8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Textura, Sabor Y Tipo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Algunas especies selectivas frente a textura.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Alimento “semi mojado”: mayor palatibilidad que alimento seco en peces de agua fría.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Textura influye también en boyantés alimento.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Influye en disponibilidad.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“Sabor” viene dado pcpalmente por grasas.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Algunos aminoácidos aumentan atractibilidad en peces y crustaceos. Pelo de gato.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Alimento mas atractivo aseguraría menor tiempo de respuesta y consumo, lo que permitiría menor lixivicación en agua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Alimento vivo es más aceptado por especies carnívoras / omnívoras activas.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Proteina animal / marina atrae mas que vegetal / terrestre.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Hábitos Alimenticios</a:t>
            </a:r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406525"/>
            <a:ext cx="7772400" cy="50704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Horario de alimentación.</a:t>
            </a:r>
          </a:p>
          <a:p>
            <a:pPr lvl="1" eaLnBrk="1" hangingPunct="1">
              <a:defRPr/>
            </a:pPr>
            <a:r>
              <a:rPr lang="en-US" sz="2400" smtClean="0"/>
              <a:t>Influenciado por Sol/T</a:t>
            </a:r>
            <a:r>
              <a:rPr lang="en-US" sz="2400" smtClean="0">
                <a:cs typeface="Arial" charset="0"/>
              </a:rPr>
              <a:t>º</a:t>
            </a:r>
            <a:r>
              <a:rPr lang="en-US" sz="2400" smtClean="0"/>
              <a:t>C /Marea/ Luna.</a:t>
            </a:r>
          </a:p>
          <a:p>
            <a:pPr eaLnBrk="1" hangingPunct="1">
              <a:defRPr/>
            </a:pPr>
            <a:r>
              <a:rPr lang="en-US" sz="2800" smtClean="0"/>
              <a:t>Activo / Pasivo.</a:t>
            </a:r>
          </a:p>
          <a:p>
            <a:pPr lvl="1" eaLnBrk="1" hangingPunct="1">
              <a:defRPr/>
            </a:pPr>
            <a:r>
              <a:rPr lang="en-US" sz="2400" smtClean="0"/>
              <a:t>Alimentadores automáticos/ comederos?</a:t>
            </a:r>
          </a:p>
          <a:p>
            <a:pPr eaLnBrk="1" hangingPunct="1">
              <a:defRPr/>
            </a:pPr>
            <a:r>
              <a:rPr lang="en-US" sz="2800" smtClean="0"/>
              <a:t>Gregario / Solitario.</a:t>
            </a:r>
          </a:p>
          <a:p>
            <a:pPr eaLnBrk="1" hangingPunct="1">
              <a:defRPr/>
            </a:pPr>
            <a:r>
              <a:rPr lang="en-US" sz="2800" smtClean="0"/>
              <a:t>En fila, en gajo, o en ruma.</a:t>
            </a:r>
          </a:p>
          <a:p>
            <a:pPr eaLnBrk="1" hangingPunct="1">
              <a:defRPr/>
            </a:pPr>
            <a:r>
              <a:rPr lang="en-US" sz="2800" smtClean="0"/>
              <a:t>Territorial?</a:t>
            </a:r>
          </a:p>
          <a:p>
            <a:pPr eaLnBrk="1" hangingPunct="1">
              <a:defRPr/>
            </a:pPr>
            <a:r>
              <a:rPr lang="en-US" sz="2800" smtClean="0"/>
              <a:t>Busca una zona?</a:t>
            </a:r>
          </a:p>
          <a:p>
            <a:pPr eaLnBrk="1" hangingPunct="1">
              <a:defRPr/>
            </a:pPr>
            <a:r>
              <a:rPr lang="en-US" sz="2800" smtClean="0"/>
              <a:t>Canibal?</a:t>
            </a:r>
          </a:p>
          <a:p>
            <a:pPr eaLnBrk="1" hangingPunct="1">
              <a:defRPr/>
            </a:pPr>
            <a:r>
              <a:rPr lang="en-US" sz="2800" smtClean="0"/>
              <a:t>Posición trófica.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0" y="762000"/>
            <a:ext cx="5384800" cy="5638800"/>
            <a:chOff x="400" y="1336"/>
            <a:chExt cx="2469" cy="2560"/>
          </a:xfrm>
        </p:grpSpPr>
        <p:sp>
          <p:nvSpPr>
            <p:cNvPr id="113674" name="Freeform 3"/>
            <p:cNvSpPr>
              <a:spLocks/>
            </p:cNvSpPr>
            <p:nvPr/>
          </p:nvSpPr>
          <p:spPr bwMode="auto">
            <a:xfrm>
              <a:off x="1294" y="1947"/>
              <a:ext cx="834" cy="763"/>
            </a:xfrm>
            <a:custGeom>
              <a:avLst/>
              <a:gdLst>
                <a:gd name="T0" fmla="*/ 0 w 911"/>
                <a:gd name="T1" fmla="*/ 763 h 763"/>
                <a:gd name="T2" fmla="*/ 764 w 911"/>
                <a:gd name="T3" fmla="*/ 763 h 763"/>
                <a:gd name="T4" fmla="*/ 375 w 911"/>
                <a:gd name="T5" fmla="*/ 0 h 763"/>
                <a:gd name="T6" fmla="*/ 0 w 911"/>
                <a:gd name="T7" fmla="*/ 763 h 7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1"/>
                <a:gd name="T13" fmla="*/ 0 h 763"/>
                <a:gd name="T14" fmla="*/ 911 w 911"/>
                <a:gd name="T15" fmla="*/ 763 h 7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1" h="763">
                  <a:moveTo>
                    <a:pt x="0" y="763"/>
                  </a:moveTo>
                  <a:lnTo>
                    <a:pt x="911" y="763"/>
                  </a:lnTo>
                  <a:lnTo>
                    <a:pt x="448" y="0"/>
                  </a:lnTo>
                  <a:lnTo>
                    <a:pt x="0" y="763"/>
                  </a:lnTo>
                  <a:close/>
                </a:path>
              </a:pathLst>
            </a:custGeom>
            <a:solidFill>
              <a:srgbClr val="F35B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75" name="Freeform 4"/>
            <p:cNvSpPr>
              <a:spLocks/>
            </p:cNvSpPr>
            <p:nvPr/>
          </p:nvSpPr>
          <p:spPr bwMode="auto">
            <a:xfrm>
              <a:off x="1203" y="1947"/>
              <a:ext cx="919" cy="763"/>
            </a:xfrm>
            <a:custGeom>
              <a:avLst/>
              <a:gdLst>
                <a:gd name="T0" fmla="*/ 8 w 919"/>
                <a:gd name="T1" fmla="*/ 763 h 763"/>
                <a:gd name="T2" fmla="*/ 919 w 919"/>
                <a:gd name="T3" fmla="*/ 763 h 763"/>
                <a:gd name="T4" fmla="*/ 456 w 919"/>
                <a:gd name="T5" fmla="*/ 0 h 763"/>
                <a:gd name="T6" fmla="*/ 0 w 919"/>
                <a:gd name="T7" fmla="*/ 754 h 7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9"/>
                <a:gd name="T13" fmla="*/ 0 h 763"/>
                <a:gd name="T14" fmla="*/ 919 w 919"/>
                <a:gd name="T15" fmla="*/ 763 h 7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9" h="763">
                  <a:moveTo>
                    <a:pt x="8" y="763"/>
                  </a:moveTo>
                  <a:lnTo>
                    <a:pt x="919" y="763"/>
                  </a:lnTo>
                  <a:lnTo>
                    <a:pt x="456" y="0"/>
                  </a:lnTo>
                  <a:lnTo>
                    <a:pt x="0" y="754"/>
                  </a:lnTo>
                </a:path>
              </a:pathLst>
            </a:custGeom>
            <a:noFill/>
            <a:ln w="12700">
              <a:solidFill>
                <a:srgbClr val="F35B1B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76" name="Freeform 5"/>
            <p:cNvSpPr>
              <a:spLocks/>
            </p:cNvSpPr>
            <p:nvPr/>
          </p:nvSpPr>
          <p:spPr bwMode="auto">
            <a:xfrm>
              <a:off x="884" y="2719"/>
              <a:ext cx="1565" cy="539"/>
            </a:xfrm>
            <a:custGeom>
              <a:avLst/>
              <a:gdLst>
                <a:gd name="T0" fmla="*/ 1565 w 1565"/>
                <a:gd name="T1" fmla="*/ 530 h 539"/>
                <a:gd name="T2" fmla="*/ 0 w 1565"/>
                <a:gd name="T3" fmla="*/ 530 h 539"/>
                <a:gd name="T4" fmla="*/ 327 w 1565"/>
                <a:gd name="T5" fmla="*/ 0 h 539"/>
                <a:gd name="T6" fmla="*/ 1238 w 1565"/>
                <a:gd name="T7" fmla="*/ 0 h 539"/>
                <a:gd name="T8" fmla="*/ 1565 w 1565"/>
                <a:gd name="T9" fmla="*/ 539 h 539"/>
                <a:gd name="T10" fmla="*/ 1549 w 1565"/>
                <a:gd name="T11" fmla="*/ 521 h 539"/>
                <a:gd name="T12" fmla="*/ 1565 w 1565"/>
                <a:gd name="T13" fmla="*/ 530 h 5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5"/>
                <a:gd name="T22" fmla="*/ 0 h 539"/>
                <a:gd name="T23" fmla="*/ 1565 w 1565"/>
                <a:gd name="T24" fmla="*/ 539 h 5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5" h="539">
                  <a:moveTo>
                    <a:pt x="1565" y="530"/>
                  </a:moveTo>
                  <a:lnTo>
                    <a:pt x="0" y="530"/>
                  </a:lnTo>
                  <a:lnTo>
                    <a:pt x="327" y="0"/>
                  </a:lnTo>
                  <a:lnTo>
                    <a:pt x="1238" y="0"/>
                  </a:lnTo>
                  <a:lnTo>
                    <a:pt x="1565" y="539"/>
                  </a:lnTo>
                  <a:lnTo>
                    <a:pt x="1549" y="521"/>
                  </a:lnTo>
                  <a:lnTo>
                    <a:pt x="1565" y="530"/>
                  </a:lnTo>
                  <a:close/>
                </a:path>
              </a:pathLst>
            </a:custGeom>
            <a:solidFill>
              <a:srgbClr val="7B00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77" name="Freeform 6"/>
            <p:cNvSpPr>
              <a:spLocks/>
            </p:cNvSpPr>
            <p:nvPr/>
          </p:nvSpPr>
          <p:spPr bwMode="auto">
            <a:xfrm>
              <a:off x="884" y="2719"/>
              <a:ext cx="1565" cy="539"/>
            </a:xfrm>
            <a:custGeom>
              <a:avLst/>
              <a:gdLst>
                <a:gd name="T0" fmla="*/ 1565 w 1565"/>
                <a:gd name="T1" fmla="*/ 530 h 539"/>
                <a:gd name="T2" fmla="*/ 0 w 1565"/>
                <a:gd name="T3" fmla="*/ 530 h 539"/>
                <a:gd name="T4" fmla="*/ 327 w 1565"/>
                <a:gd name="T5" fmla="*/ 0 h 539"/>
                <a:gd name="T6" fmla="*/ 1238 w 1565"/>
                <a:gd name="T7" fmla="*/ 0 h 539"/>
                <a:gd name="T8" fmla="*/ 1565 w 1565"/>
                <a:gd name="T9" fmla="*/ 539 h 539"/>
                <a:gd name="T10" fmla="*/ 1549 w 1565"/>
                <a:gd name="T11" fmla="*/ 521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5"/>
                <a:gd name="T19" fmla="*/ 0 h 539"/>
                <a:gd name="T20" fmla="*/ 1565 w 1565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5" h="539">
                  <a:moveTo>
                    <a:pt x="1565" y="530"/>
                  </a:moveTo>
                  <a:lnTo>
                    <a:pt x="0" y="530"/>
                  </a:lnTo>
                  <a:lnTo>
                    <a:pt x="327" y="0"/>
                  </a:lnTo>
                  <a:lnTo>
                    <a:pt x="1238" y="0"/>
                  </a:lnTo>
                  <a:lnTo>
                    <a:pt x="1565" y="539"/>
                  </a:lnTo>
                  <a:lnTo>
                    <a:pt x="1549" y="521"/>
                  </a:lnTo>
                </a:path>
              </a:pathLst>
            </a:custGeom>
            <a:noFill/>
            <a:ln w="12700">
              <a:solidFill>
                <a:srgbClr val="7B00E4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78" name="Freeform 7"/>
            <p:cNvSpPr>
              <a:spLocks/>
            </p:cNvSpPr>
            <p:nvPr/>
          </p:nvSpPr>
          <p:spPr bwMode="auto">
            <a:xfrm>
              <a:off x="554" y="3285"/>
              <a:ext cx="2315" cy="611"/>
            </a:xfrm>
            <a:custGeom>
              <a:avLst/>
              <a:gdLst>
                <a:gd name="T0" fmla="*/ 367 w 2315"/>
                <a:gd name="T1" fmla="*/ 0 h 611"/>
                <a:gd name="T2" fmla="*/ 0 w 2315"/>
                <a:gd name="T3" fmla="*/ 611 h 611"/>
                <a:gd name="T4" fmla="*/ 2315 w 2315"/>
                <a:gd name="T5" fmla="*/ 611 h 611"/>
                <a:gd name="T6" fmla="*/ 1940 w 2315"/>
                <a:gd name="T7" fmla="*/ 9 h 611"/>
                <a:gd name="T8" fmla="*/ 367 w 2315"/>
                <a:gd name="T9" fmla="*/ 0 h 6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5"/>
                <a:gd name="T16" fmla="*/ 0 h 611"/>
                <a:gd name="T17" fmla="*/ 2315 w 2315"/>
                <a:gd name="T18" fmla="*/ 611 h 6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5" h="611">
                  <a:moveTo>
                    <a:pt x="367" y="0"/>
                  </a:moveTo>
                  <a:lnTo>
                    <a:pt x="0" y="611"/>
                  </a:lnTo>
                  <a:lnTo>
                    <a:pt x="2315" y="611"/>
                  </a:lnTo>
                  <a:lnTo>
                    <a:pt x="1940" y="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79" name="Freeform 8"/>
            <p:cNvSpPr>
              <a:spLocks/>
            </p:cNvSpPr>
            <p:nvPr/>
          </p:nvSpPr>
          <p:spPr bwMode="auto">
            <a:xfrm>
              <a:off x="509" y="3249"/>
              <a:ext cx="2315" cy="611"/>
            </a:xfrm>
            <a:custGeom>
              <a:avLst/>
              <a:gdLst>
                <a:gd name="T0" fmla="*/ 367 w 2315"/>
                <a:gd name="T1" fmla="*/ 0 h 611"/>
                <a:gd name="T2" fmla="*/ 0 w 2315"/>
                <a:gd name="T3" fmla="*/ 611 h 611"/>
                <a:gd name="T4" fmla="*/ 2315 w 2315"/>
                <a:gd name="T5" fmla="*/ 611 h 611"/>
                <a:gd name="T6" fmla="*/ 1940 w 2315"/>
                <a:gd name="T7" fmla="*/ 9 h 611"/>
                <a:gd name="T8" fmla="*/ 375 w 2315"/>
                <a:gd name="T9" fmla="*/ 9 h 6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15"/>
                <a:gd name="T16" fmla="*/ 0 h 611"/>
                <a:gd name="T17" fmla="*/ 2315 w 2315"/>
                <a:gd name="T18" fmla="*/ 611 h 6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15" h="611">
                  <a:moveTo>
                    <a:pt x="367" y="0"/>
                  </a:moveTo>
                  <a:lnTo>
                    <a:pt x="0" y="611"/>
                  </a:lnTo>
                  <a:lnTo>
                    <a:pt x="2315" y="611"/>
                  </a:lnTo>
                  <a:lnTo>
                    <a:pt x="1940" y="9"/>
                  </a:lnTo>
                  <a:lnTo>
                    <a:pt x="375" y="9"/>
                  </a:lnTo>
                </a:path>
              </a:pathLst>
            </a:custGeom>
            <a:noFill/>
            <a:ln w="12700">
              <a:solidFill>
                <a:srgbClr val="D9319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80" name="Freeform 9"/>
            <p:cNvSpPr>
              <a:spLocks/>
            </p:cNvSpPr>
            <p:nvPr/>
          </p:nvSpPr>
          <p:spPr bwMode="auto">
            <a:xfrm>
              <a:off x="533" y="1974"/>
              <a:ext cx="2315" cy="1922"/>
            </a:xfrm>
            <a:custGeom>
              <a:avLst/>
              <a:gdLst>
                <a:gd name="T0" fmla="*/ 1157 w 2315"/>
                <a:gd name="T1" fmla="*/ 0 h 1922"/>
                <a:gd name="T2" fmla="*/ 0 w 2315"/>
                <a:gd name="T3" fmla="*/ 1922 h 1922"/>
                <a:gd name="T4" fmla="*/ 2315 w 2315"/>
                <a:gd name="T5" fmla="*/ 1922 h 1922"/>
                <a:gd name="T6" fmla="*/ 1157 w 2315"/>
                <a:gd name="T7" fmla="*/ 0 h 19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5"/>
                <a:gd name="T13" fmla="*/ 0 h 1922"/>
                <a:gd name="T14" fmla="*/ 2315 w 2315"/>
                <a:gd name="T15" fmla="*/ 1922 h 19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5" h="1922">
                  <a:moveTo>
                    <a:pt x="1157" y="0"/>
                  </a:moveTo>
                  <a:lnTo>
                    <a:pt x="0" y="1922"/>
                  </a:lnTo>
                  <a:lnTo>
                    <a:pt x="2315" y="1922"/>
                  </a:lnTo>
                  <a:lnTo>
                    <a:pt x="1157" y="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81" name="Line 10"/>
            <p:cNvSpPr>
              <a:spLocks noChangeShapeType="1"/>
            </p:cNvSpPr>
            <p:nvPr/>
          </p:nvSpPr>
          <p:spPr bwMode="auto">
            <a:xfrm>
              <a:off x="1223" y="2710"/>
              <a:ext cx="942" cy="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82" name="Line 11"/>
            <p:cNvSpPr>
              <a:spLocks noChangeShapeType="1"/>
            </p:cNvSpPr>
            <p:nvPr/>
          </p:nvSpPr>
          <p:spPr bwMode="auto">
            <a:xfrm>
              <a:off x="896" y="3258"/>
              <a:ext cx="1589" cy="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113683" name="Picture 1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" y="1336"/>
              <a:ext cx="922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3667" name="Rectangle 1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Piramide Alimenticia</a:t>
            </a:r>
          </a:p>
        </p:txBody>
      </p:sp>
      <p:sp>
        <p:nvSpPr>
          <p:cNvPr id="1205262" name="Rectangle 14"/>
          <p:cNvSpPr>
            <a:spLocks noChangeArrowheads="1"/>
          </p:cNvSpPr>
          <p:nvPr/>
        </p:nvSpPr>
        <p:spPr bwMode="auto">
          <a:xfrm>
            <a:off x="2038350" y="3124200"/>
            <a:ext cx="16319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783" tIns="26713" rIns="66783" bIns="26713">
            <a:spAutoFit/>
          </a:bodyPr>
          <a:lstStyle/>
          <a:p>
            <a:pPr algn="ctr" eaLnBrk="0" hangingPunct="0">
              <a:lnSpc>
                <a:spcPct val="87000"/>
              </a:lnSpc>
              <a:defRPr/>
            </a:pPr>
            <a:r>
              <a:rPr lang="en-US"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Carnivoro</a:t>
            </a:r>
            <a:endParaRPr lang="en-US" sz="2400"/>
          </a:p>
        </p:txBody>
      </p:sp>
      <p:sp>
        <p:nvSpPr>
          <p:cNvPr id="1205263" name="Rectangle 15"/>
          <p:cNvSpPr>
            <a:spLocks noChangeArrowheads="1"/>
          </p:cNvSpPr>
          <p:nvPr/>
        </p:nvSpPr>
        <p:spPr bwMode="auto">
          <a:xfrm>
            <a:off x="1905000" y="4205288"/>
            <a:ext cx="16319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783" tIns="26713" rIns="66783" bIns="26713">
            <a:spAutoFit/>
          </a:bodyPr>
          <a:lstStyle/>
          <a:p>
            <a:pPr algn="ctr" eaLnBrk="0" hangingPunct="0">
              <a:lnSpc>
                <a:spcPct val="87000"/>
              </a:lnSpc>
              <a:defRPr/>
            </a:pPr>
            <a:r>
              <a:rPr lang="en-US"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Herbivoro</a:t>
            </a:r>
            <a:endParaRPr lang="en-US" sz="2400"/>
          </a:p>
        </p:txBody>
      </p:sp>
      <p:sp>
        <p:nvSpPr>
          <p:cNvPr id="1205264" name="Rectangle 16"/>
          <p:cNvSpPr>
            <a:spLocks noChangeArrowheads="1"/>
          </p:cNvSpPr>
          <p:nvPr/>
        </p:nvSpPr>
        <p:spPr bwMode="auto">
          <a:xfrm>
            <a:off x="2133600" y="5486400"/>
            <a:ext cx="9969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783" tIns="26713" rIns="66783" bIns="26713">
            <a:spAutoFit/>
          </a:bodyPr>
          <a:lstStyle/>
          <a:p>
            <a:pPr algn="ctr" eaLnBrk="0" hangingPunct="0">
              <a:lnSpc>
                <a:spcPct val="87000"/>
              </a:lnSpc>
              <a:defRPr/>
            </a:pPr>
            <a:r>
              <a:rPr lang="en-US"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Algas</a:t>
            </a:r>
            <a:endParaRPr lang="en-US" sz="2400"/>
          </a:p>
        </p:txBody>
      </p:sp>
      <p:sp>
        <p:nvSpPr>
          <p:cNvPr id="1205265" name="Rectangle 17"/>
          <p:cNvSpPr>
            <a:spLocks noChangeArrowheads="1"/>
          </p:cNvSpPr>
          <p:nvPr/>
        </p:nvSpPr>
        <p:spPr bwMode="auto">
          <a:xfrm>
            <a:off x="3927475" y="3124200"/>
            <a:ext cx="52260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783" tIns="26713" rIns="66783" bIns="26713">
            <a:spAutoFit/>
          </a:bodyPr>
          <a:lstStyle/>
          <a:p>
            <a:pPr algn="ctr" eaLnBrk="0" hangingPunct="0">
              <a:lnSpc>
                <a:spcPct val="87000"/>
              </a:lnSpc>
              <a:defRPr/>
            </a:pPr>
            <a:r>
              <a:rPr lang="en-US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 lb de Herbivoro = 1 lb Carnivoro</a:t>
            </a:r>
            <a:endParaRPr lang="en-US" sz="2400"/>
          </a:p>
        </p:txBody>
      </p:sp>
      <p:sp>
        <p:nvSpPr>
          <p:cNvPr id="1205266" name="Rectangle 18"/>
          <p:cNvSpPr>
            <a:spLocks noChangeArrowheads="1"/>
          </p:cNvSpPr>
          <p:nvPr/>
        </p:nvSpPr>
        <p:spPr bwMode="auto">
          <a:xfrm>
            <a:off x="3654425" y="4191000"/>
            <a:ext cx="50863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783" tIns="26713" rIns="66783" bIns="26713">
            <a:spAutoFit/>
          </a:bodyPr>
          <a:lstStyle/>
          <a:p>
            <a:pPr algn="ctr" eaLnBrk="0" hangingPunct="0">
              <a:lnSpc>
                <a:spcPct val="87000"/>
              </a:lnSpc>
              <a:defRPr/>
            </a:pPr>
            <a:r>
              <a:rPr lang="en-US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 lb de algas = 1 lb. de Herviboro</a:t>
            </a:r>
            <a:endParaRPr lang="en-US" sz="2400"/>
          </a:p>
        </p:txBody>
      </p:sp>
      <p:sp>
        <p:nvSpPr>
          <p:cNvPr id="113673" name="Line 19"/>
          <p:cNvSpPr>
            <a:spLocks noChangeShapeType="1"/>
          </p:cNvSpPr>
          <p:nvPr/>
        </p:nvSpPr>
        <p:spPr bwMode="auto">
          <a:xfrm>
            <a:off x="762000" y="2590800"/>
            <a:ext cx="2286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/>
              <a:t>Razones que dificultan la Acuicultura</a:t>
            </a:r>
            <a:endParaRPr lang="es-ES_tradnl" sz="4800" b="1" smtClean="0"/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91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3600" b="1" smtClean="0"/>
              <a:t>Necesidades respiratorias.</a:t>
            </a:r>
          </a:p>
          <a:p>
            <a:pPr algn="just" eaLnBrk="1" hangingPunct="1">
              <a:defRPr/>
            </a:pPr>
            <a:r>
              <a:rPr lang="es-ES" sz="3600" b="1" smtClean="0"/>
              <a:t>Productos de excreción tóxicos.</a:t>
            </a:r>
          </a:p>
          <a:p>
            <a:pPr algn="just" eaLnBrk="1" hangingPunct="1">
              <a:defRPr/>
            </a:pPr>
            <a:r>
              <a:rPr lang="es-ES" sz="3600" b="1" smtClean="0"/>
              <a:t>Caracteristicas Tamaño/Peso.</a:t>
            </a:r>
          </a:p>
          <a:p>
            <a:pPr algn="just" eaLnBrk="1" hangingPunct="1">
              <a:defRPr/>
            </a:pPr>
            <a:r>
              <a:rPr lang="es-ES" sz="3600" b="1" smtClean="0"/>
              <a:t>Rápida transmisión de enferme-dades.</a:t>
            </a:r>
            <a:endParaRPr lang="es-ES_tradnl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0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0" grpId="0" autoUpdateAnimBg="0"/>
      <p:bldP spid="990211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Tipos De Tractos GI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Herbivoros.</a:t>
            </a:r>
          </a:p>
          <a:p>
            <a:pPr lvl="1" eaLnBrk="1" hangingPunct="1">
              <a:defRPr/>
            </a:pPr>
            <a:r>
              <a:rPr lang="en-US" sz="2400" smtClean="0"/>
              <a:t>Estomagos pequeños e intestinos largos.</a:t>
            </a:r>
          </a:p>
          <a:p>
            <a:pPr lvl="2" eaLnBrk="1" hangingPunct="1">
              <a:defRPr/>
            </a:pPr>
            <a:r>
              <a:rPr lang="en-US" sz="2000" smtClean="0"/>
              <a:t>Tilapia.</a:t>
            </a:r>
          </a:p>
          <a:p>
            <a:pPr lvl="2" eaLnBrk="1" hangingPunct="1">
              <a:defRPr/>
            </a:pPr>
            <a:r>
              <a:rPr lang="en-US" sz="2000" smtClean="0"/>
              <a:t>Carpa.</a:t>
            </a:r>
          </a:p>
          <a:p>
            <a:pPr eaLnBrk="1" hangingPunct="1">
              <a:defRPr/>
            </a:pPr>
            <a:r>
              <a:rPr lang="en-US" sz="2800" smtClean="0"/>
              <a:t>Omnivoros.</a:t>
            </a:r>
          </a:p>
          <a:p>
            <a:pPr lvl="1" eaLnBrk="1" hangingPunct="1">
              <a:defRPr/>
            </a:pPr>
            <a:r>
              <a:rPr lang="en-US" sz="2400" smtClean="0"/>
              <a:t>Intestino y estomago moderado.</a:t>
            </a:r>
          </a:p>
          <a:p>
            <a:pPr lvl="2" eaLnBrk="1" hangingPunct="1">
              <a:defRPr/>
            </a:pPr>
            <a:r>
              <a:rPr lang="en-US" sz="2000" smtClean="0"/>
              <a:t>Bagre.</a:t>
            </a:r>
          </a:p>
          <a:p>
            <a:pPr eaLnBrk="1" hangingPunct="1">
              <a:defRPr/>
            </a:pPr>
            <a:r>
              <a:rPr lang="en-US" sz="2800" smtClean="0"/>
              <a:t>Carnivoro.</a:t>
            </a:r>
          </a:p>
          <a:p>
            <a:pPr lvl="1" eaLnBrk="1" hangingPunct="1">
              <a:defRPr/>
            </a:pPr>
            <a:r>
              <a:rPr lang="en-US" sz="2400" smtClean="0"/>
              <a:t>Estomago largo e intestino pequeño.</a:t>
            </a:r>
          </a:p>
          <a:p>
            <a:pPr lvl="2" eaLnBrk="1" hangingPunct="1">
              <a:defRPr/>
            </a:pPr>
            <a:r>
              <a:rPr lang="en-US" sz="2000" smtClean="0"/>
              <a:t>Trucha.</a:t>
            </a:r>
          </a:p>
          <a:p>
            <a:pPr lvl="2" eaLnBrk="1" hangingPunct="1">
              <a:defRPr/>
            </a:pPr>
            <a:r>
              <a:rPr lang="en-US" sz="2000" smtClean="0"/>
              <a:t>Striped bass.</a:t>
            </a:r>
          </a:p>
          <a:p>
            <a:pPr eaLnBrk="1" hangingPunct="1">
              <a:defRPr/>
            </a:pPr>
            <a:r>
              <a:rPr lang="en-US" sz="2800" smtClean="0"/>
              <a:t>Invertebrados:</a:t>
            </a:r>
          </a:p>
          <a:p>
            <a:pPr lvl="1" eaLnBrk="1" hangingPunct="1">
              <a:defRPr/>
            </a:pPr>
            <a:r>
              <a:rPr lang="en-US" sz="2400" smtClean="0"/>
              <a:t>Depende.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AnimalGraliz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066800"/>
            <a:ext cx="53054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Biologia </a:t>
            </a:r>
            <a:r>
              <a:rPr lang="es-ES_tradnl" smtClean="0"/>
              <a:t>Comparada De Peces, Crustáceos Y Moluscos.</a:t>
            </a:r>
            <a:endParaRPr lang="en-US" smtClean="0"/>
          </a:p>
        </p:txBody>
      </p:sp>
    </p:spTree>
  </p:cSld>
  <p:clrMapOvr>
    <a:masterClrMapping/>
  </p:clrMapOvr>
  <p:transition spd="med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Comparación</a:t>
            </a:r>
            <a:br>
              <a:rPr lang="en-US" sz="4000" smtClean="0"/>
            </a:br>
            <a:r>
              <a:rPr lang="en-US" sz="4000" smtClean="0"/>
              <a:t>Aparato Digestivo</a:t>
            </a:r>
            <a:endParaRPr lang="es-ES_tradnl" sz="4000" smtClean="0"/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95400"/>
            <a:ext cx="7745412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Moluscos: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Herbivoros filtradores.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Alimentación pasiva.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Glándula metabólica: Hepatopáncreas.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Crustáceos: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Herbivoros, carnivoros u omnivoros.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Capaces de buscar alimento.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Glándula metabólica:  Hepatopáncreas.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Peces: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Herbivoros, carnivoros u omnivoros.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Capaces de buscar alimento.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Glándula metabólica: Hígado.</a:t>
            </a:r>
            <a:endParaRPr lang="es-ES_tradnl" sz="2400" smtClean="0"/>
          </a:p>
        </p:txBody>
      </p:sp>
    </p:spTree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Destino De Alimento</a:t>
            </a:r>
          </a:p>
        </p:txBody>
      </p:sp>
      <p:pic>
        <p:nvPicPr>
          <p:cNvPr id="117763" name="Picture 3" descr="aliment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Destino De Alimento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180388" cy="46132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E. Bruta: Calorias que consume el animal (no importa calidad).</a:t>
            </a:r>
          </a:p>
          <a:p>
            <a:pPr lvl="1" eaLnBrk="1" hangingPunct="1">
              <a:defRPr/>
            </a:pPr>
            <a:r>
              <a:rPr lang="en-US" sz="2800" smtClean="0"/>
              <a:t>E. Fecal: Es la energía no absorbida.</a:t>
            </a:r>
          </a:p>
          <a:p>
            <a:pPr lvl="1" eaLnBrk="1" hangingPunct="1">
              <a:defRPr/>
            </a:pPr>
            <a:r>
              <a:rPr lang="en-US" sz="2800" smtClean="0"/>
              <a:t>E. Digerible: Energía absorbida del alimento.</a:t>
            </a:r>
          </a:p>
          <a:p>
            <a:pPr lvl="2" eaLnBrk="1" hangingPunct="1">
              <a:defRPr/>
            </a:pPr>
            <a:r>
              <a:rPr lang="en-US" sz="2400" smtClean="0"/>
              <a:t>E. Excreción: Orine, branquias piel, etc.</a:t>
            </a:r>
          </a:p>
          <a:p>
            <a:pPr lvl="2" eaLnBrk="1" hangingPunct="1">
              <a:defRPr/>
            </a:pPr>
            <a:r>
              <a:rPr lang="en-US" sz="2400" smtClean="0"/>
              <a:t>E. Metabolizable: Es la que le queda al organismo para sus demandas de Energía y crecer.</a:t>
            </a:r>
          </a:p>
          <a:p>
            <a:pPr lvl="2" eaLnBrk="1" hangingPunct="1">
              <a:defRPr/>
            </a:pPr>
            <a:endParaRPr lang="en-US" sz="2400" smtClean="0"/>
          </a:p>
        </p:txBody>
      </p:sp>
    </p:spTree>
  </p:cSld>
  <p:clrMapOvr>
    <a:masterClrMapping/>
  </p:clrMapOvr>
  <p:transition spd="med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Destino de Nitrogeno y</a:t>
            </a:r>
            <a:br>
              <a:rPr lang="en-US" smtClean="0"/>
            </a:br>
            <a:r>
              <a:rPr lang="en-US" smtClean="0"/>
              <a:t>Fosforo de Alimento</a:t>
            </a:r>
          </a:p>
        </p:txBody>
      </p:sp>
      <p:sp>
        <p:nvSpPr>
          <p:cNvPr id="1217539" name="Rectangle 3"/>
          <p:cNvSpPr>
            <a:spLocks noChangeArrowheads="1"/>
          </p:cNvSpPr>
          <p:nvPr/>
        </p:nvSpPr>
        <p:spPr bwMode="auto">
          <a:xfrm>
            <a:off x="71438" y="0"/>
            <a:ext cx="0" cy="80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s-US"/>
          </a:p>
        </p:txBody>
      </p:sp>
      <p:pic>
        <p:nvPicPr>
          <p:cNvPr id="119812" name="Picture 4" descr="yperc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60169"/>
              </a:clrFrom>
              <a:clrTo>
                <a:srgbClr val="2601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667000"/>
            <a:ext cx="34290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7010400" y="1905000"/>
            <a:ext cx="1149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Aplicado</a:t>
            </a:r>
          </a:p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100% N</a:t>
            </a:r>
          </a:p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100% P</a:t>
            </a:r>
          </a:p>
          <a:p>
            <a:pPr algn="ctr"/>
            <a:endParaRPr lang="en-US" sz="18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1593850" y="1828800"/>
            <a:ext cx="1162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Retenido</a:t>
            </a:r>
          </a:p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30% N</a:t>
            </a:r>
          </a:p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32% P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6305550" y="5103813"/>
            <a:ext cx="1212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Disolvido</a:t>
            </a:r>
          </a:p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87% N</a:t>
            </a:r>
          </a:p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10-40% P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752600" y="5133975"/>
            <a:ext cx="1187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Solidos</a:t>
            </a:r>
          </a:p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13% N</a:t>
            </a:r>
          </a:p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60-90% P</a:t>
            </a:r>
          </a:p>
          <a:p>
            <a:pPr algn="ctr"/>
            <a:endParaRPr lang="en-US" sz="18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4178300" y="5105400"/>
            <a:ext cx="1212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Efluentes</a:t>
            </a:r>
          </a:p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70% N</a:t>
            </a:r>
          </a:p>
          <a:p>
            <a:pPr algn="ctr"/>
            <a:r>
              <a:rPr lang="en-US" sz="1800" b="1">
                <a:solidFill>
                  <a:schemeClr val="tx2"/>
                </a:solidFill>
                <a:latin typeface="Arial" pitchFamily="34" charset="0"/>
              </a:rPr>
              <a:t>68% P</a:t>
            </a:r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 flipH="1">
            <a:off x="6019800" y="2362200"/>
            <a:ext cx="990600" cy="99060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 flipH="1">
            <a:off x="5105400" y="4191000"/>
            <a:ext cx="685800" cy="685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 flipH="1">
            <a:off x="5105400" y="3886200"/>
            <a:ext cx="304800" cy="114300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>
            <a:off x="4114800" y="3886200"/>
            <a:ext cx="304800" cy="114300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 flipH="1">
            <a:off x="2819400" y="5562600"/>
            <a:ext cx="1447800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>
            <a:off x="5257800" y="5562600"/>
            <a:ext cx="1143000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>
            <a:off x="2514600" y="2438400"/>
            <a:ext cx="762000" cy="76200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Carbohidratos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848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</a:t>
            </a:r>
            <a:r>
              <a:rPr lang="es-ES_tradnl" sz="2800" baseline="-25000" smtClean="0"/>
              <a:t>n</a:t>
            </a:r>
            <a:r>
              <a:rPr lang="es-ES_tradnl" sz="2800" smtClean="0"/>
              <a:t> (H</a:t>
            </a:r>
            <a:r>
              <a:rPr lang="es-ES_tradnl" sz="2800" baseline="-25000" smtClean="0"/>
              <a:t>2</a:t>
            </a:r>
            <a:r>
              <a:rPr lang="es-ES_tradnl" sz="2800" smtClean="0"/>
              <a:t>O)</a:t>
            </a:r>
            <a:r>
              <a:rPr lang="es-ES_tradnl" sz="2800" baseline="-25000" smtClean="0"/>
              <a:t>m</a:t>
            </a:r>
            <a:r>
              <a:rPr lang="es-ES_tradnl" sz="2800" smtClean="0"/>
              <a:t>.</a:t>
            </a: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</a:t>
            </a:r>
            <a:r>
              <a:rPr lang="es-ES_tradnl" sz="2800" smtClean="0"/>
              <a:t>rincipal función es como fuente de energía.</a:t>
            </a: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</a:t>
            </a:r>
            <a:r>
              <a:rPr lang="es-ES_tradnl" sz="2800" smtClean="0"/>
              <a:t>lgunos sirven de base para la síntesis de otros nutrientes.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No esenciales pero son energía barata.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Cantidad máxima aceptable de carbohidratos varía de especie a especie.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Tipo de carbohidrato mas importante que cantidad.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Almidones,Polisacaridos.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Monosacaridos, Fibra.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Fuente: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Natural o agregado</a:t>
            </a:r>
          </a:p>
        </p:txBody>
      </p:sp>
    </p:spTree>
  </p:cSld>
  <p:clrMapOvr>
    <a:masterClrMapping/>
  </p:clrMapOvr>
  <p:transition spd="med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Carbohidratos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836613"/>
            <a:ext cx="7745412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TIPOS: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Monosacáridos no sirven penaeidos o algunos peces.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Fibra Aprovechada por vacas VIA BACTERIAS y pocos monogástricos. pH importante.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Peces y camarones tienen poco control sobre niveles de glucosa: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Despues de ingestion de glucosa, los niveles en la sangre suben rapidamente, pero demoran en bajar.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Monosacáridos :regulación bacterias/ fertilización.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Almidones ayudan a estabilidad pellets.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Lípidos o Grasas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610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</a:t>
            </a:r>
            <a:r>
              <a:rPr lang="es-ES_tradnl" sz="2800" smtClean="0"/>
              <a:t>orman parte tejidos animales y vegetales</a:t>
            </a:r>
            <a:r>
              <a:rPr lang="en-US" sz="2800" smtClean="0"/>
              <a:t>,</a:t>
            </a:r>
            <a:r>
              <a:rPr lang="es-ES_tradnl" sz="2800" smtClean="0"/>
              <a:t> insolubles en agua y solubles en </a:t>
            </a:r>
            <a:r>
              <a:rPr lang="en-US" sz="2800" smtClean="0"/>
              <a:t>é</a:t>
            </a:r>
            <a:r>
              <a:rPr lang="es-ES_tradnl" sz="2800" smtClean="0"/>
              <a:t>ter.</a:t>
            </a: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</a:t>
            </a:r>
            <a:r>
              <a:rPr lang="es-ES_tradnl" sz="2800" smtClean="0"/>
              <a:t>cidos grasos</a:t>
            </a:r>
            <a:r>
              <a:rPr lang="en-US" sz="2800" smtClean="0"/>
              <a:t>:</a:t>
            </a:r>
            <a:r>
              <a:rPr lang="es-ES_tradnl" sz="2800" smtClean="0"/>
              <a:t> fuente energía</a:t>
            </a:r>
            <a:r>
              <a:rPr lang="en-US" sz="2800" smtClean="0"/>
              <a:t>y </a:t>
            </a:r>
            <a:r>
              <a:rPr lang="es-ES_tradnl" sz="2800" smtClean="0"/>
              <a:t>nutriente esencial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Indispensables formar membranas y sintesis de hormonas y desarrollo sexual: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Colesterol.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Fosfolipidos.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Acidos grasos: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SW : eicosapentanoico: 20:5</a:t>
            </a:r>
            <a:r>
              <a:rPr lang="en-US" sz="2000" smtClean="0">
                <a:latin typeface="Symbol" pitchFamily="18" charset="2"/>
              </a:rPr>
              <a:t>w</a:t>
            </a:r>
            <a:r>
              <a:rPr lang="en-US" sz="2000" smtClean="0"/>
              <a:t>3y  docosahexanoico:22 :6</a:t>
            </a:r>
            <a:r>
              <a:rPr lang="en-US" sz="2000" smtClean="0">
                <a:latin typeface="Symbol" pitchFamily="18" charset="2"/>
              </a:rPr>
              <a:t>w</a:t>
            </a:r>
            <a:r>
              <a:rPr lang="en-US" sz="2000" smtClean="0"/>
              <a:t>3.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FW: linoleico: 18:2ω6, linolenico: 18:3ω3,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Doble energia que proteinas y carbohidratos.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Mas importante en algunas dietas que proteinas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Fuente: Natural o agregado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Lípidos o Grasas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smtClean="0"/>
              <a:t>Destino de los lípidos en peces</a:t>
            </a:r>
          </a:p>
          <a:p>
            <a:pPr lvl="1" eaLnBrk="1" hangingPunct="1">
              <a:defRPr/>
            </a:pPr>
            <a:r>
              <a:rPr lang="es-ES" sz="2800" smtClean="0"/>
              <a:t>Fuente de energía y reserva</a:t>
            </a:r>
          </a:p>
          <a:p>
            <a:pPr lvl="1" eaLnBrk="1" hangingPunct="1">
              <a:defRPr/>
            </a:pPr>
            <a:r>
              <a:rPr lang="es-ES" sz="2800" smtClean="0"/>
              <a:t> Vehículo de las vitaminas liposolubles (A,D,E)</a:t>
            </a:r>
          </a:p>
          <a:p>
            <a:pPr lvl="1" eaLnBrk="1" hangingPunct="1">
              <a:defRPr/>
            </a:pPr>
            <a:r>
              <a:rPr lang="es-ES" sz="2800" smtClean="0"/>
              <a:t> Integridad de las membranas celulares</a:t>
            </a:r>
          </a:p>
          <a:p>
            <a:pPr lvl="1" eaLnBrk="1" hangingPunct="1">
              <a:defRPr/>
            </a:pPr>
            <a:r>
              <a:rPr lang="es-ES" sz="2800" smtClean="0"/>
              <a:t> Ahorro de proteína</a:t>
            </a:r>
          </a:p>
          <a:p>
            <a:pPr eaLnBrk="1" hangingPunct="1">
              <a:defRPr/>
            </a:pPr>
            <a:r>
              <a:rPr lang="es-ES" sz="2800" smtClean="0"/>
              <a:t>Necesidades totales</a:t>
            </a:r>
          </a:p>
          <a:p>
            <a:pPr lvl="1" eaLnBrk="1" hangingPunct="1">
              <a:defRPr/>
            </a:pPr>
            <a:r>
              <a:rPr lang="es-ES" sz="2800" smtClean="0"/>
              <a:t>Peces salmónidos: 25-30%</a:t>
            </a:r>
          </a:p>
          <a:p>
            <a:pPr lvl="1" eaLnBrk="1" hangingPunct="1">
              <a:defRPr/>
            </a:pPr>
            <a:r>
              <a:rPr lang="es-ES" sz="2800" smtClean="0"/>
              <a:t> Peces marinos agua cálida: 15-25%</a:t>
            </a:r>
          </a:p>
          <a:p>
            <a:pPr lvl="1" eaLnBrk="1" hangingPunct="1">
              <a:defRPr/>
            </a:pPr>
            <a:r>
              <a:rPr lang="es-ES" sz="2800" smtClean="0"/>
              <a:t>Crustáceos: &lt;8% (colesterol: 0.5%)</a:t>
            </a:r>
          </a:p>
          <a:p>
            <a:pPr eaLnBrk="1" hangingPunct="1">
              <a:defRPr/>
            </a:pPr>
            <a:endParaRPr lang="es-ES" sz="2800" smtClean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382000" cy="1295400"/>
          </a:xfrm>
        </p:spPr>
        <p:txBody>
          <a:bodyPr/>
          <a:lstStyle/>
          <a:p>
            <a:pPr eaLnBrk="1" hangingPunct="1"/>
            <a:r>
              <a:rPr lang="es-ES_tradnl" sz="4000" smtClean="0"/>
              <a:t>Ventajas Y </a:t>
            </a:r>
            <a:r>
              <a:rPr lang="es-ES_tradnl" sz="4000" b="1" smtClean="0">
                <a:solidFill>
                  <a:srgbClr val="FF0000"/>
                </a:solidFill>
              </a:rPr>
              <a:t>Desventajas</a:t>
            </a:r>
            <a:r>
              <a:rPr lang="es-ES_tradnl" sz="4000" smtClean="0"/>
              <a:t> Del Agua Como Medio De Cultivo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Sitios adecuados pueden ser limitados.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Disponibilidad/ calidad agua, tipo suelo, topografía, clima.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Controversia uso terrenos: Turismo, ecología, agricultura.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Accesibilidad</a:t>
            </a:r>
            <a:r>
              <a:rPr lang="es-ES_tradnl" sz="28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Altos costos iniciales.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Toma de agua.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Infraestructura contención agua</a:t>
            </a:r>
            <a:r>
              <a:rPr lang="es-ES_tradnl" sz="28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Menor flexibilidad en uso de la tierra.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Piscina para acuicultura o bañarse. Para poco mas.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Más difícil observación de organismos cultivados.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Incertidumbre manejo y toma decisiones.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Poco control sobre inventario. Robo, mortalidad.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Puede causar gran estrés. Al productor.</a:t>
            </a:r>
          </a:p>
        </p:txBody>
      </p:sp>
    </p:spTree>
  </p:cSld>
  <p:clrMapOvr>
    <a:masterClrMapping/>
  </p:clrMapOvr>
  <p:transition spd="med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Lípidos o Grasas</a:t>
            </a:r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smtClean="0"/>
              <a:t>Acidos grasos poliinsaturados (1-2%). Mortalidades larvarias</a:t>
            </a:r>
          </a:p>
          <a:p>
            <a:pPr lvl="1" eaLnBrk="1" hangingPunct="1">
              <a:defRPr/>
            </a:pPr>
            <a:r>
              <a:rPr lang="es-ES" sz="2800" smtClean="0"/>
              <a:t>Especies marinas: HUFAs (20:5ω3 y 22:6ω3)</a:t>
            </a:r>
          </a:p>
          <a:p>
            <a:pPr lvl="1" eaLnBrk="1" hangingPunct="1">
              <a:defRPr/>
            </a:pPr>
            <a:r>
              <a:rPr lang="es-ES" sz="2800" smtClean="0"/>
              <a:t>Especies de agua dulce: LUFAs (18:3ω3)</a:t>
            </a:r>
          </a:p>
          <a:p>
            <a:pPr eaLnBrk="1" hangingPunct="1">
              <a:defRPr/>
            </a:pPr>
            <a:r>
              <a:rPr lang="es-ES" sz="2800" smtClean="0"/>
              <a:t>Permeabilidad de las biomembranas</a:t>
            </a:r>
          </a:p>
          <a:p>
            <a:pPr lvl="1" eaLnBrk="1" hangingPunct="1">
              <a:defRPr/>
            </a:pPr>
            <a:r>
              <a:rPr lang="es-ES" sz="2800" smtClean="0"/>
              <a:t>Agua dulce: membranas poco permeables</a:t>
            </a:r>
          </a:p>
          <a:p>
            <a:pPr lvl="2" eaLnBrk="1" hangingPunct="1">
              <a:defRPr/>
            </a:pPr>
            <a:r>
              <a:rPr lang="es-ES" sz="2800" smtClean="0"/>
              <a:t>Reducir pérdida de sales</a:t>
            </a:r>
          </a:p>
          <a:p>
            <a:pPr lvl="1" eaLnBrk="1" hangingPunct="1">
              <a:defRPr/>
            </a:pPr>
            <a:r>
              <a:rPr lang="es-ES" sz="2800" smtClean="0"/>
              <a:t>Agua marina: membranas muy permeables</a:t>
            </a:r>
          </a:p>
          <a:p>
            <a:pPr lvl="2" eaLnBrk="1" hangingPunct="1">
              <a:defRPr/>
            </a:pPr>
            <a:r>
              <a:rPr lang="es-ES" sz="2800" smtClean="0"/>
              <a:t>Eliminar sales  </a:t>
            </a:r>
          </a:p>
          <a:p>
            <a:pPr eaLnBrk="1" hangingPunct="1">
              <a:defRPr/>
            </a:pPr>
            <a:endParaRPr lang="es-ES" sz="2800" smtClean="0"/>
          </a:p>
        </p:txBody>
      </p:sp>
    </p:spTree>
  </p:cSld>
  <p:clrMapOvr>
    <a:masterClrMapping/>
  </p:clrMapOvr>
  <p:transition spd="med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Proteínas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6106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Unión aminoácidos mediante enlaces péptidos.</a:t>
            </a:r>
          </a:p>
          <a:p>
            <a:pPr eaLnBrk="1" hangingPunct="1">
              <a:defRPr/>
            </a:pPr>
            <a:r>
              <a:rPr lang="en-US" sz="2800" smtClean="0"/>
              <a:t>Necesarias formar tejidos, pcpalmente musculo.</a:t>
            </a:r>
          </a:p>
          <a:p>
            <a:pPr eaLnBrk="1" hangingPunct="1">
              <a:defRPr/>
            </a:pPr>
            <a:r>
              <a:rPr lang="en-US" sz="2800" smtClean="0"/>
              <a:t>Pueden ser usados como fuente de energía si no tienen composición correcta, pero no son eficientes. Necesitan energía para metabolizarse.</a:t>
            </a:r>
          </a:p>
          <a:p>
            <a:pPr eaLnBrk="1" hangingPunct="1">
              <a:defRPr/>
            </a:pPr>
            <a:r>
              <a:rPr lang="en-US" sz="2800" smtClean="0"/>
              <a:t>Exceso en dieta:</a:t>
            </a:r>
          </a:p>
          <a:p>
            <a:pPr lvl="1" eaLnBrk="1" hangingPunct="1">
              <a:defRPr/>
            </a:pPr>
            <a:r>
              <a:rPr lang="en-US" sz="2800" smtClean="0"/>
              <a:t>Daño al higado.</a:t>
            </a:r>
          </a:p>
          <a:p>
            <a:pPr lvl="1" eaLnBrk="1" hangingPunct="1">
              <a:defRPr/>
            </a:pPr>
            <a:r>
              <a:rPr lang="en-US" sz="2800" smtClean="0"/>
              <a:t>Gota, acumulacion de N.</a:t>
            </a:r>
          </a:p>
          <a:p>
            <a:pPr lvl="1" eaLnBrk="1" hangingPunct="1">
              <a:defRPr/>
            </a:pPr>
            <a:r>
              <a:rPr lang="en-US" sz="2800" smtClean="0"/>
              <a:t>Mayor excreción de amonia.</a:t>
            </a:r>
          </a:p>
          <a:p>
            <a:pPr lvl="1" eaLnBrk="1" hangingPunct="1">
              <a:defRPr/>
            </a:pPr>
            <a:r>
              <a:rPr lang="en-US" sz="2800" smtClean="0"/>
              <a:t>Aumento en costo.</a:t>
            </a:r>
          </a:p>
          <a:p>
            <a:pPr eaLnBrk="1" hangingPunct="1">
              <a:defRPr/>
            </a:pPr>
            <a:r>
              <a:rPr lang="en-US" sz="2800" smtClean="0"/>
              <a:t>Parte de dieta que mas se le para bola por costo.</a:t>
            </a:r>
          </a:p>
          <a:p>
            <a:pPr lvl="1" eaLnBrk="1" hangingPunct="1">
              <a:defRPr/>
            </a:pPr>
            <a:r>
              <a:rPr lang="en-US" sz="2800" smtClean="0"/>
              <a:t>Talvez no es lo mejor.</a:t>
            </a:r>
          </a:p>
        </p:txBody>
      </p:sp>
    </p:spTree>
  </p:cSld>
  <p:clrMapOvr>
    <a:masterClrMapping/>
  </p:clrMapOvr>
  <p:transition spd="med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Proteínas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9154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Dificil de determinar (Control Calidad).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Camarones: </a:t>
            </a:r>
            <a:r>
              <a:rPr lang="es-ES_tradnl" sz="2800" smtClean="0"/>
              <a:t>10 aminoácidos esenciales</a:t>
            </a:r>
            <a:r>
              <a:rPr lang="en-US" sz="280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Arginina</a:t>
            </a:r>
            <a:r>
              <a:rPr lang="en-US" sz="2400" smtClean="0"/>
              <a:t>, </a:t>
            </a:r>
            <a:r>
              <a:rPr lang="es-ES_tradnl" sz="2400" b="1" smtClean="0">
                <a:solidFill>
                  <a:srgbClr val="FFFF00"/>
                </a:solidFill>
              </a:rPr>
              <a:t>metionina</a:t>
            </a:r>
            <a:r>
              <a:rPr lang="es-ES_tradnl" sz="2400" smtClean="0"/>
              <a:t>, valina, treonina, isoleucina, leucina, </a:t>
            </a:r>
            <a:r>
              <a:rPr lang="es-ES_tradnl" sz="2400" b="1" smtClean="0">
                <a:solidFill>
                  <a:srgbClr val="FFFF00"/>
                </a:solidFill>
              </a:rPr>
              <a:t>lisina</a:t>
            </a:r>
            <a:r>
              <a:rPr lang="es-ES_tradnl" sz="2400" smtClean="0"/>
              <a:t>, histidina, fenilanina y triptofano.</a:t>
            </a: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16% de la proteína en un balanceado es 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Composicoón/ origen de proteina mas importante que cantidad proteina.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Arroz con menestra vs carne.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Camarón necesita menos proteina pero de mejor calidad que antes pensado.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Nuevos sistemas aumentasn proteina bruta en piscinas reciclando nitrogeno.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% proteina dependiente de edad: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Sube?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Baja?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Fuente:????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34950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Destino del Alimento</a:t>
            </a:r>
          </a:p>
        </p:txBody>
      </p:sp>
      <p:pic>
        <p:nvPicPr>
          <p:cNvPr id="1235971" name="Picture 3" descr="0527"/>
          <p:cNvPicPr>
            <a:picLocks noChangeAspect="1" noChangeArrowheads="1"/>
          </p:cNvPicPr>
          <p:nvPr/>
        </p:nvPicPr>
        <p:blipFill>
          <a:blip r:embed="rId3"/>
          <a:srcRect l="15312" t="10001" r="15312" b="2499"/>
          <a:stretch>
            <a:fillRect/>
          </a:stretch>
        </p:blipFill>
        <p:spPr bwMode="auto">
          <a:xfrm>
            <a:off x="1835150" y="1000125"/>
            <a:ext cx="619283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Vitaminas</a:t>
            </a:r>
            <a:endParaRPr lang="en-US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79248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Microelementos necesarios para regulación en animales: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Algunas pueden ser sintetizadas.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Otras no.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Larvas Penaeidos necesitan vitamina: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E, ácido nicotínico, colina, piridoxina, biotina, ácido fólico, ácido ascórbico, cianocobalamina, vitamina D, inositol, riboflavina, </a:t>
            </a:r>
            <a:r>
              <a:rPr lang="en-US" sz="2800" smtClean="0">
                <a:solidFill>
                  <a:srgbClr val="FFFF00"/>
                </a:solidFill>
              </a:rPr>
              <a:t>tiamina </a:t>
            </a:r>
            <a:r>
              <a:rPr lang="en-US" sz="2800" smtClean="0"/>
              <a:t>y β-caroteno.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Falta resulta en retraso en metamorfosis y en altas mortalidades en desarrollo larval.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Falta Vitamina C causa deformidad en esqueleto de peces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Fuentes: Natural o Artificial</a:t>
            </a:r>
          </a:p>
        </p:txBody>
      </p:sp>
    </p:spTree>
  </p:cSld>
  <p:clrMapOvr>
    <a:masterClrMapping/>
  </p:clrMapOvr>
  <p:transition spd="med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</a:t>
            </a:r>
            <a:r>
              <a:rPr lang="es-ES_tradnl" smtClean="0"/>
              <a:t>inerales</a:t>
            </a:r>
            <a:endParaRPr lang="en-US" smtClean="0"/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86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Animales acuáticos absorven minerales de agua.</a:t>
            </a:r>
          </a:p>
          <a:p>
            <a:pPr eaLnBrk="1" hangingPunct="1">
              <a:defRPr/>
            </a:pPr>
            <a:r>
              <a:rPr lang="en-US" smtClean="0"/>
              <a:t>Crustáceos, necesitan otra fuente por perdida en muda.</a:t>
            </a:r>
          </a:p>
          <a:p>
            <a:pPr eaLnBrk="1" hangingPunct="1">
              <a:defRPr/>
            </a:pPr>
            <a:r>
              <a:rPr lang="en-US" smtClean="0"/>
              <a:t>Penaeidos requerimientos en dieta fósforo, potasio y metales trazas, pero no calcio, magnesio ni hierro.</a:t>
            </a:r>
          </a:p>
          <a:p>
            <a:pPr eaLnBrk="1" hangingPunct="1">
              <a:defRPr/>
            </a:pPr>
            <a:r>
              <a:rPr lang="en-US" smtClean="0"/>
              <a:t>Ca absorve del agua.</a:t>
            </a:r>
          </a:p>
        </p:txBody>
      </p:sp>
    </p:spTree>
  </p:cSld>
  <p:clrMapOvr>
    <a:masterClrMapping/>
  </p:clrMapOvr>
  <p:transition spd="med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</a:t>
            </a:r>
            <a:r>
              <a:rPr lang="es-ES_tradnl" smtClean="0"/>
              <a:t>inerales</a:t>
            </a:r>
            <a:endParaRPr lang="en-US" smtClean="0"/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86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Ca y P son los mas importantes.</a:t>
            </a:r>
          </a:p>
          <a:p>
            <a:pPr eaLnBrk="1" hangingPunct="1">
              <a:defRPr/>
            </a:pPr>
            <a:r>
              <a:rPr lang="en-US" sz="2800" smtClean="0"/>
              <a:t>Están en relación: en el pez. Mayor parte en piel, escamas y esqueleto.</a:t>
            </a:r>
          </a:p>
          <a:p>
            <a:pPr eaLnBrk="1" hangingPunct="1">
              <a:defRPr/>
            </a:pPr>
            <a:r>
              <a:rPr lang="en-US" sz="2800" smtClean="0"/>
              <a:t>Ca puede ser absorbido directamente de agua, pero P necesita venir de dieta. Por lo que es mas importante incluir en la dieta P.</a:t>
            </a:r>
          </a:p>
          <a:p>
            <a:pPr lvl="1" eaLnBrk="1" hangingPunct="1">
              <a:defRPr/>
            </a:pPr>
            <a:r>
              <a:rPr lang="en-US" sz="2400" smtClean="0"/>
              <a:t>P = 0.4% dieta.</a:t>
            </a:r>
          </a:p>
          <a:p>
            <a:pPr lvl="1" eaLnBrk="1" hangingPunct="1">
              <a:defRPr/>
            </a:pPr>
            <a:r>
              <a:rPr lang="en-US" sz="2400" smtClean="0"/>
              <a:t>Ca  = 0.1 % dieta.</a:t>
            </a:r>
          </a:p>
          <a:p>
            <a:pPr lvl="1" eaLnBrk="1" hangingPunct="1">
              <a:defRPr/>
            </a:pPr>
            <a:r>
              <a:rPr lang="en-US" sz="2400" smtClean="0"/>
              <a:t>Comercialmente se usa el dicalcio fosfato al 1%.</a:t>
            </a:r>
          </a:p>
          <a:p>
            <a:pPr eaLnBrk="1" hangingPunct="1">
              <a:defRPr/>
            </a:pPr>
            <a:r>
              <a:rPr lang="en-US" sz="2800" smtClean="0"/>
              <a:t>Otros minerales que se incluyen como trazas:</a:t>
            </a:r>
          </a:p>
          <a:p>
            <a:pPr lvl="1" eaLnBrk="1" hangingPunct="1">
              <a:defRPr/>
            </a:pPr>
            <a:r>
              <a:rPr lang="en-US" sz="2400" smtClean="0"/>
              <a:t>Mg, Fe, I, Se Zn, Cu, Mn, Na, K, Cl, Cr.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  <p:transition spd="med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714500" y="495300"/>
            <a:ext cx="52387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/>
              <a:t>NECESIDADES NUTRITIVAS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/>
              <a:t>Energía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23850" y="1690688"/>
            <a:ext cx="81153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endParaRPr lang="es-ES_tradnl" sz="2400" b="1"/>
          </a:p>
          <a:p>
            <a:pPr algn="just" eaLnBrk="0" hangingPunct="0">
              <a:lnSpc>
                <a:spcPct val="130000"/>
              </a:lnSpc>
            </a:pPr>
            <a:r>
              <a:rPr lang="es-ES_tradnl" sz="2400" b="1">
                <a:latin typeface="CG Times" pitchFamily="18" charset="0"/>
              </a:rPr>
              <a:t>La energía es el producto final de los nutrientes energógenos (P, L, CH) después de su oxidación.</a:t>
            </a:r>
          </a:p>
          <a:p>
            <a:pPr algn="just" eaLnBrk="0" hangingPunct="0">
              <a:lnSpc>
                <a:spcPct val="130000"/>
              </a:lnSpc>
              <a:buFontTx/>
              <a:buChar char="-"/>
            </a:pPr>
            <a:endParaRPr lang="es-ES_tradnl" sz="2400" b="1">
              <a:latin typeface="CG Times" pitchFamily="18" charset="0"/>
            </a:endParaRPr>
          </a:p>
          <a:p>
            <a:pPr algn="ctr" eaLnBrk="0" hangingPunct="0">
              <a:lnSpc>
                <a:spcPct val="130000"/>
              </a:lnSpc>
            </a:pPr>
            <a:r>
              <a:rPr lang="es-ES_tradnl" sz="2400" b="1">
                <a:latin typeface="CG Times" pitchFamily="18" charset="0"/>
              </a:rPr>
              <a:t>CHO-N =&gt; E + H</a:t>
            </a:r>
            <a:r>
              <a:rPr lang="es-ES_tradnl" sz="2400" b="1" baseline="-25000">
                <a:latin typeface="CG Times" pitchFamily="18" charset="0"/>
              </a:rPr>
              <a:t>2</a:t>
            </a:r>
            <a:r>
              <a:rPr lang="es-ES_tradnl" sz="2400" b="1">
                <a:latin typeface="CG Times" pitchFamily="18" charset="0"/>
              </a:rPr>
              <a:t>O + CO</a:t>
            </a:r>
            <a:r>
              <a:rPr lang="es-ES_tradnl" sz="2400" b="1" baseline="-25000">
                <a:latin typeface="CG Times" pitchFamily="18" charset="0"/>
              </a:rPr>
              <a:t>2</a:t>
            </a:r>
            <a:r>
              <a:rPr lang="es-ES_tradnl" sz="2400" b="1">
                <a:latin typeface="CG Times" pitchFamily="18" charset="0"/>
              </a:rPr>
              <a:t> + NH</a:t>
            </a:r>
            <a:r>
              <a:rPr lang="es-ES_tradnl" sz="2400" b="1" baseline="-25000">
                <a:latin typeface="CG Times" pitchFamily="18" charset="0"/>
              </a:rPr>
              <a:t>3</a:t>
            </a:r>
          </a:p>
          <a:p>
            <a:pPr eaLnBrk="0" hangingPunct="0">
              <a:lnSpc>
                <a:spcPct val="130000"/>
              </a:lnSpc>
            </a:pPr>
            <a:r>
              <a:rPr lang="es-ES_tradnl" sz="2400" b="1">
                <a:latin typeface="CG Times" pitchFamily="18" charset="0"/>
              </a:rPr>
              <a:t>Muchas especies ingieren alimento hasta satisfacer sus necesidades energéticas</a:t>
            </a:r>
          </a:p>
          <a:p>
            <a:pPr algn="just" eaLnBrk="0" hangingPunct="0">
              <a:lnSpc>
                <a:spcPct val="130000"/>
              </a:lnSpc>
            </a:pPr>
            <a:r>
              <a:rPr lang="es-ES_tradnl" sz="2400" b="1">
                <a:latin typeface="CG Times" pitchFamily="18" charset="0"/>
              </a:rPr>
              <a:t>El pez tiene unos requerimientos menores de energía:</a:t>
            </a:r>
          </a:p>
          <a:p>
            <a:pPr lvl="1" algn="just" eaLnBrk="0" hangingPunct="0">
              <a:lnSpc>
                <a:spcPct val="130000"/>
              </a:lnSpc>
              <a:buFontTx/>
              <a:buChar char="•"/>
            </a:pPr>
            <a:r>
              <a:rPr lang="es-ES_tradnl" sz="2400" b="1">
                <a:latin typeface="CG Times" pitchFamily="18" charset="0"/>
              </a:rPr>
              <a:t>Carácter poiquilotermo</a:t>
            </a:r>
          </a:p>
          <a:p>
            <a:pPr lvl="1" algn="just" eaLnBrk="0" hangingPunct="0">
              <a:lnSpc>
                <a:spcPct val="130000"/>
              </a:lnSpc>
              <a:buFontTx/>
              <a:buChar char="•"/>
            </a:pPr>
            <a:r>
              <a:rPr lang="es-ES_tradnl" sz="2400" b="1">
                <a:latin typeface="CG Times" pitchFamily="18" charset="0"/>
              </a:rPr>
              <a:t>Usa menos energía en la excreción del desecho proteico </a:t>
            </a:r>
          </a:p>
          <a:p>
            <a:pPr lvl="1" algn="just" eaLnBrk="0" hangingPunct="0">
              <a:lnSpc>
                <a:spcPct val="130000"/>
              </a:lnSpc>
              <a:buFontTx/>
              <a:buChar char="•"/>
            </a:pPr>
            <a:r>
              <a:rPr lang="es-ES_tradnl" sz="2400" b="1">
                <a:latin typeface="CG Times" pitchFamily="18" charset="0"/>
              </a:rPr>
              <a:t>Necesita menos energía para en el agua. </a:t>
            </a:r>
          </a:p>
          <a:p>
            <a:pPr algn="just" eaLnBrk="0" hangingPunct="0">
              <a:lnSpc>
                <a:spcPct val="130000"/>
              </a:lnSpc>
            </a:pPr>
            <a:endParaRPr lang="es-ES_tradnl" sz="2400">
              <a:latin typeface="CG Times" pitchFamily="18" charset="0"/>
            </a:endParaRPr>
          </a:p>
          <a:p>
            <a:pPr eaLnBrk="0" hangingPunct="0">
              <a:lnSpc>
                <a:spcPct val="130000"/>
              </a:lnSpc>
            </a:pPr>
            <a:endParaRPr lang="es-ES_tradnl" sz="2400" b="1">
              <a:latin typeface="CG Times" pitchFamily="18" charset="0"/>
            </a:endParaRPr>
          </a:p>
          <a:p>
            <a:pPr algn="just" eaLnBrk="0" hangingPunct="0">
              <a:lnSpc>
                <a:spcPct val="130000"/>
              </a:lnSpc>
              <a:buFontTx/>
              <a:buChar char="-"/>
            </a:pPr>
            <a:endParaRPr lang="es-ES_tradnl" sz="2400">
              <a:latin typeface="CG Times" pitchFamily="18" charset="0"/>
            </a:endParaRPr>
          </a:p>
        </p:txBody>
      </p:sp>
    </p:spTree>
  </p:cSld>
  <p:clrMapOvr>
    <a:masterClrMapping/>
  </p:clrMapOvr>
  <p:transition spd="med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714500" y="495300"/>
            <a:ext cx="52387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/>
              <a:t>NECESIDADES NUTRITIVAS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/>
              <a:t>Energía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23850" y="1690688"/>
            <a:ext cx="8115300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b="1"/>
              <a:t>Energía bruta pienso (100%)</a:t>
            </a:r>
          </a:p>
          <a:p>
            <a:pPr algn="ctr" eaLnBrk="0" hangingPunct="0"/>
            <a:endParaRPr lang="es-ES" b="1"/>
          </a:p>
          <a:p>
            <a:pPr algn="ctr" eaLnBrk="0" hangingPunct="0"/>
            <a:endParaRPr lang="es-ES" b="1"/>
          </a:p>
          <a:p>
            <a:pPr algn="ctr" eaLnBrk="0" hangingPunct="0"/>
            <a:endParaRPr lang="es-ES" b="1"/>
          </a:p>
          <a:p>
            <a:pPr algn="ctr" eaLnBrk="0" hangingPunct="0"/>
            <a:r>
              <a:rPr lang="es-ES" b="1"/>
              <a:t>Energía digestible (88%)</a:t>
            </a:r>
          </a:p>
          <a:p>
            <a:pPr algn="ctr" eaLnBrk="0" hangingPunct="0"/>
            <a:endParaRPr lang="es-ES" b="1"/>
          </a:p>
          <a:p>
            <a:pPr algn="ctr" eaLnBrk="0" hangingPunct="0"/>
            <a:endParaRPr lang="es-ES" b="1"/>
          </a:p>
          <a:p>
            <a:pPr algn="ctr" eaLnBrk="0" hangingPunct="0"/>
            <a:endParaRPr lang="es-ES" b="1"/>
          </a:p>
          <a:p>
            <a:pPr algn="ctr" eaLnBrk="0" hangingPunct="0"/>
            <a:r>
              <a:rPr lang="es-ES" b="1"/>
              <a:t>Energía metabolizable (76%)</a:t>
            </a:r>
          </a:p>
          <a:p>
            <a:pPr algn="ctr" eaLnBrk="0" hangingPunct="0"/>
            <a:endParaRPr lang="es-ES" b="1"/>
          </a:p>
          <a:p>
            <a:pPr algn="ctr" eaLnBrk="0" hangingPunct="0"/>
            <a:endParaRPr lang="es-ES" b="1"/>
          </a:p>
          <a:p>
            <a:pPr algn="ctr" eaLnBrk="0" hangingPunct="0"/>
            <a:endParaRPr lang="es-ES" b="1"/>
          </a:p>
          <a:p>
            <a:pPr algn="ctr" eaLnBrk="0" hangingPunct="0"/>
            <a:r>
              <a:rPr lang="es-ES" b="1"/>
              <a:t>Energía neta (75%)</a:t>
            </a:r>
          </a:p>
          <a:p>
            <a:pPr algn="just" eaLnBrk="0" hangingPunct="0"/>
            <a:endParaRPr lang="es-ES_tradnl" sz="2400">
              <a:latin typeface="CG Times" pitchFamily="18" charset="0"/>
            </a:endParaRPr>
          </a:p>
          <a:p>
            <a:pPr algn="just" eaLnBrk="0" hangingPunct="0"/>
            <a:endParaRPr lang="es-ES_tradnl" sz="2400">
              <a:latin typeface="CG Times" pitchFamily="18" charset="0"/>
            </a:endParaRPr>
          </a:p>
          <a:p>
            <a:pPr algn="just" eaLnBrk="0" hangingPunct="0"/>
            <a:endParaRPr lang="es-ES_tradnl" sz="2400">
              <a:latin typeface="CG Times" pitchFamily="18" charset="0"/>
            </a:endParaRPr>
          </a:p>
          <a:p>
            <a:pPr algn="ctr" eaLnBrk="0" hangingPunct="0"/>
            <a:endParaRPr lang="es-ES_tradnl" sz="2400" b="1">
              <a:latin typeface="CG Times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endParaRPr lang="es-ES_tradnl" sz="2400" b="1"/>
          </a:p>
          <a:p>
            <a:pPr algn="just" eaLnBrk="0" hangingPunct="0">
              <a:lnSpc>
                <a:spcPct val="130000"/>
              </a:lnSpc>
            </a:pPr>
            <a:endParaRPr lang="es-ES_tradnl" sz="2400">
              <a:latin typeface="CG Times" pitchFamily="18" charset="0"/>
            </a:endParaRPr>
          </a:p>
        </p:txBody>
      </p:sp>
      <p:sp>
        <p:nvSpPr>
          <p:cNvPr id="133124" name="Line 4"/>
          <p:cNvSpPr>
            <a:spLocks noChangeShapeType="1"/>
          </p:cNvSpPr>
          <p:nvPr/>
        </p:nvSpPr>
        <p:spPr bwMode="auto">
          <a:xfrm>
            <a:off x="4229100" y="22288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>
            <a:off x="4229100" y="34290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H="1">
            <a:off x="4248150" y="4667250"/>
            <a:ext cx="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H="1">
            <a:off x="2247900" y="2190750"/>
            <a:ext cx="165735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 flipH="1">
            <a:off x="2514600" y="3467100"/>
            <a:ext cx="16002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>
            <a:off x="4362450" y="4686300"/>
            <a:ext cx="19812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 flipH="1">
            <a:off x="2476500" y="5848350"/>
            <a:ext cx="12192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>
            <a:off x="4457700" y="5829300"/>
            <a:ext cx="13716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971550" y="2574925"/>
            <a:ext cx="1001713" cy="388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ES">
                <a:solidFill>
                  <a:schemeClr val="accent2"/>
                </a:solidFill>
              </a:rPr>
              <a:t>Heces</a:t>
            </a:r>
            <a:endParaRPr lang="es-ES" sz="2400"/>
          </a:p>
          <a:p>
            <a:pPr eaLnBrk="0" hangingPunct="0"/>
            <a:endParaRPr lang="es-ES" sz="1000"/>
          </a:p>
          <a:p>
            <a:pPr eaLnBrk="0" hangingPunct="0"/>
            <a:endParaRPr lang="es-ES" sz="1000"/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773113" y="3344863"/>
            <a:ext cx="1292225" cy="1055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ES">
                <a:solidFill>
                  <a:schemeClr val="accent2"/>
                </a:solidFill>
              </a:rPr>
              <a:t>Orina</a:t>
            </a:r>
          </a:p>
          <a:p>
            <a:pPr eaLnBrk="0" hangingPunct="0"/>
            <a:r>
              <a:rPr lang="es-ES">
                <a:solidFill>
                  <a:schemeClr val="accent2"/>
                </a:solidFill>
              </a:rPr>
              <a:t>Branquias (NH</a:t>
            </a:r>
            <a:r>
              <a:rPr lang="es-ES" baseline="-25000">
                <a:solidFill>
                  <a:schemeClr val="accent2"/>
                </a:solidFill>
              </a:rPr>
              <a:t>3</a:t>
            </a:r>
            <a:r>
              <a:rPr lang="es-ES">
                <a:solidFill>
                  <a:schemeClr val="accent2"/>
                </a:solidFill>
              </a:rPr>
              <a:t>)</a:t>
            </a:r>
            <a:endParaRPr lang="es-ES" sz="1200"/>
          </a:p>
          <a:p>
            <a:pPr eaLnBrk="0" hangingPunct="0"/>
            <a:endParaRPr lang="es-ES" sz="1000"/>
          </a:p>
          <a:p>
            <a:pPr eaLnBrk="0" hangingPunct="0"/>
            <a:endParaRPr lang="es-ES" sz="1000"/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765175" y="5954713"/>
            <a:ext cx="1371600" cy="674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ES">
                <a:solidFill>
                  <a:srgbClr val="008000"/>
                </a:solidFill>
              </a:rPr>
              <a:t>Energía retenida</a:t>
            </a:r>
            <a:endParaRPr lang="es-ES" sz="2400"/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6642100" y="4011613"/>
            <a:ext cx="2501900" cy="1055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ES">
                <a:solidFill>
                  <a:schemeClr val="accent2"/>
                </a:solidFill>
              </a:rPr>
              <a:t>Incremento calórico</a:t>
            </a:r>
          </a:p>
          <a:p>
            <a:pPr eaLnBrk="0" hangingPunct="0"/>
            <a:r>
              <a:rPr lang="es-ES">
                <a:solidFill>
                  <a:schemeClr val="accent2"/>
                </a:solidFill>
              </a:rPr>
              <a:t>Gasto metabólico</a:t>
            </a:r>
          </a:p>
          <a:p>
            <a:pPr eaLnBrk="0" hangingPunct="0"/>
            <a:r>
              <a:rPr lang="es-ES">
                <a:solidFill>
                  <a:schemeClr val="accent2"/>
                </a:solidFill>
              </a:rPr>
              <a:t>Procesos digestivos</a:t>
            </a:r>
            <a:endParaRPr lang="es-ES" sz="1000"/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6188075" y="5692775"/>
            <a:ext cx="2452688" cy="822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ES">
                <a:solidFill>
                  <a:srgbClr val="008000"/>
                </a:solidFill>
              </a:rPr>
              <a:t>Mantenimiento basal</a:t>
            </a:r>
          </a:p>
          <a:p>
            <a:pPr eaLnBrk="0" hangingPunct="0"/>
            <a:r>
              <a:rPr lang="es-ES">
                <a:solidFill>
                  <a:srgbClr val="008000"/>
                </a:solidFill>
              </a:rPr>
              <a:t>Actividad en reposo</a:t>
            </a:r>
            <a:endParaRPr lang="es-ES" sz="1400"/>
          </a:p>
        </p:txBody>
      </p:sp>
    </p:spTree>
  </p:cSld>
  <p:clrMapOvr>
    <a:masterClrMapping/>
  </p:clrMapOvr>
  <p:transition spd="med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ChangeArrowheads="1"/>
          </p:cNvSpPr>
          <p:nvPr/>
        </p:nvSpPr>
        <p:spPr bwMode="auto">
          <a:xfrm>
            <a:off x="1333500" y="2209800"/>
            <a:ext cx="647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MX" sz="4800" b="1">
                <a:solidFill>
                  <a:srgbClr val="FF3300"/>
                </a:solidFill>
              </a:rPr>
              <a:t>Donde, Cuanto y Que se hace en Acuicultura ?</a:t>
            </a:r>
            <a:endParaRPr lang="es-ES_tradnl" sz="4800" b="1">
              <a:solidFill>
                <a:srgbClr val="FF3300"/>
              </a:solidFill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276600" y="4652963"/>
            <a:ext cx="3108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INVESTIGACION</a:t>
            </a:r>
            <a:endParaRPr lang="es-ES" sz="28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295400"/>
          </a:xfrm>
        </p:spPr>
        <p:txBody>
          <a:bodyPr/>
          <a:lstStyle/>
          <a:p>
            <a:pPr eaLnBrk="1" hangingPunct="1"/>
            <a:r>
              <a:rPr lang="es-ES_tradnl" smtClean="0"/>
              <a:t>Ventajas Y </a:t>
            </a:r>
            <a:r>
              <a:rPr lang="es-ES_tradnl" b="1" smtClean="0">
                <a:solidFill>
                  <a:srgbClr val="FF0000"/>
                </a:solidFill>
              </a:rPr>
              <a:t>Desventajas</a:t>
            </a:r>
            <a:r>
              <a:rPr lang="es-ES_tradnl" smtClean="0"/>
              <a:t> Del Agua Como Medio De Cultivo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Gran consumo de agua.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Mayor parte no es consumida solo “prestada”.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Perdida de agua en agricultura igual o mayor.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En climas secos, acuicultura extensiva ayudaría a justificar costos embalses y sistemas almacenaje.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Concentraciones de gases variables.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Menor solubilidad OD: 10 ppm vs 300,000 ppm.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O</a:t>
            </a:r>
            <a:r>
              <a:rPr lang="es-ES_tradnl" sz="2400" baseline="-25000" smtClean="0"/>
              <a:t>2</a:t>
            </a:r>
            <a:r>
              <a:rPr lang="es-ES_tradnl" sz="2400" smtClean="0"/>
              <a:t>, CO</a:t>
            </a:r>
            <a:r>
              <a:rPr lang="es-ES_tradnl" sz="2400" baseline="-25000" smtClean="0"/>
              <a:t>2</a:t>
            </a:r>
            <a:r>
              <a:rPr lang="es-ES_tradnl" sz="2400" smtClean="0"/>
              <a:t>, NH</a:t>
            </a:r>
            <a:r>
              <a:rPr lang="es-ES_tradnl" sz="2400" baseline="-25000" smtClean="0"/>
              <a:t>4</a:t>
            </a:r>
            <a:r>
              <a:rPr lang="es-ES_tradnl" sz="2400" smtClean="0"/>
              <a:t>, H</a:t>
            </a:r>
            <a:r>
              <a:rPr lang="es-ES_tradnl" sz="2400" baseline="-25000" smtClean="0"/>
              <a:t>2</a:t>
            </a:r>
            <a:r>
              <a:rPr lang="es-ES_tradnl" sz="2400" smtClean="0"/>
              <a:t>S. Variaciones diurnas / espaciales.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Elegir especie tolera </a:t>
            </a:r>
            <a:r>
              <a:rPr lang="es-ES_tradnl" sz="2400" smtClean="0">
                <a:sym typeface="Wingdings" pitchFamily="2" charset="2"/>
              </a:rPr>
              <a:t></a:t>
            </a:r>
            <a:r>
              <a:rPr lang="es-ES_tradnl" sz="2400" smtClean="0"/>
              <a:t>OD/ Mejorar nivel OD.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Sistema mas complejo y difícil de controlar.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Sistema cerrado vs. aire.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Efecto fitoplancton / bacterias / nutrientes.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Efecto sistema alcalino (CO</a:t>
            </a:r>
            <a:r>
              <a:rPr lang="es-ES_tradnl" sz="2400" baseline="-25000" smtClean="0"/>
              <a:t>2</a:t>
            </a:r>
            <a:r>
              <a:rPr lang="es-ES_tradnl" sz="2400" smtClean="0"/>
              <a:t> : HCO</a:t>
            </a:r>
            <a:r>
              <a:rPr lang="es-ES_tradnl" sz="2400" baseline="-25000" smtClean="0"/>
              <a:t>3</a:t>
            </a:r>
            <a:r>
              <a:rPr lang="es-ES_tradnl" sz="2400" baseline="30000" smtClean="0"/>
              <a:t>-</a:t>
            </a:r>
            <a:r>
              <a:rPr lang="es-ES_tradnl" sz="2400" smtClean="0"/>
              <a:t> : CO</a:t>
            </a:r>
            <a:r>
              <a:rPr lang="es-ES_tradnl" sz="2400" baseline="-25000" smtClean="0"/>
              <a:t>3</a:t>
            </a:r>
            <a:r>
              <a:rPr lang="es-ES_tradnl" sz="2400" baseline="30000" smtClean="0"/>
              <a:t>=</a:t>
            </a:r>
            <a:r>
              <a:rPr lang="es-ES_tradnl" sz="2400" smtClean="0"/>
              <a:t>).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295400"/>
          </a:xfrm>
        </p:spPr>
        <p:txBody>
          <a:bodyPr/>
          <a:lstStyle/>
          <a:p>
            <a:pPr eaLnBrk="1" hangingPunct="1"/>
            <a:r>
              <a:rPr lang="es-ES_tradnl" b="1" smtClean="0">
                <a:solidFill>
                  <a:srgbClr val="FF0000"/>
                </a:solidFill>
              </a:rPr>
              <a:t>Ventajas</a:t>
            </a:r>
            <a:r>
              <a:rPr lang="es-ES_tradnl" smtClean="0"/>
              <a:t> Y Desventajas Del Agua Como Medio De Cultivo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613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Medio de 3 dimensiones.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Mayor eficiencia por unidad de área.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Posible “propiedad horizontal”.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“Pastizal” mas productivo: agua mas que tierra: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Mayor aporte alimento natural.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Ahorro en cantidad / calidad alimento.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Sistema más complejo.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Mas fácil de crear y mantener productividad mejorada. (Pastizal mejorado):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Rápida respuesta a fertilizantes químicos y orgánicos.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Nutrientes permanecen en medio como: carne animal, desecho no consumido, excreción o heces (&gt; 20K/H/D alimento no fertilizar).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295400"/>
          </a:xfrm>
        </p:spPr>
        <p:txBody>
          <a:bodyPr/>
          <a:lstStyle/>
          <a:p>
            <a:pPr eaLnBrk="1" hangingPunct="1"/>
            <a:r>
              <a:rPr lang="es-ES_tradnl" b="1" smtClean="0">
                <a:solidFill>
                  <a:srgbClr val="FF0000"/>
                </a:solidFill>
              </a:rPr>
              <a:t>Ventajas</a:t>
            </a:r>
            <a:r>
              <a:rPr lang="es-ES_tradnl" smtClean="0"/>
              <a:t> Y Desventajas Del Agua Como Medio De Cultivo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613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Requerimientos de N es menor.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Excreción aporta nitrógeno.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Algunas algas usan directamente N</a:t>
            </a:r>
            <a:r>
              <a:rPr lang="es-ES_tradnl" sz="2800" baseline="-25000" smtClean="0"/>
              <a:t>2</a:t>
            </a:r>
            <a:r>
              <a:rPr lang="es-ES_tradnl" sz="280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P es más limitante. Ojo con baja solubilidad y arcilla en aplicación.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Mejor medio para animales de sangre fría.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T</a:t>
            </a:r>
            <a:r>
              <a:rPr lang="es-ES_tradnl" sz="2800" smtClean="0">
                <a:cs typeface="Arial" charset="0"/>
              </a:rPr>
              <a:t>ºC mas constante que en aire.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Arial" charset="0"/>
              </a:rPr>
              <a:t>Ahorro energía y otras ventajas ya revisadas.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Acuicultura se relaciona muy bien con otros medios de producción.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/>
              <a:t>Policultivo.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Tipos de sistémas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3810000"/>
          </a:xfrm>
        </p:spPr>
        <p:txBody>
          <a:bodyPr/>
          <a:lstStyle/>
          <a:p>
            <a:pPr marL="476250" indent="-4762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ES" b="1" smtClean="0">
                <a:solidFill>
                  <a:srgbClr val="FFFF00"/>
                </a:solidFill>
              </a:rPr>
              <a:t>Salinidad del agua de cultivo</a:t>
            </a:r>
          </a:p>
          <a:p>
            <a:pPr marL="476250" indent="-4762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ES" b="1" smtClean="0">
                <a:solidFill>
                  <a:srgbClr val="FFFF00"/>
                </a:solidFill>
              </a:rPr>
              <a:t>Relación productor/consumidor</a:t>
            </a:r>
          </a:p>
          <a:p>
            <a:pPr marL="476250" indent="-4762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ES" b="1" smtClean="0">
                <a:solidFill>
                  <a:srgbClr val="FFFF00"/>
                </a:solidFill>
              </a:rPr>
              <a:t>Por el tipo de Integración</a:t>
            </a:r>
          </a:p>
          <a:p>
            <a:pPr marL="476250" indent="-4762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ES" b="1" smtClean="0">
                <a:solidFill>
                  <a:srgbClr val="FFFF00"/>
                </a:solidFill>
              </a:rPr>
              <a:t>Tipo de unidad de cultivo</a:t>
            </a:r>
          </a:p>
          <a:p>
            <a:pPr marL="476250" indent="-4762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ES" b="1" smtClean="0">
                <a:solidFill>
                  <a:srgbClr val="FFFF00"/>
                </a:solidFill>
              </a:rPr>
              <a:t>Especies</a:t>
            </a:r>
          </a:p>
          <a:p>
            <a:pPr marL="476250" indent="-4762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ES" b="1" smtClean="0">
                <a:solidFill>
                  <a:srgbClr val="FFFF00"/>
                </a:solidFill>
              </a:rPr>
              <a:t>Por la forma del circuito del agua</a:t>
            </a:r>
          </a:p>
          <a:p>
            <a:pPr marL="476250" indent="-4762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s-ES" b="1" smtClean="0">
                <a:solidFill>
                  <a:srgbClr val="FFFF00"/>
                </a:solidFill>
              </a:rPr>
              <a:t>Intensidad de Manejo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1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1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0" grpId="0" autoUpdateAnimBg="0"/>
      <p:bldP spid="10311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Tipos de sistémas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3276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s-ES" b="1" smtClean="0">
                <a:solidFill>
                  <a:srgbClr val="FFFF00"/>
                </a:solidFill>
              </a:rPr>
              <a:t>Salinidad del agua de cultivo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s-ES" b="1" smtClean="0">
              <a:solidFill>
                <a:srgbClr val="FFFF00"/>
              </a:solidFill>
            </a:endParaRP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Acuacultura de agua dulce</a:t>
            </a: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Acuaculture Salobre</a:t>
            </a: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Maricultura</a:t>
            </a:r>
            <a:endParaRPr lang="es-ES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8" grpId="0" autoUpdateAnimBg="0"/>
      <p:bldP spid="10332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Tipos de sistémas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3276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AutoNum type="arabicPeriod" startAt="2"/>
              <a:defRPr/>
            </a:pPr>
            <a:r>
              <a:rPr lang="es-ES" b="1" smtClean="0">
                <a:solidFill>
                  <a:srgbClr val="FFFF00"/>
                </a:solidFill>
              </a:rPr>
              <a:t>Relación productor/consumidor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ES" smtClean="0">
              <a:solidFill>
                <a:srgbClr val="00CC00"/>
              </a:solidFill>
            </a:endParaRP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Acuacultura de Subsistencia</a:t>
            </a: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Acuacultura Comercial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5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5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6" grpId="0" autoUpdateAnimBg="0"/>
      <p:bldP spid="103526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Tipos de sistémas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90800"/>
            <a:ext cx="7772400" cy="3352800"/>
          </a:xfrm>
        </p:spPr>
        <p:txBody>
          <a:bodyPr/>
          <a:lstStyle/>
          <a:p>
            <a:pPr marL="287338" indent="-287338" eaLnBrk="1" hangingPunct="1">
              <a:buFont typeface="Wingdings" pitchFamily="2" charset="2"/>
              <a:buNone/>
              <a:defRPr/>
            </a:pPr>
            <a:r>
              <a:rPr lang="es-ES" b="1" smtClean="0"/>
              <a:t>Comercial (gran escala).-</a:t>
            </a:r>
          </a:p>
          <a:p>
            <a:pPr marL="287338" indent="-287338" eaLnBrk="1" hangingPunct="1">
              <a:buFont typeface="Wingdings" pitchFamily="2" charset="2"/>
              <a:buNone/>
              <a:defRPr/>
            </a:pPr>
            <a:endParaRPr lang="es-ES" smtClean="0"/>
          </a:p>
          <a:p>
            <a:pPr marL="287338" indent="-287338" algn="ctr" eaLnBrk="1" hangingPunct="1">
              <a:buClr>
                <a:srgbClr val="EE2712"/>
              </a:buClr>
              <a:buFont typeface="Math B" pitchFamily="2" charset="2"/>
              <a:buNone/>
              <a:defRPr/>
            </a:pPr>
            <a:r>
              <a:rPr lang="es-ES" sz="2800" smtClean="0"/>
              <a:t>Los sistemas son rentables económicamente</a:t>
            </a:r>
          </a:p>
          <a:p>
            <a:pPr marL="287338" indent="-287338" algn="ctr" eaLnBrk="1" hangingPunct="1">
              <a:buClr>
                <a:srgbClr val="EE2712"/>
              </a:buClr>
              <a:buFont typeface="Math B" pitchFamily="2" charset="2"/>
              <a:buNone/>
              <a:defRPr/>
            </a:pPr>
            <a:r>
              <a:rPr lang="es-ES" sz="2800" smtClean="0"/>
              <a:t>No siempre gran escala está involucrado con un producto de lujo</a:t>
            </a:r>
          </a:p>
        </p:txBody>
      </p:sp>
      <p:sp>
        <p:nvSpPr>
          <p:cNvPr id="1037316" name="Rectangle 4"/>
          <p:cNvSpPr>
            <a:spLocks noChangeArrowheads="1"/>
          </p:cNvSpPr>
          <p:nvPr/>
        </p:nvSpPr>
        <p:spPr bwMode="auto">
          <a:xfrm>
            <a:off x="750888" y="1981200"/>
            <a:ext cx="6183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Tx/>
              <a:buAutoNum type="arabicPeriod" startAt="2"/>
            </a:pPr>
            <a:r>
              <a:rPr lang="es-ES" sz="3200" b="1">
                <a:solidFill>
                  <a:srgbClr val="FFFF00"/>
                </a:solidFill>
              </a:rPr>
              <a:t>Relación productor/consumidor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7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7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14" grpId="0" autoUpdateAnimBg="0"/>
      <p:bldP spid="1037315" grpId="0" build="p" autoUpdateAnimBg="0"/>
      <p:bldP spid="10373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>
              <a:defRPr/>
            </a:pPr>
            <a:r>
              <a:rPr lang="es-EC" dirty="0" smtClean="0"/>
              <a:t>Guayaquil, 1966.</a:t>
            </a:r>
          </a:p>
          <a:p>
            <a:pPr algn="r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>
              <a:defRPr/>
            </a:pPr>
            <a:r>
              <a:rPr lang="es-EC" dirty="0" smtClean="0"/>
              <a:t>Profesor ESPOL desde el 2001.</a:t>
            </a:r>
          </a:p>
          <a:p>
            <a:pPr algn="r">
              <a:defRPr/>
            </a:pPr>
            <a:r>
              <a:rPr lang="es-EC" dirty="0" smtClean="0"/>
              <a:t>20 años experiencia profesional: </a:t>
            </a:r>
          </a:p>
          <a:p>
            <a:pPr lvl="1" algn="r">
              <a:defRPr/>
            </a:pPr>
            <a:r>
              <a:rPr lang="es-EC" sz="2800" dirty="0" smtClean="0"/>
              <a:t>Producción.</a:t>
            </a:r>
          </a:p>
          <a:p>
            <a:pPr lvl="1" algn="r">
              <a:defRPr/>
            </a:pPr>
            <a:r>
              <a:rPr lang="es-EC" sz="2800" dirty="0" smtClean="0"/>
              <a:t>Administración.</a:t>
            </a:r>
          </a:p>
          <a:p>
            <a:pPr lvl="1" algn="r">
              <a:defRPr/>
            </a:pPr>
            <a:r>
              <a:rPr lang="es-EC" sz="2800" dirty="0" smtClean="0"/>
              <a:t>Finanzas.</a:t>
            </a:r>
          </a:p>
          <a:p>
            <a:pPr lvl="1" algn="r">
              <a:defRPr/>
            </a:pPr>
            <a:r>
              <a:rPr lang="es-EC" sz="2800" dirty="0" smtClean="0"/>
              <a:t>Investigación.</a:t>
            </a:r>
          </a:p>
          <a:p>
            <a:pPr lvl="1" algn="r">
              <a:defRPr/>
            </a:pPr>
            <a:r>
              <a:rPr lang="es-EC" sz="2800" dirty="0" smtClean="0"/>
              <a:t>Consultorías.</a:t>
            </a:r>
          </a:p>
        </p:txBody>
      </p:sp>
      <p:pic>
        <p:nvPicPr>
          <p:cNvPr id="8196" name="Picture 3" descr="Yop por t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US" dirty="0">
                <a:latin typeface="+mn-lt"/>
                <a:hlinkClick r:id="rId4"/>
              </a:rPr>
              <a:t>Otras Publicaciones del mismo autor en Repositorio ESPOL</a:t>
            </a:r>
            <a:endParaRPr lang="es-US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Tipos de sistémas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772400" cy="4343400"/>
          </a:xfrm>
        </p:spPr>
        <p:txBody>
          <a:bodyPr/>
          <a:lstStyle/>
          <a:p>
            <a:pPr marL="287338" indent="-287338" eaLnBrk="1" hangingPunct="1">
              <a:buFont typeface="Wingdings" pitchFamily="2" charset="2"/>
              <a:buNone/>
              <a:defRPr/>
            </a:pPr>
            <a:r>
              <a:rPr lang="es-ES" b="1" smtClean="0"/>
              <a:t>Comercial (gran escala).-</a:t>
            </a:r>
          </a:p>
          <a:p>
            <a:pPr marL="287338" indent="-287338" algn="just" eaLnBrk="1" hangingPunct="1">
              <a:buClr>
                <a:srgbClr val="EE2712"/>
              </a:buClr>
              <a:buFont typeface="Math B" pitchFamily="2" charset="2"/>
              <a:buNone/>
              <a:defRPr/>
            </a:pPr>
            <a:r>
              <a:rPr lang="es-ES" sz="2400" b="1" smtClean="0"/>
              <a:t>Ventajas.-</a:t>
            </a:r>
            <a:endParaRPr lang="es-ES" sz="2800" b="1" smtClean="0"/>
          </a:p>
          <a:p>
            <a:pPr marL="287338" indent="-287338" algn="just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Económico en escala.- Grandes piscinas, en terminos de costo/has. Es bajo en comparación de pequeñas empresas. La economía en escala ofrece los mas bajos costos por unidad.</a:t>
            </a:r>
          </a:p>
          <a:p>
            <a:pPr marL="287338" indent="-287338" algn="just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Productores tienen generalmente dinero y crédito.</a:t>
            </a:r>
          </a:p>
          <a:p>
            <a:pPr marL="287338" indent="-287338" algn="just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El sistema permite la introducción de mano de obra y técnica porque lo pueden pagar</a:t>
            </a:r>
          </a:p>
          <a:p>
            <a:pPr marL="287338" indent="-287338" algn="just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Pueden producir su propia semilla</a:t>
            </a:r>
          </a:p>
        </p:txBody>
      </p:sp>
      <p:sp>
        <p:nvSpPr>
          <p:cNvPr id="1039364" name="Rectangle 4"/>
          <p:cNvSpPr>
            <a:spLocks noChangeArrowheads="1"/>
          </p:cNvSpPr>
          <p:nvPr/>
        </p:nvSpPr>
        <p:spPr bwMode="auto">
          <a:xfrm>
            <a:off x="838200" y="1676400"/>
            <a:ext cx="6183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Tx/>
              <a:buAutoNum type="arabicPeriod" startAt="2"/>
            </a:pPr>
            <a:r>
              <a:rPr lang="es-ES" sz="3200" b="1">
                <a:solidFill>
                  <a:srgbClr val="FFFF00"/>
                </a:solidFill>
              </a:rPr>
              <a:t>Relación productor/consumidor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2" grpId="0" autoUpdateAnimBg="0"/>
      <p:bldP spid="1039363" grpId="0" build="p" autoUpdateAnimBg="0"/>
      <p:bldP spid="103936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Tipos de sistémas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772400" cy="3352800"/>
          </a:xfrm>
        </p:spPr>
        <p:txBody>
          <a:bodyPr/>
          <a:lstStyle/>
          <a:p>
            <a:pPr marL="287338" indent="-287338" eaLnBrk="1" hangingPunct="1">
              <a:buFont typeface="Wingdings" pitchFamily="2" charset="2"/>
              <a:buNone/>
              <a:defRPr/>
            </a:pPr>
            <a:r>
              <a:rPr lang="es-ES" b="1" smtClean="0"/>
              <a:t>Comercial (gran escala).-</a:t>
            </a:r>
          </a:p>
          <a:p>
            <a:pPr marL="287338" indent="-287338" algn="just" eaLnBrk="1" hangingPunct="1">
              <a:buFont typeface="Wingdings" pitchFamily="2" charset="2"/>
              <a:buNone/>
              <a:defRPr/>
            </a:pPr>
            <a:r>
              <a:rPr lang="es-ES" sz="2400" b="1" smtClean="0"/>
              <a:t>Desventajas.-</a:t>
            </a:r>
            <a:r>
              <a:rPr lang="es-ES" sz="2400" smtClean="0"/>
              <a:t> </a:t>
            </a:r>
          </a:p>
          <a:p>
            <a:pPr marL="287338" indent="-287338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Costo de producción.- se necesita alta inversión debido a la escala</a:t>
            </a:r>
          </a:p>
          <a:p>
            <a:pPr marL="287338" indent="-287338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Es necesario conseguir mano altamente calificada</a:t>
            </a:r>
          </a:p>
          <a:p>
            <a:pPr marL="287338" indent="-287338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Se maneja normalmente intensivamente por lo que se necsita mayor control de enfermedades.</a:t>
            </a:r>
            <a:endParaRPr lang="es-ES" sz="2400" b="1" smtClean="0"/>
          </a:p>
        </p:txBody>
      </p:sp>
      <p:sp>
        <p:nvSpPr>
          <p:cNvPr id="1041412" name="Rectangle 4"/>
          <p:cNvSpPr>
            <a:spLocks noChangeArrowheads="1"/>
          </p:cNvSpPr>
          <p:nvPr/>
        </p:nvSpPr>
        <p:spPr bwMode="auto">
          <a:xfrm>
            <a:off x="838200" y="1676400"/>
            <a:ext cx="6183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Tx/>
              <a:buAutoNum type="arabicPeriod" startAt="2"/>
            </a:pPr>
            <a:r>
              <a:rPr lang="es-ES" sz="3200" b="1">
                <a:solidFill>
                  <a:srgbClr val="FFFF00"/>
                </a:solidFill>
              </a:rPr>
              <a:t>Relación productor/consumidor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0" grpId="0" autoUpdateAnimBg="0"/>
      <p:bldP spid="1041411" grpId="0" build="p" autoUpdateAnimBg="0"/>
      <p:bldP spid="10414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Tipos de sistémas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772400" cy="3276600"/>
          </a:xfrm>
        </p:spPr>
        <p:txBody>
          <a:bodyPr/>
          <a:lstStyle/>
          <a:p>
            <a:pPr marL="287338" indent="-287338" eaLnBrk="1" hangingPunct="1">
              <a:buFont typeface="Wingdings" pitchFamily="2" charset="2"/>
              <a:buNone/>
              <a:defRPr/>
            </a:pPr>
            <a:endParaRPr lang="es-ES" smtClean="0"/>
          </a:p>
          <a:p>
            <a:pPr marL="287338" indent="-287338" algn="ctr" eaLnBrk="1" hangingPunct="1">
              <a:buFont typeface="Wingdings" pitchFamily="2" charset="2"/>
              <a:buNone/>
              <a:defRPr/>
            </a:pPr>
            <a:r>
              <a:rPr lang="es-ES" b="1" smtClean="0"/>
              <a:t>Subsistencia (pequeña escala)</a:t>
            </a:r>
          </a:p>
          <a:p>
            <a:pPr marL="287338" indent="-287338" algn="ctr" eaLnBrk="1" hangingPunct="1">
              <a:buFont typeface="Wingdings" pitchFamily="2" charset="2"/>
              <a:buNone/>
              <a:defRPr/>
            </a:pPr>
            <a:endParaRPr lang="es-ES" sz="2800" b="1" smtClean="0"/>
          </a:p>
          <a:p>
            <a:pPr marL="287338" indent="-287338" algn="ctr" eaLnBrk="1" hangingPunct="1">
              <a:buFont typeface="Wingdings" pitchFamily="2" charset="2"/>
              <a:buNone/>
              <a:defRPr/>
            </a:pPr>
            <a:r>
              <a:rPr lang="es-ES" sz="2800" smtClean="0"/>
              <a:t>Produce bajo costo de proteína.</a:t>
            </a:r>
          </a:p>
          <a:p>
            <a:pPr marL="287338" indent="-287338" algn="ctr" eaLnBrk="1" hangingPunct="1">
              <a:buFont typeface="Wingdings" pitchFamily="2" charset="2"/>
              <a:buNone/>
              <a:defRPr/>
            </a:pPr>
            <a:r>
              <a:rPr lang="es-ES" sz="2800" smtClean="0"/>
              <a:t>Normalmente no se producen organismos que tienen un  alto valor en el mercado. </a:t>
            </a:r>
          </a:p>
        </p:txBody>
      </p:sp>
      <p:sp>
        <p:nvSpPr>
          <p:cNvPr id="1043460" name="Rectangle 4"/>
          <p:cNvSpPr>
            <a:spLocks noChangeArrowheads="1"/>
          </p:cNvSpPr>
          <p:nvPr/>
        </p:nvSpPr>
        <p:spPr bwMode="auto">
          <a:xfrm>
            <a:off x="838200" y="1676400"/>
            <a:ext cx="6183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Tx/>
              <a:buAutoNum type="arabicPeriod" startAt="2"/>
            </a:pPr>
            <a:r>
              <a:rPr lang="es-ES" sz="3200" b="1">
                <a:solidFill>
                  <a:srgbClr val="FFFF00"/>
                </a:solidFill>
              </a:rPr>
              <a:t>Relación productor/consumidor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3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3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3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8" grpId="0" autoUpdateAnimBg="0"/>
      <p:bldP spid="1043459" grpId="0" build="p" autoUpdateAnimBg="0"/>
      <p:bldP spid="104346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Tipos de sistémas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772400" cy="3581400"/>
          </a:xfrm>
        </p:spPr>
        <p:txBody>
          <a:bodyPr/>
          <a:lstStyle/>
          <a:p>
            <a:pPr marL="287338" indent="-287338" eaLnBrk="1" hangingPunct="1">
              <a:buFont typeface="Wingdings" pitchFamily="2" charset="2"/>
              <a:buNone/>
              <a:defRPr/>
            </a:pPr>
            <a:r>
              <a:rPr lang="es-ES" b="1" smtClean="0"/>
              <a:t>Subsistencia (pequeña escala).-</a:t>
            </a:r>
          </a:p>
          <a:p>
            <a:pPr marL="287338" indent="-287338" algn="ctr" eaLnBrk="1" hangingPunct="1">
              <a:buFont typeface="Wingdings" pitchFamily="2" charset="2"/>
              <a:buNone/>
              <a:defRPr/>
            </a:pPr>
            <a:r>
              <a:rPr lang="es-ES" sz="2800" smtClean="0"/>
              <a:t> </a:t>
            </a:r>
          </a:p>
          <a:p>
            <a:pPr marL="287338" indent="-287338" algn="just" eaLnBrk="1" hangingPunct="1">
              <a:buFont typeface="Wingdings" pitchFamily="2" charset="2"/>
              <a:buNone/>
              <a:defRPr/>
            </a:pPr>
            <a:r>
              <a:rPr lang="es-ES" sz="2400" b="1" smtClean="0"/>
              <a:t>Ventajas.-</a:t>
            </a:r>
            <a:r>
              <a:rPr lang="es-ES" sz="2400" smtClean="0"/>
              <a:t> </a:t>
            </a:r>
          </a:p>
          <a:p>
            <a:pPr marL="287338" indent="-287338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Costo de producción.- se necesita baja inversión.</a:t>
            </a:r>
          </a:p>
          <a:p>
            <a:pPr marL="287338" indent="-287338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Provee de un ingreso extra y trabajo a la familiar</a:t>
            </a:r>
          </a:p>
          <a:p>
            <a:pPr marL="287338" indent="-287338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Se usa un area que está subutilizada</a:t>
            </a:r>
          </a:p>
          <a:p>
            <a:pPr marL="287338" indent="-287338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Se aumenta el consumo de proteína animal.</a:t>
            </a:r>
            <a:endParaRPr lang="es-ES" sz="2400" b="1" smtClean="0"/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827088" y="1676400"/>
            <a:ext cx="6183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Tx/>
              <a:buAutoNum type="arabicPeriod" startAt="2"/>
            </a:pPr>
            <a:r>
              <a:rPr lang="es-ES" sz="3200" b="1">
                <a:solidFill>
                  <a:srgbClr val="FFFF00"/>
                </a:solidFill>
              </a:rPr>
              <a:t>Relación productor/consumidor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5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6" grpId="0" autoUpdateAnimBg="0"/>
      <p:bldP spid="1045507" grpId="0" build="p" autoUpdateAnimBg="0"/>
      <p:bldP spid="104550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Tipos de sistémas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7994650" cy="4779962"/>
          </a:xfrm>
        </p:spPr>
        <p:txBody>
          <a:bodyPr/>
          <a:lstStyle/>
          <a:p>
            <a:pPr marL="287338" indent="-287338" eaLnBrk="1" hangingPunct="1">
              <a:buFont typeface="Wingdings" pitchFamily="2" charset="2"/>
              <a:buNone/>
              <a:defRPr/>
            </a:pPr>
            <a:r>
              <a:rPr lang="es-ES" b="1" smtClean="0"/>
              <a:t>Subsistencia (pequeña escala).-</a:t>
            </a:r>
          </a:p>
          <a:p>
            <a:pPr marL="287338" indent="-287338" algn="just" eaLnBrk="1" hangingPunct="1">
              <a:buFont typeface="Wingdings" pitchFamily="2" charset="2"/>
              <a:buNone/>
              <a:defRPr/>
            </a:pPr>
            <a:r>
              <a:rPr lang="es-ES" sz="2400" b="1" smtClean="0"/>
              <a:t>Desventajas.-</a:t>
            </a:r>
            <a:r>
              <a:rPr lang="es-ES" sz="2400" smtClean="0"/>
              <a:t> </a:t>
            </a:r>
          </a:p>
          <a:p>
            <a:pPr marL="287338" indent="-287338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No existe crédito.</a:t>
            </a:r>
          </a:p>
          <a:p>
            <a:pPr marL="287338" indent="-287338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Normalmente no tienen tierra ni manejo total del agua.</a:t>
            </a:r>
          </a:p>
          <a:p>
            <a:pPr marL="287338" indent="-287338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Dependen generalmente del gobierno o productor privado para la obtención de semilla.</a:t>
            </a:r>
          </a:p>
          <a:p>
            <a:pPr marL="287338" indent="-287338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Necesitan de servicio extensionista puesto que no pueden pagar un técnico.</a:t>
            </a:r>
          </a:p>
          <a:p>
            <a:pPr marL="287338" indent="-287338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400" smtClean="0"/>
              <a:t>Excases de Transportación.- Causa esto problemas para la obtención de suministros y venta del producto.</a:t>
            </a:r>
            <a:endParaRPr lang="es-ES" sz="2400" b="1" smtClean="0"/>
          </a:p>
        </p:txBody>
      </p:sp>
      <p:sp>
        <p:nvSpPr>
          <p:cNvPr id="1047556" name="Rectangle 4"/>
          <p:cNvSpPr>
            <a:spLocks noChangeArrowheads="1"/>
          </p:cNvSpPr>
          <p:nvPr/>
        </p:nvSpPr>
        <p:spPr bwMode="auto">
          <a:xfrm>
            <a:off x="827088" y="1341438"/>
            <a:ext cx="6183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Tx/>
              <a:buAutoNum type="arabicPeriod" startAt="2"/>
            </a:pPr>
            <a:r>
              <a:rPr lang="es-ES" sz="3200" b="1">
                <a:solidFill>
                  <a:srgbClr val="FFFF00"/>
                </a:solidFill>
              </a:rPr>
              <a:t>Relación productor/consumidor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4" grpId="0" autoUpdateAnimBg="0"/>
      <p:bldP spid="1047555" grpId="0" build="p" autoUpdateAnimBg="0"/>
      <p:bldP spid="104755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ChangeArrowheads="1"/>
          </p:cNvSpPr>
          <p:nvPr/>
        </p:nvSpPr>
        <p:spPr bwMode="auto">
          <a:xfrm>
            <a:off x="762000" y="16764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/>
            <a:r>
              <a:rPr lang="es-ES" sz="3200" b="1">
                <a:solidFill>
                  <a:srgbClr val="FFFF00"/>
                </a:solidFill>
              </a:rPr>
              <a:t>3.  Por el tipo de integración</a:t>
            </a:r>
          </a:p>
          <a:p>
            <a:pPr marL="609600" indent="-609600" eaLnBrk="0" hangingPunct="0"/>
            <a:endParaRPr lang="es-ES" sz="3200">
              <a:solidFill>
                <a:srgbClr val="00CC00"/>
              </a:solidFill>
            </a:endParaRPr>
          </a:p>
          <a:p>
            <a:pPr marL="1011238" lvl="1" indent="-5334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800">
                <a:solidFill>
                  <a:srgbClr val="00CC00"/>
                </a:solidFill>
              </a:rPr>
              <a:t>Horizontal</a:t>
            </a:r>
          </a:p>
          <a:p>
            <a:pPr marL="1011238" lvl="1" indent="-5334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800">
                <a:solidFill>
                  <a:srgbClr val="00CC00"/>
                </a:solidFill>
              </a:rPr>
              <a:t>Vertical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Tipos de sistémas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9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9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9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9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9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9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9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2" grpId="0" build="p" autoUpdateAnimBg="0"/>
      <p:bldP spid="104960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490" name="Picture 2" descr="belf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7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7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Tipos de sistémas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3276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s-ES" b="1" smtClean="0">
                <a:solidFill>
                  <a:srgbClr val="FFFF00"/>
                </a:solidFill>
              </a:rPr>
              <a:t>4.  Tipo de Unidad de Cultivo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ES" smtClean="0">
              <a:solidFill>
                <a:srgbClr val="00CC00"/>
              </a:solidFill>
            </a:endParaRP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Cultivo en piscinas</a:t>
            </a: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Cultivo en cajas</a:t>
            </a: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Cultivos colgantes</a:t>
            </a: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Cultivos en Tanques y raceway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1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1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0" grpId="0" autoUpdateAnimBg="0"/>
      <p:bldP spid="105165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Recipientes De Cultivo.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Estanque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J</a:t>
            </a:r>
            <a:r>
              <a:rPr lang="es-ES_tradnl" smtClean="0"/>
              <a:t>aula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G</a:t>
            </a:r>
            <a:r>
              <a:rPr lang="es-ES_tradnl" smtClean="0"/>
              <a:t>alpón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R</a:t>
            </a:r>
            <a:r>
              <a:rPr lang="es-ES_tradnl" smtClean="0"/>
              <a:t>aceway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T</a:t>
            </a:r>
            <a:r>
              <a:rPr lang="es-ES_tradnl" smtClean="0"/>
              <a:t>anque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S</a:t>
            </a:r>
            <a:r>
              <a:rPr lang="es-ES_tradnl" smtClean="0"/>
              <a:t>ilo</a:t>
            </a:r>
            <a:r>
              <a:rPr lang="en-US" smtClean="0"/>
              <a:t>.</a:t>
            </a:r>
            <a:endParaRPr lang="es-ES_tradnl" smtClean="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Estanque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610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(a) Piscina: Contenedor de agua retenida por tierra por todos lados exepto por arriba.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Por mucho el más importante de los recipientes.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Casi el 99% a nivel mundial.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Se puede aprovechar productividad natural del estanque.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Cosecha por vaciado o chinchorro.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Menos control sobre ambiente.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Costo construcción relativamente bajo.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Logística relativamente simple.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Necesita de terreno para construirse.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Puede ser de tierra o recubierta sintetica.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/>
              <a:t>Que es la Acuicultura</a:t>
            </a:r>
            <a:endParaRPr lang="es-ES_tradnl" sz="4800" b="1" smtClean="0"/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2251075"/>
            <a:ext cx="7772400" cy="205740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s-ES" sz="3600" b="1" smtClean="0"/>
              <a:t>Es el cultivo de organismos acuáticos incluyendo peces, moluscos crustáceos y plantas acuáticas</a:t>
            </a:r>
            <a:endParaRPr lang="es-ES_tradnl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6" grpId="0" autoUpdateAnimBg="0"/>
      <p:bldP spid="97382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ESTANQUE TIERRA</a:t>
            </a:r>
            <a:endParaRPr lang="es-ES_tradnl" smtClean="0"/>
          </a:p>
        </p:txBody>
      </p:sp>
      <p:pic>
        <p:nvPicPr>
          <p:cNvPr id="39939" name="Picture 3" descr="DSC00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052513"/>
            <a:ext cx="7056437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ESTANQUE RECUBIERTO</a:t>
            </a:r>
            <a:endParaRPr lang="es-ES_tradnl" smtClean="0"/>
          </a:p>
        </p:txBody>
      </p:sp>
      <p:pic>
        <p:nvPicPr>
          <p:cNvPr id="1059843" name="Picture 3" descr="quebro29"/>
          <p:cNvPicPr>
            <a:picLocks noChangeAspect="1" noChangeArrowheads="1"/>
          </p:cNvPicPr>
          <p:nvPr/>
        </p:nvPicPr>
        <p:blipFill>
          <a:blip r:embed="rId3">
            <a:lum bright="12000" contrast="24000"/>
          </a:blip>
          <a:srcRect/>
          <a:stretch>
            <a:fillRect/>
          </a:stretch>
        </p:blipFill>
        <p:spPr bwMode="auto">
          <a:xfrm>
            <a:off x="685800" y="1371600"/>
            <a:ext cx="8229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Jaula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066800"/>
            <a:ext cx="7772400" cy="499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Carcel acuática. Rodeada por malla por todas partes excepto por arriba (aire).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No necesitan tierra.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Es flotante o no topan fondo.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Pueden ser pequeñas o grandes.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Peces no pueden buscar alimento natural.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Se necesita mejor calidad de alimento.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Enfermedades mas problematicas que estanque.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Limpieza y mantenimiento importantes.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Usadas en mar abierto o dentro de piscinas.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Galpón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990600"/>
            <a:ext cx="7772400" cy="50704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Una cerca en el agua.</a:t>
            </a:r>
          </a:p>
          <a:p>
            <a:pPr eaLnBrk="1" hangingPunct="1">
              <a:defRPr/>
            </a:pPr>
            <a:r>
              <a:rPr lang="en-US" smtClean="0"/>
              <a:t>Lo mismo que una jaula pero con piso de tierra.</a:t>
            </a:r>
          </a:p>
          <a:p>
            <a:pPr eaLnBrk="1" hangingPunct="1">
              <a:defRPr/>
            </a:pPr>
            <a:r>
              <a:rPr lang="en-US" smtClean="0"/>
              <a:t>Puede ser dentro de una piscina o en un lugar abierto.</a:t>
            </a:r>
          </a:p>
          <a:p>
            <a:pPr eaLnBrk="1" hangingPunct="1">
              <a:defRPr/>
            </a:pPr>
            <a:r>
              <a:rPr lang="en-US" smtClean="0"/>
              <a:t>Mismas desventajas que jaula.</a:t>
            </a:r>
          </a:p>
          <a:p>
            <a:pPr eaLnBrk="1" hangingPunct="1">
              <a:defRPr/>
            </a:pPr>
            <a:r>
              <a:rPr lang="en-US" smtClean="0"/>
              <a:t>Peligro de escape por el fondo.</a:t>
            </a:r>
          </a:p>
          <a:p>
            <a:pPr eaLnBrk="1" hangingPunct="1">
              <a:defRPr/>
            </a:pPr>
            <a:r>
              <a:rPr lang="en-US" smtClean="0"/>
              <a:t>No gasta tanto material como en una jaula.</a:t>
            </a:r>
            <a:endParaRPr lang="es-ES_tradnl" smtClean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Raceway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143000"/>
            <a:ext cx="7772400" cy="49180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Canal artificial, normalmente de concreto donde siempre hay </a:t>
            </a:r>
            <a:r>
              <a:rPr lang="en-US" sz="2800" u="sng" smtClean="0"/>
              <a:t>agua corriente</a:t>
            </a:r>
            <a:r>
              <a:rPr lang="en-US" sz="2800" smtClean="0"/>
              <a:t> y recambio de agua.</a:t>
            </a:r>
          </a:p>
          <a:p>
            <a:pPr eaLnBrk="1" hangingPunct="1">
              <a:defRPr/>
            </a:pPr>
            <a:r>
              <a:rPr lang="en-US" sz="2800" smtClean="0"/>
              <a:t>Oxígeno alto.</a:t>
            </a:r>
          </a:p>
          <a:p>
            <a:pPr eaLnBrk="1" hangingPunct="1">
              <a:defRPr/>
            </a:pPr>
            <a:r>
              <a:rPr lang="en-US" sz="2800" smtClean="0"/>
              <a:t>Excelente calidad de agua.</a:t>
            </a:r>
          </a:p>
          <a:p>
            <a:pPr eaLnBrk="1" hangingPunct="1">
              <a:defRPr/>
            </a:pPr>
            <a:r>
              <a:rPr lang="en-US" sz="2800" smtClean="0"/>
              <a:t>Alto costo de construcción y mantenimiento.</a:t>
            </a:r>
          </a:p>
          <a:p>
            <a:pPr eaLnBrk="1" hangingPunct="1">
              <a:defRPr/>
            </a:pPr>
            <a:r>
              <a:rPr lang="en-US" sz="2800" smtClean="0"/>
              <a:t>Alto requerimiento de agua.</a:t>
            </a:r>
          </a:p>
          <a:p>
            <a:pPr eaLnBrk="1" hangingPunct="1">
              <a:defRPr/>
            </a:pPr>
            <a:r>
              <a:rPr lang="en-US" sz="2800" smtClean="0"/>
              <a:t>Requerimiento de calidad y cantidad de alimento alto.</a:t>
            </a:r>
          </a:p>
          <a:p>
            <a:pPr eaLnBrk="1" hangingPunct="1">
              <a:defRPr/>
            </a:pPr>
            <a:r>
              <a:rPr lang="en-US" sz="2800" smtClean="0"/>
              <a:t>Flujo de agua alto.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trout racew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Tanques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95400"/>
            <a:ext cx="7772400" cy="47656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Tipo estanque:</a:t>
            </a:r>
          </a:p>
          <a:p>
            <a:pPr lvl="1" eaLnBrk="1" hangingPunct="1">
              <a:defRPr/>
            </a:pPr>
            <a:r>
              <a:rPr lang="en-US" smtClean="0"/>
              <a:t>Menor tamaño.</a:t>
            </a:r>
          </a:p>
          <a:p>
            <a:pPr lvl="1" eaLnBrk="1" hangingPunct="1">
              <a:defRPr/>
            </a:pPr>
            <a:r>
              <a:rPr lang="en-US" smtClean="0"/>
              <a:t>Mayor control.</a:t>
            </a:r>
          </a:p>
          <a:p>
            <a:pPr eaLnBrk="1" hangingPunct="1">
              <a:defRPr/>
            </a:pPr>
            <a:r>
              <a:rPr lang="en-US" smtClean="0"/>
              <a:t>Tipo raceway:</a:t>
            </a:r>
          </a:p>
          <a:p>
            <a:pPr lvl="1" eaLnBrk="1" hangingPunct="1">
              <a:defRPr/>
            </a:pPr>
            <a:r>
              <a:rPr lang="en-US" smtClean="0"/>
              <a:t>Mejores corrientes (circulares).</a:t>
            </a:r>
          </a:p>
          <a:p>
            <a:pPr lvl="1" eaLnBrk="1" hangingPunct="1">
              <a:defRPr/>
            </a:pPr>
            <a:r>
              <a:rPr lang="en-US" smtClean="0"/>
              <a:t>Menor costo de construcción (circulo).</a:t>
            </a:r>
            <a:endParaRPr lang="es-ES_tradnl" smtClean="0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Silos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19200"/>
            <a:ext cx="7772400" cy="48418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Tanques de pequeña área y alta altura.</a:t>
            </a:r>
          </a:p>
          <a:p>
            <a:pPr eaLnBrk="1" hangingPunct="1">
              <a:defRPr/>
            </a:pPr>
            <a:r>
              <a:rPr lang="en-US" smtClean="0"/>
              <a:t>Solo para cultivos super intensivos.</a:t>
            </a:r>
          </a:p>
          <a:p>
            <a:pPr eaLnBrk="1" hangingPunct="1">
              <a:defRPr/>
            </a:pPr>
            <a:r>
              <a:rPr lang="en-US" smtClean="0"/>
              <a:t>Aprovecha toda la columna de agua.</a:t>
            </a:r>
          </a:p>
          <a:p>
            <a:pPr eaLnBrk="1" hangingPunct="1">
              <a:defRPr/>
            </a:pPr>
            <a:r>
              <a:rPr lang="en-US" smtClean="0"/>
              <a:t>Optimiza uso de aireación por difusión, incluso permite uso de O</a:t>
            </a:r>
            <a:r>
              <a:rPr lang="en-US" baseline="-25000" smtClean="0"/>
              <a:t>2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Usados principalmente para peces pelágicos.</a:t>
            </a:r>
            <a:endParaRPr lang="es-ES_tradnl" smtClean="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Tipos de sistémas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38862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s-ES" b="1" smtClean="0">
                <a:solidFill>
                  <a:srgbClr val="FFFF00"/>
                </a:solidFill>
              </a:rPr>
              <a:t>5.  Especies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ES" smtClean="0">
              <a:solidFill>
                <a:srgbClr val="00CC00"/>
              </a:solidFill>
            </a:endParaRP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Peces</a:t>
            </a: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Moluscos</a:t>
            </a: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Crustaceos</a:t>
            </a: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Algas</a:t>
            </a: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Otros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7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78" grpId="0" autoUpdateAnimBg="0"/>
      <p:bldP spid="107417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Relación Especies </a:t>
            </a:r>
            <a:br>
              <a:rPr lang="en-US" smtClean="0"/>
            </a:br>
            <a:r>
              <a:rPr lang="en-US" smtClean="0"/>
              <a:t>Existentes : Cultivadas</a:t>
            </a:r>
            <a:endParaRPr lang="es-ES_tradnl" smtClean="0"/>
          </a:p>
        </p:txBody>
      </p:sp>
      <p:graphicFrame>
        <p:nvGraphicFramePr>
          <p:cNvPr id="1076227" name="Group 3"/>
          <p:cNvGraphicFramePr>
            <a:graphicFrameLocks noGrp="1"/>
          </p:cNvGraphicFramePr>
          <p:nvPr>
            <p:ph type="tbl" idx="1"/>
          </p:nvPr>
        </p:nvGraphicFramePr>
        <p:xfrm>
          <a:off x="1828800" y="1946275"/>
          <a:ext cx="6248400" cy="4114800"/>
        </p:xfrm>
        <a:graphic>
          <a:graphicData uri="http://schemas.openxmlformats.org/drawingml/2006/table">
            <a:tbl>
              <a:tblPr/>
              <a:tblGrid>
                <a:gridCol w="3352800"/>
                <a:gridCol w="28956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Mamiferos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457 : 1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Pajaros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1,720 : 1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Peces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815 : 1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Moluscos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3,636 : 1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Crustaceos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1,625 : 1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/>
              <a:t>Cultivo</a:t>
            </a:r>
            <a:endParaRPr lang="es-ES_tradnl" sz="4800" b="1" smtClean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2251075"/>
            <a:ext cx="7772400" cy="16764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3600" b="1" smtClean="0"/>
              <a:t>Cultivo implica algún tipo de intervención desde el inicio al final de la producción.</a:t>
            </a:r>
            <a:endParaRPr lang="es-ES_tradnl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 autoUpdateAnimBg="0"/>
      <p:bldP spid="97587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Tipos de sistémas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2895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s-ES" b="1" smtClean="0">
                <a:solidFill>
                  <a:srgbClr val="FFFF00"/>
                </a:solidFill>
              </a:rPr>
              <a:t>6.  Por la forma del circuito del agua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ES" smtClean="0">
              <a:solidFill>
                <a:srgbClr val="00CC00"/>
              </a:solidFill>
            </a:endParaRP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Abierto</a:t>
            </a: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Semicerrado</a:t>
            </a: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mtClean="0">
                <a:solidFill>
                  <a:srgbClr val="00CC00"/>
                </a:solidFill>
              </a:rPr>
              <a:t>Cerrado (??????)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7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4" grpId="0" autoUpdateAnimBg="0"/>
      <p:bldP spid="107827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304800"/>
            <a:ext cx="6611938" cy="1143000"/>
          </a:xfrm>
          <a:solidFill>
            <a:schemeClr val="bg1"/>
          </a:solidFill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3200" smtClean="0">
                <a:solidFill>
                  <a:schemeClr val="tx1"/>
                </a:solidFill>
                <a:latin typeface="Century Schoolbook" pitchFamily="18" charset="0"/>
              </a:rPr>
              <a:t>Hatchery seawater circuits:</a:t>
            </a:r>
            <a:br>
              <a:rPr lang="en-GB" sz="3200" smtClean="0">
                <a:solidFill>
                  <a:schemeClr val="tx1"/>
                </a:solidFill>
                <a:latin typeface="Century Schoolbook" pitchFamily="18" charset="0"/>
              </a:rPr>
            </a:br>
            <a:r>
              <a:rPr lang="en-GB" sz="3200" smtClean="0">
                <a:solidFill>
                  <a:schemeClr val="tx1"/>
                </a:solidFill>
                <a:latin typeface="Century Schoolbook" pitchFamily="18" charset="0"/>
              </a:rPr>
              <a:t>two possible options</a:t>
            </a:r>
          </a:p>
        </p:txBody>
      </p:sp>
      <p:pic>
        <p:nvPicPr>
          <p:cNvPr id="108032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0"/>
            <a:ext cx="18859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7910513" y="6445250"/>
            <a:ext cx="1157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 b="1">
                <a:solidFill>
                  <a:srgbClr val="FFFF00"/>
                </a:solidFill>
              </a:rPr>
              <a:t>Moretti, 99</a:t>
            </a:r>
            <a:endParaRPr lang="en-GB" sz="1600" b="1">
              <a:solidFill>
                <a:srgbClr val="FFFF00"/>
              </a:solidFill>
            </a:endParaRPr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47813" y="1600200"/>
            <a:ext cx="6611937" cy="4114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OPEN CIRCUIT </a:t>
            </a:r>
            <a:r>
              <a:rPr lang="en-GB" sz="2400" smtClean="0"/>
              <a:t>Filtered, heated and sterilised sea water is pumped into the rearing tank and then discharged  without any reuse. </a:t>
            </a:r>
            <a:r>
              <a:rPr lang="en-GB" sz="2400" smtClean="0">
                <a:solidFill>
                  <a:schemeClr val="accent1"/>
                </a:solidFill>
              </a:rPr>
              <a:t>Tank daily exchange rate</a:t>
            </a:r>
            <a:r>
              <a:rPr lang="en-GB" sz="2400" smtClean="0"/>
              <a:t>  equals </a:t>
            </a:r>
            <a:r>
              <a:rPr lang="en-GB" sz="2400" smtClean="0">
                <a:solidFill>
                  <a:schemeClr val="accent1"/>
                </a:solidFill>
              </a:rPr>
              <a:t>daily pumped water.</a:t>
            </a:r>
            <a:endParaRPr lang="en-GB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SEMI-CLOSED CIRCUIT </a:t>
            </a:r>
            <a:r>
              <a:rPr lang="en-GB" sz="2400" smtClean="0"/>
              <a:t>Filtered, heated and sterilised sea water is pumped into the rearing tank and then almost totally reused. New water is added to compensate evaporation and routinary wastes. </a:t>
            </a:r>
            <a:r>
              <a:rPr lang="en-GB" sz="2400" smtClean="0">
                <a:solidFill>
                  <a:schemeClr val="accent1"/>
                </a:solidFill>
              </a:rPr>
              <a:t>Tank daily exchange rate </a:t>
            </a:r>
            <a:r>
              <a:rPr lang="en-GB" sz="2400" smtClean="0"/>
              <a:t>exceeds </a:t>
            </a:r>
            <a:r>
              <a:rPr lang="en-GB" sz="2400" smtClean="0">
                <a:solidFill>
                  <a:schemeClr val="accent1"/>
                </a:solidFill>
              </a:rPr>
              <a:t>daily pumped water</a:t>
            </a:r>
            <a:r>
              <a:rPr lang="en-GB" sz="2400" smtClean="0"/>
              <a:t> by 10 to 100 times.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0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0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chemeClr val="bg1"/>
          </a:solidFill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solidFill>
                  <a:schemeClr val="tx1"/>
                </a:solidFill>
                <a:latin typeface="Century Schoolbook" pitchFamily="18" charset="0"/>
              </a:rPr>
              <a:t>Hatchery seawater parameters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4630738" cy="4800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000" smtClean="0">
                <a:solidFill>
                  <a:srgbClr val="FFFF00"/>
                </a:solidFill>
              </a:rPr>
              <a:t>Optimal parameters</a:t>
            </a:r>
            <a:r>
              <a:rPr lang="en-GB" sz="200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rgbClr val="00CC00"/>
                </a:solidFill>
              </a:rPr>
              <a:t>Temperature</a:t>
            </a:r>
            <a:r>
              <a:rPr lang="fr-BE" sz="2000" b="1" smtClean="0">
                <a:solidFill>
                  <a:srgbClr val="00CC00"/>
                </a:solidFill>
              </a:rPr>
              <a:t>	</a:t>
            </a:r>
            <a:r>
              <a:rPr lang="en-GB" sz="2000" b="1" smtClean="0">
                <a:solidFill>
                  <a:srgbClr val="00CC00"/>
                </a:solidFill>
              </a:rPr>
              <a:t>18 - 20 °C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rgbClr val="00CC00"/>
                </a:solidFill>
              </a:rPr>
              <a:t>Salinity	</a:t>
            </a:r>
            <a:r>
              <a:rPr lang="fr-BE" sz="2000" b="1" smtClean="0">
                <a:solidFill>
                  <a:srgbClr val="00CC00"/>
                </a:solidFill>
              </a:rPr>
              <a:t>	</a:t>
            </a:r>
            <a:r>
              <a:rPr lang="en-GB" sz="2000" b="1" smtClean="0">
                <a:solidFill>
                  <a:srgbClr val="00CC00"/>
                </a:solidFill>
              </a:rPr>
              <a:t>25 - 35 ppt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rgbClr val="00CC00"/>
                </a:solidFill>
              </a:rPr>
              <a:t>Oxygen  </a:t>
            </a:r>
            <a:r>
              <a:rPr lang="fr-BE" sz="2000" b="1" smtClean="0">
                <a:solidFill>
                  <a:srgbClr val="00CC00"/>
                </a:solidFill>
              </a:rPr>
              <a:t>		</a:t>
            </a:r>
            <a:r>
              <a:rPr lang="en-GB" sz="2000" b="1" smtClean="0">
                <a:solidFill>
                  <a:srgbClr val="00CC00"/>
                </a:solidFill>
              </a:rPr>
              <a:t>100% sat.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rgbClr val="00CC00"/>
                </a:solidFill>
              </a:rPr>
              <a:t>pH </a:t>
            </a:r>
            <a:r>
              <a:rPr lang="fr-BE" sz="2000" b="1" smtClean="0">
                <a:solidFill>
                  <a:srgbClr val="00CC00"/>
                </a:solidFill>
              </a:rPr>
              <a:t>		</a:t>
            </a:r>
            <a:r>
              <a:rPr lang="en-GB" sz="2000" b="1" smtClean="0">
                <a:solidFill>
                  <a:srgbClr val="00CC00"/>
                </a:solidFill>
              </a:rPr>
              <a:t>7,5 - 8 ,0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rgbClr val="00CC00"/>
                </a:solidFill>
              </a:rPr>
              <a:t>Ammonia</a:t>
            </a:r>
            <a:r>
              <a:rPr lang="fr-BE" sz="2000" b="1" smtClean="0">
                <a:solidFill>
                  <a:srgbClr val="00CC00"/>
                </a:solidFill>
              </a:rPr>
              <a:t>		</a:t>
            </a:r>
            <a:r>
              <a:rPr lang="en-GB" sz="2000" b="1" smtClean="0">
                <a:solidFill>
                  <a:srgbClr val="00CC00"/>
                </a:solidFill>
              </a:rPr>
              <a:t> &lt; 0.020 mg/l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rgbClr val="00CC00"/>
                </a:solidFill>
              </a:rPr>
              <a:t>Copper </a:t>
            </a:r>
            <a:r>
              <a:rPr lang="fr-BE" sz="2000" b="1" smtClean="0">
                <a:solidFill>
                  <a:srgbClr val="00CC00"/>
                </a:solidFill>
              </a:rPr>
              <a:t>		</a:t>
            </a:r>
            <a:r>
              <a:rPr lang="en-GB" sz="2000" b="1" smtClean="0">
                <a:solidFill>
                  <a:srgbClr val="00CC00"/>
                </a:solidFill>
              </a:rPr>
              <a:t>&lt; 0 , 0010 mg/l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rgbClr val="00CC00"/>
                </a:solidFill>
              </a:rPr>
              <a:t>Lead</a:t>
            </a:r>
            <a:r>
              <a:rPr lang="fr-BE" sz="2000" b="1" smtClean="0">
                <a:solidFill>
                  <a:srgbClr val="00CC00"/>
                </a:solidFill>
              </a:rPr>
              <a:t>		</a:t>
            </a:r>
            <a:r>
              <a:rPr lang="en-GB" sz="2000" b="1" smtClean="0">
                <a:solidFill>
                  <a:srgbClr val="00CC00"/>
                </a:solidFill>
              </a:rPr>
              <a:t>&lt; 0 , 004 mg/l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rgbClr val="00CC00"/>
                </a:solidFill>
              </a:rPr>
              <a:t>Iron</a:t>
            </a:r>
            <a:r>
              <a:rPr lang="fr-BE" sz="2000" b="1" smtClean="0">
                <a:solidFill>
                  <a:srgbClr val="00CC00"/>
                </a:solidFill>
              </a:rPr>
              <a:t>		</a:t>
            </a:r>
            <a:r>
              <a:rPr lang="en-GB" sz="2000" b="1" smtClean="0">
                <a:solidFill>
                  <a:srgbClr val="00CC00"/>
                </a:solidFill>
              </a:rPr>
              <a:t>&lt; 1 mg/l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rgbClr val="00CC00"/>
                </a:solidFill>
              </a:rPr>
              <a:t>Nickel</a:t>
            </a:r>
            <a:r>
              <a:rPr lang="fr-BE" sz="2000" b="1" smtClean="0">
                <a:solidFill>
                  <a:srgbClr val="00CC00"/>
                </a:solidFill>
              </a:rPr>
              <a:t>		</a:t>
            </a:r>
            <a:r>
              <a:rPr lang="en-GB" sz="2000" b="1" smtClean="0">
                <a:solidFill>
                  <a:srgbClr val="00CC00"/>
                </a:solidFill>
              </a:rPr>
              <a:t>&lt; 0 , 010 mg/l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rgbClr val="00CC00"/>
                </a:solidFill>
              </a:rPr>
              <a:t>Zinc</a:t>
            </a:r>
            <a:r>
              <a:rPr lang="fr-BE" sz="2000" b="1" smtClean="0">
                <a:solidFill>
                  <a:srgbClr val="00CC00"/>
                </a:solidFill>
              </a:rPr>
              <a:t>		</a:t>
            </a:r>
            <a:r>
              <a:rPr lang="en-GB" sz="2000" b="1" smtClean="0">
                <a:solidFill>
                  <a:srgbClr val="00CC00"/>
                </a:solidFill>
              </a:rPr>
              <a:t>&lt; 0 , 050 mg/l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rgbClr val="00CC00"/>
                </a:solidFill>
              </a:rPr>
              <a:t>Cadmium</a:t>
            </a:r>
            <a:r>
              <a:rPr lang="fr-BE" sz="2000" b="1" smtClean="0">
                <a:solidFill>
                  <a:srgbClr val="00CC00"/>
                </a:solidFill>
              </a:rPr>
              <a:t>	</a:t>
            </a:r>
            <a:r>
              <a:rPr lang="en-GB" sz="2000" b="1" smtClean="0">
                <a:solidFill>
                  <a:srgbClr val="00CC00"/>
                </a:solidFill>
              </a:rPr>
              <a:t>&lt; 0 , 003 mg/l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rgbClr val="00CC00"/>
                </a:solidFill>
              </a:rPr>
              <a:t>Chlorine</a:t>
            </a:r>
            <a:r>
              <a:rPr lang="fr-BE" sz="2000" b="1" smtClean="0">
                <a:solidFill>
                  <a:srgbClr val="00CC00"/>
                </a:solidFill>
              </a:rPr>
              <a:t>		</a:t>
            </a:r>
            <a:r>
              <a:rPr lang="en-GB" sz="2000" b="1" smtClean="0">
                <a:solidFill>
                  <a:srgbClr val="00CC00"/>
                </a:solidFill>
              </a:rPr>
              <a:t>&lt; 0 , 020 mg/l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rgbClr val="00CC00"/>
                </a:solidFill>
              </a:rPr>
              <a:t>Chromium</a:t>
            </a:r>
            <a:r>
              <a:rPr lang="fr-BE" sz="2000" b="1" smtClean="0">
                <a:solidFill>
                  <a:srgbClr val="00CC00"/>
                </a:solidFill>
              </a:rPr>
              <a:t>	</a:t>
            </a:r>
            <a:r>
              <a:rPr lang="en-GB" sz="2000" b="1" smtClean="0">
                <a:solidFill>
                  <a:srgbClr val="00CC00"/>
                </a:solidFill>
              </a:rPr>
              <a:t>&lt; 0 , 050 mg/l</a:t>
            </a:r>
          </a:p>
        </p:txBody>
      </p:sp>
      <p:sp>
        <p:nvSpPr>
          <p:cNvPr id="1081348" name="Rectangle 4"/>
          <p:cNvSpPr>
            <a:spLocks noChangeArrowheads="1"/>
          </p:cNvSpPr>
          <p:nvPr/>
        </p:nvSpPr>
        <p:spPr bwMode="auto">
          <a:xfrm>
            <a:off x="4610100" y="1990725"/>
            <a:ext cx="3390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1600" b="1">
                <a:solidFill>
                  <a:schemeClr val="accent1"/>
                </a:solidFill>
                <a:latin typeface="Arial" pitchFamily="34" charset="0"/>
              </a:rPr>
              <a:t>Due attention to chronic toxicity</a:t>
            </a:r>
          </a:p>
          <a:p>
            <a:pPr eaLnBrk="0" hangingPunct="0"/>
            <a:r>
              <a:rPr lang="en-GB" sz="1600" b="1">
                <a:solidFill>
                  <a:schemeClr val="accent1"/>
                </a:solidFill>
                <a:latin typeface="Arial" pitchFamily="34" charset="0"/>
              </a:rPr>
              <a:t>of pollutants.</a:t>
            </a:r>
          </a:p>
          <a:p>
            <a:pPr eaLnBrk="0" hangingPunct="0"/>
            <a:endParaRPr lang="en-GB" sz="1600" b="1">
              <a:solidFill>
                <a:schemeClr val="accent1"/>
              </a:solidFill>
              <a:latin typeface="Arial" pitchFamily="34" charset="0"/>
            </a:endParaRPr>
          </a:p>
          <a:p>
            <a:pPr eaLnBrk="0" hangingPunct="0"/>
            <a:r>
              <a:rPr lang="en-GB" sz="1600" b="1">
                <a:solidFill>
                  <a:schemeClr val="accent1"/>
                </a:solidFill>
                <a:latin typeface="Arial" pitchFamily="34" charset="0"/>
              </a:rPr>
              <a:t>Heavy metals are very dangerous in</a:t>
            </a:r>
          </a:p>
          <a:p>
            <a:pPr eaLnBrk="0" hangingPunct="0"/>
            <a:r>
              <a:rPr lang="en-GB" sz="1600" b="1">
                <a:solidFill>
                  <a:schemeClr val="accent1"/>
                </a:solidFill>
                <a:latin typeface="Arial" pitchFamily="34" charset="0"/>
              </a:rPr>
              <a:t>semi-closed circuits because of their accumulation.</a:t>
            </a:r>
          </a:p>
          <a:p>
            <a:pPr eaLnBrk="0" hangingPunct="0"/>
            <a:endParaRPr lang="en-GB" sz="1600" b="1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1081349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3505200"/>
            <a:ext cx="10953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7910513" y="6445250"/>
            <a:ext cx="1157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 b="1">
                <a:solidFill>
                  <a:srgbClr val="FFFF00"/>
                </a:solidFill>
              </a:rPr>
              <a:t>Moretti, 99</a:t>
            </a:r>
            <a:endParaRPr lang="en-GB" sz="1600" b="1">
              <a:solidFill>
                <a:srgbClr val="FFFF00"/>
              </a:solidFill>
            </a:endParaRPr>
          </a:p>
        </p:txBody>
      </p:sp>
      <p:sp>
        <p:nvSpPr>
          <p:cNvPr id="1081351" name="WordArt 7"/>
          <p:cNvSpPr>
            <a:spLocks noChangeArrowheads="1" noChangeShapeType="1" noTextEdit="1"/>
          </p:cNvSpPr>
          <p:nvPr/>
        </p:nvSpPr>
        <p:spPr bwMode="auto">
          <a:xfrm>
            <a:off x="7696200" y="3276600"/>
            <a:ext cx="1219200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? ? ? 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8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8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8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8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8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8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8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8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8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81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81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81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81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81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81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81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081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8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8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81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81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46" grpId="0" animBg="1" autoUpdateAnimBg="0"/>
      <p:bldP spid="1081347" grpId="0" build="p" autoUpdateAnimBg="0"/>
      <p:bldP spid="1081348" grpId="0" build="p" autoUpdateAnimBg="0"/>
      <p:bldP spid="108135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>
            <a:off x="6273800" y="5965825"/>
            <a:ext cx="1801813" cy="455613"/>
          </a:xfrm>
          <a:custGeom>
            <a:avLst/>
            <a:gdLst>
              <a:gd name="T0" fmla="*/ 1976372005 w 1230"/>
              <a:gd name="T1" fmla="*/ 720765370 h 287"/>
              <a:gd name="T2" fmla="*/ 2147483647 w 1230"/>
              <a:gd name="T3" fmla="*/ 430948001 h 287"/>
              <a:gd name="T4" fmla="*/ 1976372005 w 1230"/>
              <a:gd name="T5" fmla="*/ 143649846 h 287"/>
              <a:gd name="T6" fmla="*/ 1976372005 w 1230"/>
              <a:gd name="T7" fmla="*/ 287298105 h 287"/>
              <a:gd name="T8" fmla="*/ 656645035 w 1230"/>
              <a:gd name="T9" fmla="*/ 287298105 h 287"/>
              <a:gd name="T10" fmla="*/ 562225676 w 1230"/>
              <a:gd name="T11" fmla="*/ 267136841 h 287"/>
              <a:gd name="T12" fmla="*/ 491410059 w 1230"/>
              <a:gd name="T13" fmla="*/ 229335266 h 287"/>
              <a:gd name="T14" fmla="*/ 452783891 w 1230"/>
              <a:gd name="T15" fmla="*/ 171370790 h 287"/>
              <a:gd name="T16" fmla="*/ 439908990 w 1230"/>
              <a:gd name="T17" fmla="*/ 90725711 h 287"/>
              <a:gd name="T18" fmla="*/ 439908990 w 1230"/>
              <a:gd name="T19" fmla="*/ 0 h 287"/>
              <a:gd name="T20" fmla="*/ 0 w 1230"/>
              <a:gd name="T21" fmla="*/ 0 h 287"/>
              <a:gd name="T22" fmla="*/ 2146062 w 1230"/>
              <a:gd name="T23" fmla="*/ 138609530 h 287"/>
              <a:gd name="T24" fmla="*/ 17167029 w 1230"/>
              <a:gd name="T25" fmla="*/ 201612685 h 287"/>
              <a:gd name="T26" fmla="*/ 36480118 w 1230"/>
              <a:gd name="T27" fmla="*/ 267136841 h 287"/>
              <a:gd name="T28" fmla="*/ 62231396 w 1230"/>
              <a:gd name="T29" fmla="*/ 315020636 h 287"/>
              <a:gd name="T30" fmla="*/ 100857587 w 1230"/>
              <a:gd name="T31" fmla="*/ 365423795 h 287"/>
              <a:gd name="T32" fmla="*/ 141629816 w 1230"/>
              <a:gd name="T33" fmla="*/ 408265686 h 287"/>
              <a:gd name="T34" fmla="*/ 208151892 w 1230"/>
              <a:gd name="T35" fmla="*/ 456149580 h 287"/>
              <a:gd name="T36" fmla="*/ 283258167 w 1230"/>
              <a:gd name="T37" fmla="*/ 498991471 h 287"/>
              <a:gd name="T38" fmla="*/ 360510502 w 1230"/>
              <a:gd name="T39" fmla="*/ 526714002 h 287"/>
              <a:gd name="T40" fmla="*/ 448493234 w 1230"/>
              <a:gd name="T41" fmla="*/ 556955898 h 287"/>
              <a:gd name="T42" fmla="*/ 555787493 w 1230"/>
              <a:gd name="T43" fmla="*/ 574596210 h 287"/>
              <a:gd name="T44" fmla="*/ 656645035 w 1230"/>
              <a:gd name="T45" fmla="*/ 577117161 h 287"/>
              <a:gd name="T46" fmla="*/ 1976372005 w 1230"/>
              <a:gd name="T47" fmla="*/ 577117161 h 287"/>
              <a:gd name="T48" fmla="*/ 1976372005 w 1230"/>
              <a:gd name="T49" fmla="*/ 720765370 h 2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30"/>
              <a:gd name="T76" fmla="*/ 0 h 287"/>
              <a:gd name="T77" fmla="*/ 1230 w 1230"/>
              <a:gd name="T78" fmla="*/ 287 h 28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30" h="287">
                <a:moveTo>
                  <a:pt x="921" y="286"/>
                </a:moveTo>
                <a:lnTo>
                  <a:pt x="1229" y="171"/>
                </a:lnTo>
                <a:lnTo>
                  <a:pt x="921" y="57"/>
                </a:lnTo>
                <a:lnTo>
                  <a:pt x="921" y="114"/>
                </a:lnTo>
                <a:lnTo>
                  <a:pt x="306" y="114"/>
                </a:lnTo>
                <a:lnTo>
                  <a:pt x="262" y="106"/>
                </a:lnTo>
                <a:lnTo>
                  <a:pt x="229" y="91"/>
                </a:lnTo>
                <a:lnTo>
                  <a:pt x="211" y="68"/>
                </a:lnTo>
                <a:lnTo>
                  <a:pt x="205" y="36"/>
                </a:lnTo>
                <a:lnTo>
                  <a:pt x="205" y="0"/>
                </a:lnTo>
                <a:lnTo>
                  <a:pt x="0" y="0"/>
                </a:lnTo>
                <a:lnTo>
                  <a:pt x="1" y="55"/>
                </a:lnTo>
                <a:lnTo>
                  <a:pt x="8" y="80"/>
                </a:lnTo>
                <a:lnTo>
                  <a:pt x="17" y="106"/>
                </a:lnTo>
                <a:lnTo>
                  <a:pt x="29" y="125"/>
                </a:lnTo>
                <a:lnTo>
                  <a:pt x="47" y="145"/>
                </a:lnTo>
                <a:lnTo>
                  <a:pt x="66" y="162"/>
                </a:lnTo>
                <a:lnTo>
                  <a:pt x="97" y="181"/>
                </a:lnTo>
                <a:lnTo>
                  <a:pt x="132" y="198"/>
                </a:lnTo>
                <a:lnTo>
                  <a:pt x="168" y="209"/>
                </a:lnTo>
                <a:lnTo>
                  <a:pt x="209" y="221"/>
                </a:lnTo>
                <a:lnTo>
                  <a:pt x="259" y="228"/>
                </a:lnTo>
                <a:lnTo>
                  <a:pt x="306" y="229"/>
                </a:lnTo>
                <a:lnTo>
                  <a:pt x="921" y="229"/>
                </a:lnTo>
                <a:lnTo>
                  <a:pt x="921" y="28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 rot="16200000" flipH="1">
            <a:off x="5549107" y="2564606"/>
            <a:ext cx="1562100" cy="5310187"/>
          </a:xfrm>
          <a:prstGeom prst="homePlate">
            <a:avLst>
              <a:gd name="adj" fmla="val 33333"/>
            </a:avLst>
          </a:prstGeom>
          <a:gradFill rotWithShape="0">
            <a:gsLst>
              <a:gs pos="0">
                <a:srgbClr val="5077EF"/>
              </a:gs>
              <a:gs pos="100000">
                <a:srgbClr val="063DE8"/>
              </a:gs>
            </a:gsLst>
            <a:lin ang="5400000" scaled="1"/>
          </a:gra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US"/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>
            <a:off x="3841750" y="3598863"/>
            <a:ext cx="1177925" cy="1133475"/>
          </a:xfrm>
          <a:custGeom>
            <a:avLst/>
            <a:gdLst>
              <a:gd name="T0" fmla="*/ 4292687 w 804"/>
              <a:gd name="T1" fmla="*/ 655240599 h 714"/>
              <a:gd name="T2" fmla="*/ 23611241 w 804"/>
              <a:gd name="T3" fmla="*/ 819051493 h 714"/>
              <a:gd name="T4" fmla="*/ 49368837 w 804"/>
              <a:gd name="T5" fmla="*/ 955138495 h 714"/>
              <a:gd name="T6" fmla="*/ 85858130 w 804"/>
              <a:gd name="T7" fmla="*/ 1081146265 h 714"/>
              <a:gd name="T8" fmla="*/ 143812338 w 804"/>
              <a:gd name="T9" fmla="*/ 1242436210 h 714"/>
              <a:gd name="T10" fmla="*/ 212499748 w 804"/>
              <a:gd name="T11" fmla="*/ 1376005239 h 714"/>
              <a:gd name="T12" fmla="*/ 276892962 w 804"/>
              <a:gd name="T13" fmla="*/ 1474292093 h 714"/>
              <a:gd name="T14" fmla="*/ 343433984 w 804"/>
              <a:gd name="T15" fmla="*/ 1552416116 h 714"/>
              <a:gd name="T16" fmla="*/ 416414125 w 804"/>
              <a:gd name="T17" fmla="*/ 1625501416 h 714"/>
              <a:gd name="T18" fmla="*/ 491540518 w 804"/>
              <a:gd name="T19" fmla="*/ 1685985542 h 714"/>
              <a:gd name="T20" fmla="*/ 588130339 w 804"/>
              <a:gd name="T21" fmla="*/ 1741428961 h 714"/>
              <a:gd name="T22" fmla="*/ 676136253 w 804"/>
              <a:gd name="T23" fmla="*/ 1776711136 h 714"/>
              <a:gd name="T24" fmla="*/ 789898464 w 804"/>
              <a:gd name="T25" fmla="*/ 1796872379 h 714"/>
              <a:gd name="T26" fmla="*/ 892928779 w 804"/>
              <a:gd name="T27" fmla="*/ 1784270809 h 714"/>
              <a:gd name="T28" fmla="*/ 991664942 w 804"/>
              <a:gd name="T29" fmla="*/ 1754028944 h 714"/>
              <a:gd name="T30" fmla="*/ 1075376706 w 804"/>
              <a:gd name="T31" fmla="*/ 1711187096 h 714"/>
              <a:gd name="T32" fmla="*/ 1184847513 w 804"/>
              <a:gd name="T33" fmla="*/ 1628020778 h 714"/>
              <a:gd name="T34" fmla="*/ 1268559277 w 804"/>
              <a:gd name="T35" fmla="*/ 1542335494 h 714"/>
              <a:gd name="T36" fmla="*/ 1339392985 w 804"/>
              <a:gd name="T37" fmla="*/ 1444050228 h 714"/>
              <a:gd name="T38" fmla="*/ 1414517912 w 804"/>
              <a:gd name="T39" fmla="*/ 1318042459 h 714"/>
              <a:gd name="T40" fmla="*/ 1481058934 w 804"/>
              <a:gd name="T41" fmla="*/ 1171871859 h 714"/>
              <a:gd name="T42" fmla="*/ 1560478379 w 804"/>
              <a:gd name="T43" fmla="*/ 882054783 h 714"/>
              <a:gd name="T44" fmla="*/ 1596967671 w 804"/>
              <a:gd name="T45" fmla="*/ 630039046 h 714"/>
              <a:gd name="T46" fmla="*/ 1723609221 w 804"/>
              <a:gd name="T47" fmla="*/ 483870033 h 714"/>
              <a:gd name="T48" fmla="*/ 1171967992 w 804"/>
              <a:gd name="T49" fmla="*/ 488910344 h 714"/>
              <a:gd name="T50" fmla="*/ 1287877828 w 804"/>
              <a:gd name="T51" fmla="*/ 632558407 h 714"/>
              <a:gd name="T52" fmla="*/ 1249240727 w 804"/>
              <a:gd name="T53" fmla="*/ 856853229 h 714"/>
              <a:gd name="T54" fmla="*/ 1165528963 w 804"/>
              <a:gd name="T55" fmla="*/ 1088707525 h 714"/>
              <a:gd name="T56" fmla="*/ 1088256228 w 804"/>
              <a:gd name="T57" fmla="*/ 1217234656 h 714"/>
              <a:gd name="T58" fmla="*/ 1010983492 w 804"/>
              <a:gd name="T59" fmla="*/ 1323082769 h 714"/>
              <a:gd name="T60" fmla="*/ 916540014 w 804"/>
              <a:gd name="T61" fmla="*/ 1406247104 h 714"/>
              <a:gd name="T62" fmla="*/ 804922864 w 804"/>
              <a:gd name="T63" fmla="*/ 1471771144 h 714"/>
              <a:gd name="T64" fmla="*/ 693306996 w 804"/>
              <a:gd name="T65" fmla="*/ 1499493647 h 714"/>
              <a:gd name="T66" fmla="*/ 594569367 w 804"/>
              <a:gd name="T67" fmla="*/ 1496972698 h 714"/>
              <a:gd name="T68" fmla="*/ 497979546 w 804"/>
              <a:gd name="T69" fmla="*/ 1471771144 h 714"/>
              <a:gd name="T70" fmla="*/ 399241918 w 804"/>
              <a:gd name="T71" fmla="*/ 1421368036 h 714"/>
              <a:gd name="T72" fmla="*/ 285479798 w 804"/>
              <a:gd name="T73" fmla="*/ 1320561820 h 714"/>
              <a:gd name="T74" fmla="*/ 191034809 w 804"/>
              <a:gd name="T75" fmla="*/ 1194554051 h 714"/>
              <a:gd name="T76" fmla="*/ 124495253 w 804"/>
              <a:gd name="T77" fmla="*/ 1068546282 h 714"/>
              <a:gd name="T78" fmla="*/ 77272758 w 804"/>
              <a:gd name="T79" fmla="*/ 942538512 h 714"/>
              <a:gd name="T80" fmla="*/ 47222483 w 804"/>
              <a:gd name="T81" fmla="*/ 841732297 h 714"/>
              <a:gd name="T82" fmla="*/ 27903933 w 804"/>
              <a:gd name="T83" fmla="*/ 720764639 h 714"/>
              <a:gd name="T84" fmla="*/ 0 w 804"/>
              <a:gd name="T85" fmla="*/ 443547547 h 7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04"/>
              <a:gd name="T130" fmla="*/ 0 h 714"/>
              <a:gd name="T131" fmla="*/ 804 w 804"/>
              <a:gd name="T132" fmla="*/ 714 h 71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04" h="714">
                <a:moveTo>
                  <a:pt x="0" y="176"/>
                </a:moveTo>
                <a:lnTo>
                  <a:pt x="2" y="260"/>
                </a:lnTo>
                <a:lnTo>
                  <a:pt x="5" y="289"/>
                </a:lnTo>
                <a:lnTo>
                  <a:pt x="11" y="325"/>
                </a:lnTo>
                <a:lnTo>
                  <a:pt x="16" y="352"/>
                </a:lnTo>
                <a:lnTo>
                  <a:pt x="23" y="379"/>
                </a:lnTo>
                <a:lnTo>
                  <a:pt x="31" y="405"/>
                </a:lnTo>
                <a:lnTo>
                  <a:pt x="40" y="429"/>
                </a:lnTo>
                <a:lnTo>
                  <a:pt x="52" y="458"/>
                </a:lnTo>
                <a:lnTo>
                  <a:pt x="67" y="493"/>
                </a:lnTo>
                <a:lnTo>
                  <a:pt x="82" y="520"/>
                </a:lnTo>
                <a:lnTo>
                  <a:pt x="99" y="546"/>
                </a:lnTo>
                <a:lnTo>
                  <a:pt x="113" y="564"/>
                </a:lnTo>
                <a:lnTo>
                  <a:pt x="129" y="585"/>
                </a:lnTo>
                <a:lnTo>
                  <a:pt x="142" y="600"/>
                </a:lnTo>
                <a:lnTo>
                  <a:pt x="160" y="616"/>
                </a:lnTo>
                <a:lnTo>
                  <a:pt x="176" y="630"/>
                </a:lnTo>
                <a:lnTo>
                  <a:pt x="194" y="645"/>
                </a:lnTo>
                <a:lnTo>
                  <a:pt x="208" y="655"/>
                </a:lnTo>
                <a:lnTo>
                  <a:pt x="229" y="669"/>
                </a:lnTo>
                <a:lnTo>
                  <a:pt x="251" y="682"/>
                </a:lnTo>
                <a:lnTo>
                  <a:pt x="274" y="691"/>
                </a:lnTo>
                <a:lnTo>
                  <a:pt x="293" y="699"/>
                </a:lnTo>
                <a:lnTo>
                  <a:pt x="315" y="705"/>
                </a:lnTo>
                <a:lnTo>
                  <a:pt x="338" y="711"/>
                </a:lnTo>
                <a:lnTo>
                  <a:pt x="368" y="713"/>
                </a:lnTo>
                <a:lnTo>
                  <a:pt x="394" y="711"/>
                </a:lnTo>
                <a:lnTo>
                  <a:pt x="416" y="708"/>
                </a:lnTo>
                <a:lnTo>
                  <a:pt x="438" y="703"/>
                </a:lnTo>
                <a:lnTo>
                  <a:pt x="462" y="696"/>
                </a:lnTo>
                <a:lnTo>
                  <a:pt x="483" y="688"/>
                </a:lnTo>
                <a:lnTo>
                  <a:pt x="501" y="679"/>
                </a:lnTo>
                <a:lnTo>
                  <a:pt x="525" y="664"/>
                </a:lnTo>
                <a:lnTo>
                  <a:pt x="552" y="646"/>
                </a:lnTo>
                <a:lnTo>
                  <a:pt x="573" y="628"/>
                </a:lnTo>
                <a:lnTo>
                  <a:pt x="591" y="612"/>
                </a:lnTo>
                <a:lnTo>
                  <a:pt x="609" y="592"/>
                </a:lnTo>
                <a:lnTo>
                  <a:pt x="624" y="573"/>
                </a:lnTo>
                <a:lnTo>
                  <a:pt x="640" y="551"/>
                </a:lnTo>
                <a:lnTo>
                  <a:pt x="659" y="523"/>
                </a:lnTo>
                <a:lnTo>
                  <a:pt x="673" y="496"/>
                </a:lnTo>
                <a:lnTo>
                  <a:pt x="690" y="465"/>
                </a:lnTo>
                <a:lnTo>
                  <a:pt x="713" y="402"/>
                </a:lnTo>
                <a:lnTo>
                  <a:pt x="727" y="350"/>
                </a:lnTo>
                <a:lnTo>
                  <a:pt x="738" y="295"/>
                </a:lnTo>
                <a:lnTo>
                  <a:pt x="744" y="250"/>
                </a:lnTo>
                <a:lnTo>
                  <a:pt x="747" y="192"/>
                </a:lnTo>
                <a:lnTo>
                  <a:pt x="803" y="192"/>
                </a:lnTo>
                <a:lnTo>
                  <a:pt x="675" y="0"/>
                </a:lnTo>
                <a:lnTo>
                  <a:pt x="546" y="194"/>
                </a:lnTo>
                <a:lnTo>
                  <a:pt x="604" y="194"/>
                </a:lnTo>
                <a:lnTo>
                  <a:pt x="600" y="251"/>
                </a:lnTo>
                <a:lnTo>
                  <a:pt x="593" y="295"/>
                </a:lnTo>
                <a:lnTo>
                  <a:pt x="582" y="340"/>
                </a:lnTo>
                <a:lnTo>
                  <a:pt x="559" y="402"/>
                </a:lnTo>
                <a:lnTo>
                  <a:pt x="543" y="432"/>
                </a:lnTo>
                <a:lnTo>
                  <a:pt x="526" y="460"/>
                </a:lnTo>
                <a:lnTo>
                  <a:pt x="507" y="483"/>
                </a:lnTo>
                <a:lnTo>
                  <a:pt x="489" y="507"/>
                </a:lnTo>
                <a:lnTo>
                  <a:pt x="471" y="525"/>
                </a:lnTo>
                <a:lnTo>
                  <a:pt x="451" y="541"/>
                </a:lnTo>
                <a:lnTo>
                  <a:pt x="427" y="558"/>
                </a:lnTo>
                <a:lnTo>
                  <a:pt x="400" y="573"/>
                </a:lnTo>
                <a:lnTo>
                  <a:pt x="375" y="584"/>
                </a:lnTo>
                <a:lnTo>
                  <a:pt x="352" y="589"/>
                </a:lnTo>
                <a:lnTo>
                  <a:pt x="323" y="595"/>
                </a:lnTo>
                <a:lnTo>
                  <a:pt x="296" y="595"/>
                </a:lnTo>
                <a:lnTo>
                  <a:pt x="277" y="594"/>
                </a:lnTo>
                <a:lnTo>
                  <a:pt x="256" y="591"/>
                </a:lnTo>
                <a:lnTo>
                  <a:pt x="232" y="584"/>
                </a:lnTo>
                <a:lnTo>
                  <a:pt x="208" y="575"/>
                </a:lnTo>
                <a:lnTo>
                  <a:pt x="186" y="564"/>
                </a:lnTo>
                <a:lnTo>
                  <a:pt x="164" y="550"/>
                </a:lnTo>
                <a:lnTo>
                  <a:pt x="133" y="524"/>
                </a:lnTo>
                <a:lnTo>
                  <a:pt x="112" y="502"/>
                </a:lnTo>
                <a:lnTo>
                  <a:pt x="89" y="474"/>
                </a:lnTo>
                <a:lnTo>
                  <a:pt x="70" y="445"/>
                </a:lnTo>
                <a:lnTo>
                  <a:pt x="58" y="424"/>
                </a:lnTo>
                <a:lnTo>
                  <a:pt x="46" y="398"/>
                </a:lnTo>
                <a:lnTo>
                  <a:pt x="36" y="374"/>
                </a:lnTo>
                <a:lnTo>
                  <a:pt x="29" y="354"/>
                </a:lnTo>
                <a:lnTo>
                  <a:pt x="22" y="334"/>
                </a:lnTo>
                <a:lnTo>
                  <a:pt x="17" y="309"/>
                </a:lnTo>
                <a:lnTo>
                  <a:pt x="13" y="286"/>
                </a:lnTo>
                <a:lnTo>
                  <a:pt x="8" y="255"/>
                </a:lnTo>
                <a:lnTo>
                  <a:pt x="0" y="176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53" name="Freeform 5"/>
          <p:cNvSpPr>
            <a:spLocks/>
          </p:cNvSpPr>
          <p:nvPr/>
        </p:nvSpPr>
        <p:spPr bwMode="auto">
          <a:xfrm>
            <a:off x="6673850" y="1928813"/>
            <a:ext cx="1568450" cy="1509712"/>
          </a:xfrm>
          <a:custGeom>
            <a:avLst/>
            <a:gdLst>
              <a:gd name="T0" fmla="*/ 4289439 w 1071"/>
              <a:gd name="T1" fmla="*/ 1519652928 h 951"/>
              <a:gd name="T2" fmla="*/ 30026077 w 1071"/>
              <a:gd name="T3" fmla="*/ 1302919618 h 951"/>
              <a:gd name="T4" fmla="*/ 64340126 w 1071"/>
              <a:gd name="T5" fmla="*/ 1121468475 h 951"/>
              <a:gd name="T6" fmla="*/ 115811939 w 1071"/>
              <a:gd name="T7" fmla="*/ 952618899 h 951"/>
              <a:gd name="T8" fmla="*/ 193021867 w 1071"/>
              <a:gd name="T9" fmla="*/ 738404752 h 951"/>
              <a:gd name="T10" fmla="*/ 283097133 w 1071"/>
              <a:gd name="T11" fmla="*/ 559474557 h 951"/>
              <a:gd name="T12" fmla="*/ 368884426 w 1071"/>
              <a:gd name="T13" fmla="*/ 428426509 h 951"/>
              <a:gd name="T14" fmla="*/ 456817261 w 1071"/>
              <a:gd name="T15" fmla="*/ 327620219 h 951"/>
              <a:gd name="T16" fmla="*/ 553327417 w 1071"/>
              <a:gd name="T17" fmla="*/ 229333389 h 951"/>
              <a:gd name="T18" fmla="*/ 654127010 w 1071"/>
              <a:gd name="T19" fmla="*/ 146169026 h 951"/>
              <a:gd name="T20" fmla="*/ 782807400 w 1071"/>
              <a:gd name="T21" fmla="*/ 73083719 h 951"/>
              <a:gd name="T22" fmla="*/ 900764745 w 1071"/>
              <a:gd name="T23" fmla="*/ 25201554 h 951"/>
              <a:gd name="T24" fmla="*/ 1053037592 w 1071"/>
              <a:gd name="T25" fmla="*/ 0 h 951"/>
              <a:gd name="T26" fmla="*/ 1188152688 w 1071"/>
              <a:gd name="T27" fmla="*/ 17640296 h 951"/>
              <a:gd name="T28" fmla="*/ 1321122333 w 1071"/>
              <a:gd name="T29" fmla="*/ 57962791 h 951"/>
              <a:gd name="T30" fmla="*/ 1432646253 w 1071"/>
              <a:gd name="T31" fmla="*/ 115927169 h 951"/>
              <a:gd name="T32" fmla="*/ 1576339127 w 1071"/>
              <a:gd name="T33" fmla="*/ 224293080 h 951"/>
              <a:gd name="T34" fmla="*/ 1690007033 w 1071"/>
              <a:gd name="T35" fmla="*/ 337700838 h 951"/>
              <a:gd name="T36" fmla="*/ 1782227751 w 1071"/>
              <a:gd name="T37" fmla="*/ 468748985 h 951"/>
              <a:gd name="T38" fmla="*/ 1883028809 w 1071"/>
              <a:gd name="T39" fmla="*/ 637598561 h 951"/>
              <a:gd name="T40" fmla="*/ 1970960088 w 1071"/>
              <a:gd name="T41" fmla="*/ 831651272 h 951"/>
              <a:gd name="T42" fmla="*/ 2078194570 w 1071"/>
              <a:gd name="T43" fmla="*/ 1217234356 h 951"/>
              <a:gd name="T44" fmla="*/ 2125376922 w 1071"/>
              <a:gd name="T45" fmla="*/ 1554935095 h 951"/>
              <a:gd name="T46" fmla="*/ 2147483647 w 1071"/>
              <a:gd name="T47" fmla="*/ 1748988203 h 951"/>
              <a:gd name="T48" fmla="*/ 1561326826 w 1071"/>
              <a:gd name="T49" fmla="*/ 1741426945 h 951"/>
              <a:gd name="T50" fmla="*/ 1715743661 w 1071"/>
              <a:gd name="T51" fmla="*/ 1549894786 h 951"/>
              <a:gd name="T52" fmla="*/ 1664270406 w 1071"/>
              <a:gd name="T53" fmla="*/ 1252516523 h 951"/>
              <a:gd name="T54" fmla="*/ 1552747951 w 1071"/>
              <a:gd name="T55" fmla="*/ 945057641 h 951"/>
              <a:gd name="T56" fmla="*/ 1449802540 w 1071"/>
              <a:gd name="T57" fmla="*/ 771167558 h 951"/>
              <a:gd name="T58" fmla="*/ 1344713509 w 1071"/>
              <a:gd name="T59" fmla="*/ 630038891 h 951"/>
              <a:gd name="T60" fmla="*/ 1220322740 w 1071"/>
              <a:gd name="T61" fmla="*/ 519152081 h 951"/>
              <a:gd name="T62" fmla="*/ 1072339330 w 1071"/>
              <a:gd name="T63" fmla="*/ 433466819 h 951"/>
              <a:gd name="T64" fmla="*/ 924357385 w 1071"/>
              <a:gd name="T65" fmla="*/ 398184553 h 951"/>
              <a:gd name="T66" fmla="*/ 791386276 w 1071"/>
              <a:gd name="T67" fmla="*/ 398184553 h 951"/>
              <a:gd name="T68" fmla="*/ 662705885 w 1071"/>
              <a:gd name="T69" fmla="*/ 433466819 h 951"/>
              <a:gd name="T70" fmla="*/ 531880227 w 1071"/>
              <a:gd name="T71" fmla="*/ 498990843 h 951"/>
              <a:gd name="T72" fmla="*/ 379608753 w 1071"/>
              <a:gd name="T73" fmla="*/ 635079200 h 951"/>
              <a:gd name="T74" fmla="*/ 255216519 w 1071"/>
              <a:gd name="T75" fmla="*/ 801409415 h 951"/>
              <a:gd name="T76" fmla="*/ 167285194 w 1071"/>
              <a:gd name="T77" fmla="*/ 970259189 h 951"/>
              <a:gd name="T78" fmla="*/ 102945090 w 1071"/>
              <a:gd name="T79" fmla="*/ 1139110352 h 951"/>
              <a:gd name="T80" fmla="*/ 64340126 w 1071"/>
              <a:gd name="T81" fmla="*/ 1272677761 h 951"/>
              <a:gd name="T82" fmla="*/ 38604952 w 1071"/>
              <a:gd name="T83" fmla="*/ 1433967666 h 951"/>
              <a:gd name="T84" fmla="*/ 0 w 1071"/>
              <a:gd name="T85" fmla="*/ 1801910659 h 9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71"/>
              <a:gd name="T130" fmla="*/ 0 h 951"/>
              <a:gd name="T131" fmla="*/ 1071 w 1071"/>
              <a:gd name="T132" fmla="*/ 951 h 9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71" h="951">
                <a:moveTo>
                  <a:pt x="0" y="715"/>
                </a:moveTo>
                <a:lnTo>
                  <a:pt x="2" y="603"/>
                </a:lnTo>
                <a:lnTo>
                  <a:pt x="6" y="565"/>
                </a:lnTo>
                <a:lnTo>
                  <a:pt x="14" y="517"/>
                </a:lnTo>
                <a:lnTo>
                  <a:pt x="21" y="481"/>
                </a:lnTo>
                <a:lnTo>
                  <a:pt x="30" y="445"/>
                </a:lnTo>
                <a:lnTo>
                  <a:pt x="42" y="410"/>
                </a:lnTo>
                <a:lnTo>
                  <a:pt x="54" y="378"/>
                </a:lnTo>
                <a:lnTo>
                  <a:pt x="69" y="340"/>
                </a:lnTo>
                <a:lnTo>
                  <a:pt x="90" y="293"/>
                </a:lnTo>
                <a:lnTo>
                  <a:pt x="110" y="257"/>
                </a:lnTo>
                <a:lnTo>
                  <a:pt x="132" y="222"/>
                </a:lnTo>
                <a:lnTo>
                  <a:pt x="150" y="198"/>
                </a:lnTo>
                <a:lnTo>
                  <a:pt x="172" y="170"/>
                </a:lnTo>
                <a:lnTo>
                  <a:pt x="189" y="150"/>
                </a:lnTo>
                <a:lnTo>
                  <a:pt x="213" y="130"/>
                </a:lnTo>
                <a:lnTo>
                  <a:pt x="234" y="110"/>
                </a:lnTo>
                <a:lnTo>
                  <a:pt x="258" y="91"/>
                </a:lnTo>
                <a:lnTo>
                  <a:pt x="277" y="77"/>
                </a:lnTo>
                <a:lnTo>
                  <a:pt x="305" y="58"/>
                </a:lnTo>
                <a:lnTo>
                  <a:pt x="335" y="41"/>
                </a:lnTo>
                <a:lnTo>
                  <a:pt x="365" y="29"/>
                </a:lnTo>
                <a:lnTo>
                  <a:pt x="390" y="19"/>
                </a:lnTo>
                <a:lnTo>
                  <a:pt x="420" y="10"/>
                </a:lnTo>
                <a:lnTo>
                  <a:pt x="451" y="3"/>
                </a:lnTo>
                <a:lnTo>
                  <a:pt x="491" y="0"/>
                </a:lnTo>
                <a:lnTo>
                  <a:pt x="525" y="2"/>
                </a:lnTo>
                <a:lnTo>
                  <a:pt x="554" y="7"/>
                </a:lnTo>
                <a:lnTo>
                  <a:pt x="584" y="13"/>
                </a:lnTo>
                <a:lnTo>
                  <a:pt x="616" y="23"/>
                </a:lnTo>
                <a:lnTo>
                  <a:pt x="643" y="33"/>
                </a:lnTo>
                <a:lnTo>
                  <a:pt x="668" y="46"/>
                </a:lnTo>
                <a:lnTo>
                  <a:pt x="700" y="65"/>
                </a:lnTo>
                <a:lnTo>
                  <a:pt x="735" y="89"/>
                </a:lnTo>
                <a:lnTo>
                  <a:pt x="764" y="114"/>
                </a:lnTo>
                <a:lnTo>
                  <a:pt x="788" y="134"/>
                </a:lnTo>
                <a:lnTo>
                  <a:pt x="812" y="161"/>
                </a:lnTo>
                <a:lnTo>
                  <a:pt x="831" y="186"/>
                </a:lnTo>
                <a:lnTo>
                  <a:pt x="852" y="216"/>
                </a:lnTo>
                <a:lnTo>
                  <a:pt x="878" y="253"/>
                </a:lnTo>
                <a:lnTo>
                  <a:pt x="897" y="289"/>
                </a:lnTo>
                <a:lnTo>
                  <a:pt x="919" y="330"/>
                </a:lnTo>
                <a:lnTo>
                  <a:pt x="950" y="414"/>
                </a:lnTo>
                <a:lnTo>
                  <a:pt x="969" y="483"/>
                </a:lnTo>
                <a:lnTo>
                  <a:pt x="984" y="557"/>
                </a:lnTo>
                <a:lnTo>
                  <a:pt x="991" y="617"/>
                </a:lnTo>
                <a:lnTo>
                  <a:pt x="996" y="694"/>
                </a:lnTo>
                <a:lnTo>
                  <a:pt x="1070" y="694"/>
                </a:lnTo>
                <a:lnTo>
                  <a:pt x="900" y="950"/>
                </a:lnTo>
                <a:lnTo>
                  <a:pt x="728" y="691"/>
                </a:lnTo>
                <a:lnTo>
                  <a:pt x="804" y="692"/>
                </a:lnTo>
                <a:lnTo>
                  <a:pt x="800" y="615"/>
                </a:lnTo>
                <a:lnTo>
                  <a:pt x="790" y="557"/>
                </a:lnTo>
                <a:lnTo>
                  <a:pt x="776" y="497"/>
                </a:lnTo>
                <a:lnTo>
                  <a:pt x="745" y="414"/>
                </a:lnTo>
                <a:lnTo>
                  <a:pt x="724" y="375"/>
                </a:lnTo>
                <a:lnTo>
                  <a:pt x="701" y="337"/>
                </a:lnTo>
                <a:lnTo>
                  <a:pt x="676" y="306"/>
                </a:lnTo>
                <a:lnTo>
                  <a:pt x="651" y="275"/>
                </a:lnTo>
                <a:lnTo>
                  <a:pt x="627" y="250"/>
                </a:lnTo>
                <a:lnTo>
                  <a:pt x="601" y="230"/>
                </a:lnTo>
                <a:lnTo>
                  <a:pt x="569" y="206"/>
                </a:lnTo>
                <a:lnTo>
                  <a:pt x="533" y="186"/>
                </a:lnTo>
                <a:lnTo>
                  <a:pt x="500" y="172"/>
                </a:lnTo>
                <a:lnTo>
                  <a:pt x="469" y="165"/>
                </a:lnTo>
                <a:lnTo>
                  <a:pt x="431" y="158"/>
                </a:lnTo>
                <a:lnTo>
                  <a:pt x="394" y="157"/>
                </a:lnTo>
                <a:lnTo>
                  <a:pt x="369" y="158"/>
                </a:lnTo>
                <a:lnTo>
                  <a:pt x="341" y="162"/>
                </a:lnTo>
                <a:lnTo>
                  <a:pt x="309" y="172"/>
                </a:lnTo>
                <a:lnTo>
                  <a:pt x="277" y="184"/>
                </a:lnTo>
                <a:lnTo>
                  <a:pt x="248" y="198"/>
                </a:lnTo>
                <a:lnTo>
                  <a:pt x="219" y="218"/>
                </a:lnTo>
                <a:lnTo>
                  <a:pt x="177" y="252"/>
                </a:lnTo>
                <a:lnTo>
                  <a:pt x="149" y="281"/>
                </a:lnTo>
                <a:lnTo>
                  <a:pt x="119" y="318"/>
                </a:lnTo>
                <a:lnTo>
                  <a:pt x="94" y="357"/>
                </a:lnTo>
                <a:lnTo>
                  <a:pt x="78" y="385"/>
                </a:lnTo>
                <a:lnTo>
                  <a:pt x="61" y="420"/>
                </a:lnTo>
                <a:lnTo>
                  <a:pt x="48" y="452"/>
                </a:lnTo>
                <a:lnTo>
                  <a:pt x="38" y="478"/>
                </a:lnTo>
                <a:lnTo>
                  <a:pt x="30" y="505"/>
                </a:lnTo>
                <a:lnTo>
                  <a:pt x="22" y="538"/>
                </a:lnTo>
                <a:lnTo>
                  <a:pt x="18" y="569"/>
                </a:lnTo>
                <a:lnTo>
                  <a:pt x="10" y="610"/>
                </a:lnTo>
                <a:lnTo>
                  <a:pt x="0" y="715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82374" name="Rectangle 6"/>
          <p:cNvSpPr>
            <a:spLocks noGrp="1" noChangeArrowheads="1"/>
          </p:cNvSpPr>
          <p:nvPr>
            <p:ph type="title"/>
          </p:nvPr>
        </p:nvSpPr>
        <p:spPr>
          <a:xfrm>
            <a:off x="1336675" y="152400"/>
            <a:ext cx="6611938" cy="1143000"/>
          </a:xfrm>
          <a:solidFill>
            <a:schemeClr val="bg1"/>
          </a:solidFill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chemeClr val="tx1"/>
                </a:solidFill>
                <a:latin typeface="Century Schoolbook" pitchFamily="18" charset="0"/>
              </a:rPr>
              <a:t>Open circuit scheme</a:t>
            </a:r>
          </a:p>
        </p:txBody>
      </p:sp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4613275" y="2549525"/>
            <a:ext cx="2449513" cy="1073150"/>
            <a:chOff x="3148" y="1606"/>
            <a:chExt cx="1672" cy="676"/>
          </a:xfrm>
        </p:grpSpPr>
        <p:sp>
          <p:nvSpPr>
            <p:cNvPr id="53269" name="Rectangle 8"/>
            <p:cNvSpPr>
              <a:spLocks noChangeArrowheads="1"/>
            </p:cNvSpPr>
            <p:nvPr/>
          </p:nvSpPr>
          <p:spPr bwMode="auto">
            <a:xfrm>
              <a:off x="3148" y="1783"/>
              <a:ext cx="1672" cy="322"/>
            </a:xfrm>
            <a:prstGeom prst="rect">
              <a:avLst/>
            </a:prstGeom>
            <a:gradFill rotWithShape="0">
              <a:gsLst>
                <a:gs pos="0">
                  <a:srgbClr val="FC0128"/>
                </a:gs>
                <a:gs pos="50000">
                  <a:srgbClr val="FFFFFF"/>
                </a:gs>
                <a:gs pos="100000">
                  <a:srgbClr val="FC0128"/>
                </a:gs>
              </a:gsLst>
              <a:lin ang="5400000" scaled="1"/>
            </a:gra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 useBgFill="1">
          <p:nvSpPr>
            <p:cNvPr id="53270" name="Rectangle 9"/>
            <p:cNvSpPr>
              <a:spLocks noChangeArrowheads="1"/>
            </p:cNvSpPr>
            <p:nvPr/>
          </p:nvSpPr>
          <p:spPr bwMode="auto">
            <a:xfrm>
              <a:off x="3193" y="2265"/>
              <a:ext cx="272" cy="17"/>
            </a:xfrm>
            <a:prstGeom prst="rect">
              <a:avLst/>
            </a:prstGeom>
            <a:ln w="47625" cmpd="thinThick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3271" name="Rectangle 10"/>
            <p:cNvSpPr>
              <a:spLocks noChangeArrowheads="1"/>
            </p:cNvSpPr>
            <p:nvPr/>
          </p:nvSpPr>
          <p:spPr bwMode="auto">
            <a:xfrm>
              <a:off x="3249" y="2113"/>
              <a:ext cx="160" cy="133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 useBgFill="1">
          <p:nvSpPr>
            <p:cNvPr id="53272" name="Rectangle 11"/>
            <p:cNvSpPr>
              <a:spLocks noChangeArrowheads="1"/>
            </p:cNvSpPr>
            <p:nvPr/>
          </p:nvSpPr>
          <p:spPr bwMode="auto">
            <a:xfrm>
              <a:off x="4503" y="1606"/>
              <a:ext cx="272" cy="17"/>
            </a:xfrm>
            <a:prstGeom prst="rect">
              <a:avLst/>
            </a:prstGeom>
            <a:ln w="47625" cmpd="thinThick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3273" name="Rectangle 12"/>
            <p:cNvSpPr>
              <a:spLocks noChangeArrowheads="1"/>
            </p:cNvSpPr>
            <p:nvPr/>
          </p:nvSpPr>
          <p:spPr bwMode="auto">
            <a:xfrm>
              <a:off x="4559" y="1642"/>
              <a:ext cx="160" cy="133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</p:grpSp>
      <p:grpSp>
        <p:nvGrpSpPr>
          <p:cNvPr id="53256" name="Group 13"/>
          <p:cNvGrpSpPr>
            <a:grpSpLocks/>
          </p:cNvGrpSpPr>
          <p:nvPr/>
        </p:nvGrpSpPr>
        <p:grpSpPr bwMode="auto">
          <a:xfrm>
            <a:off x="3217863" y="2470150"/>
            <a:ext cx="873125" cy="1587500"/>
            <a:chOff x="2196" y="1556"/>
            <a:chExt cx="596" cy="1000"/>
          </a:xfrm>
        </p:grpSpPr>
        <p:grpSp>
          <p:nvGrpSpPr>
            <p:cNvPr id="53263" name="Group 14"/>
            <p:cNvGrpSpPr>
              <a:grpSpLocks/>
            </p:cNvGrpSpPr>
            <p:nvPr/>
          </p:nvGrpSpPr>
          <p:grpSpPr bwMode="auto">
            <a:xfrm>
              <a:off x="2196" y="1556"/>
              <a:ext cx="596" cy="1000"/>
              <a:chOff x="2196" y="1556"/>
              <a:chExt cx="596" cy="1000"/>
            </a:xfrm>
          </p:grpSpPr>
          <p:sp>
            <p:nvSpPr>
              <p:cNvPr id="53266" name="AutoShape 15"/>
              <p:cNvSpPr>
                <a:spLocks noChangeArrowheads="1"/>
              </p:cNvSpPr>
              <p:nvPr/>
            </p:nvSpPr>
            <p:spPr bwMode="auto">
              <a:xfrm>
                <a:off x="2196" y="1571"/>
                <a:ext cx="553" cy="971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rgbClr val="919191"/>
                  </a:gs>
                  <a:gs pos="50000">
                    <a:srgbClr val="2B2B2B"/>
                  </a:gs>
                  <a:gs pos="100000">
                    <a:srgbClr val="919191"/>
                  </a:gs>
                </a:gsLst>
                <a:lin ang="2700000" scaled="1"/>
              </a:gradFill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  <p:sp>
            <p:nvSpPr>
              <p:cNvPr id="53267" name="AutoShape 16"/>
              <p:cNvSpPr>
                <a:spLocks noChangeArrowheads="1"/>
              </p:cNvSpPr>
              <p:nvPr/>
            </p:nvSpPr>
            <p:spPr bwMode="auto">
              <a:xfrm>
                <a:off x="2218" y="1556"/>
                <a:ext cx="552" cy="970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rgbClr val="919191"/>
                  </a:gs>
                  <a:gs pos="50000">
                    <a:srgbClr val="2B2B2B"/>
                  </a:gs>
                  <a:gs pos="100000">
                    <a:srgbClr val="919191"/>
                  </a:gs>
                </a:gsLst>
                <a:lin ang="2700000" scaled="1"/>
              </a:gradFill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  <p:sp>
            <p:nvSpPr>
              <p:cNvPr id="53268" name="AutoShape 17"/>
              <p:cNvSpPr>
                <a:spLocks noChangeArrowheads="1"/>
              </p:cNvSpPr>
              <p:nvPr/>
            </p:nvSpPr>
            <p:spPr bwMode="auto">
              <a:xfrm>
                <a:off x="2239" y="1584"/>
                <a:ext cx="553" cy="972"/>
              </a:xfrm>
              <a:prstGeom prst="roundRect">
                <a:avLst>
                  <a:gd name="adj" fmla="val 9278"/>
                </a:avLst>
              </a:prstGeom>
              <a:gradFill rotWithShape="0">
                <a:gsLst>
                  <a:gs pos="0">
                    <a:srgbClr val="919191"/>
                  </a:gs>
                  <a:gs pos="50000">
                    <a:srgbClr val="2B2B2B"/>
                  </a:gs>
                  <a:gs pos="100000">
                    <a:srgbClr val="919191"/>
                  </a:gs>
                </a:gsLst>
                <a:lin ang="2700000" scaled="1"/>
              </a:gradFill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</p:grpSp>
        <p:sp useBgFill="1">
          <p:nvSpPr>
            <p:cNvPr id="53264" name="Oval 18"/>
            <p:cNvSpPr>
              <a:spLocks noChangeArrowheads="1"/>
            </p:cNvSpPr>
            <p:nvPr/>
          </p:nvSpPr>
          <p:spPr bwMode="auto">
            <a:xfrm>
              <a:off x="2268" y="1596"/>
              <a:ext cx="120" cy="120"/>
            </a:xfrm>
            <a:prstGeom prst="ellipse">
              <a:avLst/>
            </a:prstGeom>
            <a:ln w="38100" cmpd="dbl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 useBgFill="1">
          <p:nvSpPr>
            <p:cNvPr id="53265" name="Oval 19"/>
            <p:cNvSpPr>
              <a:spLocks noChangeArrowheads="1"/>
            </p:cNvSpPr>
            <p:nvPr/>
          </p:nvSpPr>
          <p:spPr bwMode="auto">
            <a:xfrm>
              <a:off x="2604" y="2412"/>
              <a:ext cx="120" cy="120"/>
            </a:xfrm>
            <a:prstGeom prst="ellipse">
              <a:avLst/>
            </a:prstGeom>
            <a:ln w="38100" cmpd="dbl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</p:grpSp>
      <p:sp>
        <p:nvSpPr>
          <p:cNvPr id="53257" name="Rectangle 20"/>
          <p:cNvSpPr>
            <a:spLocks noChangeArrowheads="1"/>
          </p:cNvSpPr>
          <p:nvPr/>
        </p:nvSpPr>
        <p:spPr bwMode="auto">
          <a:xfrm>
            <a:off x="407988" y="1881188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800" b="1">
                <a:latin typeface="Arial" pitchFamily="34" charset="0"/>
              </a:rPr>
              <a:t>Mechanical filter</a:t>
            </a:r>
          </a:p>
        </p:txBody>
      </p:sp>
      <p:sp>
        <p:nvSpPr>
          <p:cNvPr id="53258" name="Rectangle 21"/>
          <p:cNvSpPr>
            <a:spLocks noChangeArrowheads="1"/>
          </p:cNvSpPr>
          <p:nvPr/>
        </p:nvSpPr>
        <p:spPr bwMode="auto">
          <a:xfrm>
            <a:off x="2798763" y="2719388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800" b="1">
                <a:latin typeface="Arial" pitchFamily="34" charset="0"/>
              </a:rPr>
              <a:t>Plate exchanger</a:t>
            </a:r>
          </a:p>
        </p:txBody>
      </p:sp>
      <p:sp>
        <p:nvSpPr>
          <p:cNvPr id="53259" name="Rectangle 22"/>
          <p:cNvSpPr>
            <a:spLocks noChangeArrowheads="1"/>
          </p:cNvSpPr>
          <p:nvPr/>
        </p:nvSpPr>
        <p:spPr bwMode="auto">
          <a:xfrm>
            <a:off x="4908550" y="2414588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800" b="1">
                <a:latin typeface="Arial" pitchFamily="34" charset="0"/>
              </a:rPr>
              <a:t>U.V. Steriliser</a:t>
            </a:r>
          </a:p>
        </p:txBody>
      </p:sp>
      <p:sp>
        <p:nvSpPr>
          <p:cNvPr id="53260" name="Freeform 23"/>
          <p:cNvSpPr>
            <a:spLocks/>
          </p:cNvSpPr>
          <p:nvPr/>
        </p:nvSpPr>
        <p:spPr bwMode="auto">
          <a:xfrm>
            <a:off x="2354263" y="1506538"/>
            <a:ext cx="1235075" cy="1085850"/>
          </a:xfrm>
          <a:custGeom>
            <a:avLst/>
            <a:gdLst>
              <a:gd name="T0" fmla="*/ 4303694 w 842"/>
              <a:gd name="T1" fmla="*/ 1091226870 h 684"/>
              <a:gd name="T2" fmla="*/ 23667380 w 842"/>
              <a:gd name="T3" fmla="*/ 937498187 h 684"/>
              <a:gd name="T4" fmla="*/ 51638464 w 842"/>
              <a:gd name="T5" fmla="*/ 806449911 h 684"/>
              <a:gd name="T6" fmla="*/ 90367295 w 842"/>
              <a:gd name="T7" fmla="*/ 685482454 h 684"/>
              <a:gd name="T8" fmla="*/ 150611678 w 842"/>
              <a:gd name="T9" fmla="*/ 531752184 h 684"/>
              <a:gd name="T10" fmla="*/ 223767160 w 842"/>
              <a:gd name="T11" fmla="*/ 403224955 h 684"/>
              <a:gd name="T12" fmla="*/ 290467058 w 842"/>
              <a:gd name="T13" fmla="*/ 307459052 h 684"/>
              <a:gd name="T14" fmla="*/ 359317336 w 842"/>
              <a:gd name="T15" fmla="*/ 234373753 h 684"/>
              <a:gd name="T16" fmla="*/ 436775089 w 842"/>
              <a:gd name="T17" fmla="*/ 166330303 h 684"/>
              <a:gd name="T18" fmla="*/ 514234218 w 842"/>
              <a:gd name="T19" fmla="*/ 105846574 h 684"/>
              <a:gd name="T20" fmla="*/ 617511101 w 842"/>
              <a:gd name="T21" fmla="*/ 52924081 h 684"/>
              <a:gd name="T22" fmla="*/ 710030220 w 842"/>
              <a:gd name="T23" fmla="*/ 17640300 h 684"/>
              <a:gd name="T24" fmla="*/ 830519122 w 842"/>
              <a:gd name="T25" fmla="*/ 0 h 684"/>
              <a:gd name="T26" fmla="*/ 938099697 w 842"/>
              <a:gd name="T27" fmla="*/ 12601574 h 684"/>
              <a:gd name="T28" fmla="*/ 1041376580 w 842"/>
              <a:gd name="T29" fmla="*/ 42843447 h 684"/>
              <a:gd name="T30" fmla="*/ 1129592007 w 842"/>
              <a:gd name="T31" fmla="*/ 83165945 h 684"/>
              <a:gd name="T32" fmla="*/ 1243628121 w 842"/>
              <a:gd name="T33" fmla="*/ 161289992 h 684"/>
              <a:gd name="T34" fmla="*/ 1331843547 w 842"/>
              <a:gd name="T35" fmla="*/ 244454374 h 684"/>
              <a:gd name="T36" fmla="*/ 1404997517 w 842"/>
              <a:gd name="T37" fmla="*/ 337700916 h 684"/>
              <a:gd name="T38" fmla="*/ 1484607025 w 842"/>
              <a:gd name="T39" fmla="*/ 458668472 h 684"/>
              <a:gd name="T40" fmla="*/ 1553459136 w 842"/>
              <a:gd name="T41" fmla="*/ 597276223 h 684"/>
              <a:gd name="T42" fmla="*/ 1639522716 w 842"/>
              <a:gd name="T43" fmla="*/ 874493510 h 684"/>
              <a:gd name="T44" fmla="*/ 1676099701 w 842"/>
              <a:gd name="T45" fmla="*/ 1118949372 h 684"/>
              <a:gd name="T46" fmla="*/ 1809499497 w 842"/>
              <a:gd name="T47" fmla="*/ 1257557123 h 684"/>
              <a:gd name="T48" fmla="*/ 1230718510 w 842"/>
              <a:gd name="T49" fmla="*/ 1252516812 h 684"/>
              <a:gd name="T50" fmla="*/ 1353359075 w 842"/>
              <a:gd name="T51" fmla="*/ 1113909062 h 684"/>
              <a:gd name="T52" fmla="*/ 1312478398 w 842"/>
              <a:gd name="T53" fmla="*/ 902216012 h 684"/>
              <a:gd name="T54" fmla="*/ 1224262972 w 842"/>
              <a:gd name="T55" fmla="*/ 680442143 h 684"/>
              <a:gd name="T56" fmla="*/ 1142501617 w 842"/>
              <a:gd name="T57" fmla="*/ 554434376 h 684"/>
              <a:gd name="T58" fmla="*/ 1060741729 w 842"/>
              <a:gd name="T59" fmla="*/ 453628162 h 684"/>
              <a:gd name="T60" fmla="*/ 963918918 w 842"/>
              <a:gd name="T61" fmla="*/ 372983091 h 684"/>
              <a:gd name="T62" fmla="*/ 845580579 w 842"/>
              <a:gd name="T63" fmla="*/ 312499363 h 684"/>
              <a:gd name="T64" fmla="*/ 729393902 w 842"/>
              <a:gd name="T65" fmla="*/ 284776860 h 684"/>
              <a:gd name="T66" fmla="*/ 623965173 w 842"/>
              <a:gd name="T67" fmla="*/ 287297809 h 684"/>
              <a:gd name="T68" fmla="*/ 522840136 w 842"/>
              <a:gd name="T69" fmla="*/ 312499363 h 684"/>
              <a:gd name="T70" fmla="*/ 419563253 w 842"/>
              <a:gd name="T71" fmla="*/ 360383108 h 684"/>
              <a:gd name="T72" fmla="*/ 299072976 w 842"/>
              <a:gd name="T73" fmla="*/ 456147523 h 684"/>
              <a:gd name="T74" fmla="*/ 202250165 w 842"/>
              <a:gd name="T75" fmla="*/ 577114980 h 684"/>
              <a:gd name="T76" fmla="*/ 131247996 w 842"/>
              <a:gd name="T77" fmla="*/ 698084024 h 684"/>
              <a:gd name="T78" fmla="*/ 81761377 w 842"/>
              <a:gd name="T79" fmla="*/ 819051481 h 684"/>
              <a:gd name="T80" fmla="*/ 49486618 w 842"/>
              <a:gd name="T81" fmla="*/ 914815995 h 684"/>
              <a:gd name="T82" fmla="*/ 30122925 w 842"/>
              <a:gd name="T83" fmla="*/ 1030743141 h 684"/>
              <a:gd name="T84" fmla="*/ 0 w 842"/>
              <a:gd name="T85" fmla="*/ 1295360247 h 6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42"/>
              <a:gd name="T130" fmla="*/ 0 h 684"/>
              <a:gd name="T131" fmla="*/ 842 w 842"/>
              <a:gd name="T132" fmla="*/ 684 h 68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42" h="684">
                <a:moveTo>
                  <a:pt x="0" y="514"/>
                </a:moveTo>
                <a:lnTo>
                  <a:pt x="2" y="433"/>
                </a:lnTo>
                <a:lnTo>
                  <a:pt x="5" y="406"/>
                </a:lnTo>
                <a:lnTo>
                  <a:pt x="11" y="372"/>
                </a:lnTo>
                <a:lnTo>
                  <a:pt x="16" y="346"/>
                </a:lnTo>
                <a:lnTo>
                  <a:pt x="24" y="320"/>
                </a:lnTo>
                <a:lnTo>
                  <a:pt x="33" y="295"/>
                </a:lnTo>
                <a:lnTo>
                  <a:pt x="42" y="272"/>
                </a:lnTo>
                <a:lnTo>
                  <a:pt x="54" y="244"/>
                </a:lnTo>
                <a:lnTo>
                  <a:pt x="70" y="211"/>
                </a:lnTo>
                <a:lnTo>
                  <a:pt x="86" y="185"/>
                </a:lnTo>
                <a:lnTo>
                  <a:pt x="104" y="160"/>
                </a:lnTo>
                <a:lnTo>
                  <a:pt x="118" y="143"/>
                </a:lnTo>
                <a:lnTo>
                  <a:pt x="135" y="122"/>
                </a:lnTo>
                <a:lnTo>
                  <a:pt x="148" y="108"/>
                </a:lnTo>
                <a:lnTo>
                  <a:pt x="167" y="93"/>
                </a:lnTo>
                <a:lnTo>
                  <a:pt x="184" y="79"/>
                </a:lnTo>
                <a:lnTo>
                  <a:pt x="203" y="66"/>
                </a:lnTo>
                <a:lnTo>
                  <a:pt x="218" y="55"/>
                </a:lnTo>
                <a:lnTo>
                  <a:pt x="239" y="42"/>
                </a:lnTo>
                <a:lnTo>
                  <a:pt x="263" y="29"/>
                </a:lnTo>
                <a:lnTo>
                  <a:pt x="287" y="21"/>
                </a:lnTo>
                <a:lnTo>
                  <a:pt x="307" y="14"/>
                </a:lnTo>
                <a:lnTo>
                  <a:pt x="330" y="7"/>
                </a:lnTo>
                <a:lnTo>
                  <a:pt x="355" y="2"/>
                </a:lnTo>
                <a:lnTo>
                  <a:pt x="386" y="0"/>
                </a:lnTo>
                <a:lnTo>
                  <a:pt x="413" y="2"/>
                </a:lnTo>
                <a:lnTo>
                  <a:pt x="436" y="5"/>
                </a:lnTo>
                <a:lnTo>
                  <a:pt x="459" y="9"/>
                </a:lnTo>
                <a:lnTo>
                  <a:pt x="484" y="17"/>
                </a:lnTo>
                <a:lnTo>
                  <a:pt x="505" y="24"/>
                </a:lnTo>
                <a:lnTo>
                  <a:pt x="525" y="33"/>
                </a:lnTo>
                <a:lnTo>
                  <a:pt x="550" y="47"/>
                </a:lnTo>
                <a:lnTo>
                  <a:pt x="578" y="64"/>
                </a:lnTo>
                <a:lnTo>
                  <a:pt x="600" y="82"/>
                </a:lnTo>
                <a:lnTo>
                  <a:pt x="619" y="97"/>
                </a:lnTo>
                <a:lnTo>
                  <a:pt x="638" y="116"/>
                </a:lnTo>
                <a:lnTo>
                  <a:pt x="653" y="134"/>
                </a:lnTo>
                <a:lnTo>
                  <a:pt x="670" y="155"/>
                </a:lnTo>
                <a:lnTo>
                  <a:pt x="690" y="182"/>
                </a:lnTo>
                <a:lnTo>
                  <a:pt x="705" y="208"/>
                </a:lnTo>
                <a:lnTo>
                  <a:pt x="722" y="237"/>
                </a:lnTo>
                <a:lnTo>
                  <a:pt x="747" y="298"/>
                </a:lnTo>
                <a:lnTo>
                  <a:pt x="762" y="347"/>
                </a:lnTo>
                <a:lnTo>
                  <a:pt x="773" y="401"/>
                </a:lnTo>
                <a:lnTo>
                  <a:pt x="779" y="444"/>
                </a:lnTo>
                <a:lnTo>
                  <a:pt x="783" y="499"/>
                </a:lnTo>
                <a:lnTo>
                  <a:pt x="841" y="499"/>
                </a:lnTo>
                <a:lnTo>
                  <a:pt x="707" y="683"/>
                </a:lnTo>
                <a:lnTo>
                  <a:pt x="572" y="497"/>
                </a:lnTo>
                <a:lnTo>
                  <a:pt x="632" y="497"/>
                </a:lnTo>
                <a:lnTo>
                  <a:pt x="629" y="442"/>
                </a:lnTo>
                <a:lnTo>
                  <a:pt x="621" y="401"/>
                </a:lnTo>
                <a:lnTo>
                  <a:pt x="610" y="358"/>
                </a:lnTo>
                <a:lnTo>
                  <a:pt x="585" y="298"/>
                </a:lnTo>
                <a:lnTo>
                  <a:pt x="569" y="270"/>
                </a:lnTo>
                <a:lnTo>
                  <a:pt x="551" y="243"/>
                </a:lnTo>
                <a:lnTo>
                  <a:pt x="531" y="220"/>
                </a:lnTo>
                <a:lnTo>
                  <a:pt x="512" y="198"/>
                </a:lnTo>
                <a:lnTo>
                  <a:pt x="493" y="180"/>
                </a:lnTo>
                <a:lnTo>
                  <a:pt x="472" y="165"/>
                </a:lnTo>
                <a:lnTo>
                  <a:pt x="448" y="148"/>
                </a:lnTo>
                <a:lnTo>
                  <a:pt x="419" y="134"/>
                </a:lnTo>
                <a:lnTo>
                  <a:pt x="393" y="124"/>
                </a:lnTo>
                <a:lnTo>
                  <a:pt x="369" y="118"/>
                </a:lnTo>
                <a:lnTo>
                  <a:pt x="339" y="113"/>
                </a:lnTo>
                <a:lnTo>
                  <a:pt x="310" y="113"/>
                </a:lnTo>
                <a:lnTo>
                  <a:pt x="290" y="114"/>
                </a:lnTo>
                <a:lnTo>
                  <a:pt x="268" y="117"/>
                </a:lnTo>
                <a:lnTo>
                  <a:pt x="243" y="124"/>
                </a:lnTo>
                <a:lnTo>
                  <a:pt x="218" y="132"/>
                </a:lnTo>
                <a:lnTo>
                  <a:pt x="195" y="143"/>
                </a:lnTo>
                <a:lnTo>
                  <a:pt x="172" y="156"/>
                </a:lnTo>
                <a:lnTo>
                  <a:pt x="139" y="181"/>
                </a:lnTo>
                <a:lnTo>
                  <a:pt x="117" y="202"/>
                </a:lnTo>
                <a:lnTo>
                  <a:pt x="94" y="229"/>
                </a:lnTo>
                <a:lnTo>
                  <a:pt x="74" y="256"/>
                </a:lnTo>
                <a:lnTo>
                  <a:pt x="61" y="277"/>
                </a:lnTo>
                <a:lnTo>
                  <a:pt x="48" y="302"/>
                </a:lnTo>
                <a:lnTo>
                  <a:pt x="38" y="325"/>
                </a:lnTo>
                <a:lnTo>
                  <a:pt x="30" y="344"/>
                </a:lnTo>
                <a:lnTo>
                  <a:pt x="23" y="363"/>
                </a:lnTo>
                <a:lnTo>
                  <a:pt x="18" y="387"/>
                </a:lnTo>
                <a:lnTo>
                  <a:pt x="14" y="409"/>
                </a:lnTo>
                <a:lnTo>
                  <a:pt x="8" y="439"/>
                </a:lnTo>
                <a:lnTo>
                  <a:pt x="0" y="514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61" name="Freeform 24" descr="Large confetti"/>
          <p:cNvSpPr>
            <a:spLocks/>
          </p:cNvSpPr>
          <p:nvPr/>
        </p:nvSpPr>
        <p:spPr bwMode="auto">
          <a:xfrm>
            <a:off x="422275" y="2362200"/>
            <a:ext cx="2111375" cy="3735388"/>
          </a:xfrm>
          <a:custGeom>
            <a:avLst/>
            <a:gdLst>
              <a:gd name="T0" fmla="*/ 0 w 1441"/>
              <a:gd name="T1" fmla="*/ 0 h 2353"/>
              <a:gd name="T2" fmla="*/ 0 w 1441"/>
              <a:gd name="T3" fmla="*/ 2147483647 h 2353"/>
              <a:gd name="T4" fmla="*/ 2147483647 w 1441"/>
              <a:gd name="T5" fmla="*/ 2147483647 h 2353"/>
              <a:gd name="T6" fmla="*/ 2147483647 w 1441"/>
              <a:gd name="T7" fmla="*/ 0 h 2353"/>
              <a:gd name="T8" fmla="*/ 0 w 1441"/>
              <a:gd name="T9" fmla="*/ 0 h 2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1"/>
              <a:gd name="T16" fmla="*/ 0 h 2353"/>
              <a:gd name="T17" fmla="*/ 1441 w 1441"/>
              <a:gd name="T18" fmla="*/ 2353 h 23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1" h="2353">
                <a:moveTo>
                  <a:pt x="0" y="0"/>
                </a:moveTo>
                <a:lnTo>
                  <a:pt x="0" y="2345"/>
                </a:lnTo>
                <a:lnTo>
                  <a:pt x="1440" y="2352"/>
                </a:lnTo>
                <a:lnTo>
                  <a:pt x="1437" y="0"/>
                </a:lnTo>
                <a:lnTo>
                  <a:pt x="0" y="0"/>
                </a:lnTo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3262" name="Rectangle 25"/>
          <p:cNvSpPr>
            <a:spLocks noChangeArrowheads="1"/>
          </p:cNvSpPr>
          <p:nvPr/>
        </p:nvSpPr>
        <p:spPr bwMode="auto">
          <a:xfrm>
            <a:off x="7910513" y="6445250"/>
            <a:ext cx="1157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 b="1"/>
              <a:t>Moretti, 99</a:t>
            </a:r>
            <a:endParaRPr lang="en-GB" sz="1600" b="1"/>
          </a:p>
        </p:txBody>
      </p:sp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/>
          <p:cNvSpPr>
            <a:spLocks/>
          </p:cNvSpPr>
          <p:nvPr/>
        </p:nvSpPr>
        <p:spPr bwMode="auto">
          <a:xfrm>
            <a:off x="4329113" y="5757863"/>
            <a:ext cx="1651000" cy="492125"/>
          </a:xfrm>
          <a:custGeom>
            <a:avLst/>
            <a:gdLst>
              <a:gd name="T0" fmla="*/ 607340853 w 1127"/>
              <a:gd name="T1" fmla="*/ 778728967 h 310"/>
              <a:gd name="T2" fmla="*/ 0 w 1127"/>
              <a:gd name="T3" fmla="*/ 468749076 h 310"/>
              <a:gd name="T4" fmla="*/ 607340853 w 1127"/>
              <a:gd name="T5" fmla="*/ 156249676 h 310"/>
              <a:gd name="T6" fmla="*/ 607340853 w 1127"/>
              <a:gd name="T7" fmla="*/ 312499351 h 310"/>
              <a:gd name="T8" fmla="*/ 1815585748 w 1127"/>
              <a:gd name="T9" fmla="*/ 312499351 h 310"/>
              <a:gd name="T10" fmla="*/ 1901428921 w 1127"/>
              <a:gd name="T11" fmla="*/ 289817160 h 310"/>
              <a:gd name="T12" fmla="*/ 1965810568 w 1127"/>
              <a:gd name="T13" fmla="*/ 246975314 h 310"/>
              <a:gd name="T14" fmla="*/ 2000147545 w 1127"/>
              <a:gd name="T15" fmla="*/ 186491539 h 310"/>
              <a:gd name="T16" fmla="*/ 2013024460 w 1127"/>
              <a:gd name="T17" fmla="*/ 95765925 h 310"/>
              <a:gd name="T18" fmla="*/ 2013024460 w 1127"/>
              <a:gd name="T19" fmla="*/ 0 h 310"/>
              <a:gd name="T20" fmla="*/ 2147483647 w 1127"/>
              <a:gd name="T21" fmla="*/ 0 h 310"/>
              <a:gd name="T22" fmla="*/ 2147483647 w 1127"/>
              <a:gd name="T23" fmla="*/ 148688416 h 310"/>
              <a:gd name="T24" fmla="*/ 2147483647 w 1127"/>
              <a:gd name="T25" fmla="*/ 216733451 h 310"/>
              <a:gd name="T26" fmla="*/ 2147483647 w 1127"/>
              <a:gd name="T27" fmla="*/ 289817160 h 310"/>
              <a:gd name="T28" fmla="*/ 2147483647 w 1127"/>
              <a:gd name="T29" fmla="*/ 342741214 h 310"/>
              <a:gd name="T30" fmla="*/ 2147483647 w 1127"/>
              <a:gd name="T31" fmla="*/ 395663681 h 310"/>
              <a:gd name="T32" fmla="*/ 2147483647 w 1127"/>
              <a:gd name="T33" fmla="*/ 443547524 h 310"/>
              <a:gd name="T34" fmla="*/ 2147483647 w 1127"/>
              <a:gd name="T35" fmla="*/ 493950629 h 310"/>
              <a:gd name="T36" fmla="*/ 2147483647 w 1127"/>
              <a:gd name="T37" fmla="*/ 539313424 h 310"/>
              <a:gd name="T38" fmla="*/ 2085990718 w 1127"/>
              <a:gd name="T39" fmla="*/ 569555287 h 310"/>
              <a:gd name="T40" fmla="*/ 2006586002 w 1127"/>
              <a:gd name="T41" fmla="*/ 602316511 h 310"/>
              <a:gd name="T42" fmla="*/ 1905719761 w 1127"/>
              <a:gd name="T43" fmla="*/ 619958392 h 310"/>
              <a:gd name="T44" fmla="*/ 1815585748 w 1127"/>
              <a:gd name="T45" fmla="*/ 622477753 h 310"/>
              <a:gd name="T46" fmla="*/ 607340853 w 1127"/>
              <a:gd name="T47" fmla="*/ 622477753 h 310"/>
              <a:gd name="T48" fmla="*/ 607340853 w 1127"/>
              <a:gd name="T49" fmla="*/ 778728967 h 3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27"/>
              <a:gd name="T76" fmla="*/ 0 h 310"/>
              <a:gd name="T77" fmla="*/ 1127 w 1127"/>
              <a:gd name="T78" fmla="*/ 310 h 31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27" h="310">
                <a:moveTo>
                  <a:pt x="283" y="309"/>
                </a:moveTo>
                <a:lnTo>
                  <a:pt x="0" y="186"/>
                </a:lnTo>
                <a:lnTo>
                  <a:pt x="283" y="62"/>
                </a:lnTo>
                <a:lnTo>
                  <a:pt x="283" y="124"/>
                </a:lnTo>
                <a:lnTo>
                  <a:pt x="846" y="124"/>
                </a:lnTo>
                <a:lnTo>
                  <a:pt x="886" y="115"/>
                </a:lnTo>
                <a:lnTo>
                  <a:pt x="916" y="98"/>
                </a:lnTo>
                <a:lnTo>
                  <a:pt x="932" y="74"/>
                </a:lnTo>
                <a:lnTo>
                  <a:pt x="938" y="38"/>
                </a:lnTo>
                <a:lnTo>
                  <a:pt x="938" y="0"/>
                </a:lnTo>
                <a:lnTo>
                  <a:pt x="1126" y="0"/>
                </a:lnTo>
                <a:lnTo>
                  <a:pt x="1125" y="59"/>
                </a:lnTo>
                <a:lnTo>
                  <a:pt x="1118" y="86"/>
                </a:lnTo>
                <a:lnTo>
                  <a:pt x="1111" y="115"/>
                </a:lnTo>
                <a:lnTo>
                  <a:pt x="1100" y="136"/>
                </a:lnTo>
                <a:lnTo>
                  <a:pt x="1083" y="157"/>
                </a:lnTo>
                <a:lnTo>
                  <a:pt x="1066" y="176"/>
                </a:lnTo>
                <a:lnTo>
                  <a:pt x="1037" y="196"/>
                </a:lnTo>
                <a:lnTo>
                  <a:pt x="1005" y="214"/>
                </a:lnTo>
                <a:lnTo>
                  <a:pt x="972" y="226"/>
                </a:lnTo>
                <a:lnTo>
                  <a:pt x="935" y="239"/>
                </a:lnTo>
                <a:lnTo>
                  <a:pt x="888" y="246"/>
                </a:lnTo>
                <a:lnTo>
                  <a:pt x="846" y="247"/>
                </a:lnTo>
                <a:lnTo>
                  <a:pt x="283" y="247"/>
                </a:lnTo>
                <a:lnTo>
                  <a:pt x="283" y="30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75" name="Freeform 3"/>
          <p:cNvSpPr>
            <a:spLocks/>
          </p:cNvSpPr>
          <p:nvPr/>
        </p:nvSpPr>
        <p:spPr bwMode="auto">
          <a:xfrm>
            <a:off x="2008188" y="1717675"/>
            <a:ext cx="2001837" cy="417513"/>
          </a:xfrm>
          <a:custGeom>
            <a:avLst/>
            <a:gdLst>
              <a:gd name="T0" fmla="*/ 2147483647 w 1367"/>
              <a:gd name="T1" fmla="*/ 0 h 263"/>
              <a:gd name="T2" fmla="*/ 2147483647 w 1367"/>
              <a:gd name="T3" fmla="*/ 264617493 h 263"/>
              <a:gd name="T4" fmla="*/ 2147483647 w 1367"/>
              <a:gd name="T5" fmla="*/ 529233399 h 263"/>
              <a:gd name="T6" fmla="*/ 2147483647 w 1367"/>
              <a:gd name="T7" fmla="*/ 395665714 h 263"/>
              <a:gd name="T8" fmla="*/ 729121091 w 1367"/>
              <a:gd name="T9" fmla="*/ 395665714 h 263"/>
              <a:gd name="T10" fmla="*/ 624041526 w 1367"/>
              <a:gd name="T11" fmla="*/ 413306027 h 263"/>
              <a:gd name="T12" fmla="*/ 546839765 w 1367"/>
              <a:gd name="T13" fmla="*/ 451109292 h 263"/>
              <a:gd name="T14" fmla="*/ 503950386 w 1367"/>
              <a:gd name="T15" fmla="*/ 501512454 h 263"/>
              <a:gd name="T16" fmla="*/ 488940275 w 1367"/>
              <a:gd name="T17" fmla="*/ 577117197 h 263"/>
              <a:gd name="T18" fmla="*/ 488940275 w 1367"/>
              <a:gd name="T19" fmla="*/ 660281620 h 263"/>
              <a:gd name="T20" fmla="*/ 0 w 1367"/>
              <a:gd name="T21" fmla="*/ 660281620 h 263"/>
              <a:gd name="T22" fmla="*/ 2143884 w 1367"/>
              <a:gd name="T23" fmla="*/ 534273715 h 263"/>
              <a:gd name="T24" fmla="*/ 19300812 w 1367"/>
              <a:gd name="T25" fmla="*/ 476310873 h 263"/>
              <a:gd name="T26" fmla="*/ 40745507 w 1367"/>
              <a:gd name="T27" fmla="*/ 413306027 h 263"/>
              <a:gd name="T28" fmla="*/ 68623322 w 1367"/>
              <a:gd name="T29" fmla="*/ 370464133 h 263"/>
              <a:gd name="T30" fmla="*/ 111512724 w 1367"/>
              <a:gd name="T31" fmla="*/ 325101288 h 263"/>
              <a:gd name="T32" fmla="*/ 156545986 w 1367"/>
              <a:gd name="T33" fmla="*/ 284778758 h 263"/>
              <a:gd name="T34" fmla="*/ 231602445 w 1367"/>
              <a:gd name="T35" fmla="*/ 241935277 h 263"/>
              <a:gd name="T36" fmla="*/ 315237320 w 1367"/>
              <a:gd name="T37" fmla="*/ 204133649 h 263"/>
              <a:gd name="T38" fmla="*/ 401016170 w 1367"/>
              <a:gd name="T39" fmla="*/ 176411116 h 263"/>
              <a:gd name="T40" fmla="*/ 497517273 w 1367"/>
              <a:gd name="T41" fmla="*/ 151209536 h 263"/>
              <a:gd name="T42" fmla="*/ 617608412 w 1367"/>
              <a:gd name="T43" fmla="*/ 136088587 h 263"/>
              <a:gd name="T44" fmla="*/ 729121091 w 1367"/>
              <a:gd name="T45" fmla="*/ 131048271 h 263"/>
              <a:gd name="T46" fmla="*/ 2147483647 w 1367"/>
              <a:gd name="T47" fmla="*/ 131048271 h 263"/>
              <a:gd name="T48" fmla="*/ 2147483647 w 1367"/>
              <a:gd name="T49" fmla="*/ 0 h 2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67"/>
              <a:gd name="T76" fmla="*/ 0 h 263"/>
              <a:gd name="T77" fmla="*/ 1367 w 1367"/>
              <a:gd name="T78" fmla="*/ 263 h 2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67" h="263">
                <a:moveTo>
                  <a:pt x="1023" y="0"/>
                </a:moveTo>
                <a:lnTo>
                  <a:pt x="1366" y="105"/>
                </a:lnTo>
                <a:lnTo>
                  <a:pt x="1023" y="210"/>
                </a:lnTo>
                <a:lnTo>
                  <a:pt x="1023" y="157"/>
                </a:lnTo>
                <a:lnTo>
                  <a:pt x="340" y="157"/>
                </a:lnTo>
                <a:lnTo>
                  <a:pt x="291" y="164"/>
                </a:lnTo>
                <a:lnTo>
                  <a:pt x="255" y="179"/>
                </a:lnTo>
                <a:lnTo>
                  <a:pt x="235" y="199"/>
                </a:lnTo>
                <a:lnTo>
                  <a:pt x="228" y="229"/>
                </a:lnTo>
                <a:lnTo>
                  <a:pt x="228" y="262"/>
                </a:lnTo>
                <a:lnTo>
                  <a:pt x="0" y="262"/>
                </a:lnTo>
                <a:lnTo>
                  <a:pt x="1" y="212"/>
                </a:lnTo>
                <a:lnTo>
                  <a:pt x="9" y="189"/>
                </a:lnTo>
                <a:lnTo>
                  <a:pt x="19" y="164"/>
                </a:lnTo>
                <a:lnTo>
                  <a:pt x="32" y="147"/>
                </a:lnTo>
                <a:lnTo>
                  <a:pt x="52" y="129"/>
                </a:lnTo>
                <a:lnTo>
                  <a:pt x="73" y="113"/>
                </a:lnTo>
                <a:lnTo>
                  <a:pt x="108" y="96"/>
                </a:lnTo>
                <a:lnTo>
                  <a:pt x="147" y="81"/>
                </a:lnTo>
                <a:lnTo>
                  <a:pt x="187" y="70"/>
                </a:lnTo>
                <a:lnTo>
                  <a:pt x="232" y="60"/>
                </a:lnTo>
                <a:lnTo>
                  <a:pt x="288" y="54"/>
                </a:lnTo>
                <a:lnTo>
                  <a:pt x="340" y="52"/>
                </a:lnTo>
                <a:lnTo>
                  <a:pt x="1023" y="52"/>
                </a:lnTo>
                <a:lnTo>
                  <a:pt x="1023" y="0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76" name="Freeform 4"/>
          <p:cNvSpPr>
            <a:spLocks/>
          </p:cNvSpPr>
          <p:nvPr/>
        </p:nvSpPr>
        <p:spPr bwMode="auto">
          <a:xfrm>
            <a:off x="4610100" y="2938463"/>
            <a:ext cx="1651000" cy="492125"/>
          </a:xfrm>
          <a:custGeom>
            <a:avLst/>
            <a:gdLst>
              <a:gd name="T0" fmla="*/ 1809147290 w 1127"/>
              <a:gd name="T1" fmla="*/ 778728967 h 310"/>
              <a:gd name="T2" fmla="*/ 2147483647 w 1127"/>
              <a:gd name="T3" fmla="*/ 468749076 h 310"/>
              <a:gd name="T4" fmla="*/ 1809147290 w 1127"/>
              <a:gd name="T5" fmla="*/ 156249676 h 310"/>
              <a:gd name="T6" fmla="*/ 1809147290 w 1127"/>
              <a:gd name="T7" fmla="*/ 312499351 h 310"/>
              <a:gd name="T8" fmla="*/ 600902395 w 1127"/>
              <a:gd name="T9" fmla="*/ 312499351 h 310"/>
              <a:gd name="T10" fmla="*/ 515059222 w 1127"/>
              <a:gd name="T11" fmla="*/ 289817160 h 310"/>
              <a:gd name="T12" fmla="*/ 450677574 w 1127"/>
              <a:gd name="T13" fmla="*/ 246975314 h 310"/>
              <a:gd name="T14" fmla="*/ 416339133 w 1127"/>
              <a:gd name="T15" fmla="*/ 186491539 h 310"/>
              <a:gd name="T16" fmla="*/ 403463683 w 1127"/>
              <a:gd name="T17" fmla="*/ 95765925 h 310"/>
              <a:gd name="T18" fmla="*/ 403463683 w 1127"/>
              <a:gd name="T19" fmla="*/ 0 h 310"/>
              <a:gd name="T20" fmla="*/ 0 w 1127"/>
              <a:gd name="T21" fmla="*/ 0 h 310"/>
              <a:gd name="T22" fmla="*/ 2146153 w 1127"/>
              <a:gd name="T23" fmla="*/ 148688416 h 310"/>
              <a:gd name="T24" fmla="*/ 17169226 w 1127"/>
              <a:gd name="T25" fmla="*/ 216733451 h 310"/>
              <a:gd name="T26" fmla="*/ 32190835 w 1127"/>
              <a:gd name="T27" fmla="*/ 289817160 h 310"/>
              <a:gd name="T28" fmla="*/ 55798525 w 1127"/>
              <a:gd name="T29" fmla="*/ 342741214 h 310"/>
              <a:gd name="T30" fmla="*/ 92281654 w 1127"/>
              <a:gd name="T31" fmla="*/ 395663681 h 310"/>
              <a:gd name="T32" fmla="*/ 128764805 w 1127"/>
              <a:gd name="T33" fmla="*/ 443547524 h 310"/>
              <a:gd name="T34" fmla="*/ 191001765 w 1127"/>
              <a:gd name="T35" fmla="*/ 493950629 h 310"/>
              <a:gd name="T36" fmla="*/ 259675763 w 1127"/>
              <a:gd name="T37" fmla="*/ 539313424 h 310"/>
              <a:gd name="T38" fmla="*/ 330495869 w 1127"/>
              <a:gd name="T39" fmla="*/ 569555287 h 310"/>
              <a:gd name="T40" fmla="*/ 409902140 w 1127"/>
              <a:gd name="T41" fmla="*/ 602316511 h 310"/>
              <a:gd name="T42" fmla="*/ 510766917 w 1127"/>
              <a:gd name="T43" fmla="*/ 619958392 h 310"/>
              <a:gd name="T44" fmla="*/ 600902395 w 1127"/>
              <a:gd name="T45" fmla="*/ 622477753 h 310"/>
              <a:gd name="T46" fmla="*/ 1809147290 w 1127"/>
              <a:gd name="T47" fmla="*/ 622477753 h 310"/>
              <a:gd name="T48" fmla="*/ 1809147290 w 1127"/>
              <a:gd name="T49" fmla="*/ 778728967 h 3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27"/>
              <a:gd name="T76" fmla="*/ 0 h 310"/>
              <a:gd name="T77" fmla="*/ 1127 w 1127"/>
              <a:gd name="T78" fmla="*/ 310 h 31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27" h="310">
                <a:moveTo>
                  <a:pt x="843" y="309"/>
                </a:moveTo>
                <a:lnTo>
                  <a:pt x="1126" y="186"/>
                </a:lnTo>
                <a:lnTo>
                  <a:pt x="843" y="62"/>
                </a:lnTo>
                <a:lnTo>
                  <a:pt x="843" y="124"/>
                </a:lnTo>
                <a:lnTo>
                  <a:pt x="280" y="124"/>
                </a:lnTo>
                <a:lnTo>
                  <a:pt x="240" y="115"/>
                </a:lnTo>
                <a:lnTo>
                  <a:pt x="210" y="98"/>
                </a:lnTo>
                <a:lnTo>
                  <a:pt x="194" y="74"/>
                </a:lnTo>
                <a:lnTo>
                  <a:pt x="188" y="38"/>
                </a:lnTo>
                <a:lnTo>
                  <a:pt x="188" y="0"/>
                </a:lnTo>
                <a:lnTo>
                  <a:pt x="0" y="0"/>
                </a:lnTo>
                <a:lnTo>
                  <a:pt x="1" y="59"/>
                </a:lnTo>
                <a:lnTo>
                  <a:pt x="8" y="86"/>
                </a:lnTo>
                <a:lnTo>
                  <a:pt x="15" y="115"/>
                </a:lnTo>
                <a:lnTo>
                  <a:pt x="26" y="136"/>
                </a:lnTo>
                <a:lnTo>
                  <a:pt x="43" y="157"/>
                </a:lnTo>
                <a:lnTo>
                  <a:pt x="60" y="176"/>
                </a:lnTo>
                <a:lnTo>
                  <a:pt x="89" y="196"/>
                </a:lnTo>
                <a:lnTo>
                  <a:pt x="121" y="214"/>
                </a:lnTo>
                <a:lnTo>
                  <a:pt x="154" y="226"/>
                </a:lnTo>
                <a:lnTo>
                  <a:pt x="191" y="239"/>
                </a:lnTo>
                <a:lnTo>
                  <a:pt x="238" y="246"/>
                </a:lnTo>
                <a:lnTo>
                  <a:pt x="280" y="247"/>
                </a:lnTo>
                <a:lnTo>
                  <a:pt x="843" y="247"/>
                </a:lnTo>
                <a:lnTo>
                  <a:pt x="843" y="309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4146550" y="1630363"/>
            <a:ext cx="704850" cy="1285875"/>
            <a:chOff x="2830" y="1027"/>
            <a:chExt cx="481" cy="810"/>
          </a:xfrm>
        </p:grpSpPr>
        <p:grpSp>
          <p:nvGrpSpPr>
            <p:cNvPr id="54312" name="Group 6"/>
            <p:cNvGrpSpPr>
              <a:grpSpLocks/>
            </p:cNvGrpSpPr>
            <p:nvPr/>
          </p:nvGrpSpPr>
          <p:grpSpPr bwMode="auto">
            <a:xfrm>
              <a:off x="2830" y="1027"/>
              <a:ext cx="481" cy="810"/>
              <a:chOff x="2830" y="1027"/>
              <a:chExt cx="481" cy="810"/>
            </a:xfrm>
          </p:grpSpPr>
          <p:sp>
            <p:nvSpPr>
              <p:cNvPr id="54315" name="AutoShape 7"/>
              <p:cNvSpPr>
                <a:spLocks noChangeArrowheads="1"/>
              </p:cNvSpPr>
              <p:nvPr/>
            </p:nvSpPr>
            <p:spPr bwMode="auto">
              <a:xfrm>
                <a:off x="2830" y="1039"/>
                <a:ext cx="446" cy="787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rgbClr val="919191"/>
                  </a:gs>
                  <a:gs pos="50000">
                    <a:srgbClr val="2B2B2B"/>
                  </a:gs>
                  <a:gs pos="100000">
                    <a:srgbClr val="919191"/>
                  </a:gs>
                </a:gsLst>
                <a:lin ang="2700000" scaled="1"/>
              </a:gradFill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  <p:sp>
            <p:nvSpPr>
              <p:cNvPr id="54316" name="AutoShape 8"/>
              <p:cNvSpPr>
                <a:spLocks noChangeArrowheads="1"/>
              </p:cNvSpPr>
              <p:nvPr/>
            </p:nvSpPr>
            <p:spPr bwMode="auto">
              <a:xfrm>
                <a:off x="2848" y="1027"/>
                <a:ext cx="445" cy="786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rgbClr val="919191"/>
                  </a:gs>
                  <a:gs pos="50000">
                    <a:srgbClr val="2B2B2B"/>
                  </a:gs>
                  <a:gs pos="100000">
                    <a:srgbClr val="919191"/>
                  </a:gs>
                </a:gsLst>
                <a:lin ang="2700000" scaled="1"/>
              </a:gradFill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  <p:sp>
            <p:nvSpPr>
              <p:cNvPr id="54317" name="AutoShape 9"/>
              <p:cNvSpPr>
                <a:spLocks noChangeArrowheads="1"/>
              </p:cNvSpPr>
              <p:nvPr/>
            </p:nvSpPr>
            <p:spPr bwMode="auto">
              <a:xfrm>
                <a:off x="2865" y="1050"/>
                <a:ext cx="446" cy="787"/>
              </a:xfrm>
              <a:prstGeom prst="roundRect">
                <a:avLst>
                  <a:gd name="adj" fmla="val 9278"/>
                </a:avLst>
              </a:prstGeom>
              <a:gradFill rotWithShape="0">
                <a:gsLst>
                  <a:gs pos="0">
                    <a:srgbClr val="919191"/>
                  </a:gs>
                  <a:gs pos="50000">
                    <a:srgbClr val="2B2B2B"/>
                  </a:gs>
                  <a:gs pos="100000">
                    <a:srgbClr val="919191"/>
                  </a:gs>
                </a:gsLst>
                <a:lin ang="2700000" scaled="1"/>
              </a:gradFill>
              <a:ln w="254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</p:grpSp>
        <p:sp useBgFill="1">
          <p:nvSpPr>
            <p:cNvPr id="54313" name="Oval 10"/>
            <p:cNvSpPr>
              <a:spLocks noChangeArrowheads="1"/>
            </p:cNvSpPr>
            <p:nvPr/>
          </p:nvSpPr>
          <p:spPr bwMode="auto">
            <a:xfrm>
              <a:off x="2917" y="1141"/>
              <a:ext cx="70" cy="70"/>
            </a:xfrm>
            <a:prstGeom prst="ellipse">
              <a:avLst/>
            </a:prstGeom>
            <a:ln w="38100" cmpd="dbl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 useBgFill="1">
          <p:nvSpPr>
            <p:cNvPr id="54314" name="Oval 11"/>
            <p:cNvSpPr>
              <a:spLocks noChangeArrowheads="1"/>
            </p:cNvSpPr>
            <p:nvPr/>
          </p:nvSpPr>
          <p:spPr bwMode="auto">
            <a:xfrm>
              <a:off x="3157" y="1669"/>
              <a:ext cx="70" cy="70"/>
            </a:xfrm>
            <a:prstGeom prst="ellipse">
              <a:avLst/>
            </a:prstGeom>
            <a:ln w="38100" cmpd="dbl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</p:grpSp>
      <p:sp>
        <p:nvSpPr>
          <p:cNvPr id="54278" name="AutoShape 12" descr="Large confetti"/>
          <p:cNvSpPr>
            <a:spLocks noChangeArrowheads="1"/>
          </p:cNvSpPr>
          <p:nvPr/>
        </p:nvSpPr>
        <p:spPr bwMode="auto">
          <a:xfrm>
            <a:off x="82550" y="1536700"/>
            <a:ext cx="2508250" cy="3784600"/>
          </a:xfrm>
          <a:prstGeom prst="octagon">
            <a:avLst>
              <a:gd name="adj" fmla="val 29282"/>
            </a:avLst>
          </a:prstGeom>
          <a:pattFill prst="lgConfetti">
            <a:fgClr>
              <a:schemeClr val="hlink"/>
            </a:fgClr>
            <a:bgClr>
              <a:schemeClr val="folHlink"/>
            </a:bgClr>
          </a:pattFill>
          <a:ln w="25400">
            <a:solidFill>
              <a:srgbClr val="FC012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US"/>
          </a:p>
        </p:txBody>
      </p:sp>
      <p:sp>
        <p:nvSpPr>
          <p:cNvPr id="1083405" name="Rectangle 13"/>
          <p:cNvSpPr>
            <a:spLocks noGrp="1" noChangeArrowheads="1"/>
          </p:cNvSpPr>
          <p:nvPr>
            <p:ph type="title"/>
          </p:nvPr>
        </p:nvSpPr>
        <p:spPr>
          <a:xfrm>
            <a:off x="1266825" y="152400"/>
            <a:ext cx="6610350" cy="1143000"/>
          </a:xfrm>
          <a:solidFill>
            <a:schemeClr val="bg1"/>
          </a:solidFill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chemeClr val="tx1"/>
                </a:solidFill>
                <a:latin typeface="Century Schoolbook" pitchFamily="18" charset="0"/>
              </a:rPr>
              <a:t>Semi-closed circuit scheme</a:t>
            </a:r>
          </a:p>
        </p:txBody>
      </p:sp>
      <p:grpSp>
        <p:nvGrpSpPr>
          <p:cNvPr id="54280" name="Group 14"/>
          <p:cNvGrpSpPr>
            <a:grpSpLocks/>
          </p:cNvGrpSpPr>
          <p:nvPr/>
        </p:nvGrpSpPr>
        <p:grpSpPr bwMode="auto">
          <a:xfrm>
            <a:off x="1624013" y="5187950"/>
            <a:ext cx="2730500" cy="1587500"/>
            <a:chOff x="1108" y="3268"/>
            <a:chExt cx="1864" cy="1000"/>
          </a:xfrm>
        </p:grpSpPr>
        <p:grpSp>
          <p:nvGrpSpPr>
            <p:cNvPr id="54300" name="Group 15"/>
            <p:cNvGrpSpPr>
              <a:grpSpLocks/>
            </p:cNvGrpSpPr>
            <p:nvPr/>
          </p:nvGrpSpPr>
          <p:grpSpPr bwMode="auto">
            <a:xfrm>
              <a:off x="1108" y="3268"/>
              <a:ext cx="1562" cy="1000"/>
              <a:chOff x="1108" y="3268"/>
              <a:chExt cx="1562" cy="1000"/>
            </a:xfrm>
          </p:grpSpPr>
          <p:sp>
            <p:nvSpPr>
              <p:cNvPr id="54307" name="Oval 16"/>
              <p:cNvSpPr>
                <a:spLocks noChangeArrowheads="1"/>
              </p:cNvSpPr>
              <p:nvPr/>
            </p:nvSpPr>
            <p:spPr bwMode="auto">
              <a:xfrm>
                <a:off x="1108" y="3268"/>
                <a:ext cx="1320" cy="1000"/>
              </a:xfrm>
              <a:prstGeom prst="ellipse">
                <a:avLst/>
              </a:prstGeom>
              <a:gradFill rotWithShape="0">
                <a:gsLst>
                  <a:gs pos="0">
                    <a:srgbClr val="0531BA"/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  <p:sp>
            <p:nvSpPr>
              <p:cNvPr id="54308" name="Oval 17"/>
              <p:cNvSpPr>
                <a:spLocks noChangeArrowheads="1"/>
              </p:cNvSpPr>
              <p:nvPr/>
            </p:nvSpPr>
            <p:spPr bwMode="auto">
              <a:xfrm>
                <a:off x="1169" y="3268"/>
                <a:ext cx="1319" cy="1000"/>
              </a:xfrm>
              <a:prstGeom prst="ellipse">
                <a:avLst/>
              </a:prstGeom>
              <a:gradFill rotWithShape="0">
                <a:gsLst>
                  <a:gs pos="0">
                    <a:srgbClr val="0531BA"/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  <p:sp>
            <p:nvSpPr>
              <p:cNvPr id="54309" name="Oval 18"/>
              <p:cNvSpPr>
                <a:spLocks noChangeArrowheads="1"/>
              </p:cNvSpPr>
              <p:nvPr/>
            </p:nvSpPr>
            <p:spPr bwMode="auto">
              <a:xfrm>
                <a:off x="1227" y="3268"/>
                <a:ext cx="1323" cy="1000"/>
              </a:xfrm>
              <a:prstGeom prst="ellipse">
                <a:avLst/>
              </a:prstGeom>
              <a:gradFill rotWithShape="0">
                <a:gsLst>
                  <a:gs pos="0">
                    <a:srgbClr val="0531BA"/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  <p:sp>
            <p:nvSpPr>
              <p:cNvPr id="54310" name="Oval 19"/>
              <p:cNvSpPr>
                <a:spLocks noChangeArrowheads="1"/>
              </p:cNvSpPr>
              <p:nvPr/>
            </p:nvSpPr>
            <p:spPr bwMode="auto">
              <a:xfrm>
                <a:off x="1291" y="3268"/>
                <a:ext cx="1320" cy="1000"/>
              </a:xfrm>
              <a:prstGeom prst="ellipse">
                <a:avLst/>
              </a:prstGeom>
              <a:gradFill rotWithShape="0">
                <a:gsLst>
                  <a:gs pos="0">
                    <a:srgbClr val="0531BA"/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  <p:sp>
            <p:nvSpPr>
              <p:cNvPr id="54311" name="Oval 20"/>
              <p:cNvSpPr>
                <a:spLocks noChangeArrowheads="1"/>
              </p:cNvSpPr>
              <p:nvPr/>
            </p:nvSpPr>
            <p:spPr bwMode="auto">
              <a:xfrm>
                <a:off x="1351" y="3268"/>
                <a:ext cx="1319" cy="1000"/>
              </a:xfrm>
              <a:prstGeom prst="ellipse">
                <a:avLst/>
              </a:prstGeom>
              <a:gradFill rotWithShape="0">
                <a:gsLst>
                  <a:gs pos="0">
                    <a:srgbClr val="0531BA"/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</p:grpSp>
        <p:grpSp>
          <p:nvGrpSpPr>
            <p:cNvPr id="54301" name="Group 21"/>
            <p:cNvGrpSpPr>
              <a:grpSpLocks/>
            </p:cNvGrpSpPr>
            <p:nvPr/>
          </p:nvGrpSpPr>
          <p:grpSpPr bwMode="auto">
            <a:xfrm>
              <a:off x="1410" y="3268"/>
              <a:ext cx="1562" cy="1000"/>
              <a:chOff x="1410" y="3268"/>
              <a:chExt cx="1562" cy="1000"/>
            </a:xfrm>
          </p:grpSpPr>
          <p:sp>
            <p:nvSpPr>
              <p:cNvPr id="54302" name="Oval 22"/>
              <p:cNvSpPr>
                <a:spLocks noChangeArrowheads="1"/>
              </p:cNvSpPr>
              <p:nvPr/>
            </p:nvSpPr>
            <p:spPr bwMode="auto">
              <a:xfrm>
                <a:off x="1410" y="3268"/>
                <a:ext cx="1319" cy="1000"/>
              </a:xfrm>
              <a:prstGeom prst="ellipse">
                <a:avLst/>
              </a:prstGeom>
              <a:gradFill rotWithShape="0">
                <a:gsLst>
                  <a:gs pos="0">
                    <a:srgbClr val="0531BA"/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  <p:sp>
            <p:nvSpPr>
              <p:cNvPr id="54303" name="Oval 23"/>
              <p:cNvSpPr>
                <a:spLocks noChangeArrowheads="1"/>
              </p:cNvSpPr>
              <p:nvPr/>
            </p:nvSpPr>
            <p:spPr bwMode="auto">
              <a:xfrm>
                <a:off x="1469" y="3268"/>
                <a:ext cx="1320" cy="1000"/>
              </a:xfrm>
              <a:prstGeom prst="ellipse">
                <a:avLst/>
              </a:prstGeom>
              <a:gradFill rotWithShape="0">
                <a:gsLst>
                  <a:gs pos="0">
                    <a:srgbClr val="0531BA"/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  <p:sp>
            <p:nvSpPr>
              <p:cNvPr id="54304" name="Oval 24"/>
              <p:cNvSpPr>
                <a:spLocks noChangeArrowheads="1"/>
              </p:cNvSpPr>
              <p:nvPr/>
            </p:nvSpPr>
            <p:spPr bwMode="auto">
              <a:xfrm>
                <a:off x="1530" y="3268"/>
                <a:ext cx="1323" cy="1000"/>
              </a:xfrm>
              <a:prstGeom prst="ellipse">
                <a:avLst/>
              </a:prstGeom>
              <a:gradFill rotWithShape="0">
                <a:gsLst>
                  <a:gs pos="0">
                    <a:srgbClr val="0531BA"/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  <p:sp>
            <p:nvSpPr>
              <p:cNvPr id="54305" name="Oval 25"/>
              <p:cNvSpPr>
                <a:spLocks noChangeArrowheads="1"/>
              </p:cNvSpPr>
              <p:nvPr/>
            </p:nvSpPr>
            <p:spPr bwMode="auto">
              <a:xfrm>
                <a:off x="1592" y="3268"/>
                <a:ext cx="1319" cy="1000"/>
              </a:xfrm>
              <a:prstGeom prst="ellipse">
                <a:avLst/>
              </a:prstGeom>
              <a:gradFill rotWithShape="0">
                <a:gsLst>
                  <a:gs pos="0">
                    <a:srgbClr val="0531BA"/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  <p:sp>
            <p:nvSpPr>
              <p:cNvPr id="54306" name="Oval 26"/>
              <p:cNvSpPr>
                <a:spLocks noChangeArrowheads="1"/>
              </p:cNvSpPr>
              <p:nvPr/>
            </p:nvSpPr>
            <p:spPr bwMode="auto">
              <a:xfrm>
                <a:off x="1652" y="3268"/>
                <a:ext cx="1320" cy="1000"/>
              </a:xfrm>
              <a:prstGeom prst="ellipse">
                <a:avLst/>
              </a:prstGeom>
              <a:gradFill rotWithShape="0">
                <a:gsLst>
                  <a:gs pos="0">
                    <a:srgbClr val="0531BA"/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US"/>
              </a:p>
            </p:txBody>
          </p:sp>
        </p:grpSp>
      </p:grpSp>
      <p:sp>
        <p:nvSpPr>
          <p:cNvPr id="54281" name="Rectangle 27"/>
          <p:cNvSpPr>
            <a:spLocks noChangeArrowheads="1"/>
          </p:cNvSpPr>
          <p:nvPr/>
        </p:nvSpPr>
        <p:spPr bwMode="auto">
          <a:xfrm>
            <a:off x="2484438" y="5853113"/>
            <a:ext cx="1716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defTabSz="593725" eaLnBrk="0" hangingPunct="0"/>
            <a:r>
              <a:rPr lang="en-GB" sz="1600" b="1">
                <a:latin typeface="Arial" pitchFamily="34" charset="0"/>
              </a:rPr>
              <a:t>Mechanical filter</a:t>
            </a:r>
          </a:p>
        </p:txBody>
      </p:sp>
      <p:sp>
        <p:nvSpPr>
          <p:cNvPr id="54282" name="Rectangle 28"/>
          <p:cNvSpPr>
            <a:spLocks noChangeArrowheads="1"/>
          </p:cNvSpPr>
          <p:nvPr/>
        </p:nvSpPr>
        <p:spPr bwMode="auto">
          <a:xfrm>
            <a:off x="4799013" y="1662113"/>
            <a:ext cx="167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defTabSz="593725" eaLnBrk="0" hangingPunct="0"/>
            <a:r>
              <a:rPr lang="en-GB" sz="1600" b="1">
                <a:latin typeface="Arial" pitchFamily="34" charset="0"/>
              </a:rPr>
              <a:t>Plate exchanger</a:t>
            </a:r>
          </a:p>
        </p:txBody>
      </p:sp>
      <p:grpSp>
        <p:nvGrpSpPr>
          <p:cNvPr id="54283" name="Group 29"/>
          <p:cNvGrpSpPr>
            <a:grpSpLocks/>
          </p:cNvGrpSpPr>
          <p:nvPr/>
        </p:nvGrpSpPr>
        <p:grpSpPr bwMode="auto">
          <a:xfrm>
            <a:off x="6319838" y="1828800"/>
            <a:ext cx="584200" cy="1597025"/>
            <a:chOff x="4313" y="1152"/>
            <a:chExt cx="398" cy="1006"/>
          </a:xfrm>
        </p:grpSpPr>
        <p:sp>
          <p:nvSpPr>
            <p:cNvPr id="54295" name="Rectangle 30"/>
            <p:cNvSpPr>
              <a:spLocks noChangeArrowheads="1"/>
            </p:cNvSpPr>
            <p:nvPr/>
          </p:nvSpPr>
          <p:spPr bwMode="auto">
            <a:xfrm>
              <a:off x="4417" y="1152"/>
              <a:ext cx="190" cy="1006"/>
            </a:xfrm>
            <a:prstGeom prst="rect">
              <a:avLst/>
            </a:prstGeom>
            <a:gradFill rotWithShape="0">
              <a:gsLst>
                <a:gs pos="0">
                  <a:srgbClr val="FC0128"/>
                </a:gs>
                <a:gs pos="50000">
                  <a:srgbClr val="FFFFFF"/>
                </a:gs>
                <a:gs pos="100000">
                  <a:srgbClr val="FC0128"/>
                </a:gs>
              </a:gsLst>
              <a:lin ang="5400000" scaled="1"/>
            </a:gra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 useBgFill="1">
          <p:nvSpPr>
            <p:cNvPr id="54296" name="Rectangle 31"/>
            <p:cNvSpPr>
              <a:spLocks noChangeArrowheads="1"/>
            </p:cNvSpPr>
            <p:nvPr/>
          </p:nvSpPr>
          <p:spPr bwMode="auto">
            <a:xfrm flipH="1">
              <a:off x="4313" y="1974"/>
              <a:ext cx="1" cy="153"/>
            </a:xfrm>
            <a:prstGeom prst="rect">
              <a:avLst/>
            </a:prstGeom>
            <a:ln w="47625" cmpd="thinThick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4297" name="Rectangle 32"/>
            <p:cNvSpPr>
              <a:spLocks noChangeArrowheads="1"/>
            </p:cNvSpPr>
            <p:nvPr/>
          </p:nvSpPr>
          <p:spPr bwMode="auto">
            <a:xfrm>
              <a:off x="4332" y="2003"/>
              <a:ext cx="77" cy="94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 useBgFill="1">
          <p:nvSpPr>
            <p:cNvPr id="54298" name="Rectangle 33"/>
            <p:cNvSpPr>
              <a:spLocks noChangeArrowheads="1"/>
            </p:cNvSpPr>
            <p:nvPr/>
          </p:nvSpPr>
          <p:spPr bwMode="auto">
            <a:xfrm flipH="1">
              <a:off x="4710" y="1183"/>
              <a:ext cx="1" cy="153"/>
            </a:xfrm>
            <a:prstGeom prst="rect">
              <a:avLst/>
            </a:prstGeom>
            <a:ln w="47625" cmpd="thinThick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4299" name="Rectangle 34"/>
            <p:cNvSpPr>
              <a:spLocks noChangeArrowheads="1"/>
            </p:cNvSpPr>
            <p:nvPr/>
          </p:nvSpPr>
          <p:spPr bwMode="auto">
            <a:xfrm>
              <a:off x="4615" y="1213"/>
              <a:ext cx="77" cy="93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</p:grpSp>
      <p:sp>
        <p:nvSpPr>
          <p:cNvPr id="54284" name="Rectangle 35"/>
          <p:cNvSpPr>
            <a:spLocks noChangeArrowheads="1"/>
          </p:cNvSpPr>
          <p:nvPr/>
        </p:nvSpPr>
        <p:spPr bwMode="auto">
          <a:xfrm>
            <a:off x="5076825" y="2162175"/>
            <a:ext cx="14033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688" tIns="19050" rIns="39688" bIns="19050">
            <a:spAutoFit/>
          </a:bodyPr>
          <a:lstStyle/>
          <a:p>
            <a:pPr defTabSz="385763" eaLnBrk="0" hangingPunct="0"/>
            <a:r>
              <a:rPr lang="en-GB" sz="1600" b="1">
                <a:latin typeface="Arial" pitchFamily="34" charset="0"/>
              </a:rPr>
              <a:t>U.V. Steriliser</a:t>
            </a:r>
          </a:p>
        </p:txBody>
      </p:sp>
      <p:sp>
        <p:nvSpPr>
          <p:cNvPr id="54285" name="Rectangle 36"/>
          <p:cNvSpPr>
            <a:spLocks noChangeArrowheads="1"/>
          </p:cNvSpPr>
          <p:nvPr/>
        </p:nvSpPr>
        <p:spPr bwMode="auto">
          <a:xfrm>
            <a:off x="2587625" y="31003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800" b="1">
                <a:latin typeface="Arial" pitchFamily="34" charset="0"/>
              </a:rPr>
              <a:t>Biological filter</a:t>
            </a:r>
          </a:p>
        </p:txBody>
      </p:sp>
      <p:sp>
        <p:nvSpPr>
          <p:cNvPr id="54286" name="Freeform 37"/>
          <p:cNvSpPr>
            <a:spLocks/>
          </p:cNvSpPr>
          <p:nvPr/>
        </p:nvSpPr>
        <p:spPr bwMode="auto">
          <a:xfrm>
            <a:off x="6986588" y="1830388"/>
            <a:ext cx="471487" cy="1752600"/>
          </a:xfrm>
          <a:custGeom>
            <a:avLst/>
            <a:gdLst>
              <a:gd name="T0" fmla="*/ 690365581 w 321"/>
              <a:gd name="T1" fmla="*/ 2084168297 h 1104"/>
              <a:gd name="T2" fmla="*/ 414219716 w 321"/>
              <a:gd name="T3" fmla="*/ 2147483647 h 1104"/>
              <a:gd name="T4" fmla="*/ 138073713 w 321"/>
              <a:gd name="T5" fmla="*/ 2084168297 h 1104"/>
              <a:gd name="T6" fmla="*/ 276145957 w 321"/>
              <a:gd name="T7" fmla="*/ 2084168297 h 1104"/>
              <a:gd name="T8" fmla="*/ 276145957 w 321"/>
              <a:gd name="T9" fmla="*/ 693043654 h 1104"/>
              <a:gd name="T10" fmla="*/ 256729806 w 321"/>
              <a:gd name="T11" fmla="*/ 592235862 h 1104"/>
              <a:gd name="T12" fmla="*/ 217896037 w 321"/>
              <a:gd name="T13" fmla="*/ 519152156 h 1104"/>
              <a:gd name="T14" fmla="*/ 166119100 w 321"/>
              <a:gd name="T15" fmla="*/ 478829674 h 1104"/>
              <a:gd name="T16" fmla="*/ 86295330 w 321"/>
              <a:gd name="T17" fmla="*/ 463708743 h 1104"/>
              <a:gd name="T18" fmla="*/ 0 w 321"/>
              <a:gd name="T19" fmla="*/ 463708743 h 1104"/>
              <a:gd name="T20" fmla="*/ 0 w 321"/>
              <a:gd name="T21" fmla="*/ 0 h 1104"/>
              <a:gd name="T22" fmla="*/ 133758360 w 321"/>
              <a:gd name="T23" fmla="*/ 2520950 h 1104"/>
              <a:gd name="T24" fmla="*/ 192008280 w 321"/>
              <a:gd name="T25" fmla="*/ 20161247 h 1104"/>
              <a:gd name="T26" fmla="*/ 256729806 w 321"/>
              <a:gd name="T27" fmla="*/ 37801546 h 1104"/>
              <a:gd name="T28" fmla="*/ 302035137 w 321"/>
              <a:gd name="T29" fmla="*/ 65524058 h 1104"/>
              <a:gd name="T30" fmla="*/ 349498143 w 321"/>
              <a:gd name="T31" fmla="*/ 105846565 h 1104"/>
              <a:gd name="T32" fmla="*/ 390488212 w 321"/>
              <a:gd name="T33" fmla="*/ 148688409 h 1104"/>
              <a:gd name="T34" fmla="*/ 437951219 w 321"/>
              <a:gd name="T35" fmla="*/ 219252802 h 1104"/>
              <a:gd name="T36" fmla="*/ 478941196 w 321"/>
              <a:gd name="T37" fmla="*/ 299897767 h 1104"/>
              <a:gd name="T38" fmla="*/ 504830376 w 321"/>
              <a:gd name="T39" fmla="*/ 380542731 h 1104"/>
              <a:gd name="T40" fmla="*/ 532875763 w 321"/>
              <a:gd name="T41" fmla="*/ 473789364 h 1104"/>
              <a:gd name="T42" fmla="*/ 550135706 w 321"/>
              <a:gd name="T43" fmla="*/ 587195551 h 1104"/>
              <a:gd name="T44" fmla="*/ 552293383 w 321"/>
              <a:gd name="T45" fmla="*/ 693043654 h 1104"/>
              <a:gd name="T46" fmla="*/ 552293383 w 321"/>
              <a:gd name="T47" fmla="*/ 2084168297 h 1104"/>
              <a:gd name="T48" fmla="*/ 690365581 w 321"/>
              <a:gd name="T49" fmla="*/ 2084168297 h 11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1"/>
              <a:gd name="T76" fmla="*/ 0 h 1104"/>
              <a:gd name="T77" fmla="*/ 321 w 321"/>
              <a:gd name="T78" fmla="*/ 1104 h 11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1" h="1104">
                <a:moveTo>
                  <a:pt x="320" y="827"/>
                </a:moveTo>
                <a:lnTo>
                  <a:pt x="192" y="1103"/>
                </a:lnTo>
                <a:lnTo>
                  <a:pt x="64" y="827"/>
                </a:lnTo>
                <a:lnTo>
                  <a:pt x="128" y="827"/>
                </a:lnTo>
                <a:lnTo>
                  <a:pt x="128" y="275"/>
                </a:lnTo>
                <a:lnTo>
                  <a:pt x="119" y="235"/>
                </a:lnTo>
                <a:lnTo>
                  <a:pt x="101" y="206"/>
                </a:lnTo>
                <a:lnTo>
                  <a:pt x="77" y="190"/>
                </a:lnTo>
                <a:lnTo>
                  <a:pt x="40" y="184"/>
                </a:lnTo>
                <a:lnTo>
                  <a:pt x="0" y="184"/>
                </a:lnTo>
                <a:lnTo>
                  <a:pt x="0" y="0"/>
                </a:lnTo>
                <a:lnTo>
                  <a:pt x="62" y="1"/>
                </a:lnTo>
                <a:lnTo>
                  <a:pt x="89" y="8"/>
                </a:lnTo>
                <a:lnTo>
                  <a:pt x="119" y="15"/>
                </a:lnTo>
                <a:lnTo>
                  <a:pt x="140" y="26"/>
                </a:lnTo>
                <a:lnTo>
                  <a:pt x="162" y="42"/>
                </a:lnTo>
                <a:lnTo>
                  <a:pt x="181" y="59"/>
                </a:lnTo>
                <a:lnTo>
                  <a:pt x="203" y="87"/>
                </a:lnTo>
                <a:lnTo>
                  <a:pt x="222" y="119"/>
                </a:lnTo>
                <a:lnTo>
                  <a:pt x="234" y="151"/>
                </a:lnTo>
                <a:lnTo>
                  <a:pt x="247" y="188"/>
                </a:lnTo>
                <a:lnTo>
                  <a:pt x="255" y="233"/>
                </a:lnTo>
                <a:lnTo>
                  <a:pt x="256" y="275"/>
                </a:lnTo>
                <a:lnTo>
                  <a:pt x="256" y="827"/>
                </a:lnTo>
                <a:lnTo>
                  <a:pt x="320" y="827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54287" name="Group 38"/>
          <p:cNvGrpSpPr>
            <a:grpSpLocks/>
          </p:cNvGrpSpPr>
          <p:nvPr/>
        </p:nvGrpSpPr>
        <p:grpSpPr bwMode="auto">
          <a:xfrm>
            <a:off x="2746375" y="3875088"/>
            <a:ext cx="6169025" cy="1897062"/>
            <a:chOff x="1874" y="2441"/>
            <a:chExt cx="4210" cy="1195"/>
          </a:xfrm>
        </p:grpSpPr>
        <p:sp>
          <p:nvSpPr>
            <p:cNvPr id="54292" name="AutoShape 39"/>
            <p:cNvSpPr>
              <a:spLocks noChangeArrowheads="1"/>
            </p:cNvSpPr>
            <p:nvPr/>
          </p:nvSpPr>
          <p:spPr bwMode="auto">
            <a:xfrm rot="16200000" flipH="1">
              <a:off x="2454" y="1861"/>
              <a:ext cx="812" cy="1972"/>
            </a:xfrm>
            <a:prstGeom prst="homePlate">
              <a:avLst>
                <a:gd name="adj" fmla="val 33333"/>
              </a:avLst>
            </a:prstGeom>
            <a:gradFill rotWithShape="0">
              <a:gsLst>
                <a:gs pos="0">
                  <a:srgbClr val="5077EF"/>
                </a:gs>
                <a:gs pos="100000">
                  <a:srgbClr val="063DE8"/>
                </a:gs>
              </a:gsLst>
              <a:lin ang="5400000" scaled="1"/>
            </a:gradFill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4293" name="AutoShape 40"/>
            <p:cNvSpPr>
              <a:spLocks noChangeArrowheads="1"/>
            </p:cNvSpPr>
            <p:nvPr/>
          </p:nvSpPr>
          <p:spPr bwMode="auto">
            <a:xfrm rot="16200000" flipH="1">
              <a:off x="4692" y="1861"/>
              <a:ext cx="812" cy="1972"/>
            </a:xfrm>
            <a:prstGeom prst="homePlate">
              <a:avLst>
                <a:gd name="adj" fmla="val 33333"/>
              </a:avLst>
            </a:prstGeom>
            <a:gradFill rotWithShape="0">
              <a:gsLst>
                <a:gs pos="0">
                  <a:srgbClr val="5077EF"/>
                </a:gs>
                <a:gs pos="100000">
                  <a:srgbClr val="063DE8"/>
                </a:gs>
              </a:gsLst>
              <a:lin ang="5400000" scaled="1"/>
            </a:gradFill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54294" name="AutoShape 41"/>
            <p:cNvSpPr>
              <a:spLocks noChangeArrowheads="1"/>
            </p:cNvSpPr>
            <p:nvPr/>
          </p:nvSpPr>
          <p:spPr bwMode="auto">
            <a:xfrm rot="16200000" flipH="1">
              <a:off x="3597" y="2244"/>
              <a:ext cx="812" cy="1972"/>
            </a:xfrm>
            <a:prstGeom prst="homePlate">
              <a:avLst>
                <a:gd name="adj" fmla="val 33333"/>
              </a:avLst>
            </a:prstGeom>
            <a:gradFill rotWithShape="0">
              <a:gsLst>
                <a:gs pos="0">
                  <a:srgbClr val="5077EF"/>
                </a:gs>
                <a:gs pos="100000">
                  <a:srgbClr val="063DE8"/>
                </a:gs>
              </a:gsLst>
              <a:lin ang="5400000" scaled="1"/>
            </a:gradFill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</p:grpSp>
      <p:sp>
        <p:nvSpPr>
          <p:cNvPr id="54288" name="Rectangle 42"/>
          <p:cNvSpPr>
            <a:spLocks noChangeArrowheads="1"/>
          </p:cNvSpPr>
          <p:nvPr/>
        </p:nvSpPr>
        <p:spPr bwMode="auto">
          <a:xfrm>
            <a:off x="8004175" y="1751013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600" b="1">
                <a:latin typeface="Arial" pitchFamily="34" charset="0"/>
              </a:rPr>
              <a:t>Make up</a:t>
            </a:r>
          </a:p>
        </p:txBody>
      </p:sp>
      <p:sp>
        <p:nvSpPr>
          <p:cNvPr id="54289" name="Freeform 43"/>
          <p:cNvSpPr>
            <a:spLocks/>
          </p:cNvSpPr>
          <p:nvPr/>
        </p:nvSpPr>
        <p:spPr bwMode="auto">
          <a:xfrm>
            <a:off x="7550150" y="1830388"/>
            <a:ext cx="469900" cy="1752600"/>
          </a:xfrm>
          <a:custGeom>
            <a:avLst/>
            <a:gdLst>
              <a:gd name="T0" fmla="*/ 0 w 321"/>
              <a:gd name="T1" fmla="*/ 2084168297 h 1104"/>
              <a:gd name="T2" fmla="*/ 274289840 w 321"/>
              <a:gd name="T3" fmla="*/ 2147483647 h 1104"/>
              <a:gd name="T4" fmla="*/ 548581143 w 321"/>
              <a:gd name="T5" fmla="*/ 2084168297 h 1104"/>
              <a:gd name="T6" fmla="*/ 411436269 w 321"/>
              <a:gd name="T7" fmla="*/ 2084168297 h 1104"/>
              <a:gd name="T8" fmla="*/ 411436269 w 321"/>
              <a:gd name="T9" fmla="*/ 693043654 h 1104"/>
              <a:gd name="T10" fmla="*/ 430721192 w 321"/>
              <a:gd name="T11" fmla="*/ 592235862 h 1104"/>
              <a:gd name="T12" fmla="*/ 469293965 w 321"/>
              <a:gd name="T13" fmla="*/ 519152156 h 1104"/>
              <a:gd name="T14" fmla="*/ 520723842 w 321"/>
              <a:gd name="T15" fmla="*/ 478829674 h 1104"/>
              <a:gd name="T16" fmla="*/ 600011020 w 321"/>
              <a:gd name="T17" fmla="*/ 463708743 h 1104"/>
              <a:gd name="T18" fmla="*/ 685726017 w 321"/>
              <a:gd name="T19" fmla="*/ 463708743 h 1104"/>
              <a:gd name="T20" fmla="*/ 685726017 w 321"/>
              <a:gd name="T21" fmla="*/ 0 h 1104"/>
              <a:gd name="T22" fmla="*/ 552867332 w 321"/>
              <a:gd name="T23" fmla="*/ 2520950 h 1104"/>
              <a:gd name="T24" fmla="*/ 495008172 w 321"/>
              <a:gd name="T25" fmla="*/ 20161247 h 1104"/>
              <a:gd name="T26" fmla="*/ 430721192 w 321"/>
              <a:gd name="T27" fmla="*/ 37801546 h 1104"/>
              <a:gd name="T28" fmla="*/ 385720599 w 321"/>
              <a:gd name="T29" fmla="*/ 65524058 h 1104"/>
              <a:gd name="T30" fmla="*/ 338576819 w 321"/>
              <a:gd name="T31" fmla="*/ 105846565 h 1104"/>
              <a:gd name="T32" fmla="*/ 297862415 w 321"/>
              <a:gd name="T33" fmla="*/ 148688409 h 1104"/>
              <a:gd name="T34" fmla="*/ 250718728 w 321"/>
              <a:gd name="T35" fmla="*/ 219252802 h 1104"/>
              <a:gd name="T36" fmla="*/ 210004323 w 321"/>
              <a:gd name="T37" fmla="*/ 299897767 h 1104"/>
              <a:gd name="T38" fmla="*/ 184288607 w 321"/>
              <a:gd name="T39" fmla="*/ 380542731 h 1104"/>
              <a:gd name="T40" fmla="*/ 156431307 w 321"/>
              <a:gd name="T41" fmla="*/ 473789364 h 1104"/>
              <a:gd name="T42" fmla="*/ 139288014 w 321"/>
              <a:gd name="T43" fmla="*/ 587195551 h 1104"/>
              <a:gd name="T44" fmla="*/ 137144920 w 321"/>
              <a:gd name="T45" fmla="*/ 693043654 h 1104"/>
              <a:gd name="T46" fmla="*/ 137144920 w 321"/>
              <a:gd name="T47" fmla="*/ 2084168297 h 1104"/>
              <a:gd name="T48" fmla="*/ 0 w 321"/>
              <a:gd name="T49" fmla="*/ 2084168297 h 11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1"/>
              <a:gd name="T76" fmla="*/ 0 h 1104"/>
              <a:gd name="T77" fmla="*/ 321 w 321"/>
              <a:gd name="T78" fmla="*/ 1104 h 11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1" h="1104">
                <a:moveTo>
                  <a:pt x="0" y="827"/>
                </a:moveTo>
                <a:lnTo>
                  <a:pt x="128" y="1103"/>
                </a:lnTo>
                <a:lnTo>
                  <a:pt x="256" y="827"/>
                </a:lnTo>
                <a:lnTo>
                  <a:pt x="192" y="827"/>
                </a:lnTo>
                <a:lnTo>
                  <a:pt x="192" y="275"/>
                </a:lnTo>
                <a:lnTo>
                  <a:pt x="201" y="235"/>
                </a:lnTo>
                <a:lnTo>
                  <a:pt x="219" y="206"/>
                </a:lnTo>
                <a:lnTo>
                  <a:pt x="243" y="190"/>
                </a:lnTo>
                <a:lnTo>
                  <a:pt x="280" y="184"/>
                </a:lnTo>
                <a:lnTo>
                  <a:pt x="320" y="184"/>
                </a:lnTo>
                <a:lnTo>
                  <a:pt x="320" y="0"/>
                </a:lnTo>
                <a:lnTo>
                  <a:pt x="258" y="1"/>
                </a:lnTo>
                <a:lnTo>
                  <a:pt x="231" y="8"/>
                </a:lnTo>
                <a:lnTo>
                  <a:pt x="201" y="15"/>
                </a:lnTo>
                <a:lnTo>
                  <a:pt x="180" y="26"/>
                </a:lnTo>
                <a:lnTo>
                  <a:pt x="158" y="42"/>
                </a:lnTo>
                <a:lnTo>
                  <a:pt x="139" y="59"/>
                </a:lnTo>
                <a:lnTo>
                  <a:pt x="117" y="87"/>
                </a:lnTo>
                <a:lnTo>
                  <a:pt x="98" y="119"/>
                </a:lnTo>
                <a:lnTo>
                  <a:pt x="86" y="151"/>
                </a:lnTo>
                <a:lnTo>
                  <a:pt x="73" y="188"/>
                </a:lnTo>
                <a:lnTo>
                  <a:pt x="65" y="233"/>
                </a:lnTo>
                <a:lnTo>
                  <a:pt x="64" y="275"/>
                </a:lnTo>
                <a:lnTo>
                  <a:pt x="64" y="827"/>
                </a:lnTo>
                <a:lnTo>
                  <a:pt x="0" y="827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90" name="Freeform 44"/>
          <p:cNvSpPr>
            <a:spLocks/>
          </p:cNvSpPr>
          <p:nvPr/>
        </p:nvSpPr>
        <p:spPr bwMode="auto">
          <a:xfrm>
            <a:off x="1195388" y="4672013"/>
            <a:ext cx="376237" cy="1401762"/>
          </a:xfrm>
          <a:custGeom>
            <a:avLst/>
            <a:gdLst>
              <a:gd name="T0" fmla="*/ 0 w 257"/>
              <a:gd name="T1" fmla="*/ 556953583 h 883"/>
              <a:gd name="T2" fmla="*/ 220747165 w 257"/>
              <a:gd name="T3" fmla="*/ 0 h 883"/>
              <a:gd name="T4" fmla="*/ 439349633 w 257"/>
              <a:gd name="T5" fmla="*/ 556953583 h 883"/>
              <a:gd name="T6" fmla="*/ 330047621 w 257"/>
              <a:gd name="T7" fmla="*/ 556953583 h 883"/>
              <a:gd name="T8" fmla="*/ 330047621 w 257"/>
              <a:gd name="T9" fmla="*/ 1668343175 h 883"/>
              <a:gd name="T10" fmla="*/ 345050247 w 257"/>
              <a:gd name="T11" fmla="*/ 1748988124 h 883"/>
              <a:gd name="T12" fmla="*/ 375054036 w 257"/>
              <a:gd name="T13" fmla="*/ 1806950887 h 883"/>
              <a:gd name="T14" fmla="*/ 417918774 w 257"/>
              <a:gd name="T15" fmla="*/ 1839713691 h 883"/>
              <a:gd name="T16" fmla="*/ 480069583 w 257"/>
              <a:gd name="T17" fmla="*/ 1852313671 h 883"/>
              <a:gd name="T18" fmla="*/ 548651554 w 257"/>
              <a:gd name="T19" fmla="*/ 1852313671 h 883"/>
              <a:gd name="T20" fmla="*/ 548651554 w 257"/>
              <a:gd name="T21" fmla="*/ 2147483647 h 883"/>
              <a:gd name="T22" fmla="*/ 443636098 w 257"/>
              <a:gd name="T23" fmla="*/ 2147483647 h 883"/>
              <a:gd name="T24" fmla="*/ 394343218 w 257"/>
              <a:gd name="T25" fmla="*/ 2147483647 h 883"/>
              <a:gd name="T26" fmla="*/ 345050247 w 257"/>
              <a:gd name="T27" fmla="*/ 2147483647 h 883"/>
              <a:gd name="T28" fmla="*/ 308616762 w 257"/>
              <a:gd name="T29" fmla="*/ 2147483647 h 883"/>
              <a:gd name="T30" fmla="*/ 270040044 w 257"/>
              <a:gd name="T31" fmla="*/ 2137091941 h 883"/>
              <a:gd name="T32" fmla="*/ 237891559 w 257"/>
              <a:gd name="T33" fmla="*/ 2104329136 h 883"/>
              <a:gd name="T34" fmla="*/ 201458074 w 257"/>
              <a:gd name="T35" fmla="*/ 2046366373 h 883"/>
              <a:gd name="T36" fmla="*/ 169311007 w 257"/>
              <a:gd name="T37" fmla="*/ 1983361713 h 883"/>
              <a:gd name="T38" fmla="*/ 147878684 w 257"/>
              <a:gd name="T39" fmla="*/ 1917837692 h 883"/>
              <a:gd name="T40" fmla="*/ 124303128 w 257"/>
              <a:gd name="T41" fmla="*/ 1844754001 h 883"/>
              <a:gd name="T42" fmla="*/ 111445199 w 257"/>
              <a:gd name="T43" fmla="*/ 1754028433 h 883"/>
              <a:gd name="T44" fmla="*/ 109301966 w 257"/>
              <a:gd name="T45" fmla="*/ 1668343175 h 883"/>
              <a:gd name="T46" fmla="*/ 109301966 w 257"/>
              <a:gd name="T47" fmla="*/ 556953583 h 883"/>
              <a:gd name="T48" fmla="*/ 0 w 257"/>
              <a:gd name="T49" fmla="*/ 556953583 h 88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57"/>
              <a:gd name="T76" fmla="*/ 0 h 883"/>
              <a:gd name="T77" fmla="*/ 257 w 257"/>
              <a:gd name="T78" fmla="*/ 883 h 88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57" h="883">
                <a:moveTo>
                  <a:pt x="0" y="221"/>
                </a:moveTo>
                <a:lnTo>
                  <a:pt x="103" y="0"/>
                </a:lnTo>
                <a:lnTo>
                  <a:pt x="205" y="221"/>
                </a:lnTo>
                <a:lnTo>
                  <a:pt x="154" y="221"/>
                </a:lnTo>
                <a:lnTo>
                  <a:pt x="154" y="662"/>
                </a:lnTo>
                <a:lnTo>
                  <a:pt x="161" y="694"/>
                </a:lnTo>
                <a:lnTo>
                  <a:pt x="175" y="717"/>
                </a:lnTo>
                <a:lnTo>
                  <a:pt x="195" y="730"/>
                </a:lnTo>
                <a:lnTo>
                  <a:pt x="224" y="735"/>
                </a:lnTo>
                <a:lnTo>
                  <a:pt x="256" y="735"/>
                </a:lnTo>
                <a:lnTo>
                  <a:pt x="256" y="882"/>
                </a:lnTo>
                <a:lnTo>
                  <a:pt x="207" y="881"/>
                </a:lnTo>
                <a:lnTo>
                  <a:pt x="184" y="876"/>
                </a:lnTo>
                <a:lnTo>
                  <a:pt x="161" y="870"/>
                </a:lnTo>
                <a:lnTo>
                  <a:pt x="144" y="861"/>
                </a:lnTo>
                <a:lnTo>
                  <a:pt x="126" y="848"/>
                </a:lnTo>
                <a:lnTo>
                  <a:pt x="111" y="835"/>
                </a:lnTo>
                <a:lnTo>
                  <a:pt x="94" y="812"/>
                </a:lnTo>
                <a:lnTo>
                  <a:pt x="79" y="787"/>
                </a:lnTo>
                <a:lnTo>
                  <a:pt x="69" y="761"/>
                </a:lnTo>
                <a:lnTo>
                  <a:pt x="58" y="732"/>
                </a:lnTo>
                <a:lnTo>
                  <a:pt x="52" y="696"/>
                </a:lnTo>
                <a:lnTo>
                  <a:pt x="51" y="662"/>
                </a:lnTo>
                <a:lnTo>
                  <a:pt x="51" y="221"/>
                </a:lnTo>
                <a:lnTo>
                  <a:pt x="0" y="221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4291" name="Rectangle 45"/>
          <p:cNvSpPr>
            <a:spLocks noChangeArrowheads="1"/>
          </p:cNvSpPr>
          <p:nvPr/>
        </p:nvSpPr>
        <p:spPr bwMode="auto">
          <a:xfrm>
            <a:off x="7910513" y="6445250"/>
            <a:ext cx="1157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 b="1"/>
              <a:t>Moretti, 99</a:t>
            </a:r>
            <a:endParaRPr lang="en-GB" sz="1600" b="1"/>
          </a:p>
        </p:txBody>
      </p:sp>
    </p:spTree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bg1"/>
          </a:solidFill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solidFill>
                  <a:schemeClr val="tx1"/>
                </a:solidFill>
                <a:latin typeface="Century Schoolbook" pitchFamily="18" charset="0"/>
              </a:rPr>
              <a:t>Comparaison between open and semi-closed systems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4724400" cy="4419600"/>
          </a:xfrm>
        </p:spPr>
        <p:txBody>
          <a:bodyPr lIns="92075" tIns="46038" rIns="92075" bIns="46038"/>
          <a:lstStyle/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n-GB" sz="2400" b="1" smtClean="0">
                <a:solidFill>
                  <a:srgbClr val="00CC00"/>
                </a:solidFill>
              </a:rPr>
              <a:t>Open system</a:t>
            </a: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FFFF00"/>
                </a:solidFill>
              </a:rPr>
              <a:t>Low investment </a:t>
            </a: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FFFF00"/>
                </a:solidFill>
              </a:rPr>
              <a:t>Easy management</a:t>
            </a: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FFFF00"/>
                </a:solidFill>
              </a:rPr>
              <a:t>High risk of exogenous pollution</a:t>
            </a: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FFFF00"/>
                </a:solidFill>
              </a:rPr>
              <a:t>High heating cost</a:t>
            </a:r>
            <a:r>
              <a:rPr lang="en-GB" sz="2400" smtClean="0">
                <a:solidFill>
                  <a:srgbClr val="FFFF00"/>
                </a:solidFill>
              </a:rPr>
              <a:t> </a:t>
            </a:r>
          </a:p>
          <a:p>
            <a:pPr marL="285750" indent="-285750" eaLnBrk="1" hangingPunct="1">
              <a:lnSpc>
                <a:spcPct val="90000"/>
              </a:lnSpc>
              <a:defRPr/>
            </a:pPr>
            <a:r>
              <a:rPr lang="en-GB" sz="2400" b="1" smtClean="0">
                <a:solidFill>
                  <a:srgbClr val="00CC00"/>
                </a:solidFill>
              </a:rPr>
              <a:t>Semi-closed system</a:t>
            </a: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FFFF00"/>
                </a:solidFill>
              </a:rPr>
              <a:t>High investment </a:t>
            </a: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FFFF00"/>
                </a:solidFill>
              </a:rPr>
              <a:t>Accurate water management</a:t>
            </a: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FFFF00"/>
                </a:solidFill>
              </a:rPr>
              <a:t>Low risk of exogenous pollution</a:t>
            </a: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FFFF00"/>
                </a:solidFill>
              </a:rPr>
              <a:t>Low heating cost</a:t>
            </a:r>
          </a:p>
          <a:p>
            <a:pPr marL="285750" indent="-2857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rgbClr val="FFFF00"/>
                </a:solidFill>
              </a:rPr>
              <a:t>Maximum flexibility</a:t>
            </a:r>
            <a:r>
              <a:rPr lang="en-GB" sz="2400" smtClean="0"/>
              <a:t> </a:t>
            </a:r>
          </a:p>
        </p:txBody>
      </p:sp>
      <p:pic>
        <p:nvPicPr>
          <p:cNvPr id="108442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752600"/>
            <a:ext cx="36576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7910513" y="6445250"/>
            <a:ext cx="1157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 b="1">
                <a:solidFill>
                  <a:srgbClr val="FFFF00"/>
                </a:solidFill>
              </a:rPr>
              <a:t>Moretti, 99</a:t>
            </a:r>
            <a:endParaRPr lang="en-GB" sz="1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8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8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8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8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8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8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8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8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8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8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8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84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18" grpId="0" animBg="1" autoUpdateAnimBg="0"/>
      <p:bldP spid="108441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Tipos de sistémas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820150" cy="5040313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s-ES" sz="2800" b="1" smtClean="0"/>
              <a:t>7.  Intensidad de Manejo</a:t>
            </a:r>
            <a:endParaRPr lang="es-ES" sz="2800" smtClean="0"/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z="2800" smtClean="0"/>
              <a:t>Niveles de Densidad de Manejo (FAO, 1984)</a:t>
            </a:r>
          </a:p>
          <a:p>
            <a:pPr marL="1411288" lvl="2" indent="-4572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z="2800" b="1" smtClean="0"/>
              <a:t>Extensivo</a:t>
            </a:r>
          </a:p>
          <a:p>
            <a:pPr marL="1411288" lvl="2" indent="-4572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z="2800" b="1" smtClean="0"/>
              <a:t>Semi-intensivo</a:t>
            </a:r>
          </a:p>
          <a:p>
            <a:pPr marL="1411288" lvl="2" indent="-4572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z="2800" b="1" smtClean="0"/>
              <a:t>Intensivo</a:t>
            </a:r>
          </a:p>
          <a:p>
            <a:pPr marL="1011238" lvl="1" indent="-5334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z="2800" smtClean="0"/>
              <a:t>Niveles de Intensidad de Manejo: </a:t>
            </a:r>
          </a:p>
          <a:p>
            <a:pPr marL="1411288" lvl="2" indent="-4572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z="2800" b="1" smtClean="0"/>
              <a:t>Calidad/cantidad de introducción de nutrientes</a:t>
            </a:r>
          </a:p>
          <a:p>
            <a:pPr marL="1411288" lvl="2" indent="-4572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z="2800" b="1" smtClean="0"/>
              <a:t>Magnitud de modificación del ambiente</a:t>
            </a:r>
          </a:p>
          <a:p>
            <a:pPr marL="1411288" lvl="2" indent="-457200" eaLnBrk="1" hangingPunct="1">
              <a:buClr>
                <a:srgbClr val="FFCC00"/>
              </a:buClr>
              <a:buFont typeface="Wingdings" pitchFamily="2" charset="2"/>
              <a:buChar char="Ø"/>
              <a:defRPr/>
            </a:pPr>
            <a:r>
              <a:rPr lang="es-ES" sz="2800" b="1" smtClean="0"/>
              <a:t>Magnitud de control del ambiente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42" grpId="0" autoUpdateAnimBg="0"/>
      <p:bldP spid="108544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/>
              <a:t>Razones por las que hacemos Acuicultura</a:t>
            </a:r>
            <a:endParaRPr lang="es-ES_tradnl" sz="4800" b="1" smtClean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2403475"/>
            <a:ext cx="7772400" cy="3657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z="3600" b="1" smtClean="0"/>
              <a:t>Alimentación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_tradnl" sz="3600" b="1" smtClean="0"/>
              <a:t>Económico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4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4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4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4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58" grpId="0" autoUpdateAnimBg="0"/>
      <p:bldP spid="109465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Razones Por Las Que Hacemos Acuicultura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304925" y="4572000"/>
            <a:ext cx="2428875" cy="5286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Alimentación</a:t>
            </a:r>
            <a:endParaRPr lang="en-US" sz="2800">
              <a:latin typeface="Arial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965825" y="4572000"/>
            <a:ext cx="2111375" cy="5286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Económico</a:t>
            </a:r>
            <a:endParaRPr lang="en-US" sz="2400">
              <a:latin typeface="Arial" pitchFamily="34" charset="0"/>
            </a:endParaRPr>
          </a:p>
        </p:txBody>
      </p:sp>
      <p:pic>
        <p:nvPicPr>
          <p:cNvPr id="58373" name="Picture 5" descr="a11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657350"/>
            <a:ext cx="4330700" cy="25336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8374" name="Picture 6" descr="DCP_1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676400"/>
            <a:ext cx="384016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/>
              <a:t>Alimento?</a:t>
            </a:r>
            <a:endParaRPr lang="es-ES_tradnl" sz="4800" b="1" smtClean="0"/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773238"/>
            <a:ext cx="7602538" cy="4135437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s-ES" sz="3600" b="1" smtClean="0"/>
              <a:t>Crecimiento demográfico: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s-ES" sz="3600" b="1" smtClean="0"/>
              <a:t>De inicio a	1835 	1 billón</a:t>
            </a:r>
          </a:p>
          <a:p>
            <a:pPr marL="0" indent="0" algn="just" eaLnBrk="1" hangingPunct="1">
              <a:defRPr/>
            </a:pPr>
            <a:r>
              <a:rPr lang="es-ES" sz="3600" b="1" smtClean="0"/>
              <a:t>De 1835 a	1935 	2 billones</a:t>
            </a:r>
          </a:p>
          <a:p>
            <a:pPr marL="0" indent="0" algn="just" eaLnBrk="1" hangingPunct="1">
              <a:defRPr/>
            </a:pPr>
            <a:r>
              <a:rPr lang="es-ES" sz="3600" b="1" smtClean="0"/>
              <a:t>De 1935 a 	1975 	4 billones</a:t>
            </a:r>
          </a:p>
          <a:p>
            <a:pPr marL="0" indent="0" algn="just" eaLnBrk="1" hangingPunct="1">
              <a:defRPr/>
            </a:pPr>
            <a:r>
              <a:rPr lang="es-ES" sz="3600" b="1" smtClean="0"/>
              <a:t>De 1975 a 	2015 	8 billones</a:t>
            </a:r>
            <a:endParaRPr lang="es-ES_tradnl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8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8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8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54" grpId="0" autoUpdateAnimBg="0"/>
      <p:bldP spid="109875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/>
              <a:t>Razones por las que Aventaja la Acuicultura</a:t>
            </a:r>
            <a:endParaRPr lang="es-ES_tradnl" sz="4800" b="1" smtClean="0"/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91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S" sz="3600" b="1" smtClean="0"/>
              <a:t>Temperatura del cuerpo cerca de la del medio ambiente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z="3600" b="1" smtClean="0"/>
              <a:t>Densidad del cuerpo similar a la del habitat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z="3600" b="1" smtClean="0"/>
              <a:t>Energía reducida para tomar alimento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z="3600" b="1" smtClean="0"/>
              <a:t>Eficiente conversión alimenticia</a:t>
            </a:r>
            <a:endParaRPr lang="es-ES_tradnl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2" grpId="0" autoUpdateAnimBg="0"/>
      <p:bldP spid="97792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990600"/>
          <a:ext cx="9144000" cy="5715000"/>
        </p:xfrm>
        <a:graphic>
          <a:graphicData uri="http://schemas.openxmlformats.org/presentationml/2006/ole">
            <p:oleObj spid="_x0000_s2050" name="Dibujo" r:id="rId4" imgW="1584000" imgH="1209600" progId="FLW3Drawing">
              <p:embed/>
            </p:oleObj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00400" y="3581400"/>
            <a:ext cx="1998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200"/>
              <a:t>R-square = 0.907   # pts = 11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29000" y="3246438"/>
            <a:ext cx="155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400"/>
              <a:t>y = 414e^0.00822x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Crecimiento Demográfico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10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304800"/>
          <a:ext cx="9144000" cy="6553200"/>
        </p:xfrm>
        <a:graphic>
          <a:graphicData uri="http://schemas.openxmlformats.org/presentationml/2006/ole">
            <p:oleObj spid="_x0000_s3074" name="Dibujo" r:id="rId4" imgW="1537200" imgH="1126800" progId="FLW3Drawing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0"/>
          <a:ext cx="5295900" cy="781050"/>
        </p:xfrm>
        <a:graphic>
          <a:graphicData uri="http://schemas.openxmlformats.org/presentationml/2006/ole">
            <p:oleObj spid="_x0000_s3075" name="Dibujo" r:id="rId5" imgW="4341600" imgH="640800" progId="FLW3Drawing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Alimento o Dinero ?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2251075"/>
            <a:ext cx="7772400" cy="3657600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3600" b="1" smtClean="0"/>
              <a:t>Cultivo de peces como alimento</a:t>
            </a:r>
          </a:p>
          <a:p>
            <a:pPr algn="just" eaLnBrk="1" hangingPunct="1">
              <a:defRPr/>
            </a:pPr>
            <a:r>
              <a:rPr lang="es-ES" sz="3600" b="1" smtClean="0"/>
              <a:t>Pesca Deportiva</a:t>
            </a:r>
          </a:p>
          <a:p>
            <a:pPr algn="just" eaLnBrk="1" hangingPunct="1">
              <a:defRPr/>
            </a:pPr>
            <a:r>
              <a:rPr lang="es-ES" sz="3600" b="1" smtClean="0"/>
              <a:t>Peces Ornamentales</a:t>
            </a:r>
          </a:p>
          <a:p>
            <a:pPr algn="just" eaLnBrk="1" hangingPunct="1">
              <a:defRPr/>
            </a:pPr>
            <a:r>
              <a:rPr lang="es-ES" sz="3600" b="1" smtClean="0"/>
              <a:t>Peces carnada</a:t>
            </a:r>
          </a:p>
          <a:p>
            <a:pPr eaLnBrk="1" hangingPunct="1">
              <a:defRPr/>
            </a:pPr>
            <a:r>
              <a:rPr lang="es-ES" sz="3600" b="1" smtClean="0"/>
              <a:t>Para repoblar embalses públicos</a:t>
            </a:r>
            <a:endParaRPr lang="es-ES_tradnl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6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6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6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946" grpId="0" autoUpdateAnimBg="0"/>
      <p:bldP spid="110694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Objetivos Acuicultura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4582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Cultivo de peces como proteína barata.</a:t>
            </a:r>
          </a:p>
          <a:p>
            <a:pPr lvl="1" eaLnBrk="1" hangingPunct="1">
              <a:defRPr/>
            </a:pPr>
            <a:r>
              <a:rPr lang="es-ES_tradnl" sz="2400" smtClean="0"/>
              <a:t>Especies de fácil cultivo y poco exigentes.</a:t>
            </a:r>
          </a:p>
          <a:p>
            <a:pPr lvl="1" eaLnBrk="1" hangingPunct="1">
              <a:defRPr/>
            </a:pPr>
            <a:r>
              <a:rPr lang="es-ES_tradnl" sz="2400" smtClean="0"/>
              <a:t>Atractibilidad comercial no tan importante.</a:t>
            </a:r>
          </a:p>
          <a:p>
            <a:pPr lvl="1" eaLnBrk="1" hangingPunct="1">
              <a:defRPr/>
            </a:pPr>
            <a:r>
              <a:rPr lang="es-ES_tradnl" sz="2400" smtClean="0"/>
              <a:t>Poca inversión y bajos costos.</a:t>
            </a:r>
          </a:p>
          <a:p>
            <a:pPr lvl="1" eaLnBrk="1" hangingPunct="1">
              <a:defRPr/>
            </a:pPr>
            <a:r>
              <a:rPr lang="es-ES_tradnl" sz="2400" smtClean="0"/>
              <a:t>Cultivos familiares o comunales para consumo propio.</a:t>
            </a:r>
          </a:p>
          <a:p>
            <a:pPr lvl="1" eaLnBrk="1" hangingPunct="1">
              <a:defRPr/>
            </a:pPr>
            <a:r>
              <a:rPr lang="es-ES_tradnl" sz="2400" smtClean="0"/>
              <a:t>En teoría se podría prestar para negocio también.</a:t>
            </a:r>
          </a:p>
          <a:p>
            <a:pPr eaLnBrk="1" hangingPunct="1">
              <a:defRPr/>
            </a:pPr>
            <a:r>
              <a:rPr lang="es-ES_tradnl" sz="2800" smtClean="0"/>
              <a:t>Cultivo de especies de alto valor comercial.</a:t>
            </a:r>
          </a:p>
          <a:p>
            <a:pPr lvl="1" eaLnBrk="1" hangingPunct="1">
              <a:defRPr/>
            </a:pPr>
            <a:r>
              <a:rPr lang="es-ES_tradnl" sz="2400" smtClean="0"/>
              <a:t>Principal punto es atractactibilidad comercial.</a:t>
            </a:r>
          </a:p>
          <a:p>
            <a:pPr lvl="1" eaLnBrk="1" hangingPunct="1">
              <a:defRPr/>
            </a:pPr>
            <a:r>
              <a:rPr lang="es-ES_tradnl" sz="2400" smtClean="0"/>
              <a:t>Dificultad de cultivo a veces ventaja competitiva.</a:t>
            </a:r>
          </a:p>
          <a:p>
            <a:pPr lvl="1" eaLnBrk="1" hangingPunct="1">
              <a:defRPr/>
            </a:pPr>
            <a:r>
              <a:rPr lang="es-ES_tradnl" sz="2400" smtClean="0"/>
              <a:t>País necesita divisas mas que alimento barato.</a:t>
            </a:r>
          </a:p>
          <a:p>
            <a:pPr lvl="1" eaLnBrk="1" hangingPunct="1">
              <a:defRPr/>
            </a:pPr>
            <a:r>
              <a:rPr lang="es-ES_tradnl" sz="2400" smtClean="0"/>
              <a:t>Empresas exitosas generan empleos que permiten </a:t>
            </a:r>
            <a:r>
              <a:rPr lang="en-US" sz="2400" smtClean="0"/>
              <a:t>a sus empleados </a:t>
            </a:r>
            <a:r>
              <a:rPr lang="es-ES_tradnl" sz="2400" smtClean="0"/>
              <a:t>comprar alimento y otras cosas.</a:t>
            </a:r>
          </a:p>
          <a:p>
            <a:pPr lvl="1" eaLnBrk="1" hangingPunct="1">
              <a:defRPr/>
            </a:pPr>
            <a:r>
              <a:rPr lang="es-ES_tradnl" sz="2400" smtClean="0"/>
              <a:t>No solo alimento: Cuero, químicos, materia prima, etc.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Objetivos Acuicultura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4582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Pesca deportiva / peces ornamentales / carnada.</a:t>
            </a:r>
          </a:p>
          <a:p>
            <a:pPr lvl="1" eaLnBrk="1" hangingPunct="1">
              <a:defRPr/>
            </a:pPr>
            <a:r>
              <a:rPr lang="es-ES_tradnl" sz="2400" smtClean="0"/>
              <a:t>Estrategia de segmentación de anterior. </a:t>
            </a:r>
          </a:p>
          <a:p>
            <a:pPr lvl="1" eaLnBrk="1" hangingPunct="1">
              <a:defRPr/>
            </a:pPr>
            <a:r>
              <a:rPr lang="es-ES_tradnl" sz="2400" smtClean="0"/>
              <a:t>Busca Nicho de mercado.</a:t>
            </a:r>
            <a:endParaRPr lang="es-ES_tradnl" sz="2800" smtClean="0"/>
          </a:p>
          <a:p>
            <a:pPr eaLnBrk="1" hangingPunct="1">
              <a:defRPr/>
            </a:pPr>
            <a:r>
              <a:rPr lang="es-ES_tradnl" sz="2800" smtClean="0"/>
              <a:t>Desarrollo científico y profesional.</a:t>
            </a:r>
          </a:p>
          <a:p>
            <a:pPr lvl="1" eaLnBrk="1" hangingPunct="1">
              <a:defRPr/>
            </a:pPr>
            <a:r>
              <a:rPr lang="es-ES_tradnl" sz="2400" smtClean="0"/>
              <a:t>Cultivar una especie para ver si se puede.</a:t>
            </a:r>
          </a:p>
          <a:p>
            <a:pPr lvl="1" eaLnBrk="1" hangingPunct="1">
              <a:defRPr/>
            </a:pPr>
            <a:r>
              <a:rPr lang="es-ES_tradnl" sz="2400" smtClean="0"/>
              <a:t>Cultivo para investigación de otro tipo.</a:t>
            </a:r>
          </a:p>
          <a:p>
            <a:pPr eaLnBrk="1" hangingPunct="1">
              <a:defRPr/>
            </a:pPr>
            <a:r>
              <a:rPr lang="es-ES_tradnl" sz="2800" smtClean="0"/>
              <a:t>Repoblar embalses públicos, rios o mar.</a:t>
            </a:r>
          </a:p>
          <a:p>
            <a:pPr lvl="1" eaLnBrk="1" hangingPunct="1">
              <a:defRPr/>
            </a:pPr>
            <a:r>
              <a:rPr lang="es-ES_tradnl" sz="2400" smtClean="0"/>
              <a:t>Usualmente hecho por entidades gubernamentales.</a:t>
            </a:r>
          </a:p>
          <a:p>
            <a:pPr lvl="1" eaLnBrk="1" hangingPunct="1">
              <a:defRPr/>
            </a:pPr>
            <a:r>
              <a:rPr lang="es-ES_tradnl" sz="2400" smtClean="0"/>
              <a:t>Usualmente sin fines de lucro, o por lo menos no directamente.</a:t>
            </a:r>
            <a:endParaRPr lang="es-ES_tradnl" sz="28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090" name="Picture 2" descr="salmon cages in fj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865188"/>
            <a:ext cx="4119562" cy="26066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13091" name="Rectangle 3"/>
          <p:cNvSpPr>
            <a:spLocks noChangeArrowheads="1"/>
          </p:cNvSpPr>
          <p:nvPr/>
        </p:nvSpPr>
        <p:spPr bwMode="auto">
          <a:xfrm>
            <a:off x="0" y="314325"/>
            <a:ext cx="4572000" cy="6403975"/>
          </a:xfrm>
          <a:prstGeom prst="rect">
            <a:avLst/>
          </a:prstGeom>
          <a:noFill/>
          <a:ln w="2857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/>
          </a:p>
        </p:txBody>
      </p:sp>
      <p:pic>
        <p:nvPicPr>
          <p:cNvPr id="1113092" name="Picture 4" descr="lamina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3" y="865188"/>
            <a:ext cx="4181475" cy="25828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13093" name="Rectangle 5"/>
          <p:cNvSpPr>
            <a:spLocks noChangeArrowheads="1"/>
          </p:cNvSpPr>
          <p:nvPr/>
        </p:nvSpPr>
        <p:spPr bwMode="auto">
          <a:xfrm>
            <a:off x="4681538" y="314325"/>
            <a:ext cx="4462462" cy="6403975"/>
          </a:xfrm>
          <a:prstGeom prst="rect">
            <a:avLst/>
          </a:prstGeom>
          <a:noFill/>
          <a:ln w="2857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/>
          </a:p>
        </p:txBody>
      </p:sp>
      <p:sp>
        <p:nvSpPr>
          <p:cNvPr id="1113094" name="Text Box 6"/>
          <p:cNvSpPr txBox="1">
            <a:spLocks noChangeArrowheads="1"/>
          </p:cNvSpPr>
          <p:nvPr/>
        </p:nvSpPr>
        <p:spPr bwMode="auto">
          <a:xfrm>
            <a:off x="241300" y="320675"/>
            <a:ext cx="392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99"/>
                </a:solidFill>
                <a:latin typeface="Arial" pitchFamily="34" charset="0"/>
              </a:rPr>
              <a:t>EXTRACTIVE aquaculture</a:t>
            </a:r>
          </a:p>
        </p:txBody>
      </p:sp>
      <p:sp>
        <p:nvSpPr>
          <p:cNvPr id="1113095" name="Text Box 7"/>
          <p:cNvSpPr txBox="1">
            <a:spLocks noChangeArrowheads="1"/>
          </p:cNvSpPr>
          <p:nvPr/>
        </p:nvSpPr>
        <p:spPr bwMode="auto">
          <a:xfrm>
            <a:off x="1030288" y="3471863"/>
            <a:ext cx="274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99"/>
                </a:solidFill>
                <a:latin typeface="Arial" pitchFamily="34" charset="0"/>
              </a:rPr>
              <a:t>nutrient recycling</a:t>
            </a:r>
          </a:p>
        </p:txBody>
      </p:sp>
      <p:sp>
        <p:nvSpPr>
          <p:cNvPr id="1113096" name="Text Box 8"/>
          <p:cNvSpPr txBox="1">
            <a:spLocks noChangeArrowheads="1"/>
          </p:cNvSpPr>
          <p:nvPr/>
        </p:nvSpPr>
        <p:spPr bwMode="auto">
          <a:xfrm>
            <a:off x="5416550" y="314325"/>
            <a:ext cx="260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99"/>
                </a:solidFill>
                <a:latin typeface="Arial" pitchFamily="34" charset="0"/>
              </a:rPr>
              <a:t>FED aquaculture</a:t>
            </a:r>
          </a:p>
        </p:txBody>
      </p:sp>
      <p:pic>
        <p:nvPicPr>
          <p:cNvPr id="1113097" name="Picture 9" descr="pic2"/>
          <p:cNvPicPr>
            <a:picLocks noChangeAspect="1" noChangeArrowheads="1"/>
          </p:cNvPicPr>
          <p:nvPr/>
        </p:nvPicPr>
        <p:blipFill>
          <a:blip r:embed="rId5"/>
          <a:srcRect l="4564" b="4572"/>
          <a:stretch>
            <a:fillRect/>
          </a:stretch>
        </p:blipFill>
        <p:spPr bwMode="auto">
          <a:xfrm>
            <a:off x="4879975" y="3595688"/>
            <a:ext cx="4119563" cy="30337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13098" name="Picture 10" descr="Mollusc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50" y="4024313"/>
            <a:ext cx="4149725" cy="25368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1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1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1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1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1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1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11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1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091" grpId="0" animBg="1" autoUpdateAnimBg="0"/>
      <p:bldP spid="1113093" grpId="0" animBg="1" autoUpdateAnimBg="0"/>
      <p:bldP spid="1113094" grpId="0" autoUpdateAnimBg="0"/>
      <p:bldP spid="1113095" grpId="0" autoUpdateAnimBg="0"/>
      <p:bldP spid="111309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1850" y="620713"/>
            <a:ext cx="7772400" cy="5616575"/>
          </a:xfrm>
        </p:spPr>
        <p:txBody>
          <a:bodyPr/>
          <a:lstStyle/>
          <a:p>
            <a:pPr marL="444500" indent="-4445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_tradnl" sz="2800" smtClean="0"/>
              <a:t>La Acuicultura no es una máquina.</a:t>
            </a:r>
          </a:p>
          <a:p>
            <a:pPr marL="444500" indent="-4445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_tradnl" sz="2800" smtClean="0"/>
          </a:p>
          <a:p>
            <a:pPr marL="444500" indent="-4445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_tradnl" sz="2800" smtClean="0"/>
              <a:t>No se puede producir peces de la nada.</a:t>
            </a:r>
          </a:p>
          <a:p>
            <a:pPr marL="444500" indent="-4445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_tradnl" sz="2800" smtClean="0"/>
          </a:p>
          <a:p>
            <a:pPr marL="444500" indent="-4445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_tradnl" sz="2800" smtClean="0"/>
              <a:t>Ecológicamente esto significa que estamos redireccionando el flujo de materia y energía  hacia aquellas especies que nos favorecen.</a:t>
            </a:r>
          </a:p>
          <a:p>
            <a:pPr marL="444500" indent="-4445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_tradnl" sz="2800" smtClean="0"/>
          </a:p>
          <a:p>
            <a:pPr marL="444500" indent="-4445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_tradnl" sz="2800" smtClean="0"/>
              <a:t>Esto cambiará inevitablemente el medio ambiente en algunos aspectos:</a:t>
            </a:r>
          </a:p>
          <a:p>
            <a:pPr marL="444500" indent="-444500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_tradnl" sz="1000" smtClean="0"/>
          </a:p>
          <a:p>
            <a:pPr marL="990600" lvl="1" indent="-366713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_tradnl" sz="2800" smtClean="0"/>
              <a:t>Como los recursos son usados.</a:t>
            </a:r>
          </a:p>
          <a:p>
            <a:pPr marL="990600" lvl="1" indent="-366713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_tradnl" sz="2800" smtClean="0"/>
              <a:t>Que impactos pueden ser generados.</a:t>
            </a:r>
            <a:endParaRPr lang="es-ES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096000" y="22098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BE" b="1"/>
              <a:t>6</a:t>
            </a:r>
            <a:endParaRPr lang="en-GB" b="1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010400" y="4191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BE" sz="2400" b="1"/>
              <a:t>4</a:t>
            </a:r>
            <a:endParaRPr lang="en-GB" sz="2400" b="1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8172450" y="6497638"/>
            <a:ext cx="884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BE" sz="1000" b="1"/>
              <a:t>Nils Kautsky</a:t>
            </a:r>
            <a:endParaRPr lang="es-ES" sz="1000" b="1"/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-381000" y="609600"/>
          <a:ext cx="12344400" cy="5029200"/>
        </p:xfrm>
        <a:graphic>
          <a:graphicData uri="http://schemas.openxmlformats.org/presentationml/2006/ole">
            <p:oleObj spid="_x0000_s4098" name="Document" r:id="rId4" imgW="8912352" imgH="3611880" progId="Word.Document.8">
              <p:embed/>
            </p:oleObj>
          </a:graphicData>
        </a:graphic>
      </p:graphicFrame>
      <p:sp>
        <p:nvSpPr>
          <p:cNvPr id="4099" name="Line 3"/>
          <p:cNvSpPr>
            <a:spLocks noChangeShapeType="1"/>
          </p:cNvSpPr>
          <p:nvPr/>
        </p:nvSpPr>
        <p:spPr bwMode="auto">
          <a:xfrm flipH="1">
            <a:off x="8458200" y="2819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2251075"/>
            <a:ext cx="7772400" cy="3657600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3600" b="1" smtClean="0"/>
              <a:t>Rápido crecimiento.</a:t>
            </a:r>
          </a:p>
          <a:p>
            <a:pPr algn="just" eaLnBrk="1" hangingPunct="1">
              <a:defRPr/>
            </a:pPr>
            <a:r>
              <a:rPr lang="es-ES" sz="3600" b="1" smtClean="0"/>
              <a:t>Vive en un ambiente multidimencional (policultivos, estanques, cajas y jaulas).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s-ES_tradnl" sz="3600" b="1" smtClean="0"/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  <a:noFill/>
        </p:spPr>
        <p:txBody>
          <a:bodyPr/>
          <a:lstStyle/>
          <a:p>
            <a:pPr eaLnBrk="1" hangingPunct="1"/>
            <a:r>
              <a:rPr lang="es-MX" sz="4800" b="1" smtClean="0"/>
              <a:t>Razones por las que Aventaja la Acuicultura</a:t>
            </a:r>
            <a:endParaRPr lang="es-ES_tradnl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0" grpId="0" build="p" autoUpdateAnimBg="0"/>
      <p:bldP spid="979971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rom Clip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292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105400" y="533400"/>
            <a:ext cx="40386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v-SE" altLang="sv-SE" sz="1600" b="1"/>
          </a:p>
          <a:p>
            <a:pPr eaLnBrk="0" hangingPunct="0"/>
            <a:r>
              <a:rPr lang="sv-SE" altLang="sv-SE" b="1"/>
              <a:t>Estamos reduciendo la pesca en la cadena alimenticia.</a:t>
            </a:r>
          </a:p>
          <a:p>
            <a:pPr eaLnBrk="0" hangingPunct="0"/>
            <a:endParaRPr lang="sv-SE" altLang="sv-SE" sz="1600" b="1"/>
          </a:p>
          <a:p>
            <a:pPr eaLnBrk="0" hangingPunct="0"/>
            <a:r>
              <a:rPr lang="sv-SE" altLang="sv-SE" sz="1600" b="1"/>
              <a:t>Los peces son más pequeños, con poco contenido de carne, grasosos  y menos consumidos en la cadena alimenticia.</a:t>
            </a:r>
          </a:p>
          <a:p>
            <a:pPr eaLnBrk="0" hangingPunct="0"/>
            <a:endParaRPr lang="sv-SE" altLang="sv-SE" sz="1600" b="1"/>
          </a:p>
          <a:p>
            <a:pPr eaLnBrk="0" hangingPunct="0"/>
            <a:endParaRPr lang="sv-SE" altLang="sv-SE" sz="1600" b="1"/>
          </a:p>
          <a:p>
            <a:pPr eaLnBrk="0" hangingPunct="0"/>
            <a:endParaRPr lang="sv-SE" altLang="sv-SE" sz="1600" b="1"/>
          </a:p>
          <a:p>
            <a:pPr eaLnBrk="0" hangingPunct="0"/>
            <a:r>
              <a:rPr lang="sv-SE" altLang="sv-SE" b="1"/>
              <a:t>Estamos redireccionando la cadena alimenticia.</a:t>
            </a:r>
          </a:p>
          <a:p>
            <a:pPr eaLnBrk="0" hangingPunct="0"/>
            <a:endParaRPr lang="sv-SE" altLang="sv-SE" sz="1600" b="1"/>
          </a:p>
          <a:p>
            <a:pPr eaLnBrk="0" hangingPunct="0"/>
            <a:r>
              <a:rPr lang="sv-SE" altLang="sv-SE" sz="1600" b="1"/>
              <a:t>Los peces son a veces carnívros y el pescado como alimento es dado también para los peces hervíboros.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8172450" y="6497638"/>
            <a:ext cx="884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BE" sz="1000" b="1"/>
              <a:t>Nils Kautsky</a:t>
            </a:r>
            <a:endParaRPr lang="es-ES" sz="1000" b="1"/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eaLnBrk="1" hangingPunct="1">
              <a:defRPr/>
            </a:pPr>
            <a:endParaRPr lang="sv-SE" altLang="sv-SE" sz="2800" b="1" u="sng" dirty="0" smtClean="0"/>
          </a:p>
          <a:p>
            <a:pPr eaLnBrk="1" hangingPunct="1">
              <a:defRPr/>
            </a:pPr>
            <a:r>
              <a:rPr lang="sv-SE" altLang="sv-SE" sz="2800" b="1" dirty="0" smtClean="0"/>
              <a:t>En lugar de mirar a la pesquer</a:t>
            </a:r>
            <a:r>
              <a:rPr lang="sv-SE" altLang="sv-SE" sz="2800" b="1" dirty="0" smtClean="0">
                <a:latin typeface="Times"/>
              </a:rPr>
              <a:t>í</a:t>
            </a:r>
            <a:r>
              <a:rPr lang="sv-SE" altLang="sv-SE" sz="2800" b="1" dirty="0" smtClean="0"/>
              <a:t>a oce</a:t>
            </a:r>
            <a:r>
              <a:rPr lang="sv-SE" altLang="sv-SE" sz="2800" b="1" dirty="0" smtClean="0">
                <a:latin typeface="Times"/>
              </a:rPr>
              <a:t>á</a:t>
            </a:r>
            <a:r>
              <a:rPr lang="sv-SE" altLang="sv-SE" sz="2800" b="1" dirty="0" smtClean="0"/>
              <a:t>nica y a la Acuicultura como sectores separados, estas deber</a:t>
            </a:r>
            <a:r>
              <a:rPr lang="sv-SE" altLang="sv-SE" sz="2800" b="1" dirty="0" smtClean="0">
                <a:latin typeface="Times"/>
              </a:rPr>
              <a:t>í</a:t>
            </a:r>
            <a:r>
              <a:rPr lang="sv-SE" altLang="sv-SE" sz="2800" b="1" dirty="0" smtClean="0"/>
              <a:t>an ser consideradas una sola, puesto que la sustentanbilidad de la una depende de la otra.</a:t>
            </a:r>
          </a:p>
          <a:p>
            <a:pPr eaLnBrk="1" hangingPunct="1">
              <a:defRPr/>
            </a:pPr>
            <a:endParaRPr lang="sv-SE" altLang="sv-SE" sz="2800" dirty="0" smtClean="0"/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7772400" cy="5410200"/>
          </a:xfrm>
        </p:spPr>
        <p:txBody>
          <a:bodyPr/>
          <a:lstStyle/>
          <a:p>
            <a:pPr eaLnBrk="1" hangingPunct="1">
              <a:defRPr/>
            </a:pPr>
            <a:endParaRPr lang="sv-SE" altLang="sv-SE" sz="24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v-SE" altLang="sv-SE" sz="2400" b="1" smtClean="0">
                <a:latin typeface="Times"/>
              </a:rPr>
              <a:t>¿</a:t>
            </a:r>
            <a:r>
              <a:rPr lang="sv-SE" altLang="sv-SE" sz="2400" b="1" smtClean="0"/>
              <a:t>En qu</a:t>
            </a:r>
            <a:r>
              <a:rPr lang="sv-SE" altLang="sv-SE" sz="2400" b="1" smtClean="0">
                <a:latin typeface="Times"/>
              </a:rPr>
              <a:t>é</a:t>
            </a:r>
            <a:r>
              <a:rPr lang="sv-SE" altLang="sv-SE" sz="2400" b="1" smtClean="0"/>
              <a:t> emplear</a:t>
            </a:r>
            <a:r>
              <a:rPr lang="sv-SE" altLang="sv-SE" sz="2400" b="1" smtClean="0">
                <a:latin typeface="Times"/>
              </a:rPr>
              <a:t>í</a:t>
            </a:r>
            <a:r>
              <a:rPr lang="sv-SE" altLang="sv-SE" sz="2400" b="1" smtClean="0"/>
              <a:t>amos a los peces pel</a:t>
            </a:r>
            <a:r>
              <a:rPr lang="sv-SE" altLang="sv-SE" sz="2400" b="1" smtClean="0">
                <a:latin typeface="Times"/>
              </a:rPr>
              <a:t>á</a:t>
            </a:r>
            <a:r>
              <a:rPr lang="sv-SE" altLang="sv-SE" sz="2400" b="1" smtClean="0"/>
              <a:t>gicos peque</a:t>
            </a:r>
            <a:r>
              <a:rPr lang="sv-SE" altLang="sv-SE" sz="2400" b="1" smtClean="0">
                <a:latin typeface="Times"/>
              </a:rPr>
              <a:t>ñ</a:t>
            </a:r>
            <a:r>
              <a:rPr lang="sv-SE" altLang="sv-SE" sz="2400" b="1" smtClean="0"/>
              <a:t>os?</a:t>
            </a:r>
          </a:p>
          <a:p>
            <a:pPr eaLnBrk="1" hangingPunct="1">
              <a:defRPr/>
            </a:pPr>
            <a:endParaRPr lang="sv-SE" altLang="sv-SE" sz="2400" b="1" smtClean="0"/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sv-SE" altLang="sv-SE" b="1" smtClean="0">
                <a:latin typeface="Times"/>
              </a:rPr>
              <a:t>¿</a:t>
            </a:r>
            <a:r>
              <a:rPr lang="sv-SE" altLang="sv-SE" b="1" smtClean="0"/>
              <a:t>Para consumo humano directo?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sv-SE" altLang="sv-SE" b="1" smtClean="0"/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sv-SE" altLang="sv-SE" b="1" smtClean="0"/>
              <a:t>Como alimento para Acuicultura y producci</a:t>
            </a:r>
            <a:r>
              <a:rPr lang="sv-SE" altLang="sv-SE" b="1" smtClean="0">
                <a:latin typeface="Times"/>
              </a:rPr>
              <a:t>ó</a:t>
            </a:r>
            <a:r>
              <a:rPr lang="sv-SE" altLang="sv-SE" b="1" smtClean="0"/>
              <a:t>n animal, o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sv-SE" altLang="sv-SE" b="1" smtClean="0"/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sv-SE" altLang="sv-SE" b="1" smtClean="0">
                <a:latin typeface="Times"/>
              </a:rPr>
              <a:t>¿</a:t>
            </a:r>
            <a:r>
              <a:rPr lang="sv-SE" altLang="sv-SE" b="1" smtClean="0"/>
              <a:t>Dejarlos en el mar como alimento para otros peces, las aves, focas, y la biodiversidad? </a:t>
            </a:r>
            <a:endParaRPr lang="sv-SE" altLang="sv-SE" sz="2400" smtClean="0"/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"/>
            <a:ext cx="8359775" cy="57150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v-SE" altLang="sv-SE" sz="2800" b="1" smtClean="0"/>
              <a:t>Para avanzar hacia adelante con una Acuicultura sostenible, algunos pasos deber</a:t>
            </a:r>
            <a:r>
              <a:rPr lang="sv-SE" altLang="sv-SE" sz="2800" b="1" smtClean="0">
                <a:latin typeface="Times"/>
              </a:rPr>
              <a:t>í</a:t>
            </a:r>
            <a:r>
              <a:rPr lang="sv-SE" altLang="sv-SE" sz="2800" b="1" smtClean="0"/>
              <a:t>an tomarse en consideraci</a:t>
            </a:r>
            <a:r>
              <a:rPr lang="sv-SE" altLang="sv-SE" sz="2800" b="1" smtClean="0">
                <a:latin typeface="Times"/>
              </a:rPr>
              <a:t>ó</a:t>
            </a:r>
            <a:r>
              <a:rPr lang="sv-SE" altLang="sv-SE" sz="2800" b="1" smtClean="0"/>
              <a:t>n: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sv-SE" altLang="sv-SE" sz="2000" b="1" smtClean="0"/>
          </a:p>
          <a:p>
            <a:pPr marL="723900" lvl="2" indent="-365125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sv-SE" altLang="sv-SE" sz="2800" b="1" smtClean="0"/>
              <a:t>Reducir la producci</a:t>
            </a:r>
            <a:r>
              <a:rPr lang="sv-SE" altLang="sv-SE" sz="2800" b="1" smtClean="0">
                <a:latin typeface="Times"/>
              </a:rPr>
              <a:t>ó</a:t>
            </a:r>
            <a:r>
              <a:rPr lang="sv-SE" altLang="sv-SE" sz="2800" b="1" smtClean="0"/>
              <a:t>n de la harina y aceite de pescado, producto de pesca que puede ser consumida direcamente.</a:t>
            </a:r>
          </a:p>
          <a:p>
            <a:pPr marL="723900" lvl="2" indent="-365125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sv-SE" altLang="sv-SE" sz="2000" b="1" smtClean="0"/>
          </a:p>
          <a:p>
            <a:pPr marL="723900" lvl="2" indent="-365125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sv-SE" altLang="sv-SE" sz="2800" b="1" smtClean="0"/>
              <a:t>Promover una Acuicultura y manejos de recursos ambientalmente seguras.</a:t>
            </a:r>
          </a:p>
          <a:p>
            <a:pPr marL="723900" lvl="2" indent="-365125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sv-SE" altLang="sv-SE" sz="2800" b="1" smtClean="0"/>
          </a:p>
          <a:p>
            <a:pPr marL="723900" lvl="2" indent="-365125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sv-SE" altLang="sv-SE" sz="2800" b="1" smtClean="0"/>
              <a:t>Integrar los sistemas de producci</a:t>
            </a:r>
            <a:r>
              <a:rPr lang="sv-SE" altLang="sv-SE" sz="2800" b="1" smtClean="0">
                <a:latin typeface="Times"/>
              </a:rPr>
              <a:t>ó</a:t>
            </a:r>
            <a:r>
              <a:rPr lang="sv-SE" altLang="sv-SE" sz="2800" b="1" smtClean="0"/>
              <a:t>n, e.g. Crecimiento de mejillones y algas externamente en las jaulas de peces para reducir los desechos y mejorar el uso del recurso (policultivos)</a:t>
            </a:r>
          </a:p>
          <a:p>
            <a:pPr marL="723900" lvl="2" indent="-365125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sv-SE" altLang="sv-SE" sz="2800" b="1" smtClean="0"/>
          </a:p>
          <a:p>
            <a:pPr marL="723900" lvl="2" indent="-365125"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sv-SE" altLang="sv-SE" sz="2800" b="1" smtClean="0"/>
              <a:t>Disminuir la redirecci</a:t>
            </a:r>
            <a:r>
              <a:rPr lang="sv-SE" altLang="sv-SE" sz="2800" b="1" smtClean="0">
                <a:latin typeface="Times"/>
              </a:rPr>
              <a:t>ó</a:t>
            </a:r>
            <a:r>
              <a:rPr lang="sv-SE" altLang="sv-SE" sz="2800" b="1" smtClean="0"/>
              <a:t>n de la cadena alimenticia (e.g., Carpas, Tilapias y mejillones en lugar de salmones y camarones).</a:t>
            </a:r>
            <a:endParaRPr lang="sv-SE" altLang="sv-SE" sz="2000" smtClean="0"/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lum bright="3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23850" y="1208088"/>
            <a:ext cx="8496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ctr" eaLnBrk="0" hangingPunct="0"/>
            <a:r>
              <a:rPr lang="sv-SE" altLang="sv-SE" sz="2800" b="1">
                <a:solidFill>
                  <a:srgbClr val="FF0000"/>
                </a:solidFill>
              </a:rPr>
              <a:t>¿Cuáles son las últimas limitantes para el crecimiento de la Acuicultura?</a:t>
            </a:r>
            <a:endParaRPr lang="sv-SE" altLang="sv-SE" sz="2400" b="1">
              <a:solidFill>
                <a:srgbClr val="FF0000"/>
              </a:solidFill>
            </a:endParaRPr>
          </a:p>
          <a:p>
            <a:pPr marL="355600" indent="-355600" algn="ctr" eaLnBrk="0" hangingPunct="0"/>
            <a:endParaRPr lang="sv-SE" altLang="sv-SE" sz="2400" b="1">
              <a:solidFill>
                <a:srgbClr val="FF0000"/>
              </a:solidFill>
            </a:endParaRPr>
          </a:p>
          <a:p>
            <a:pPr marL="355600" indent="-355600" algn="ctr" eaLnBrk="0" hangingPunct="0"/>
            <a:endParaRPr lang="sv-SE" altLang="sv-SE" sz="2400" b="1">
              <a:solidFill>
                <a:srgbClr val="FF0000"/>
              </a:solidFill>
            </a:endParaRPr>
          </a:p>
          <a:p>
            <a:pPr marL="355600" indent="-355600" algn="just" eaLnBrk="0" hangingPunct="0">
              <a:buFont typeface="Wingdings" pitchFamily="2" charset="2"/>
              <a:buChar char="ü"/>
            </a:pPr>
            <a:r>
              <a:rPr lang="sv-SE" altLang="sv-SE" sz="2400" b="1">
                <a:solidFill>
                  <a:srgbClr val="FF0000"/>
                </a:solidFill>
              </a:rPr>
              <a:t>El 40% de la producción primaria terrestre es destinada al hombre.</a:t>
            </a:r>
          </a:p>
          <a:p>
            <a:pPr marL="355600" indent="-355600" algn="just" eaLnBrk="0" hangingPunct="0"/>
            <a:endParaRPr lang="sv-SE" altLang="sv-SE" sz="2400" b="1">
              <a:solidFill>
                <a:srgbClr val="FF0000"/>
              </a:solidFill>
            </a:endParaRPr>
          </a:p>
          <a:p>
            <a:pPr marL="355600" indent="-355600" algn="just" eaLnBrk="0" hangingPunct="0"/>
            <a:r>
              <a:rPr lang="sv-SE" altLang="sv-SE" sz="2400" b="1">
                <a:solidFill>
                  <a:srgbClr val="FF0000"/>
                </a:solidFill>
              </a:rPr>
              <a:t>	</a:t>
            </a:r>
          </a:p>
          <a:p>
            <a:pPr marL="355600" indent="-355600" algn="just" eaLnBrk="0" hangingPunct="0"/>
            <a:endParaRPr lang="sv-SE" altLang="sv-SE" sz="2400" b="1">
              <a:solidFill>
                <a:srgbClr val="FF0000"/>
              </a:solidFill>
            </a:endParaRPr>
          </a:p>
          <a:p>
            <a:pPr marL="355600" indent="-355600" algn="just" eaLnBrk="0" hangingPunct="0">
              <a:buFont typeface="Wingdings" pitchFamily="2" charset="2"/>
              <a:buChar char="ü"/>
            </a:pPr>
            <a:r>
              <a:rPr lang="sv-SE" altLang="sv-SE" sz="2400" b="1">
                <a:solidFill>
                  <a:srgbClr val="FF0000"/>
                </a:solidFill>
              </a:rPr>
              <a:t>El 8% de la producción primaria acuática mundial es canalizada hacia el hombre a través de las pesquerías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lid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0025" y="2933700"/>
            <a:ext cx="5670550" cy="3467100"/>
            <a:chOff x="940" y="1848"/>
            <a:chExt cx="3572" cy="2184"/>
          </a:xfrm>
        </p:grpSpPr>
        <p:grpSp>
          <p:nvGrpSpPr>
            <p:cNvPr id="75118" name="Group 3"/>
            <p:cNvGrpSpPr>
              <a:grpSpLocks/>
            </p:cNvGrpSpPr>
            <p:nvPr/>
          </p:nvGrpSpPr>
          <p:grpSpPr bwMode="auto">
            <a:xfrm>
              <a:off x="940" y="1848"/>
              <a:ext cx="3572" cy="2184"/>
              <a:chOff x="939" y="1851"/>
              <a:chExt cx="3572" cy="2184"/>
            </a:xfrm>
          </p:grpSpPr>
          <p:grpSp>
            <p:nvGrpSpPr>
              <p:cNvPr id="3" name="Group 4"/>
              <p:cNvGrpSpPr>
                <a:grpSpLocks/>
              </p:cNvGrpSpPr>
              <p:nvPr/>
            </p:nvGrpSpPr>
            <p:grpSpPr bwMode="auto">
              <a:xfrm>
                <a:off x="939" y="1851"/>
                <a:ext cx="3572" cy="2184"/>
                <a:chOff x="939" y="1851"/>
                <a:chExt cx="3572" cy="2184"/>
              </a:xfrm>
            </p:grpSpPr>
            <p:grpSp>
              <p:nvGrpSpPr>
                <p:cNvPr id="75136" name="Group 5"/>
                <p:cNvGrpSpPr>
                  <a:grpSpLocks/>
                </p:cNvGrpSpPr>
                <p:nvPr/>
              </p:nvGrpSpPr>
              <p:grpSpPr bwMode="auto">
                <a:xfrm>
                  <a:off x="939" y="1851"/>
                  <a:ext cx="3572" cy="2184"/>
                  <a:chOff x="939" y="1851"/>
                  <a:chExt cx="3572" cy="2184"/>
                </a:xfrm>
              </p:grpSpPr>
              <p:grpSp>
                <p:nvGrpSpPr>
                  <p:cNvPr id="75138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939" y="1851"/>
                    <a:ext cx="3572" cy="2184"/>
                    <a:chOff x="939" y="1851"/>
                    <a:chExt cx="3572" cy="2184"/>
                  </a:xfrm>
                </p:grpSpPr>
                <p:grpSp>
                  <p:nvGrpSpPr>
                    <p:cNvPr id="75162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" y="1851"/>
                      <a:ext cx="3572" cy="2184"/>
                      <a:chOff x="939" y="1851"/>
                      <a:chExt cx="3572" cy="2184"/>
                    </a:xfrm>
                  </p:grpSpPr>
                  <p:grpSp>
                    <p:nvGrpSpPr>
                      <p:cNvPr id="75166" name="Group 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39" y="3566"/>
                        <a:ext cx="3414" cy="469"/>
                        <a:chOff x="939" y="3566"/>
                        <a:chExt cx="3414" cy="469"/>
                      </a:xfrm>
                    </p:grpSpPr>
                    <p:grpSp>
                      <p:nvGrpSpPr>
                        <p:cNvPr id="75182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39" y="3596"/>
                          <a:ext cx="3414" cy="439"/>
                          <a:chOff x="939" y="3596"/>
                          <a:chExt cx="3414" cy="439"/>
                        </a:xfrm>
                      </p:grpSpPr>
                      <p:sp>
                        <p:nvSpPr>
                          <p:cNvPr id="75184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3749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85" name="Oval 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71" y="3628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86" name="Oval 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8" y="3644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87" name="Oval 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96" y="3741"/>
                            <a:ext cx="385" cy="225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88" name="Oval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91" y="3770"/>
                            <a:ext cx="543" cy="265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89" name="Oval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24" y="3781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90" name="Oval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08" y="3765"/>
                            <a:ext cx="303" cy="21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91" name="Oval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7" y="3765"/>
                            <a:ext cx="303" cy="233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92" name="Oval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82" y="3821"/>
                            <a:ext cx="315" cy="185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93" name="Oval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2" y="3716"/>
                            <a:ext cx="208" cy="258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94" name="Oval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0" y="3596"/>
                            <a:ext cx="303" cy="298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95" name="Oval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4" y="3636"/>
                            <a:ext cx="341" cy="290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96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03" y="3684"/>
                            <a:ext cx="372" cy="242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97" name="Oval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00" y="3636"/>
                            <a:ext cx="353" cy="266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</p:grpSp>
                    <p:sp>
                      <p:nvSpPr>
                        <p:cNvPr id="75183" name="Oval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38" y="3566"/>
                          <a:ext cx="265" cy="234"/>
                        </a:xfrm>
                        <a:prstGeom prst="ellipse">
                          <a:avLst/>
                        </a:prstGeom>
                        <a:solidFill>
                          <a:srgbClr val="FFB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</p:grpSp>
                  <p:grpSp>
                    <p:nvGrpSpPr>
                      <p:cNvPr id="75167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3" y="1851"/>
                        <a:ext cx="2638" cy="2092"/>
                        <a:chOff x="1873" y="1851"/>
                        <a:chExt cx="2638" cy="2092"/>
                      </a:xfrm>
                    </p:grpSpPr>
                    <p:sp>
                      <p:nvSpPr>
                        <p:cNvPr id="75168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46" y="1912"/>
                          <a:ext cx="373" cy="48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69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56" y="1851"/>
                          <a:ext cx="373" cy="48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70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9" y="2161"/>
                          <a:ext cx="373" cy="48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71" name="Oval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73" y="2588"/>
                          <a:ext cx="372" cy="48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72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00" y="3494"/>
                          <a:ext cx="288" cy="37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73" name="Oval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68" y="3024"/>
                          <a:ext cx="219" cy="286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74" name="Oval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40" y="3205"/>
                          <a:ext cx="244" cy="31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75" name="Oval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83" y="3570"/>
                          <a:ext cx="629" cy="373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76" name="Oval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10" y="1947"/>
                          <a:ext cx="372" cy="490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77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08" y="1894"/>
                          <a:ext cx="255" cy="33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78" name="Oval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93" y="2022"/>
                          <a:ext cx="188" cy="243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79" name="Oval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63" y="2034"/>
                          <a:ext cx="548" cy="71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80" name="Oval 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23" y="3095"/>
                          <a:ext cx="315" cy="41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81" name="Oval 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78" y="3228"/>
                          <a:ext cx="420" cy="554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</p:grpSp>
                </p:grpSp>
                <p:grpSp>
                  <p:nvGrpSpPr>
                    <p:cNvPr id="75163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1922"/>
                      <a:ext cx="336" cy="370"/>
                      <a:chOff x="3897" y="1922"/>
                      <a:chExt cx="336" cy="370"/>
                    </a:xfrm>
                  </p:grpSpPr>
                  <p:sp>
                    <p:nvSpPr>
                      <p:cNvPr id="75164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2" y="1922"/>
                        <a:ext cx="221" cy="282"/>
                      </a:xfrm>
                      <a:prstGeom prst="ellipse">
                        <a:avLst/>
                      </a:prstGeom>
                      <a:solidFill>
                        <a:srgbClr val="FF5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US"/>
                      </a:p>
                    </p:txBody>
                  </p:sp>
                  <p:sp>
                    <p:nvSpPr>
                      <p:cNvPr id="75165" name="Oval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7" y="2058"/>
                        <a:ext cx="170" cy="234"/>
                      </a:xfrm>
                      <a:prstGeom prst="ellipse">
                        <a:avLst/>
                      </a:prstGeom>
                      <a:solidFill>
                        <a:srgbClr val="FF5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US"/>
                      </a:p>
                    </p:txBody>
                  </p:sp>
                </p:grpSp>
              </p:grpSp>
              <p:grpSp>
                <p:nvGrpSpPr>
                  <p:cNvPr id="75139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904" y="1858"/>
                    <a:ext cx="2569" cy="2087"/>
                    <a:chOff x="1904" y="1858"/>
                    <a:chExt cx="2569" cy="2087"/>
                  </a:xfrm>
                </p:grpSpPr>
                <p:sp>
                  <p:nvSpPr>
                    <p:cNvPr id="75140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4" y="1949"/>
                      <a:ext cx="322" cy="411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41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7" y="3260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42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07" y="2881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43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3" y="2067"/>
                      <a:ext cx="240" cy="315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44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8" y="1947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45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5" y="2075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46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0" y="3574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47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9" y="2011"/>
                      <a:ext cx="297" cy="346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48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6" y="1858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49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6" y="1987"/>
                      <a:ext cx="348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50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1" y="2212"/>
                      <a:ext cx="379" cy="436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51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04" y="2623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52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3" y="3083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53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6" y="3300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54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0" y="3494"/>
                      <a:ext cx="373" cy="451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55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1" y="3510"/>
                      <a:ext cx="296" cy="378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56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2" y="3244"/>
                      <a:ext cx="360" cy="459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57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7" y="3195"/>
                      <a:ext cx="499" cy="637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58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8" y="3107"/>
                      <a:ext cx="637" cy="781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59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9" y="3042"/>
                      <a:ext cx="183" cy="234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60" name="Oval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1" y="2688"/>
                      <a:ext cx="183" cy="23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161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1" y="2051"/>
                      <a:ext cx="562" cy="717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</p:grpSp>
            </p:grpSp>
            <p:sp>
              <p:nvSpPr>
                <p:cNvPr id="75137" name="Freeform 66"/>
                <p:cNvSpPr>
                  <a:spLocks/>
                </p:cNvSpPr>
                <p:nvPr/>
              </p:nvSpPr>
              <p:spPr bwMode="auto">
                <a:xfrm>
                  <a:off x="2087" y="2151"/>
                  <a:ext cx="2190" cy="1531"/>
                </a:xfrm>
                <a:custGeom>
                  <a:avLst/>
                  <a:gdLst>
                    <a:gd name="T0" fmla="*/ 448 w 2190"/>
                    <a:gd name="T1" fmla="*/ 72 h 1531"/>
                    <a:gd name="T2" fmla="*/ 202 w 2190"/>
                    <a:gd name="T3" fmla="*/ 112 h 1531"/>
                    <a:gd name="T4" fmla="*/ 0 w 2190"/>
                    <a:gd name="T5" fmla="*/ 1095 h 1531"/>
                    <a:gd name="T6" fmla="*/ 158 w 2190"/>
                    <a:gd name="T7" fmla="*/ 1385 h 1531"/>
                    <a:gd name="T8" fmla="*/ 606 w 2190"/>
                    <a:gd name="T9" fmla="*/ 1369 h 1531"/>
                    <a:gd name="T10" fmla="*/ 1080 w 2190"/>
                    <a:gd name="T11" fmla="*/ 1531 h 1531"/>
                    <a:gd name="T12" fmla="*/ 1326 w 2190"/>
                    <a:gd name="T13" fmla="*/ 1426 h 1531"/>
                    <a:gd name="T14" fmla="*/ 1995 w 2190"/>
                    <a:gd name="T15" fmla="*/ 1249 h 1531"/>
                    <a:gd name="T16" fmla="*/ 2102 w 2190"/>
                    <a:gd name="T17" fmla="*/ 1120 h 1531"/>
                    <a:gd name="T18" fmla="*/ 2077 w 2190"/>
                    <a:gd name="T19" fmla="*/ 854 h 1531"/>
                    <a:gd name="T20" fmla="*/ 2190 w 2190"/>
                    <a:gd name="T21" fmla="*/ 596 h 1531"/>
                    <a:gd name="T22" fmla="*/ 1887 w 2190"/>
                    <a:gd name="T23" fmla="*/ 266 h 1531"/>
                    <a:gd name="T24" fmla="*/ 1755 w 2190"/>
                    <a:gd name="T25" fmla="*/ 129 h 1531"/>
                    <a:gd name="T26" fmla="*/ 979 w 2190"/>
                    <a:gd name="T27" fmla="*/ 0 h 1531"/>
                    <a:gd name="T28" fmla="*/ 448 w 2190"/>
                    <a:gd name="T29" fmla="*/ 72 h 15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90"/>
                    <a:gd name="T46" fmla="*/ 0 h 1531"/>
                    <a:gd name="T47" fmla="*/ 2190 w 2190"/>
                    <a:gd name="T48" fmla="*/ 1531 h 15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90" h="1531">
                      <a:moveTo>
                        <a:pt x="448" y="72"/>
                      </a:moveTo>
                      <a:lnTo>
                        <a:pt x="202" y="112"/>
                      </a:lnTo>
                      <a:lnTo>
                        <a:pt x="0" y="1095"/>
                      </a:lnTo>
                      <a:lnTo>
                        <a:pt x="158" y="1385"/>
                      </a:lnTo>
                      <a:lnTo>
                        <a:pt x="606" y="1369"/>
                      </a:lnTo>
                      <a:lnTo>
                        <a:pt x="1080" y="1531"/>
                      </a:lnTo>
                      <a:lnTo>
                        <a:pt x="1326" y="1426"/>
                      </a:lnTo>
                      <a:lnTo>
                        <a:pt x="1995" y="1249"/>
                      </a:lnTo>
                      <a:lnTo>
                        <a:pt x="2102" y="1120"/>
                      </a:lnTo>
                      <a:lnTo>
                        <a:pt x="2077" y="854"/>
                      </a:lnTo>
                      <a:lnTo>
                        <a:pt x="2190" y="596"/>
                      </a:lnTo>
                      <a:lnTo>
                        <a:pt x="1887" y="266"/>
                      </a:lnTo>
                      <a:lnTo>
                        <a:pt x="1755" y="129"/>
                      </a:lnTo>
                      <a:lnTo>
                        <a:pt x="979" y="0"/>
                      </a:lnTo>
                      <a:lnTo>
                        <a:pt x="448" y="72"/>
                      </a:lnTo>
                      <a:close/>
                    </a:path>
                  </a:pathLst>
                </a:cu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75121" name="Group 67"/>
              <p:cNvGrpSpPr>
                <a:grpSpLocks/>
              </p:cNvGrpSpPr>
              <p:nvPr/>
            </p:nvGrpSpPr>
            <p:grpSpPr bwMode="auto">
              <a:xfrm>
                <a:off x="2014" y="2215"/>
                <a:ext cx="2369" cy="1547"/>
                <a:chOff x="2014" y="2215"/>
                <a:chExt cx="2369" cy="1547"/>
              </a:xfrm>
            </p:grpSpPr>
            <p:sp>
              <p:nvSpPr>
                <p:cNvPr id="75122" name="Oval 68"/>
                <p:cNvSpPr>
                  <a:spLocks noChangeArrowheads="1"/>
                </p:cNvSpPr>
                <p:nvPr/>
              </p:nvSpPr>
              <p:spPr bwMode="auto">
                <a:xfrm>
                  <a:off x="2102" y="3271"/>
                  <a:ext cx="349" cy="4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123" name="Oval 69"/>
                <p:cNvSpPr>
                  <a:spLocks noChangeArrowheads="1"/>
                </p:cNvSpPr>
                <p:nvPr/>
              </p:nvSpPr>
              <p:spPr bwMode="auto">
                <a:xfrm>
                  <a:off x="2014" y="2521"/>
                  <a:ext cx="349" cy="4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124" name="Oval 70"/>
                <p:cNvSpPr>
                  <a:spLocks noChangeArrowheads="1"/>
                </p:cNvSpPr>
                <p:nvPr/>
              </p:nvSpPr>
              <p:spPr bwMode="auto">
                <a:xfrm>
                  <a:off x="4033" y="2215"/>
                  <a:ext cx="350" cy="4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125" name="Oval 71"/>
                <p:cNvSpPr>
                  <a:spLocks noChangeArrowheads="1"/>
                </p:cNvSpPr>
                <p:nvPr/>
              </p:nvSpPr>
              <p:spPr bwMode="auto">
                <a:xfrm>
                  <a:off x="4021" y="2844"/>
                  <a:ext cx="286" cy="36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126" name="Oval 72"/>
                <p:cNvSpPr>
                  <a:spLocks noChangeArrowheads="1"/>
                </p:cNvSpPr>
                <p:nvPr/>
              </p:nvSpPr>
              <p:spPr bwMode="auto">
                <a:xfrm>
                  <a:off x="2043" y="2578"/>
                  <a:ext cx="366" cy="467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127" name="Oval 73"/>
                <p:cNvSpPr>
                  <a:spLocks noChangeArrowheads="1"/>
                </p:cNvSpPr>
                <p:nvPr/>
              </p:nvSpPr>
              <p:spPr bwMode="auto">
                <a:xfrm>
                  <a:off x="2125" y="3295"/>
                  <a:ext cx="366" cy="467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128" name="Oval 74"/>
                <p:cNvSpPr>
                  <a:spLocks noChangeArrowheads="1"/>
                </p:cNvSpPr>
                <p:nvPr/>
              </p:nvSpPr>
              <p:spPr bwMode="auto">
                <a:xfrm>
                  <a:off x="3993" y="2255"/>
                  <a:ext cx="366" cy="468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129" name="Oval 75"/>
                <p:cNvSpPr>
                  <a:spLocks noChangeArrowheads="1"/>
                </p:cNvSpPr>
                <p:nvPr/>
              </p:nvSpPr>
              <p:spPr bwMode="auto">
                <a:xfrm>
                  <a:off x="3949" y="2819"/>
                  <a:ext cx="316" cy="403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130" name="Oval 76"/>
                <p:cNvSpPr>
                  <a:spLocks noChangeArrowheads="1"/>
                </p:cNvSpPr>
                <p:nvPr/>
              </p:nvSpPr>
              <p:spPr bwMode="auto">
                <a:xfrm>
                  <a:off x="2026" y="2755"/>
                  <a:ext cx="337" cy="40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131" name="Oval 77"/>
                <p:cNvSpPr>
                  <a:spLocks noChangeArrowheads="1"/>
                </p:cNvSpPr>
                <p:nvPr/>
              </p:nvSpPr>
              <p:spPr bwMode="auto">
                <a:xfrm>
                  <a:off x="2068" y="2763"/>
                  <a:ext cx="316" cy="403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132" name="Oval 78"/>
                <p:cNvSpPr>
                  <a:spLocks noChangeArrowheads="1"/>
                </p:cNvSpPr>
                <p:nvPr/>
              </p:nvSpPr>
              <p:spPr bwMode="auto">
                <a:xfrm>
                  <a:off x="3838" y="2263"/>
                  <a:ext cx="349" cy="4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133" name="Oval 79"/>
                <p:cNvSpPr>
                  <a:spLocks noChangeArrowheads="1"/>
                </p:cNvSpPr>
                <p:nvPr/>
              </p:nvSpPr>
              <p:spPr bwMode="auto">
                <a:xfrm>
                  <a:off x="3842" y="2304"/>
                  <a:ext cx="316" cy="403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134" name="Oval 80"/>
                <p:cNvSpPr>
                  <a:spLocks noChangeArrowheads="1"/>
                </p:cNvSpPr>
                <p:nvPr/>
              </p:nvSpPr>
              <p:spPr bwMode="auto">
                <a:xfrm>
                  <a:off x="4080" y="3118"/>
                  <a:ext cx="231" cy="29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135" name="Oval 81"/>
                <p:cNvSpPr>
                  <a:spLocks noChangeArrowheads="1"/>
                </p:cNvSpPr>
                <p:nvPr/>
              </p:nvSpPr>
              <p:spPr bwMode="auto">
                <a:xfrm>
                  <a:off x="4063" y="3134"/>
                  <a:ext cx="214" cy="274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</p:grpSp>
        </p:grpSp>
        <p:sp>
          <p:nvSpPr>
            <p:cNvPr id="75119" name="Rectangle 82"/>
            <p:cNvSpPr>
              <a:spLocks noChangeArrowheads="1"/>
            </p:cNvSpPr>
            <p:nvPr/>
          </p:nvSpPr>
          <p:spPr bwMode="auto">
            <a:xfrm>
              <a:off x="2401" y="2736"/>
              <a:ext cx="17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8438" indent="-198438" algn="just"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s-ES" sz="3200">
                  <a:solidFill>
                    <a:schemeClr val="accent2"/>
                  </a:solidFill>
                </a:rPr>
                <a:t>Trabajar duro</a:t>
              </a:r>
              <a:endParaRPr lang="es-ES_tradnl" sz="360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1470025" y="2933700"/>
            <a:ext cx="5670550" cy="3467100"/>
            <a:chOff x="940" y="1848"/>
            <a:chExt cx="3572" cy="2184"/>
          </a:xfrm>
        </p:grpSpPr>
        <p:grpSp>
          <p:nvGrpSpPr>
            <p:cNvPr id="75038" name="Group 84"/>
            <p:cNvGrpSpPr>
              <a:grpSpLocks/>
            </p:cNvGrpSpPr>
            <p:nvPr/>
          </p:nvGrpSpPr>
          <p:grpSpPr bwMode="auto">
            <a:xfrm>
              <a:off x="940" y="1848"/>
              <a:ext cx="3572" cy="2184"/>
              <a:chOff x="939" y="1851"/>
              <a:chExt cx="3572" cy="2184"/>
            </a:xfrm>
          </p:grpSpPr>
          <p:grpSp>
            <p:nvGrpSpPr>
              <p:cNvPr id="75040" name="Group 85"/>
              <p:cNvGrpSpPr>
                <a:grpSpLocks/>
              </p:cNvGrpSpPr>
              <p:nvPr/>
            </p:nvGrpSpPr>
            <p:grpSpPr bwMode="auto">
              <a:xfrm>
                <a:off x="939" y="1851"/>
                <a:ext cx="3572" cy="2184"/>
                <a:chOff x="939" y="1851"/>
                <a:chExt cx="3572" cy="2184"/>
              </a:xfrm>
            </p:grpSpPr>
            <p:grpSp>
              <p:nvGrpSpPr>
                <p:cNvPr id="75056" name="Group 86"/>
                <p:cNvGrpSpPr>
                  <a:grpSpLocks/>
                </p:cNvGrpSpPr>
                <p:nvPr/>
              </p:nvGrpSpPr>
              <p:grpSpPr bwMode="auto">
                <a:xfrm>
                  <a:off x="939" y="1851"/>
                  <a:ext cx="3572" cy="2184"/>
                  <a:chOff x="939" y="1851"/>
                  <a:chExt cx="3572" cy="2184"/>
                </a:xfrm>
              </p:grpSpPr>
              <p:grpSp>
                <p:nvGrpSpPr>
                  <p:cNvPr id="75058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939" y="1851"/>
                    <a:ext cx="3572" cy="2184"/>
                    <a:chOff x="939" y="1851"/>
                    <a:chExt cx="3572" cy="2184"/>
                  </a:xfrm>
                </p:grpSpPr>
                <p:grpSp>
                  <p:nvGrpSpPr>
                    <p:cNvPr id="75082" name="Group 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" y="1851"/>
                      <a:ext cx="3572" cy="2184"/>
                      <a:chOff x="939" y="1851"/>
                      <a:chExt cx="3572" cy="2184"/>
                    </a:xfrm>
                  </p:grpSpPr>
                  <p:grpSp>
                    <p:nvGrpSpPr>
                      <p:cNvPr id="75086" name="Group 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39" y="3566"/>
                        <a:ext cx="3414" cy="469"/>
                        <a:chOff x="939" y="3566"/>
                        <a:chExt cx="3414" cy="469"/>
                      </a:xfrm>
                    </p:grpSpPr>
                    <p:grpSp>
                      <p:nvGrpSpPr>
                        <p:cNvPr id="75102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39" y="3596"/>
                          <a:ext cx="3414" cy="439"/>
                          <a:chOff x="939" y="3596"/>
                          <a:chExt cx="3414" cy="439"/>
                        </a:xfrm>
                      </p:grpSpPr>
                      <p:sp>
                        <p:nvSpPr>
                          <p:cNvPr id="75104" name="Oval 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3749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05" name="Oval 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71" y="3628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06" name="Oval 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8" y="3644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07" name="Oval 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96" y="3741"/>
                            <a:ext cx="385" cy="225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08" name="Oval 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91" y="3770"/>
                            <a:ext cx="543" cy="265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09" name="Oval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24" y="3781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10" name="Oval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08" y="3765"/>
                            <a:ext cx="303" cy="21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11" name="Oval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7" y="3765"/>
                            <a:ext cx="303" cy="233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12" name="Oval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82" y="3821"/>
                            <a:ext cx="315" cy="185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13" name="Oval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2" y="3716"/>
                            <a:ext cx="208" cy="258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14" name="Oval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0" y="3596"/>
                            <a:ext cx="303" cy="298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15" name="Oval 1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4" y="3636"/>
                            <a:ext cx="341" cy="290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16" name="Oval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03" y="3684"/>
                            <a:ext cx="372" cy="242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117" name="Oval 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00" y="3636"/>
                            <a:ext cx="353" cy="266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</p:grpSp>
                    <p:sp>
                      <p:nvSpPr>
                        <p:cNvPr id="75103" name="Oval 1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38" y="3566"/>
                          <a:ext cx="265" cy="234"/>
                        </a:xfrm>
                        <a:prstGeom prst="ellipse">
                          <a:avLst/>
                        </a:prstGeom>
                        <a:solidFill>
                          <a:srgbClr val="FFB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</p:grpSp>
                  <p:grpSp>
                    <p:nvGrpSpPr>
                      <p:cNvPr id="75087" name="Group 1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3" y="1851"/>
                        <a:ext cx="2638" cy="2092"/>
                        <a:chOff x="1873" y="1851"/>
                        <a:chExt cx="2638" cy="2092"/>
                      </a:xfrm>
                    </p:grpSpPr>
                    <p:sp>
                      <p:nvSpPr>
                        <p:cNvPr id="75088" name="Oval 1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46" y="1912"/>
                          <a:ext cx="373" cy="48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89" name="Oval 1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56" y="1851"/>
                          <a:ext cx="373" cy="48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90" name="Oval 1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9" y="2161"/>
                          <a:ext cx="373" cy="48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91" name="Oval 1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73" y="2588"/>
                          <a:ext cx="372" cy="48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92" name="Oval 1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00" y="3494"/>
                          <a:ext cx="288" cy="37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93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68" y="3024"/>
                          <a:ext cx="219" cy="286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94" name="Oval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40" y="3205"/>
                          <a:ext cx="244" cy="31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95" name="Oval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83" y="3570"/>
                          <a:ext cx="629" cy="373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96" name="Oval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10" y="1947"/>
                          <a:ext cx="372" cy="490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97" name="Oval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08" y="1894"/>
                          <a:ext cx="255" cy="33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98" name="Oval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93" y="2022"/>
                          <a:ext cx="188" cy="243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99" name="Oval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63" y="2034"/>
                          <a:ext cx="548" cy="71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00" name="Oval 1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23" y="3095"/>
                          <a:ext cx="315" cy="41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101" name="Oval 1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78" y="3228"/>
                          <a:ext cx="420" cy="554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</p:grpSp>
                </p:grpSp>
                <p:grpSp>
                  <p:nvGrpSpPr>
                    <p:cNvPr id="75083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1922"/>
                      <a:ext cx="336" cy="370"/>
                      <a:chOff x="3897" y="1922"/>
                      <a:chExt cx="336" cy="370"/>
                    </a:xfrm>
                  </p:grpSpPr>
                  <p:sp>
                    <p:nvSpPr>
                      <p:cNvPr id="75084" name="Oval 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2" y="1922"/>
                        <a:ext cx="221" cy="282"/>
                      </a:xfrm>
                      <a:prstGeom prst="ellipse">
                        <a:avLst/>
                      </a:prstGeom>
                      <a:solidFill>
                        <a:srgbClr val="FF5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US"/>
                      </a:p>
                    </p:txBody>
                  </p:sp>
                  <p:sp>
                    <p:nvSpPr>
                      <p:cNvPr id="75085" name="Oval 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7" y="2058"/>
                        <a:ext cx="170" cy="234"/>
                      </a:xfrm>
                      <a:prstGeom prst="ellipse">
                        <a:avLst/>
                      </a:prstGeom>
                      <a:solidFill>
                        <a:srgbClr val="FF5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US"/>
                      </a:p>
                    </p:txBody>
                  </p:sp>
                </p:grpSp>
              </p:grpSp>
              <p:grpSp>
                <p:nvGrpSpPr>
                  <p:cNvPr id="75059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904" y="1858"/>
                    <a:ext cx="2569" cy="2087"/>
                    <a:chOff x="1904" y="1858"/>
                    <a:chExt cx="2569" cy="2087"/>
                  </a:xfrm>
                </p:grpSpPr>
                <p:sp>
                  <p:nvSpPr>
                    <p:cNvPr id="75060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4" y="1949"/>
                      <a:ext cx="322" cy="411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61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7" y="3260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62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07" y="2881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63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3" y="2067"/>
                      <a:ext cx="240" cy="315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64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8" y="1947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65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5" y="2075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66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0" y="3574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67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9" y="2011"/>
                      <a:ext cx="297" cy="346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68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6" y="1858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69" name="Oval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6" y="1987"/>
                      <a:ext cx="348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70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1" y="2212"/>
                      <a:ext cx="379" cy="436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71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04" y="2623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72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3" y="3083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73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6" y="3300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74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0" y="3494"/>
                      <a:ext cx="373" cy="451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75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1" y="3510"/>
                      <a:ext cx="296" cy="378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76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2" y="3244"/>
                      <a:ext cx="360" cy="459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77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7" y="3195"/>
                      <a:ext cx="499" cy="637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78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8" y="3107"/>
                      <a:ext cx="637" cy="781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79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9" y="3042"/>
                      <a:ext cx="183" cy="234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80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1" y="2688"/>
                      <a:ext cx="183" cy="23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81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1" y="2051"/>
                      <a:ext cx="562" cy="717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</p:grpSp>
            </p:grpSp>
            <p:sp>
              <p:nvSpPr>
                <p:cNvPr id="75057" name="Freeform 147"/>
                <p:cNvSpPr>
                  <a:spLocks/>
                </p:cNvSpPr>
                <p:nvPr/>
              </p:nvSpPr>
              <p:spPr bwMode="auto">
                <a:xfrm>
                  <a:off x="2087" y="2151"/>
                  <a:ext cx="2190" cy="1531"/>
                </a:xfrm>
                <a:custGeom>
                  <a:avLst/>
                  <a:gdLst>
                    <a:gd name="T0" fmla="*/ 448 w 2190"/>
                    <a:gd name="T1" fmla="*/ 72 h 1531"/>
                    <a:gd name="T2" fmla="*/ 202 w 2190"/>
                    <a:gd name="T3" fmla="*/ 112 h 1531"/>
                    <a:gd name="T4" fmla="*/ 0 w 2190"/>
                    <a:gd name="T5" fmla="*/ 1095 h 1531"/>
                    <a:gd name="T6" fmla="*/ 158 w 2190"/>
                    <a:gd name="T7" fmla="*/ 1385 h 1531"/>
                    <a:gd name="T8" fmla="*/ 606 w 2190"/>
                    <a:gd name="T9" fmla="*/ 1369 h 1531"/>
                    <a:gd name="T10" fmla="*/ 1080 w 2190"/>
                    <a:gd name="T11" fmla="*/ 1531 h 1531"/>
                    <a:gd name="T12" fmla="*/ 1326 w 2190"/>
                    <a:gd name="T13" fmla="*/ 1426 h 1531"/>
                    <a:gd name="T14" fmla="*/ 1995 w 2190"/>
                    <a:gd name="T15" fmla="*/ 1249 h 1531"/>
                    <a:gd name="T16" fmla="*/ 2102 w 2190"/>
                    <a:gd name="T17" fmla="*/ 1120 h 1531"/>
                    <a:gd name="T18" fmla="*/ 2077 w 2190"/>
                    <a:gd name="T19" fmla="*/ 854 h 1531"/>
                    <a:gd name="T20" fmla="*/ 2190 w 2190"/>
                    <a:gd name="T21" fmla="*/ 596 h 1531"/>
                    <a:gd name="T22" fmla="*/ 1887 w 2190"/>
                    <a:gd name="T23" fmla="*/ 266 h 1531"/>
                    <a:gd name="T24" fmla="*/ 1755 w 2190"/>
                    <a:gd name="T25" fmla="*/ 129 h 1531"/>
                    <a:gd name="T26" fmla="*/ 979 w 2190"/>
                    <a:gd name="T27" fmla="*/ 0 h 1531"/>
                    <a:gd name="T28" fmla="*/ 448 w 2190"/>
                    <a:gd name="T29" fmla="*/ 72 h 15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90"/>
                    <a:gd name="T46" fmla="*/ 0 h 1531"/>
                    <a:gd name="T47" fmla="*/ 2190 w 2190"/>
                    <a:gd name="T48" fmla="*/ 1531 h 15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90" h="1531">
                      <a:moveTo>
                        <a:pt x="448" y="72"/>
                      </a:moveTo>
                      <a:lnTo>
                        <a:pt x="202" y="112"/>
                      </a:lnTo>
                      <a:lnTo>
                        <a:pt x="0" y="1095"/>
                      </a:lnTo>
                      <a:lnTo>
                        <a:pt x="158" y="1385"/>
                      </a:lnTo>
                      <a:lnTo>
                        <a:pt x="606" y="1369"/>
                      </a:lnTo>
                      <a:lnTo>
                        <a:pt x="1080" y="1531"/>
                      </a:lnTo>
                      <a:lnTo>
                        <a:pt x="1326" y="1426"/>
                      </a:lnTo>
                      <a:lnTo>
                        <a:pt x="1995" y="1249"/>
                      </a:lnTo>
                      <a:lnTo>
                        <a:pt x="2102" y="1120"/>
                      </a:lnTo>
                      <a:lnTo>
                        <a:pt x="2077" y="854"/>
                      </a:lnTo>
                      <a:lnTo>
                        <a:pt x="2190" y="596"/>
                      </a:lnTo>
                      <a:lnTo>
                        <a:pt x="1887" y="266"/>
                      </a:lnTo>
                      <a:lnTo>
                        <a:pt x="1755" y="129"/>
                      </a:lnTo>
                      <a:lnTo>
                        <a:pt x="979" y="0"/>
                      </a:lnTo>
                      <a:lnTo>
                        <a:pt x="448" y="72"/>
                      </a:lnTo>
                      <a:close/>
                    </a:path>
                  </a:pathLst>
                </a:cu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75041" name="Group 148"/>
              <p:cNvGrpSpPr>
                <a:grpSpLocks/>
              </p:cNvGrpSpPr>
              <p:nvPr/>
            </p:nvGrpSpPr>
            <p:grpSpPr bwMode="auto">
              <a:xfrm>
                <a:off x="2014" y="2215"/>
                <a:ext cx="2369" cy="1547"/>
                <a:chOff x="2014" y="2215"/>
                <a:chExt cx="2369" cy="1547"/>
              </a:xfrm>
            </p:grpSpPr>
            <p:sp>
              <p:nvSpPr>
                <p:cNvPr id="75042" name="Oval 149"/>
                <p:cNvSpPr>
                  <a:spLocks noChangeArrowheads="1"/>
                </p:cNvSpPr>
                <p:nvPr/>
              </p:nvSpPr>
              <p:spPr bwMode="auto">
                <a:xfrm>
                  <a:off x="2102" y="3271"/>
                  <a:ext cx="349" cy="4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043" name="Oval 150"/>
                <p:cNvSpPr>
                  <a:spLocks noChangeArrowheads="1"/>
                </p:cNvSpPr>
                <p:nvPr/>
              </p:nvSpPr>
              <p:spPr bwMode="auto">
                <a:xfrm>
                  <a:off x="2014" y="2521"/>
                  <a:ext cx="349" cy="4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044" name="Oval 151"/>
                <p:cNvSpPr>
                  <a:spLocks noChangeArrowheads="1"/>
                </p:cNvSpPr>
                <p:nvPr/>
              </p:nvSpPr>
              <p:spPr bwMode="auto">
                <a:xfrm>
                  <a:off x="4033" y="2215"/>
                  <a:ext cx="350" cy="4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045" name="Oval 152"/>
                <p:cNvSpPr>
                  <a:spLocks noChangeArrowheads="1"/>
                </p:cNvSpPr>
                <p:nvPr/>
              </p:nvSpPr>
              <p:spPr bwMode="auto">
                <a:xfrm>
                  <a:off x="4021" y="2844"/>
                  <a:ext cx="286" cy="36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046" name="Oval 153"/>
                <p:cNvSpPr>
                  <a:spLocks noChangeArrowheads="1"/>
                </p:cNvSpPr>
                <p:nvPr/>
              </p:nvSpPr>
              <p:spPr bwMode="auto">
                <a:xfrm>
                  <a:off x="2043" y="2578"/>
                  <a:ext cx="366" cy="467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047" name="Oval 154"/>
                <p:cNvSpPr>
                  <a:spLocks noChangeArrowheads="1"/>
                </p:cNvSpPr>
                <p:nvPr/>
              </p:nvSpPr>
              <p:spPr bwMode="auto">
                <a:xfrm>
                  <a:off x="2125" y="3295"/>
                  <a:ext cx="366" cy="467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048" name="Oval 155"/>
                <p:cNvSpPr>
                  <a:spLocks noChangeArrowheads="1"/>
                </p:cNvSpPr>
                <p:nvPr/>
              </p:nvSpPr>
              <p:spPr bwMode="auto">
                <a:xfrm>
                  <a:off x="3993" y="2255"/>
                  <a:ext cx="366" cy="468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049" name="Oval 156"/>
                <p:cNvSpPr>
                  <a:spLocks noChangeArrowheads="1"/>
                </p:cNvSpPr>
                <p:nvPr/>
              </p:nvSpPr>
              <p:spPr bwMode="auto">
                <a:xfrm>
                  <a:off x="3949" y="2819"/>
                  <a:ext cx="316" cy="403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050" name="Oval 157"/>
                <p:cNvSpPr>
                  <a:spLocks noChangeArrowheads="1"/>
                </p:cNvSpPr>
                <p:nvPr/>
              </p:nvSpPr>
              <p:spPr bwMode="auto">
                <a:xfrm>
                  <a:off x="2026" y="2755"/>
                  <a:ext cx="337" cy="40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051" name="Oval 158"/>
                <p:cNvSpPr>
                  <a:spLocks noChangeArrowheads="1"/>
                </p:cNvSpPr>
                <p:nvPr/>
              </p:nvSpPr>
              <p:spPr bwMode="auto">
                <a:xfrm>
                  <a:off x="2068" y="2763"/>
                  <a:ext cx="316" cy="403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052" name="Oval 159"/>
                <p:cNvSpPr>
                  <a:spLocks noChangeArrowheads="1"/>
                </p:cNvSpPr>
                <p:nvPr/>
              </p:nvSpPr>
              <p:spPr bwMode="auto">
                <a:xfrm>
                  <a:off x="3838" y="2263"/>
                  <a:ext cx="349" cy="4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053" name="Oval 160"/>
                <p:cNvSpPr>
                  <a:spLocks noChangeArrowheads="1"/>
                </p:cNvSpPr>
                <p:nvPr/>
              </p:nvSpPr>
              <p:spPr bwMode="auto">
                <a:xfrm>
                  <a:off x="3842" y="2304"/>
                  <a:ext cx="316" cy="403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054" name="Oval 161"/>
                <p:cNvSpPr>
                  <a:spLocks noChangeArrowheads="1"/>
                </p:cNvSpPr>
                <p:nvPr/>
              </p:nvSpPr>
              <p:spPr bwMode="auto">
                <a:xfrm>
                  <a:off x="4080" y="3118"/>
                  <a:ext cx="231" cy="29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5055" name="Oval 162"/>
                <p:cNvSpPr>
                  <a:spLocks noChangeArrowheads="1"/>
                </p:cNvSpPr>
                <p:nvPr/>
              </p:nvSpPr>
              <p:spPr bwMode="auto">
                <a:xfrm>
                  <a:off x="4063" y="3134"/>
                  <a:ext cx="214" cy="274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</p:grpSp>
        </p:grpSp>
        <p:sp>
          <p:nvSpPr>
            <p:cNvPr id="75039" name="Rectangle 163"/>
            <p:cNvSpPr>
              <a:spLocks noChangeArrowheads="1"/>
            </p:cNvSpPr>
            <p:nvPr/>
          </p:nvSpPr>
          <p:spPr bwMode="auto">
            <a:xfrm>
              <a:off x="2401" y="2736"/>
              <a:ext cx="17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8438" indent="-198438" algn="just"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s-ES" sz="3200">
                  <a:solidFill>
                    <a:schemeClr val="accent2"/>
                  </a:solidFill>
                </a:rPr>
                <a:t>Conocimiento</a:t>
              </a:r>
              <a:endParaRPr lang="es-ES_tradnl" sz="3600">
                <a:solidFill>
                  <a:schemeClr val="accent2"/>
                </a:solidFill>
              </a:endParaRPr>
            </a:p>
          </p:txBody>
        </p:sp>
      </p:grpSp>
      <p:grpSp>
        <p:nvGrpSpPr>
          <p:cNvPr id="26" name="Group 164"/>
          <p:cNvGrpSpPr>
            <a:grpSpLocks/>
          </p:cNvGrpSpPr>
          <p:nvPr/>
        </p:nvGrpSpPr>
        <p:grpSpPr bwMode="auto">
          <a:xfrm>
            <a:off x="1470025" y="2933700"/>
            <a:ext cx="5670550" cy="3467100"/>
            <a:chOff x="940" y="1848"/>
            <a:chExt cx="3572" cy="2184"/>
          </a:xfrm>
        </p:grpSpPr>
        <p:grpSp>
          <p:nvGrpSpPr>
            <p:cNvPr id="74958" name="Group 165"/>
            <p:cNvGrpSpPr>
              <a:grpSpLocks/>
            </p:cNvGrpSpPr>
            <p:nvPr/>
          </p:nvGrpSpPr>
          <p:grpSpPr bwMode="auto">
            <a:xfrm>
              <a:off x="940" y="1848"/>
              <a:ext cx="3572" cy="2184"/>
              <a:chOff x="939" y="1851"/>
              <a:chExt cx="3572" cy="2184"/>
            </a:xfrm>
          </p:grpSpPr>
          <p:grpSp>
            <p:nvGrpSpPr>
              <p:cNvPr id="74960" name="Group 166"/>
              <p:cNvGrpSpPr>
                <a:grpSpLocks/>
              </p:cNvGrpSpPr>
              <p:nvPr/>
            </p:nvGrpSpPr>
            <p:grpSpPr bwMode="auto">
              <a:xfrm>
                <a:off x="939" y="1851"/>
                <a:ext cx="3572" cy="2184"/>
                <a:chOff x="939" y="1851"/>
                <a:chExt cx="3572" cy="2184"/>
              </a:xfrm>
            </p:grpSpPr>
            <p:grpSp>
              <p:nvGrpSpPr>
                <p:cNvPr id="74976" name="Group 167"/>
                <p:cNvGrpSpPr>
                  <a:grpSpLocks/>
                </p:cNvGrpSpPr>
                <p:nvPr/>
              </p:nvGrpSpPr>
              <p:grpSpPr bwMode="auto">
                <a:xfrm>
                  <a:off x="939" y="1851"/>
                  <a:ext cx="3572" cy="2184"/>
                  <a:chOff x="939" y="1851"/>
                  <a:chExt cx="3572" cy="2184"/>
                </a:xfrm>
              </p:grpSpPr>
              <p:grpSp>
                <p:nvGrpSpPr>
                  <p:cNvPr id="74978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939" y="1851"/>
                    <a:ext cx="3572" cy="2184"/>
                    <a:chOff x="939" y="1851"/>
                    <a:chExt cx="3572" cy="2184"/>
                  </a:xfrm>
                </p:grpSpPr>
                <p:grpSp>
                  <p:nvGrpSpPr>
                    <p:cNvPr id="75002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" y="1851"/>
                      <a:ext cx="3572" cy="2184"/>
                      <a:chOff x="939" y="1851"/>
                      <a:chExt cx="3572" cy="2184"/>
                    </a:xfrm>
                  </p:grpSpPr>
                  <p:grpSp>
                    <p:nvGrpSpPr>
                      <p:cNvPr id="75006" name="Group 1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39" y="3566"/>
                        <a:ext cx="3414" cy="469"/>
                        <a:chOff x="939" y="3566"/>
                        <a:chExt cx="3414" cy="469"/>
                      </a:xfrm>
                    </p:grpSpPr>
                    <p:grpSp>
                      <p:nvGrpSpPr>
                        <p:cNvPr id="75022" name="Group 1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39" y="3596"/>
                          <a:ext cx="3414" cy="439"/>
                          <a:chOff x="939" y="3596"/>
                          <a:chExt cx="3414" cy="439"/>
                        </a:xfrm>
                      </p:grpSpPr>
                      <p:sp>
                        <p:nvSpPr>
                          <p:cNvPr id="75024" name="Oval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3749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025" name="Oval 1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71" y="3628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026" name="Oval 1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8" y="3644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027" name="Oval 1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96" y="3741"/>
                            <a:ext cx="385" cy="225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028" name="Oval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91" y="3770"/>
                            <a:ext cx="543" cy="265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029" name="Oval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24" y="3781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030" name="Oval 1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08" y="3765"/>
                            <a:ext cx="303" cy="21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031" name="Oval 1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7" y="3765"/>
                            <a:ext cx="303" cy="233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032" name="Oval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82" y="3821"/>
                            <a:ext cx="315" cy="185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033" name="Oval 1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2" y="3716"/>
                            <a:ext cx="208" cy="258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034" name="Oval 1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0" y="3596"/>
                            <a:ext cx="303" cy="298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035" name="Oval 1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4" y="3636"/>
                            <a:ext cx="341" cy="290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036" name="Oval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03" y="3684"/>
                            <a:ext cx="372" cy="242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5037" name="Oval 1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00" y="3636"/>
                            <a:ext cx="353" cy="266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</p:grpSp>
                    <p:sp>
                      <p:nvSpPr>
                        <p:cNvPr id="75023" name="Oval 1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38" y="3566"/>
                          <a:ext cx="265" cy="234"/>
                        </a:xfrm>
                        <a:prstGeom prst="ellipse">
                          <a:avLst/>
                        </a:prstGeom>
                        <a:solidFill>
                          <a:srgbClr val="FFB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</p:grpSp>
                  <p:grpSp>
                    <p:nvGrpSpPr>
                      <p:cNvPr id="75007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3" y="1851"/>
                        <a:ext cx="2638" cy="2092"/>
                        <a:chOff x="1873" y="1851"/>
                        <a:chExt cx="2638" cy="2092"/>
                      </a:xfrm>
                    </p:grpSpPr>
                    <p:sp>
                      <p:nvSpPr>
                        <p:cNvPr id="75008" name="Oval 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46" y="1912"/>
                          <a:ext cx="373" cy="48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09" name="Oval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56" y="1851"/>
                          <a:ext cx="373" cy="48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10" name="Oval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9" y="2161"/>
                          <a:ext cx="373" cy="48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11" name="Oval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73" y="2588"/>
                          <a:ext cx="372" cy="48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12" name="Oval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00" y="3494"/>
                          <a:ext cx="288" cy="37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13" name="Oval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68" y="3024"/>
                          <a:ext cx="219" cy="286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14" name="Oval 1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40" y="3205"/>
                          <a:ext cx="244" cy="31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15" name="Oval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83" y="3570"/>
                          <a:ext cx="629" cy="373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16" name="Oval 1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10" y="1947"/>
                          <a:ext cx="372" cy="490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17" name="Oval 1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08" y="1894"/>
                          <a:ext cx="255" cy="33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18" name="Oval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93" y="2022"/>
                          <a:ext cx="188" cy="243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19" name="Oval 1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63" y="2034"/>
                          <a:ext cx="548" cy="71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20" name="Oval 2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23" y="3095"/>
                          <a:ext cx="315" cy="41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5021" name="Oval 2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78" y="3228"/>
                          <a:ext cx="420" cy="554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</p:grpSp>
                </p:grpSp>
                <p:grpSp>
                  <p:nvGrpSpPr>
                    <p:cNvPr id="75003" name="Group 2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1922"/>
                      <a:ext cx="336" cy="370"/>
                      <a:chOff x="3897" y="1922"/>
                      <a:chExt cx="336" cy="370"/>
                    </a:xfrm>
                  </p:grpSpPr>
                  <p:sp>
                    <p:nvSpPr>
                      <p:cNvPr id="75004" name="Oval 2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2" y="1922"/>
                        <a:ext cx="221" cy="282"/>
                      </a:xfrm>
                      <a:prstGeom prst="ellipse">
                        <a:avLst/>
                      </a:prstGeom>
                      <a:solidFill>
                        <a:srgbClr val="FF5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US"/>
                      </a:p>
                    </p:txBody>
                  </p:sp>
                  <p:sp>
                    <p:nvSpPr>
                      <p:cNvPr id="75005" name="Oval 2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7" y="2058"/>
                        <a:ext cx="170" cy="234"/>
                      </a:xfrm>
                      <a:prstGeom prst="ellipse">
                        <a:avLst/>
                      </a:prstGeom>
                      <a:solidFill>
                        <a:srgbClr val="FF5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US"/>
                      </a:p>
                    </p:txBody>
                  </p:sp>
                </p:grpSp>
              </p:grpSp>
              <p:grpSp>
                <p:nvGrpSpPr>
                  <p:cNvPr id="74979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1904" y="1858"/>
                    <a:ext cx="2569" cy="2087"/>
                    <a:chOff x="1904" y="1858"/>
                    <a:chExt cx="2569" cy="2087"/>
                  </a:xfrm>
                </p:grpSpPr>
                <p:sp>
                  <p:nvSpPr>
                    <p:cNvPr id="74980" name="Oval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4" y="1949"/>
                      <a:ext cx="322" cy="411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81" name="Oval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7" y="3260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82" name="Oval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07" y="2881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83" name="Oval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3" y="2067"/>
                      <a:ext cx="240" cy="315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84" name="Oval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8" y="1947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85" name="Oval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5" y="2075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86" name="Oval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0" y="3574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87" name="Oval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9" y="2011"/>
                      <a:ext cx="297" cy="346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88" name="Oval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6" y="1858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89" name="Oval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6" y="1987"/>
                      <a:ext cx="348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90" name="Oval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1" y="2212"/>
                      <a:ext cx="379" cy="436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91" name="Oval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04" y="2623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92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3" y="3083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93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6" y="3300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94" name="Oval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0" y="3494"/>
                      <a:ext cx="373" cy="451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95" name="Oval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1" y="3510"/>
                      <a:ext cx="296" cy="378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96" name="Oval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2" y="3244"/>
                      <a:ext cx="360" cy="459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97" name="Oval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7" y="3195"/>
                      <a:ext cx="499" cy="637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98" name="Oval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8" y="3107"/>
                      <a:ext cx="637" cy="781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99" name="Oval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9" y="3042"/>
                      <a:ext cx="183" cy="234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00" name="Oval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1" y="2688"/>
                      <a:ext cx="183" cy="23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5001" name="Oval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1" y="2051"/>
                      <a:ext cx="562" cy="717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</p:grpSp>
            </p:grpSp>
            <p:sp>
              <p:nvSpPr>
                <p:cNvPr id="74977" name="Freeform 228"/>
                <p:cNvSpPr>
                  <a:spLocks/>
                </p:cNvSpPr>
                <p:nvPr/>
              </p:nvSpPr>
              <p:spPr bwMode="auto">
                <a:xfrm>
                  <a:off x="2087" y="2151"/>
                  <a:ext cx="2190" cy="1531"/>
                </a:xfrm>
                <a:custGeom>
                  <a:avLst/>
                  <a:gdLst>
                    <a:gd name="T0" fmla="*/ 448 w 2190"/>
                    <a:gd name="T1" fmla="*/ 72 h 1531"/>
                    <a:gd name="T2" fmla="*/ 202 w 2190"/>
                    <a:gd name="T3" fmla="*/ 112 h 1531"/>
                    <a:gd name="T4" fmla="*/ 0 w 2190"/>
                    <a:gd name="T5" fmla="*/ 1095 h 1531"/>
                    <a:gd name="T6" fmla="*/ 158 w 2190"/>
                    <a:gd name="T7" fmla="*/ 1385 h 1531"/>
                    <a:gd name="T8" fmla="*/ 606 w 2190"/>
                    <a:gd name="T9" fmla="*/ 1369 h 1531"/>
                    <a:gd name="T10" fmla="*/ 1080 w 2190"/>
                    <a:gd name="T11" fmla="*/ 1531 h 1531"/>
                    <a:gd name="T12" fmla="*/ 1326 w 2190"/>
                    <a:gd name="T13" fmla="*/ 1426 h 1531"/>
                    <a:gd name="T14" fmla="*/ 1995 w 2190"/>
                    <a:gd name="T15" fmla="*/ 1249 h 1531"/>
                    <a:gd name="T16" fmla="*/ 2102 w 2190"/>
                    <a:gd name="T17" fmla="*/ 1120 h 1531"/>
                    <a:gd name="T18" fmla="*/ 2077 w 2190"/>
                    <a:gd name="T19" fmla="*/ 854 h 1531"/>
                    <a:gd name="T20" fmla="*/ 2190 w 2190"/>
                    <a:gd name="T21" fmla="*/ 596 h 1531"/>
                    <a:gd name="T22" fmla="*/ 1887 w 2190"/>
                    <a:gd name="T23" fmla="*/ 266 h 1531"/>
                    <a:gd name="T24" fmla="*/ 1755 w 2190"/>
                    <a:gd name="T25" fmla="*/ 129 h 1531"/>
                    <a:gd name="T26" fmla="*/ 979 w 2190"/>
                    <a:gd name="T27" fmla="*/ 0 h 1531"/>
                    <a:gd name="T28" fmla="*/ 448 w 2190"/>
                    <a:gd name="T29" fmla="*/ 72 h 15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90"/>
                    <a:gd name="T46" fmla="*/ 0 h 1531"/>
                    <a:gd name="T47" fmla="*/ 2190 w 2190"/>
                    <a:gd name="T48" fmla="*/ 1531 h 15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90" h="1531">
                      <a:moveTo>
                        <a:pt x="448" y="72"/>
                      </a:moveTo>
                      <a:lnTo>
                        <a:pt x="202" y="112"/>
                      </a:lnTo>
                      <a:lnTo>
                        <a:pt x="0" y="1095"/>
                      </a:lnTo>
                      <a:lnTo>
                        <a:pt x="158" y="1385"/>
                      </a:lnTo>
                      <a:lnTo>
                        <a:pt x="606" y="1369"/>
                      </a:lnTo>
                      <a:lnTo>
                        <a:pt x="1080" y="1531"/>
                      </a:lnTo>
                      <a:lnTo>
                        <a:pt x="1326" y="1426"/>
                      </a:lnTo>
                      <a:lnTo>
                        <a:pt x="1995" y="1249"/>
                      </a:lnTo>
                      <a:lnTo>
                        <a:pt x="2102" y="1120"/>
                      </a:lnTo>
                      <a:lnTo>
                        <a:pt x="2077" y="854"/>
                      </a:lnTo>
                      <a:lnTo>
                        <a:pt x="2190" y="596"/>
                      </a:lnTo>
                      <a:lnTo>
                        <a:pt x="1887" y="266"/>
                      </a:lnTo>
                      <a:lnTo>
                        <a:pt x="1755" y="129"/>
                      </a:lnTo>
                      <a:lnTo>
                        <a:pt x="979" y="0"/>
                      </a:lnTo>
                      <a:lnTo>
                        <a:pt x="448" y="72"/>
                      </a:lnTo>
                      <a:close/>
                    </a:path>
                  </a:pathLst>
                </a:cu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74961" name="Group 229"/>
              <p:cNvGrpSpPr>
                <a:grpSpLocks/>
              </p:cNvGrpSpPr>
              <p:nvPr/>
            </p:nvGrpSpPr>
            <p:grpSpPr bwMode="auto">
              <a:xfrm>
                <a:off x="2014" y="2215"/>
                <a:ext cx="2369" cy="1547"/>
                <a:chOff x="2014" y="2215"/>
                <a:chExt cx="2369" cy="1547"/>
              </a:xfrm>
            </p:grpSpPr>
            <p:sp>
              <p:nvSpPr>
                <p:cNvPr id="74962" name="Oval 230"/>
                <p:cNvSpPr>
                  <a:spLocks noChangeArrowheads="1"/>
                </p:cNvSpPr>
                <p:nvPr/>
              </p:nvSpPr>
              <p:spPr bwMode="auto">
                <a:xfrm>
                  <a:off x="2102" y="3271"/>
                  <a:ext cx="349" cy="4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963" name="Oval 231"/>
                <p:cNvSpPr>
                  <a:spLocks noChangeArrowheads="1"/>
                </p:cNvSpPr>
                <p:nvPr/>
              </p:nvSpPr>
              <p:spPr bwMode="auto">
                <a:xfrm>
                  <a:off x="2014" y="2521"/>
                  <a:ext cx="349" cy="4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964" name="Oval 232"/>
                <p:cNvSpPr>
                  <a:spLocks noChangeArrowheads="1"/>
                </p:cNvSpPr>
                <p:nvPr/>
              </p:nvSpPr>
              <p:spPr bwMode="auto">
                <a:xfrm>
                  <a:off x="4033" y="2215"/>
                  <a:ext cx="350" cy="4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965" name="Oval 233"/>
                <p:cNvSpPr>
                  <a:spLocks noChangeArrowheads="1"/>
                </p:cNvSpPr>
                <p:nvPr/>
              </p:nvSpPr>
              <p:spPr bwMode="auto">
                <a:xfrm>
                  <a:off x="4021" y="2844"/>
                  <a:ext cx="286" cy="36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966" name="Oval 234"/>
                <p:cNvSpPr>
                  <a:spLocks noChangeArrowheads="1"/>
                </p:cNvSpPr>
                <p:nvPr/>
              </p:nvSpPr>
              <p:spPr bwMode="auto">
                <a:xfrm>
                  <a:off x="2043" y="2578"/>
                  <a:ext cx="366" cy="467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967" name="Oval 235"/>
                <p:cNvSpPr>
                  <a:spLocks noChangeArrowheads="1"/>
                </p:cNvSpPr>
                <p:nvPr/>
              </p:nvSpPr>
              <p:spPr bwMode="auto">
                <a:xfrm>
                  <a:off x="2125" y="3295"/>
                  <a:ext cx="366" cy="467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968" name="Oval 236"/>
                <p:cNvSpPr>
                  <a:spLocks noChangeArrowheads="1"/>
                </p:cNvSpPr>
                <p:nvPr/>
              </p:nvSpPr>
              <p:spPr bwMode="auto">
                <a:xfrm>
                  <a:off x="3993" y="2255"/>
                  <a:ext cx="366" cy="468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969" name="Oval 237"/>
                <p:cNvSpPr>
                  <a:spLocks noChangeArrowheads="1"/>
                </p:cNvSpPr>
                <p:nvPr/>
              </p:nvSpPr>
              <p:spPr bwMode="auto">
                <a:xfrm>
                  <a:off x="3949" y="2819"/>
                  <a:ext cx="316" cy="403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970" name="Oval 238"/>
                <p:cNvSpPr>
                  <a:spLocks noChangeArrowheads="1"/>
                </p:cNvSpPr>
                <p:nvPr/>
              </p:nvSpPr>
              <p:spPr bwMode="auto">
                <a:xfrm>
                  <a:off x="2026" y="2755"/>
                  <a:ext cx="337" cy="40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971" name="Oval 239"/>
                <p:cNvSpPr>
                  <a:spLocks noChangeArrowheads="1"/>
                </p:cNvSpPr>
                <p:nvPr/>
              </p:nvSpPr>
              <p:spPr bwMode="auto">
                <a:xfrm>
                  <a:off x="2068" y="2763"/>
                  <a:ext cx="316" cy="403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972" name="Oval 240"/>
                <p:cNvSpPr>
                  <a:spLocks noChangeArrowheads="1"/>
                </p:cNvSpPr>
                <p:nvPr/>
              </p:nvSpPr>
              <p:spPr bwMode="auto">
                <a:xfrm>
                  <a:off x="3838" y="2263"/>
                  <a:ext cx="349" cy="4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973" name="Oval 241"/>
                <p:cNvSpPr>
                  <a:spLocks noChangeArrowheads="1"/>
                </p:cNvSpPr>
                <p:nvPr/>
              </p:nvSpPr>
              <p:spPr bwMode="auto">
                <a:xfrm>
                  <a:off x="3842" y="2304"/>
                  <a:ext cx="316" cy="403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974" name="Oval 242"/>
                <p:cNvSpPr>
                  <a:spLocks noChangeArrowheads="1"/>
                </p:cNvSpPr>
                <p:nvPr/>
              </p:nvSpPr>
              <p:spPr bwMode="auto">
                <a:xfrm>
                  <a:off x="4080" y="3118"/>
                  <a:ext cx="231" cy="29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975" name="Oval 243"/>
                <p:cNvSpPr>
                  <a:spLocks noChangeArrowheads="1"/>
                </p:cNvSpPr>
                <p:nvPr/>
              </p:nvSpPr>
              <p:spPr bwMode="auto">
                <a:xfrm>
                  <a:off x="4063" y="3134"/>
                  <a:ext cx="214" cy="274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</p:grpSp>
        </p:grpSp>
        <p:sp>
          <p:nvSpPr>
            <p:cNvPr id="74959" name="Rectangle 244"/>
            <p:cNvSpPr>
              <a:spLocks noChangeArrowheads="1"/>
            </p:cNvSpPr>
            <p:nvPr/>
          </p:nvSpPr>
          <p:spPr bwMode="auto">
            <a:xfrm>
              <a:off x="2401" y="2736"/>
              <a:ext cx="17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8438" indent="-198438" algn="just"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s-ES" sz="3200">
                  <a:solidFill>
                    <a:schemeClr val="accent2"/>
                  </a:solidFill>
                </a:rPr>
                <a:t>Agua/suelo</a:t>
              </a:r>
              <a:endParaRPr lang="es-ES_tradnl" sz="3600">
                <a:solidFill>
                  <a:schemeClr val="accent2"/>
                </a:solidFill>
              </a:endParaRPr>
            </a:p>
          </p:txBody>
        </p:sp>
      </p:grpSp>
      <p:grpSp>
        <p:nvGrpSpPr>
          <p:cNvPr id="75120" name="Group 245"/>
          <p:cNvGrpSpPr>
            <a:grpSpLocks/>
          </p:cNvGrpSpPr>
          <p:nvPr/>
        </p:nvGrpSpPr>
        <p:grpSpPr bwMode="auto">
          <a:xfrm>
            <a:off x="1470025" y="2933700"/>
            <a:ext cx="5670550" cy="3467100"/>
            <a:chOff x="939" y="1851"/>
            <a:chExt cx="3572" cy="2184"/>
          </a:xfrm>
        </p:grpSpPr>
        <p:grpSp>
          <p:nvGrpSpPr>
            <p:cNvPr id="74878" name="Group 246"/>
            <p:cNvGrpSpPr>
              <a:grpSpLocks/>
            </p:cNvGrpSpPr>
            <p:nvPr/>
          </p:nvGrpSpPr>
          <p:grpSpPr bwMode="auto">
            <a:xfrm>
              <a:off x="939" y="1851"/>
              <a:ext cx="3572" cy="2184"/>
              <a:chOff x="939" y="1851"/>
              <a:chExt cx="3572" cy="2184"/>
            </a:xfrm>
          </p:grpSpPr>
          <p:grpSp>
            <p:nvGrpSpPr>
              <p:cNvPr id="74880" name="Group 247"/>
              <p:cNvGrpSpPr>
                <a:grpSpLocks/>
              </p:cNvGrpSpPr>
              <p:nvPr/>
            </p:nvGrpSpPr>
            <p:grpSpPr bwMode="auto">
              <a:xfrm>
                <a:off x="939" y="1851"/>
                <a:ext cx="3572" cy="2184"/>
                <a:chOff x="939" y="1851"/>
                <a:chExt cx="3572" cy="2184"/>
              </a:xfrm>
            </p:grpSpPr>
            <p:grpSp>
              <p:nvGrpSpPr>
                <p:cNvPr id="74896" name="Group 248"/>
                <p:cNvGrpSpPr>
                  <a:grpSpLocks/>
                </p:cNvGrpSpPr>
                <p:nvPr/>
              </p:nvGrpSpPr>
              <p:grpSpPr bwMode="auto">
                <a:xfrm>
                  <a:off x="939" y="1851"/>
                  <a:ext cx="3572" cy="2184"/>
                  <a:chOff x="939" y="1851"/>
                  <a:chExt cx="3572" cy="2184"/>
                </a:xfrm>
              </p:grpSpPr>
              <p:grpSp>
                <p:nvGrpSpPr>
                  <p:cNvPr id="74898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939" y="1851"/>
                    <a:ext cx="3572" cy="2184"/>
                    <a:chOff x="939" y="1851"/>
                    <a:chExt cx="3572" cy="2184"/>
                  </a:xfrm>
                </p:grpSpPr>
                <p:grpSp>
                  <p:nvGrpSpPr>
                    <p:cNvPr id="74922" name="Group 2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9" y="1851"/>
                      <a:ext cx="3572" cy="2184"/>
                      <a:chOff x="939" y="1851"/>
                      <a:chExt cx="3572" cy="2184"/>
                    </a:xfrm>
                  </p:grpSpPr>
                  <p:grpSp>
                    <p:nvGrpSpPr>
                      <p:cNvPr id="74926" name="Group 2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39" y="3566"/>
                        <a:ext cx="3414" cy="469"/>
                        <a:chOff x="939" y="3566"/>
                        <a:chExt cx="3414" cy="469"/>
                      </a:xfrm>
                    </p:grpSpPr>
                    <p:grpSp>
                      <p:nvGrpSpPr>
                        <p:cNvPr id="74942" name="Group 2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39" y="3596"/>
                          <a:ext cx="3414" cy="439"/>
                          <a:chOff x="939" y="3596"/>
                          <a:chExt cx="3414" cy="439"/>
                        </a:xfrm>
                      </p:grpSpPr>
                      <p:sp>
                        <p:nvSpPr>
                          <p:cNvPr id="74944" name="Oval 2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3749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945" name="Oval 2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71" y="3628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946" name="Oval 2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98" y="3644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947" name="Oval 2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96" y="3741"/>
                            <a:ext cx="385" cy="225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948" name="Oval 2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91" y="3770"/>
                            <a:ext cx="543" cy="265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949" name="Oval 2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24" y="3781"/>
                            <a:ext cx="366" cy="17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950" name="Oval 2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08" y="3765"/>
                            <a:ext cx="303" cy="217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951" name="Oval 2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7" y="3765"/>
                            <a:ext cx="303" cy="233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952" name="Oval 2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82" y="3821"/>
                            <a:ext cx="315" cy="185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953" name="Oval 2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2" y="3716"/>
                            <a:ext cx="208" cy="258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954" name="Oval 2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30" y="3596"/>
                            <a:ext cx="303" cy="298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955" name="Oval 2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4" y="3636"/>
                            <a:ext cx="341" cy="290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956" name="Oval 2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03" y="3684"/>
                            <a:ext cx="372" cy="242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957" name="Oval 2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00" y="3636"/>
                            <a:ext cx="353" cy="266"/>
                          </a:xfrm>
                          <a:prstGeom prst="ellipse">
                            <a:avLst/>
                          </a:prstGeom>
                          <a:solidFill>
                            <a:srgbClr val="FF5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</p:grpSp>
                    <p:sp>
                      <p:nvSpPr>
                        <p:cNvPr id="74943" name="Oval 2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38" y="3566"/>
                          <a:ext cx="265" cy="234"/>
                        </a:xfrm>
                        <a:prstGeom prst="ellipse">
                          <a:avLst/>
                        </a:prstGeom>
                        <a:solidFill>
                          <a:srgbClr val="FFB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</p:grpSp>
                  <p:grpSp>
                    <p:nvGrpSpPr>
                      <p:cNvPr id="74927" name="Group 2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3" y="1851"/>
                        <a:ext cx="2638" cy="2092"/>
                        <a:chOff x="1873" y="1851"/>
                        <a:chExt cx="2638" cy="2092"/>
                      </a:xfrm>
                    </p:grpSpPr>
                    <p:sp>
                      <p:nvSpPr>
                        <p:cNvPr id="74928" name="Oval 2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46" y="1912"/>
                          <a:ext cx="373" cy="48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929" name="Oval 2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56" y="1851"/>
                          <a:ext cx="373" cy="48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930" name="Oval 2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9" y="2161"/>
                          <a:ext cx="373" cy="48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931" name="Oval 2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73" y="2588"/>
                          <a:ext cx="372" cy="48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932" name="Oval 2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00" y="3494"/>
                          <a:ext cx="288" cy="37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933" name="Oval 2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68" y="3024"/>
                          <a:ext cx="219" cy="286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934" name="Oval 2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40" y="3205"/>
                          <a:ext cx="244" cy="31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935" name="Oval 2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83" y="3570"/>
                          <a:ext cx="629" cy="373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936" name="Oval 2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10" y="1947"/>
                          <a:ext cx="372" cy="490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937" name="Oval 2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08" y="1894"/>
                          <a:ext cx="255" cy="33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938" name="Oval 2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93" y="2022"/>
                          <a:ext cx="188" cy="243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939" name="Oval 2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63" y="2034"/>
                          <a:ext cx="548" cy="718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940" name="Oval 2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23" y="3095"/>
                          <a:ext cx="315" cy="417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941" name="Oval 2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78" y="3228"/>
                          <a:ext cx="420" cy="554"/>
                        </a:xfrm>
                        <a:prstGeom prst="ellipse">
                          <a:avLst/>
                        </a:prstGeom>
                        <a:solidFill>
                          <a:srgbClr val="FF9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</p:grpSp>
                </p:grpSp>
                <p:grpSp>
                  <p:nvGrpSpPr>
                    <p:cNvPr id="74923" name="Group 2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1922"/>
                      <a:ext cx="336" cy="370"/>
                      <a:chOff x="3897" y="1922"/>
                      <a:chExt cx="336" cy="370"/>
                    </a:xfrm>
                  </p:grpSpPr>
                  <p:sp>
                    <p:nvSpPr>
                      <p:cNvPr id="74924" name="Oval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2" y="1922"/>
                        <a:ext cx="221" cy="282"/>
                      </a:xfrm>
                      <a:prstGeom prst="ellipse">
                        <a:avLst/>
                      </a:prstGeom>
                      <a:solidFill>
                        <a:srgbClr val="FF5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US"/>
                      </a:p>
                    </p:txBody>
                  </p:sp>
                  <p:sp>
                    <p:nvSpPr>
                      <p:cNvPr id="74925" name="Oval 2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7" y="2058"/>
                        <a:ext cx="170" cy="234"/>
                      </a:xfrm>
                      <a:prstGeom prst="ellipse">
                        <a:avLst/>
                      </a:prstGeom>
                      <a:solidFill>
                        <a:srgbClr val="FF5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US"/>
                      </a:p>
                    </p:txBody>
                  </p:sp>
                </p:grpSp>
              </p:grpSp>
              <p:grpSp>
                <p:nvGrpSpPr>
                  <p:cNvPr id="74899" name="Group 286"/>
                  <p:cNvGrpSpPr>
                    <a:grpSpLocks/>
                  </p:cNvGrpSpPr>
                  <p:nvPr/>
                </p:nvGrpSpPr>
                <p:grpSpPr bwMode="auto">
                  <a:xfrm>
                    <a:off x="1904" y="1858"/>
                    <a:ext cx="2569" cy="2087"/>
                    <a:chOff x="1904" y="1858"/>
                    <a:chExt cx="2569" cy="2087"/>
                  </a:xfrm>
                </p:grpSpPr>
                <p:sp>
                  <p:nvSpPr>
                    <p:cNvPr id="74900" name="Oval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4" y="1949"/>
                      <a:ext cx="322" cy="411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01" name="Oval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7" y="3260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02" name="Oval 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07" y="2881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03" name="Oval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3" y="2067"/>
                      <a:ext cx="240" cy="315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04" name="Oval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8" y="1947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05" name="Oval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5" y="2075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06" name="Oval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0" y="3574"/>
                      <a:ext cx="221" cy="282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07" name="Oval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9" y="2011"/>
                      <a:ext cx="297" cy="346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08" name="Oval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6" y="1858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09" name="Oval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6" y="1987"/>
                      <a:ext cx="348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10" name="Oval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1" y="2212"/>
                      <a:ext cx="379" cy="436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11" name="Oval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04" y="2623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12" name="Oval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3" y="3083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13" name="Oval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6" y="3300"/>
                      <a:ext cx="347" cy="44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14" name="Oval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0" y="3494"/>
                      <a:ext cx="373" cy="451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15" name="Oval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1" y="3510"/>
                      <a:ext cx="296" cy="378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16" name="Oval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2" y="3244"/>
                      <a:ext cx="360" cy="459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17" name="Oval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7" y="3195"/>
                      <a:ext cx="499" cy="637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18" name="Oval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8" y="3107"/>
                      <a:ext cx="637" cy="781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19" name="Oval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9" y="3042"/>
                      <a:ext cx="183" cy="234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20" name="Oval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1" y="2688"/>
                      <a:ext cx="183" cy="233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  <p:sp>
                  <p:nvSpPr>
                    <p:cNvPr id="74921" name="Oval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1" y="2051"/>
                      <a:ext cx="562" cy="717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</p:grpSp>
            </p:grpSp>
            <p:sp>
              <p:nvSpPr>
                <p:cNvPr id="74897" name="Freeform 309"/>
                <p:cNvSpPr>
                  <a:spLocks/>
                </p:cNvSpPr>
                <p:nvPr/>
              </p:nvSpPr>
              <p:spPr bwMode="auto">
                <a:xfrm>
                  <a:off x="2087" y="2151"/>
                  <a:ext cx="2190" cy="1531"/>
                </a:xfrm>
                <a:custGeom>
                  <a:avLst/>
                  <a:gdLst>
                    <a:gd name="T0" fmla="*/ 448 w 2190"/>
                    <a:gd name="T1" fmla="*/ 72 h 1531"/>
                    <a:gd name="T2" fmla="*/ 202 w 2190"/>
                    <a:gd name="T3" fmla="*/ 112 h 1531"/>
                    <a:gd name="T4" fmla="*/ 0 w 2190"/>
                    <a:gd name="T5" fmla="*/ 1095 h 1531"/>
                    <a:gd name="T6" fmla="*/ 158 w 2190"/>
                    <a:gd name="T7" fmla="*/ 1385 h 1531"/>
                    <a:gd name="T8" fmla="*/ 606 w 2190"/>
                    <a:gd name="T9" fmla="*/ 1369 h 1531"/>
                    <a:gd name="T10" fmla="*/ 1080 w 2190"/>
                    <a:gd name="T11" fmla="*/ 1531 h 1531"/>
                    <a:gd name="T12" fmla="*/ 1326 w 2190"/>
                    <a:gd name="T13" fmla="*/ 1426 h 1531"/>
                    <a:gd name="T14" fmla="*/ 1995 w 2190"/>
                    <a:gd name="T15" fmla="*/ 1249 h 1531"/>
                    <a:gd name="T16" fmla="*/ 2102 w 2190"/>
                    <a:gd name="T17" fmla="*/ 1120 h 1531"/>
                    <a:gd name="T18" fmla="*/ 2077 w 2190"/>
                    <a:gd name="T19" fmla="*/ 854 h 1531"/>
                    <a:gd name="T20" fmla="*/ 2190 w 2190"/>
                    <a:gd name="T21" fmla="*/ 596 h 1531"/>
                    <a:gd name="T22" fmla="*/ 1887 w 2190"/>
                    <a:gd name="T23" fmla="*/ 266 h 1531"/>
                    <a:gd name="T24" fmla="*/ 1755 w 2190"/>
                    <a:gd name="T25" fmla="*/ 129 h 1531"/>
                    <a:gd name="T26" fmla="*/ 979 w 2190"/>
                    <a:gd name="T27" fmla="*/ 0 h 1531"/>
                    <a:gd name="T28" fmla="*/ 448 w 2190"/>
                    <a:gd name="T29" fmla="*/ 72 h 15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90"/>
                    <a:gd name="T46" fmla="*/ 0 h 1531"/>
                    <a:gd name="T47" fmla="*/ 2190 w 2190"/>
                    <a:gd name="T48" fmla="*/ 1531 h 15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90" h="1531">
                      <a:moveTo>
                        <a:pt x="448" y="72"/>
                      </a:moveTo>
                      <a:lnTo>
                        <a:pt x="202" y="112"/>
                      </a:lnTo>
                      <a:lnTo>
                        <a:pt x="0" y="1095"/>
                      </a:lnTo>
                      <a:lnTo>
                        <a:pt x="158" y="1385"/>
                      </a:lnTo>
                      <a:lnTo>
                        <a:pt x="606" y="1369"/>
                      </a:lnTo>
                      <a:lnTo>
                        <a:pt x="1080" y="1531"/>
                      </a:lnTo>
                      <a:lnTo>
                        <a:pt x="1326" y="1426"/>
                      </a:lnTo>
                      <a:lnTo>
                        <a:pt x="1995" y="1249"/>
                      </a:lnTo>
                      <a:lnTo>
                        <a:pt x="2102" y="1120"/>
                      </a:lnTo>
                      <a:lnTo>
                        <a:pt x="2077" y="854"/>
                      </a:lnTo>
                      <a:lnTo>
                        <a:pt x="2190" y="596"/>
                      </a:lnTo>
                      <a:lnTo>
                        <a:pt x="1887" y="266"/>
                      </a:lnTo>
                      <a:lnTo>
                        <a:pt x="1755" y="129"/>
                      </a:lnTo>
                      <a:lnTo>
                        <a:pt x="979" y="0"/>
                      </a:lnTo>
                      <a:lnTo>
                        <a:pt x="448" y="72"/>
                      </a:lnTo>
                      <a:close/>
                    </a:path>
                  </a:pathLst>
                </a:cu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74881" name="Group 310"/>
              <p:cNvGrpSpPr>
                <a:grpSpLocks/>
              </p:cNvGrpSpPr>
              <p:nvPr/>
            </p:nvGrpSpPr>
            <p:grpSpPr bwMode="auto">
              <a:xfrm>
                <a:off x="2014" y="2215"/>
                <a:ext cx="2369" cy="1547"/>
                <a:chOff x="2014" y="2215"/>
                <a:chExt cx="2369" cy="1547"/>
              </a:xfrm>
            </p:grpSpPr>
            <p:sp>
              <p:nvSpPr>
                <p:cNvPr id="74882" name="Oval 311"/>
                <p:cNvSpPr>
                  <a:spLocks noChangeArrowheads="1"/>
                </p:cNvSpPr>
                <p:nvPr/>
              </p:nvSpPr>
              <p:spPr bwMode="auto">
                <a:xfrm>
                  <a:off x="2102" y="3271"/>
                  <a:ext cx="349" cy="4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883" name="Oval 312"/>
                <p:cNvSpPr>
                  <a:spLocks noChangeArrowheads="1"/>
                </p:cNvSpPr>
                <p:nvPr/>
              </p:nvSpPr>
              <p:spPr bwMode="auto">
                <a:xfrm>
                  <a:off x="2014" y="2521"/>
                  <a:ext cx="349" cy="4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884" name="Oval 313"/>
                <p:cNvSpPr>
                  <a:spLocks noChangeArrowheads="1"/>
                </p:cNvSpPr>
                <p:nvPr/>
              </p:nvSpPr>
              <p:spPr bwMode="auto">
                <a:xfrm>
                  <a:off x="4033" y="2215"/>
                  <a:ext cx="350" cy="4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885" name="Oval 314"/>
                <p:cNvSpPr>
                  <a:spLocks noChangeArrowheads="1"/>
                </p:cNvSpPr>
                <p:nvPr/>
              </p:nvSpPr>
              <p:spPr bwMode="auto">
                <a:xfrm>
                  <a:off x="4021" y="2844"/>
                  <a:ext cx="286" cy="36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886" name="Oval 315"/>
                <p:cNvSpPr>
                  <a:spLocks noChangeArrowheads="1"/>
                </p:cNvSpPr>
                <p:nvPr/>
              </p:nvSpPr>
              <p:spPr bwMode="auto">
                <a:xfrm>
                  <a:off x="2043" y="2578"/>
                  <a:ext cx="366" cy="467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887" name="Oval 316"/>
                <p:cNvSpPr>
                  <a:spLocks noChangeArrowheads="1"/>
                </p:cNvSpPr>
                <p:nvPr/>
              </p:nvSpPr>
              <p:spPr bwMode="auto">
                <a:xfrm>
                  <a:off x="2125" y="3295"/>
                  <a:ext cx="366" cy="467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888" name="Oval 317"/>
                <p:cNvSpPr>
                  <a:spLocks noChangeArrowheads="1"/>
                </p:cNvSpPr>
                <p:nvPr/>
              </p:nvSpPr>
              <p:spPr bwMode="auto">
                <a:xfrm>
                  <a:off x="3993" y="2255"/>
                  <a:ext cx="366" cy="468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889" name="Oval 318"/>
                <p:cNvSpPr>
                  <a:spLocks noChangeArrowheads="1"/>
                </p:cNvSpPr>
                <p:nvPr/>
              </p:nvSpPr>
              <p:spPr bwMode="auto">
                <a:xfrm>
                  <a:off x="3949" y="2819"/>
                  <a:ext cx="316" cy="403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890" name="Oval 319"/>
                <p:cNvSpPr>
                  <a:spLocks noChangeArrowheads="1"/>
                </p:cNvSpPr>
                <p:nvPr/>
              </p:nvSpPr>
              <p:spPr bwMode="auto">
                <a:xfrm>
                  <a:off x="2026" y="2755"/>
                  <a:ext cx="337" cy="40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891" name="Oval 320"/>
                <p:cNvSpPr>
                  <a:spLocks noChangeArrowheads="1"/>
                </p:cNvSpPr>
                <p:nvPr/>
              </p:nvSpPr>
              <p:spPr bwMode="auto">
                <a:xfrm>
                  <a:off x="2068" y="2763"/>
                  <a:ext cx="316" cy="403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892" name="Oval 321"/>
                <p:cNvSpPr>
                  <a:spLocks noChangeArrowheads="1"/>
                </p:cNvSpPr>
                <p:nvPr/>
              </p:nvSpPr>
              <p:spPr bwMode="auto">
                <a:xfrm>
                  <a:off x="3838" y="2263"/>
                  <a:ext cx="349" cy="44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893" name="Oval 322"/>
                <p:cNvSpPr>
                  <a:spLocks noChangeArrowheads="1"/>
                </p:cNvSpPr>
                <p:nvPr/>
              </p:nvSpPr>
              <p:spPr bwMode="auto">
                <a:xfrm>
                  <a:off x="3842" y="2304"/>
                  <a:ext cx="316" cy="403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894" name="Oval 323"/>
                <p:cNvSpPr>
                  <a:spLocks noChangeArrowheads="1"/>
                </p:cNvSpPr>
                <p:nvPr/>
              </p:nvSpPr>
              <p:spPr bwMode="auto">
                <a:xfrm>
                  <a:off x="4080" y="3118"/>
                  <a:ext cx="231" cy="29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  <p:sp>
              <p:nvSpPr>
                <p:cNvPr id="74895" name="Oval 324"/>
                <p:cNvSpPr>
                  <a:spLocks noChangeArrowheads="1"/>
                </p:cNvSpPr>
                <p:nvPr/>
              </p:nvSpPr>
              <p:spPr bwMode="auto">
                <a:xfrm>
                  <a:off x="4063" y="3134"/>
                  <a:ext cx="214" cy="274"/>
                </a:xfrm>
                <a:prstGeom prst="ellipse">
                  <a:avLst/>
                </a:pr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US"/>
                </a:p>
              </p:txBody>
            </p:sp>
          </p:grpSp>
        </p:grpSp>
        <p:sp>
          <p:nvSpPr>
            <p:cNvPr id="74879" name="Rectangle 325"/>
            <p:cNvSpPr>
              <a:spLocks noChangeArrowheads="1"/>
            </p:cNvSpPr>
            <p:nvPr/>
          </p:nvSpPr>
          <p:spPr bwMode="auto">
            <a:xfrm>
              <a:off x="2400" y="2088"/>
              <a:ext cx="1776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8438" indent="-198438" algn="just"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s-ES" sz="3200">
                  <a:solidFill>
                    <a:schemeClr val="accent2"/>
                  </a:solidFill>
                </a:rPr>
                <a:t>Agua/suelo</a:t>
              </a:r>
            </a:p>
            <a:p>
              <a:pPr marL="198438" indent="-198438" algn="just"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s-ES" sz="3200">
                <a:solidFill>
                  <a:schemeClr val="accent2"/>
                </a:solidFill>
              </a:endParaRPr>
            </a:p>
            <a:p>
              <a:pPr marL="198438" indent="-198438" algn="just"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s-ES" sz="3200">
                  <a:solidFill>
                    <a:schemeClr val="accent2"/>
                  </a:solidFill>
                </a:rPr>
                <a:t>Conocimiento</a:t>
              </a:r>
            </a:p>
            <a:p>
              <a:pPr marL="198438" indent="-198438" algn="just"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s-ES" sz="3200">
                <a:solidFill>
                  <a:schemeClr val="accent2"/>
                </a:solidFill>
              </a:endParaRPr>
            </a:p>
            <a:p>
              <a:pPr marL="198438" indent="-198438" algn="just"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s-ES" sz="3200">
                  <a:solidFill>
                    <a:schemeClr val="accent2"/>
                  </a:solidFill>
                </a:rPr>
                <a:t>Trabajar duro</a:t>
              </a:r>
              <a:endParaRPr lang="es-ES_tradnl" sz="3600">
                <a:solidFill>
                  <a:schemeClr val="accent2"/>
                </a:solidFill>
              </a:endParaRPr>
            </a:p>
          </p:txBody>
        </p:sp>
      </p:grpSp>
      <p:sp>
        <p:nvSpPr>
          <p:cNvPr id="1135942" name="Rectangle 326"/>
          <p:cNvSpPr>
            <a:spLocks noGrp="1" noChangeArrowheads="1"/>
          </p:cNvSpPr>
          <p:nvPr>
            <p:ph type="title"/>
          </p:nvPr>
        </p:nvSpPr>
        <p:spPr>
          <a:xfrm>
            <a:off x="685800" y="490538"/>
            <a:ext cx="7772400" cy="10668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Requerimientos para tener éxito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135943" name="Rectangle 327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685800"/>
          </a:xfrm>
        </p:spPr>
        <p:txBody>
          <a:bodyPr/>
          <a:lstStyle/>
          <a:p>
            <a:pPr marL="388938" lvl="1" indent="0" algn="ctr" eaLnBrk="1" hangingPunct="1">
              <a:buFont typeface="Wingdings" pitchFamily="2" charset="2"/>
              <a:buNone/>
              <a:defRPr/>
            </a:pPr>
            <a:r>
              <a:rPr lang="es-ES" sz="4000" b="1" smtClean="0">
                <a:solidFill>
                  <a:srgbClr val="FFCC00"/>
                </a:solidFill>
              </a:rPr>
              <a:t>3 Items a considerar</a:t>
            </a:r>
          </a:p>
        </p:txBody>
      </p:sp>
      <p:grpSp>
        <p:nvGrpSpPr>
          <p:cNvPr id="1135936" name="Group 328"/>
          <p:cNvGrpSpPr>
            <a:grpSpLocks/>
          </p:cNvGrpSpPr>
          <p:nvPr/>
        </p:nvGrpSpPr>
        <p:grpSpPr bwMode="auto">
          <a:xfrm>
            <a:off x="1143000" y="2825750"/>
            <a:ext cx="2451100" cy="3406775"/>
            <a:chOff x="863" y="1780"/>
            <a:chExt cx="1544" cy="2146"/>
          </a:xfrm>
        </p:grpSpPr>
        <p:grpSp>
          <p:nvGrpSpPr>
            <p:cNvPr id="74761" name="Group 329"/>
            <p:cNvGrpSpPr>
              <a:grpSpLocks/>
            </p:cNvGrpSpPr>
            <p:nvPr/>
          </p:nvGrpSpPr>
          <p:grpSpPr bwMode="auto">
            <a:xfrm>
              <a:off x="863" y="1780"/>
              <a:ext cx="1258" cy="2146"/>
              <a:chOff x="863" y="1780"/>
              <a:chExt cx="1258" cy="2146"/>
            </a:xfrm>
          </p:grpSpPr>
          <p:grpSp>
            <p:nvGrpSpPr>
              <p:cNvPr id="74769" name="Group 330"/>
              <p:cNvGrpSpPr>
                <a:grpSpLocks/>
              </p:cNvGrpSpPr>
              <p:nvPr/>
            </p:nvGrpSpPr>
            <p:grpSpPr bwMode="auto">
              <a:xfrm>
                <a:off x="1093" y="1780"/>
                <a:ext cx="402" cy="764"/>
                <a:chOff x="1093" y="1780"/>
                <a:chExt cx="402" cy="764"/>
              </a:xfrm>
            </p:grpSpPr>
            <p:grpSp>
              <p:nvGrpSpPr>
                <p:cNvPr id="74829" name="Group 331"/>
                <p:cNvGrpSpPr>
                  <a:grpSpLocks/>
                </p:cNvGrpSpPr>
                <p:nvPr/>
              </p:nvGrpSpPr>
              <p:grpSpPr bwMode="auto">
                <a:xfrm>
                  <a:off x="1141" y="2120"/>
                  <a:ext cx="354" cy="424"/>
                  <a:chOff x="1141" y="2120"/>
                  <a:chExt cx="354" cy="424"/>
                </a:xfrm>
              </p:grpSpPr>
              <p:grpSp>
                <p:nvGrpSpPr>
                  <p:cNvPr id="74839" name="Group 332"/>
                  <p:cNvGrpSpPr>
                    <a:grpSpLocks/>
                  </p:cNvGrpSpPr>
                  <p:nvPr/>
                </p:nvGrpSpPr>
                <p:grpSpPr bwMode="auto">
                  <a:xfrm>
                    <a:off x="1166" y="2133"/>
                    <a:ext cx="329" cy="411"/>
                    <a:chOff x="1166" y="2133"/>
                    <a:chExt cx="329" cy="411"/>
                  </a:xfrm>
                </p:grpSpPr>
                <p:grpSp>
                  <p:nvGrpSpPr>
                    <p:cNvPr id="74841" name="Group 3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6" y="2133"/>
                      <a:ext cx="329" cy="411"/>
                      <a:chOff x="1166" y="2133"/>
                      <a:chExt cx="329" cy="411"/>
                    </a:xfrm>
                  </p:grpSpPr>
                  <p:grpSp>
                    <p:nvGrpSpPr>
                      <p:cNvPr id="74864" name="Group 3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66" y="2133"/>
                        <a:ext cx="329" cy="411"/>
                        <a:chOff x="1166" y="2133"/>
                        <a:chExt cx="329" cy="411"/>
                      </a:xfrm>
                    </p:grpSpPr>
                    <p:sp>
                      <p:nvSpPr>
                        <p:cNvPr id="74873" name="Freeform 3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97" y="2133"/>
                          <a:ext cx="294" cy="411"/>
                        </a:xfrm>
                        <a:custGeom>
                          <a:avLst/>
                          <a:gdLst>
                            <a:gd name="T0" fmla="*/ 253 w 294"/>
                            <a:gd name="T1" fmla="*/ 31 h 411"/>
                            <a:gd name="T2" fmla="*/ 247 w 294"/>
                            <a:gd name="T3" fmla="*/ 20 h 411"/>
                            <a:gd name="T4" fmla="*/ 230 w 294"/>
                            <a:gd name="T5" fmla="*/ 0 h 411"/>
                            <a:gd name="T6" fmla="*/ 130 w 294"/>
                            <a:gd name="T7" fmla="*/ 11 h 411"/>
                            <a:gd name="T8" fmla="*/ 40 w 294"/>
                            <a:gd name="T9" fmla="*/ 105 h 411"/>
                            <a:gd name="T10" fmla="*/ 0 w 294"/>
                            <a:gd name="T11" fmla="*/ 238 h 411"/>
                            <a:gd name="T12" fmla="*/ 14 w 294"/>
                            <a:gd name="T13" fmla="*/ 266 h 411"/>
                            <a:gd name="T14" fmla="*/ 57 w 294"/>
                            <a:gd name="T15" fmla="*/ 327 h 411"/>
                            <a:gd name="T16" fmla="*/ 56 w 294"/>
                            <a:gd name="T17" fmla="*/ 339 h 411"/>
                            <a:gd name="T18" fmla="*/ 58 w 294"/>
                            <a:gd name="T19" fmla="*/ 351 h 411"/>
                            <a:gd name="T20" fmla="*/ 65 w 294"/>
                            <a:gd name="T21" fmla="*/ 359 h 411"/>
                            <a:gd name="T22" fmla="*/ 73 w 294"/>
                            <a:gd name="T23" fmla="*/ 367 h 411"/>
                            <a:gd name="T24" fmla="*/ 84 w 294"/>
                            <a:gd name="T25" fmla="*/ 375 h 411"/>
                            <a:gd name="T26" fmla="*/ 92 w 294"/>
                            <a:gd name="T27" fmla="*/ 382 h 411"/>
                            <a:gd name="T28" fmla="*/ 102 w 294"/>
                            <a:gd name="T29" fmla="*/ 388 h 411"/>
                            <a:gd name="T30" fmla="*/ 114 w 294"/>
                            <a:gd name="T31" fmla="*/ 395 h 411"/>
                            <a:gd name="T32" fmla="*/ 125 w 294"/>
                            <a:gd name="T33" fmla="*/ 399 h 411"/>
                            <a:gd name="T34" fmla="*/ 138 w 294"/>
                            <a:gd name="T35" fmla="*/ 404 h 411"/>
                            <a:gd name="T36" fmla="*/ 151 w 294"/>
                            <a:gd name="T37" fmla="*/ 408 h 411"/>
                            <a:gd name="T38" fmla="*/ 163 w 294"/>
                            <a:gd name="T39" fmla="*/ 411 h 411"/>
                            <a:gd name="T40" fmla="*/ 175 w 294"/>
                            <a:gd name="T41" fmla="*/ 407 h 411"/>
                            <a:gd name="T42" fmla="*/ 182 w 294"/>
                            <a:gd name="T43" fmla="*/ 403 h 411"/>
                            <a:gd name="T44" fmla="*/ 191 w 294"/>
                            <a:gd name="T45" fmla="*/ 394 h 411"/>
                            <a:gd name="T46" fmla="*/ 197 w 294"/>
                            <a:gd name="T47" fmla="*/ 387 h 411"/>
                            <a:gd name="T48" fmla="*/ 205 w 294"/>
                            <a:gd name="T49" fmla="*/ 394 h 411"/>
                            <a:gd name="T50" fmla="*/ 214 w 294"/>
                            <a:gd name="T51" fmla="*/ 399 h 411"/>
                            <a:gd name="T52" fmla="*/ 230 w 294"/>
                            <a:gd name="T53" fmla="*/ 402 h 411"/>
                            <a:gd name="T54" fmla="*/ 240 w 294"/>
                            <a:gd name="T55" fmla="*/ 396 h 411"/>
                            <a:gd name="T56" fmla="*/ 249 w 294"/>
                            <a:gd name="T57" fmla="*/ 387 h 411"/>
                            <a:gd name="T58" fmla="*/ 255 w 294"/>
                            <a:gd name="T59" fmla="*/ 376 h 411"/>
                            <a:gd name="T60" fmla="*/ 259 w 294"/>
                            <a:gd name="T61" fmla="*/ 360 h 411"/>
                            <a:gd name="T62" fmla="*/ 294 w 294"/>
                            <a:gd name="T63" fmla="*/ 298 h 411"/>
                            <a:gd name="T64" fmla="*/ 262 w 294"/>
                            <a:gd name="T65" fmla="*/ 214 h 411"/>
                            <a:gd name="T66" fmla="*/ 253 w 294"/>
                            <a:gd name="T67" fmla="*/ 31 h 411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w 294"/>
                            <a:gd name="T103" fmla="*/ 0 h 411"/>
                            <a:gd name="T104" fmla="*/ 294 w 294"/>
                            <a:gd name="T105" fmla="*/ 411 h 411"/>
                          </a:gdLst>
                          <a:ahLst/>
                          <a:cxnLst>
                            <a:cxn ang="T68">
                              <a:pos x="T0" y="T1"/>
                            </a:cxn>
                            <a:cxn ang="T69">
                              <a:pos x="T2" y="T3"/>
                            </a:cxn>
                            <a:cxn ang="T70">
                              <a:pos x="T4" y="T5"/>
                            </a:cxn>
                            <a:cxn ang="T71">
                              <a:pos x="T6" y="T7"/>
                            </a:cxn>
                            <a:cxn ang="T72">
                              <a:pos x="T8" y="T9"/>
                            </a:cxn>
                            <a:cxn ang="T73">
                              <a:pos x="T10" y="T11"/>
                            </a:cxn>
                            <a:cxn ang="T74">
                              <a:pos x="T12" y="T13"/>
                            </a:cxn>
                            <a:cxn ang="T75">
                              <a:pos x="T14" y="T15"/>
                            </a:cxn>
                            <a:cxn ang="T76">
                              <a:pos x="T16" y="T17"/>
                            </a:cxn>
                            <a:cxn ang="T77">
                              <a:pos x="T18" y="T19"/>
                            </a:cxn>
                            <a:cxn ang="T78">
                              <a:pos x="T20" y="T21"/>
                            </a:cxn>
                            <a:cxn ang="T79">
                              <a:pos x="T22" y="T23"/>
                            </a:cxn>
                            <a:cxn ang="T80">
                              <a:pos x="T24" y="T25"/>
                            </a:cxn>
                            <a:cxn ang="T81">
                              <a:pos x="T26" y="T27"/>
                            </a:cxn>
                            <a:cxn ang="T82">
                              <a:pos x="T28" y="T29"/>
                            </a:cxn>
                            <a:cxn ang="T83">
                              <a:pos x="T30" y="T31"/>
                            </a:cxn>
                            <a:cxn ang="T84">
                              <a:pos x="T32" y="T33"/>
                            </a:cxn>
                            <a:cxn ang="T85">
                              <a:pos x="T34" y="T35"/>
                            </a:cxn>
                            <a:cxn ang="T86">
                              <a:pos x="T36" y="T37"/>
                            </a:cxn>
                            <a:cxn ang="T87">
                              <a:pos x="T38" y="T39"/>
                            </a:cxn>
                            <a:cxn ang="T88">
                              <a:pos x="T40" y="T41"/>
                            </a:cxn>
                            <a:cxn ang="T89">
                              <a:pos x="T42" y="T43"/>
                            </a:cxn>
                            <a:cxn ang="T90">
                              <a:pos x="T44" y="T45"/>
                            </a:cxn>
                            <a:cxn ang="T91">
                              <a:pos x="T46" y="T47"/>
                            </a:cxn>
                            <a:cxn ang="T92">
                              <a:pos x="T48" y="T49"/>
                            </a:cxn>
                            <a:cxn ang="T93">
                              <a:pos x="T50" y="T51"/>
                            </a:cxn>
                            <a:cxn ang="T94">
                              <a:pos x="T52" y="T53"/>
                            </a:cxn>
                            <a:cxn ang="T95">
                              <a:pos x="T54" y="T55"/>
                            </a:cxn>
                            <a:cxn ang="T96">
                              <a:pos x="T56" y="T57"/>
                            </a:cxn>
                            <a:cxn ang="T97">
                              <a:pos x="T58" y="T59"/>
                            </a:cxn>
                            <a:cxn ang="T98">
                              <a:pos x="T60" y="T61"/>
                            </a:cxn>
                            <a:cxn ang="T99">
                              <a:pos x="T62" y="T63"/>
                            </a:cxn>
                            <a:cxn ang="T100">
                              <a:pos x="T64" y="T65"/>
                            </a:cxn>
                            <a:cxn ang="T101">
                              <a:pos x="T66" y="T67"/>
                            </a:cxn>
                          </a:cxnLst>
                          <a:rect l="T102" t="T103" r="T104" b="T105"/>
                          <a:pathLst>
                            <a:path w="294" h="411">
                              <a:moveTo>
                                <a:pt x="253" y="31"/>
                              </a:moveTo>
                              <a:lnTo>
                                <a:pt x="247" y="20"/>
                              </a:lnTo>
                              <a:lnTo>
                                <a:pt x="230" y="0"/>
                              </a:lnTo>
                              <a:lnTo>
                                <a:pt x="130" y="11"/>
                              </a:lnTo>
                              <a:lnTo>
                                <a:pt x="40" y="105"/>
                              </a:lnTo>
                              <a:lnTo>
                                <a:pt x="0" y="238"/>
                              </a:lnTo>
                              <a:lnTo>
                                <a:pt x="14" y="266"/>
                              </a:lnTo>
                              <a:lnTo>
                                <a:pt x="57" y="327"/>
                              </a:lnTo>
                              <a:lnTo>
                                <a:pt x="56" y="339"/>
                              </a:lnTo>
                              <a:lnTo>
                                <a:pt x="58" y="351"/>
                              </a:lnTo>
                              <a:lnTo>
                                <a:pt x="65" y="359"/>
                              </a:lnTo>
                              <a:lnTo>
                                <a:pt x="73" y="367"/>
                              </a:lnTo>
                              <a:lnTo>
                                <a:pt x="84" y="375"/>
                              </a:lnTo>
                              <a:lnTo>
                                <a:pt x="92" y="382"/>
                              </a:lnTo>
                              <a:lnTo>
                                <a:pt x="102" y="388"/>
                              </a:lnTo>
                              <a:lnTo>
                                <a:pt x="114" y="395"/>
                              </a:lnTo>
                              <a:lnTo>
                                <a:pt x="125" y="399"/>
                              </a:lnTo>
                              <a:lnTo>
                                <a:pt x="138" y="404"/>
                              </a:lnTo>
                              <a:lnTo>
                                <a:pt x="151" y="408"/>
                              </a:lnTo>
                              <a:lnTo>
                                <a:pt x="163" y="411"/>
                              </a:lnTo>
                              <a:lnTo>
                                <a:pt x="175" y="407"/>
                              </a:lnTo>
                              <a:lnTo>
                                <a:pt x="182" y="403"/>
                              </a:lnTo>
                              <a:lnTo>
                                <a:pt x="191" y="394"/>
                              </a:lnTo>
                              <a:lnTo>
                                <a:pt x="197" y="387"/>
                              </a:lnTo>
                              <a:lnTo>
                                <a:pt x="205" y="394"/>
                              </a:lnTo>
                              <a:lnTo>
                                <a:pt x="214" y="399"/>
                              </a:lnTo>
                              <a:lnTo>
                                <a:pt x="230" y="402"/>
                              </a:lnTo>
                              <a:lnTo>
                                <a:pt x="240" y="396"/>
                              </a:lnTo>
                              <a:lnTo>
                                <a:pt x="249" y="387"/>
                              </a:lnTo>
                              <a:lnTo>
                                <a:pt x="255" y="376"/>
                              </a:lnTo>
                              <a:lnTo>
                                <a:pt x="259" y="360"/>
                              </a:lnTo>
                              <a:lnTo>
                                <a:pt x="294" y="298"/>
                              </a:lnTo>
                              <a:lnTo>
                                <a:pt x="262" y="214"/>
                              </a:lnTo>
                              <a:lnTo>
                                <a:pt x="253" y="3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74874" name="Oval 3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66" y="2317"/>
                          <a:ext cx="66" cy="8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875" name="Oval 3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14" y="2363"/>
                          <a:ext cx="75" cy="97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876" name="Oval 3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98" y="2366"/>
                          <a:ext cx="97" cy="127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877" name="Oval 3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75" y="2433"/>
                          <a:ext cx="83" cy="104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</p:grpSp>
                  <p:grpSp>
                    <p:nvGrpSpPr>
                      <p:cNvPr id="74865" name="Group 3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2" y="2317"/>
                        <a:ext cx="302" cy="144"/>
                        <a:chOff x="1182" y="2317"/>
                        <a:chExt cx="302" cy="144"/>
                      </a:xfrm>
                    </p:grpSpPr>
                    <p:sp>
                      <p:nvSpPr>
                        <p:cNvPr id="74866" name="Oval 3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07" y="2317"/>
                          <a:ext cx="102" cy="128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867" name="Oval 3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82" y="2336"/>
                          <a:ext cx="43" cy="52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868" name="Oval 3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73" y="2386"/>
                          <a:ext cx="111" cy="7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869" name="Oval 3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79" y="2383"/>
                          <a:ext cx="105" cy="67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870" name="Oval 3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83" y="2344"/>
                          <a:ext cx="43" cy="47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871" name="Oval 3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98" y="2327"/>
                          <a:ext cx="105" cy="114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872" name="Oval 3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08" y="2327"/>
                          <a:ext cx="104" cy="108"/>
                        </a:xfrm>
                        <a:prstGeom prst="ellipse">
                          <a:avLst/>
                        </a:prstGeom>
                        <a:solidFill>
                          <a:srgbClr val="FF7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</p:grpSp>
                </p:grpSp>
                <p:grpSp>
                  <p:nvGrpSpPr>
                    <p:cNvPr id="74842" name="Group 3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54" y="2156"/>
                      <a:ext cx="137" cy="242"/>
                      <a:chOff x="1354" y="2156"/>
                      <a:chExt cx="137" cy="242"/>
                    </a:xfrm>
                  </p:grpSpPr>
                  <p:grpSp>
                    <p:nvGrpSpPr>
                      <p:cNvPr id="74843" name="Group 3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54" y="2156"/>
                        <a:ext cx="119" cy="176"/>
                        <a:chOff x="1354" y="2156"/>
                        <a:chExt cx="119" cy="176"/>
                      </a:xfrm>
                    </p:grpSpPr>
                    <p:grpSp>
                      <p:nvGrpSpPr>
                        <p:cNvPr id="74847" name="Group 3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54" y="2156"/>
                          <a:ext cx="119" cy="176"/>
                          <a:chOff x="1354" y="2156"/>
                          <a:chExt cx="119" cy="176"/>
                        </a:xfrm>
                      </p:grpSpPr>
                      <p:grpSp>
                        <p:nvGrpSpPr>
                          <p:cNvPr id="74855" name="Group 35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54" y="2175"/>
                            <a:ext cx="119" cy="157"/>
                            <a:chOff x="1354" y="2175"/>
                            <a:chExt cx="119" cy="157"/>
                          </a:xfrm>
                        </p:grpSpPr>
                        <p:sp>
                          <p:nvSpPr>
                            <p:cNvPr id="74862" name="Oval 35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54" y="2175"/>
                              <a:ext cx="81" cy="157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US"/>
                            </a:p>
                          </p:txBody>
                        </p:sp>
                        <p:sp>
                          <p:nvSpPr>
                            <p:cNvPr id="74863" name="Oval 35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16" y="2175"/>
                              <a:ext cx="57" cy="139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US"/>
                            </a:p>
                          </p:txBody>
                        </p:sp>
                      </p:grpSp>
                      <p:grpSp>
                        <p:nvGrpSpPr>
                          <p:cNvPr id="74856" name="Group 35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60" y="2180"/>
                            <a:ext cx="112" cy="152"/>
                            <a:chOff x="1360" y="2180"/>
                            <a:chExt cx="112" cy="152"/>
                          </a:xfrm>
                        </p:grpSpPr>
                        <p:sp>
                          <p:nvSpPr>
                            <p:cNvPr id="74860" name="Oval 35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60" y="2182"/>
                              <a:ext cx="74" cy="150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US"/>
                            </a:p>
                          </p:txBody>
                        </p:sp>
                        <p:sp>
                          <p:nvSpPr>
                            <p:cNvPr id="74861" name="Oval 3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15" y="2180"/>
                              <a:ext cx="57" cy="147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US"/>
                            </a:p>
                          </p:txBody>
                        </p:sp>
                      </p:grpSp>
                      <p:grpSp>
                        <p:nvGrpSpPr>
                          <p:cNvPr id="74857" name="Group 35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78" y="2156"/>
                            <a:ext cx="79" cy="56"/>
                            <a:chOff x="1378" y="2156"/>
                            <a:chExt cx="79" cy="56"/>
                          </a:xfrm>
                        </p:grpSpPr>
                        <p:sp>
                          <p:nvSpPr>
                            <p:cNvPr id="74858" name="Freeform 35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30" y="2156"/>
                              <a:ext cx="27" cy="55"/>
                            </a:xfrm>
                            <a:custGeom>
                              <a:avLst/>
                              <a:gdLst>
                                <a:gd name="T0" fmla="*/ 0 w 27"/>
                                <a:gd name="T1" fmla="*/ 35 h 55"/>
                                <a:gd name="T2" fmla="*/ 6 w 27"/>
                                <a:gd name="T3" fmla="*/ 55 h 55"/>
                                <a:gd name="T4" fmla="*/ 27 w 27"/>
                                <a:gd name="T5" fmla="*/ 19 h 55"/>
                                <a:gd name="T6" fmla="*/ 19 w 27"/>
                                <a:gd name="T7" fmla="*/ 0 h 55"/>
                                <a:gd name="T8" fmla="*/ 0 w 27"/>
                                <a:gd name="T9" fmla="*/ 35 h 55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27"/>
                                <a:gd name="T16" fmla="*/ 0 h 55"/>
                                <a:gd name="T17" fmla="*/ 27 w 27"/>
                                <a:gd name="T18" fmla="*/ 55 h 55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27" h="55">
                                  <a:moveTo>
                                    <a:pt x="0" y="35"/>
                                  </a:moveTo>
                                  <a:lnTo>
                                    <a:pt x="6" y="55"/>
                                  </a:lnTo>
                                  <a:lnTo>
                                    <a:pt x="27" y="19"/>
                                  </a:lnTo>
                                  <a:lnTo>
                                    <a:pt x="19" y="0"/>
                                  </a:lnTo>
                                  <a:lnTo>
                                    <a:pt x="0" y="3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  <p:sp>
                          <p:nvSpPr>
                            <p:cNvPr id="74859" name="Freeform 35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378" y="2160"/>
                              <a:ext cx="54" cy="52"/>
                            </a:xfrm>
                            <a:custGeom>
                              <a:avLst/>
                              <a:gdLst>
                                <a:gd name="T0" fmla="*/ 8 w 54"/>
                                <a:gd name="T1" fmla="*/ 0 h 52"/>
                                <a:gd name="T2" fmla="*/ 54 w 54"/>
                                <a:gd name="T3" fmla="*/ 35 h 52"/>
                                <a:gd name="T4" fmla="*/ 51 w 54"/>
                                <a:gd name="T5" fmla="*/ 52 h 52"/>
                                <a:gd name="T6" fmla="*/ 0 w 54"/>
                                <a:gd name="T7" fmla="*/ 22 h 52"/>
                                <a:gd name="T8" fmla="*/ 8 w 54"/>
                                <a:gd name="T9" fmla="*/ 0 h 52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54"/>
                                <a:gd name="T16" fmla="*/ 0 h 52"/>
                                <a:gd name="T17" fmla="*/ 54 w 54"/>
                                <a:gd name="T18" fmla="*/ 52 h 52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54" h="52">
                                  <a:moveTo>
                                    <a:pt x="8" y="0"/>
                                  </a:moveTo>
                                  <a:lnTo>
                                    <a:pt x="54" y="35"/>
                                  </a:lnTo>
                                  <a:lnTo>
                                    <a:pt x="51" y="52"/>
                                  </a:lnTo>
                                  <a:lnTo>
                                    <a:pt x="0" y="22"/>
                                  </a:lnTo>
                                  <a:lnTo>
                                    <a:pt x="8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</p:grpSp>
                    </p:grpSp>
                    <p:grpSp>
                      <p:nvGrpSpPr>
                        <p:cNvPr id="74848" name="Group 3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10" y="2261"/>
                          <a:ext cx="62" cy="66"/>
                          <a:chOff x="1410" y="2261"/>
                          <a:chExt cx="62" cy="66"/>
                        </a:xfrm>
                      </p:grpSpPr>
                      <p:grpSp>
                        <p:nvGrpSpPr>
                          <p:cNvPr id="74849" name="Group 3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10" y="2261"/>
                            <a:ext cx="26" cy="66"/>
                            <a:chOff x="1410" y="2261"/>
                            <a:chExt cx="26" cy="66"/>
                          </a:xfrm>
                        </p:grpSpPr>
                        <p:sp>
                          <p:nvSpPr>
                            <p:cNvPr id="74853" name="Oval 36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13" y="2261"/>
                              <a:ext cx="23" cy="66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US"/>
                            </a:p>
                          </p:txBody>
                        </p:sp>
                        <p:sp>
                          <p:nvSpPr>
                            <p:cNvPr id="74854" name="Freeform 3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10" y="2281"/>
                              <a:ext cx="14" cy="11"/>
                            </a:xfrm>
                            <a:custGeom>
                              <a:avLst/>
                              <a:gdLst>
                                <a:gd name="T0" fmla="*/ 2 w 14"/>
                                <a:gd name="T1" fmla="*/ 0 h 11"/>
                                <a:gd name="T2" fmla="*/ 14 w 14"/>
                                <a:gd name="T3" fmla="*/ 11 h 11"/>
                                <a:gd name="T4" fmla="*/ 0 w 14"/>
                                <a:gd name="T5" fmla="*/ 11 h 11"/>
                                <a:gd name="T6" fmla="*/ 2 w 14"/>
                                <a:gd name="T7" fmla="*/ 0 h 1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4"/>
                                <a:gd name="T13" fmla="*/ 0 h 11"/>
                                <a:gd name="T14" fmla="*/ 14 w 14"/>
                                <a:gd name="T15" fmla="*/ 11 h 1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4" h="11">
                                  <a:moveTo>
                                    <a:pt x="2" y="0"/>
                                  </a:moveTo>
                                  <a:lnTo>
                                    <a:pt x="14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</p:grpSp>
                      <p:grpSp>
                        <p:nvGrpSpPr>
                          <p:cNvPr id="74850" name="Group 36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46" y="2261"/>
                            <a:ext cx="26" cy="66"/>
                            <a:chOff x="1446" y="2261"/>
                            <a:chExt cx="26" cy="66"/>
                          </a:xfrm>
                        </p:grpSpPr>
                        <p:sp>
                          <p:nvSpPr>
                            <p:cNvPr id="74851" name="Oval 3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49" y="2261"/>
                              <a:ext cx="23" cy="66"/>
                            </a:xfrm>
                            <a:prstGeom prst="ellipse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US"/>
                            </a:p>
                          </p:txBody>
                        </p:sp>
                        <p:sp>
                          <p:nvSpPr>
                            <p:cNvPr id="74852" name="Freeform 36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46" y="2281"/>
                              <a:ext cx="13" cy="11"/>
                            </a:xfrm>
                            <a:custGeom>
                              <a:avLst/>
                              <a:gdLst>
                                <a:gd name="T0" fmla="*/ 2 w 13"/>
                                <a:gd name="T1" fmla="*/ 0 h 11"/>
                                <a:gd name="T2" fmla="*/ 13 w 13"/>
                                <a:gd name="T3" fmla="*/ 11 h 11"/>
                                <a:gd name="T4" fmla="*/ 0 w 13"/>
                                <a:gd name="T5" fmla="*/ 11 h 11"/>
                                <a:gd name="T6" fmla="*/ 2 w 13"/>
                                <a:gd name="T7" fmla="*/ 0 h 1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13"/>
                                <a:gd name="T13" fmla="*/ 0 h 11"/>
                                <a:gd name="T14" fmla="*/ 13 w 13"/>
                                <a:gd name="T15" fmla="*/ 11 h 1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13" h="11">
                                  <a:moveTo>
                                    <a:pt x="2" y="0"/>
                                  </a:moveTo>
                                  <a:lnTo>
                                    <a:pt x="13" y="1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4844" name="Group 3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10" y="2308"/>
                        <a:ext cx="81" cy="90"/>
                        <a:chOff x="1410" y="2308"/>
                        <a:chExt cx="81" cy="90"/>
                      </a:xfrm>
                    </p:grpSpPr>
                    <p:sp>
                      <p:nvSpPr>
                        <p:cNvPr id="74845" name="Oval 3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10" y="2316"/>
                          <a:ext cx="77" cy="82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846" name="Oval 3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14" y="2308"/>
                          <a:ext cx="77" cy="83"/>
                        </a:xfrm>
                        <a:prstGeom prst="ellipse">
                          <a:avLst/>
                        </a:prstGeom>
                        <a:solidFill>
                          <a:srgbClr val="FF9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</p:grpSp>
                </p:grpSp>
              </p:grpSp>
              <p:sp>
                <p:nvSpPr>
                  <p:cNvPr id="74840" name="Freeform 370"/>
                  <p:cNvSpPr>
                    <a:spLocks/>
                  </p:cNvSpPr>
                  <p:nvPr/>
                </p:nvSpPr>
                <p:spPr bwMode="auto">
                  <a:xfrm>
                    <a:off x="1141" y="2120"/>
                    <a:ext cx="225" cy="227"/>
                  </a:xfrm>
                  <a:custGeom>
                    <a:avLst/>
                    <a:gdLst>
                      <a:gd name="T0" fmla="*/ 28 w 225"/>
                      <a:gd name="T1" fmla="*/ 39 h 227"/>
                      <a:gd name="T2" fmla="*/ 15 w 225"/>
                      <a:gd name="T3" fmla="*/ 59 h 227"/>
                      <a:gd name="T4" fmla="*/ 7 w 225"/>
                      <a:gd name="T5" fmla="*/ 76 h 227"/>
                      <a:gd name="T6" fmla="*/ 2 w 225"/>
                      <a:gd name="T7" fmla="*/ 100 h 227"/>
                      <a:gd name="T8" fmla="*/ 0 w 225"/>
                      <a:gd name="T9" fmla="*/ 127 h 227"/>
                      <a:gd name="T10" fmla="*/ 1 w 225"/>
                      <a:gd name="T11" fmla="*/ 149 h 227"/>
                      <a:gd name="T12" fmla="*/ 6 w 225"/>
                      <a:gd name="T13" fmla="*/ 172 h 227"/>
                      <a:gd name="T14" fmla="*/ 12 w 225"/>
                      <a:gd name="T15" fmla="*/ 192 h 227"/>
                      <a:gd name="T16" fmla="*/ 22 w 225"/>
                      <a:gd name="T17" fmla="*/ 211 h 227"/>
                      <a:gd name="T18" fmla="*/ 32 w 225"/>
                      <a:gd name="T19" fmla="*/ 227 h 227"/>
                      <a:gd name="T20" fmla="*/ 40 w 225"/>
                      <a:gd name="T21" fmla="*/ 216 h 227"/>
                      <a:gd name="T22" fmla="*/ 48 w 225"/>
                      <a:gd name="T23" fmla="*/ 208 h 227"/>
                      <a:gd name="T24" fmla="*/ 60 w 225"/>
                      <a:gd name="T25" fmla="*/ 204 h 227"/>
                      <a:gd name="T26" fmla="*/ 70 w 225"/>
                      <a:gd name="T27" fmla="*/ 201 h 227"/>
                      <a:gd name="T28" fmla="*/ 82 w 225"/>
                      <a:gd name="T29" fmla="*/ 203 h 227"/>
                      <a:gd name="T30" fmla="*/ 93 w 225"/>
                      <a:gd name="T31" fmla="*/ 207 h 227"/>
                      <a:gd name="T32" fmla="*/ 103 w 225"/>
                      <a:gd name="T33" fmla="*/ 215 h 227"/>
                      <a:gd name="T34" fmla="*/ 110 w 225"/>
                      <a:gd name="T35" fmla="*/ 217 h 227"/>
                      <a:gd name="T36" fmla="*/ 109 w 225"/>
                      <a:gd name="T37" fmla="*/ 189 h 227"/>
                      <a:gd name="T38" fmla="*/ 112 w 225"/>
                      <a:gd name="T39" fmla="*/ 168 h 227"/>
                      <a:gd name="T40" fmla="*/ 117 w 225"/>
                      <a:gd name="T41" fmla="*/ 149 h 227"/>
                      <a:gd name="T42" fmla="*/ 126 w 225"/>
                      <a:gd name="T43" fmla="*/ 130 h 227"/>
                      <a:gd name="T44" fmla="*/ 135 w 225"/>
                      <a:gd name="T45" fmla="*/ 113 h 227"/>
                      <a:gd name="T46" fmla="*/ 145 w 225"/>
                      <a:gd name="T47" fmla="*/ 96 h 227"/>
                      <a:gd name="T48" fmla="*/ 158 w 225"/>
                      <a:gd name="T49" fmla="*/ 78 h 227"/>
                      <a:gd name="T50" fmla="*/ 172 w 225"/>
                      <a:gd name="T51" fmla="*/ 63 h 227"/>
                      <a:gd name="T52" fmla="*/ 188 w 225"/>
                      <a:gd name="T53" fmla="*/ 49 h 227"/>
                      <a:gd name="T54" fmla="*/ 204 w 225"/>
                      <a:gd name="T55" fmla="*/ 37 h 227"/>
                      <a:gd name="T56" fmla="*/ 225 w 225"/>
                      <a:gd name="T57" fmla="*/ 23 h 227"/>
                      <a:gd name="T58" fmla="*/ 129 w 225"/>
                      <a:gd name="T59" fmla="*/ 0 h 227"/>
                      <a:gd name="T60" fmla="*/ 28 w 225"/>
                      <a:gd name="T61" fmla="*/ 39 h 227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25"/>
                      <a:gd name="T94" fmla="*/ 0 h 227"/>
                      <a:gd name="T95" fmla="*/ 225 w 225"/>
                      <a:gd name="T96" fmla="*/ 227 h 227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25" h="227">
                        <a:moveTo>
                          <a:pt x="28" y="39"/>
                        </a:moveTo>
                        <a:lnTo>
                          <a:pt x="15" y="59"/>
                        </a:lnTo>
                        <a:lnTo>
                          <a:pt x="7" y="76"/>
                        </a:lnTo>
                        <a:lnTo>
                          <a:pt x="2" y="100"/>
                        </a:lnTo>
                        <a:lnTo>
                          <a:pt x="0" y="127"/>
                        </a:lnTo>
                        <a:lnTo>
                          <a:pt x="1" y="149"/>
                        </a:lnTo>
                        <a:lnTo>
                          <a:pt x="6" y="172"/>
                        </a:lnTo>
                        <a:lnTo>
                          <a:pt x="12" y="192"/>
                        </a:lnTo>
                        <a:lnTo>
                          <a:pt x="22" y="211"/>
                        </a:lnTo>
                        <a:lnTo>
                          <a:pt x="32" y="227"/>
                        </a:lnTo>
                        <a:lnTo>
                          <a:pt x="40" y="216"/>
                        </a:lnTo>
                        <a:lnTo>
                          <a:pt x="48" y="208"/>
                        </a:lnTo>
                        <a:lnTo>
                          <a:pt x="60" y="204"/>
                        </a:lnTo>
                        <a:lnTo>
                          <a:pt x="70" y="201"/>
                        </a:lnTo>
                        <a:lnTo>
                          <a:pt x="82" y="203"/>
                        </a:lnTo>
                        <a:lnTo>
                          <a:pt x="93" y="207"/>
                        </a:lnTo>
                        <a:lnTo>
                          <a:pt x="103" y="215"/>
                        </a:lnTo>
                        <a:lnTo>
                          <a:pt x="110" y="217"/>
                        </a:lnTo>
                        <a:lnTo>
                          <a:pt x="109" y="189"/>
                        </a:lnTo>
                        <a:lnTo>
                          <a:pt x="112" y="168"/>
                        </a:lnTo>
                        <a:lnTo>
                          <a:pt x="117" y="149"/>
                        </a:lnTo>
                        <a:lnTo>
                          <a:pt x="126" y="130"/>
                        </a:lnTo>
                        <a:lnTo>
                          <a:pt x="135" y="113"/>
                        </a:lnTo>
                        <a:lnTo>
                          <a:pt x="145" y="96"/>
                        </a:lnTo>
                        <a:lnTo>
                          <a:pt x="158" y="78"/>
                        </a:lnTo>
                        <a:lnTo>
                          <a:pt x="172" y="63"/>
                        </a:lnTo>
                        <a:lnTo>
                          <a:pt x="188" y="49"/>
                        </a:lnTo>
                        <a:lnTo>
                          <a:pt x="204" y="37"/>
                        </a:lnTo>
                        <a:lnTo>
                          <a:pt x="225" y="23"/>
                        </a:lnTo>
                        <a:lnTo>
                          <a:pt x="129" y="0"/>
                        </a:lnTo>
                        <a:lnTo>
                          <a:pt x="28" y="39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4830" name="Group 371"/>
                <p:cNvGrpSpPr>
                  <a:grpSpLocks/>
                </p:cNvGrpSpPr>
                <p:nvPr/>
              </p:nvGrpSpPr>
              <p:grpSpPr bwMode="auto">
                <a:xfrm>
                  <a:off x="1093" y="1780"/>
                  <a:ext cx="396" cy="487"/>
                  <a:chOff x="1093" y="1780"/>
                  <a:chExt cx="396" cy="487"/>
                </a:xfrm>
              </p:grpSpPr>
              <p:grpSp>
                <p:nvGrpSpPr>
                  <p:cNvPr id="74831" name="Group 372"/>
                  <p:cNvGrpSpPr>
                    <a:grpSpLocks/>
                  </p:cNvGrpSpPr>
                  <p:nvPr/>
                </p:nvGrpSpPr>
                <p:grpSpPr bwMode="auto">
                  <a:xfrm>
                    <a:off x="1170" y="1780"/>
                    <a:ext cx="283" cy="226"/>
                    <a:chOff x="1170" y="1780"/>
                    <a:chExt cx="283" cy="226"/>
                  </a:xfrm>
                </p:grpSpPr>
                <p:sp>
                  <p:nvSpPr>
                    <p:cNvPr id="74837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1170" y="1803"/>
                      <a:ext cx="282" cy="203"/>
                    </a:xfrm>
                    <a:custGeom>
                      <a:avLst/>
                      <a:gdLst>
                        <a:gd name="T0" fmla="*/ 0 w 282"/>
                        <a:gd name="T1" fmla="*/ 0 h 203"/>
                        <a:gd name="T2" fmla="*/ 7 w 282"/>
                        <a:gd name="T3" fmla="*/ 203 h 203"/>
                        <a:gd name="T4" fmla="*/ 274 w 282"/>
                        <a:gd name="T5" fmla="*/ 201 h 203"/>
                        <a:gd name="T6" fmla="*/ 282 w 282"/>
                        <a:gd name="T7" fmla="*/ 0 h 203"/>
                        <a:gd name="T8" fmla="*/ 0 w 282"/>
                        <a:gd name="T9" fmla="*/ 0 h 2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2"/>
                        <a:gd name="T16" fmla="*/ 0 h 203"/>
                        <a:gd name="T17" fmla="*/ 282 w 282"/>
                        <a:gd name="T18" fmla="*/ 203 h 2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2" h="203">
                          <a:moveTo>
                            <a:pt x="0" y="0"/>
                          </a:moveTo>
                          <a:lnTo>
                            <a:pt x="7" y="203"/>
                          </a:lnTo>
                          <a:lnTo>
                            <a:pt x="274" y="201"/>
                          </a:lnTo>
                          <a:lnTo>
                            <a:pt x="28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74838" name="Oval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0" y="1780"/>
                      <a:ext cx="283" cy="50"/>
                    </a:xfrm>
                    <a:prstGeom prst="ellipse">
                      <a:avLst/>
                    </a:pr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US"/>
                    </a:p>
                  </p:txBody>
                </p:sp>
              </p:grpSp>
              <p:grpSp>
                <p:nvGrpSpPr>
                  <p:cNvPr id="74832" name="Group 375"/>
                  <p:cNvGrpSpPr>
                    <a:grpSpLocks/>
                  </p:cNvGrpSpPr>
                  <p:nvPr/>
                </p:nvGrpSpPr>
                <p:grpSpPr bwMode="auto">
                  <a:xfrm>
                    <a:off x="1093" y="1918"/>
                    <a:ext cx="396" cy="349"/>
                    <a:chOff x="1093" y="1918"/>
                    <a:chExt cx="396" cy="349"/>
                  </a:xfrm>
                </p:grpSpPr>
                <p:grpSp>
                  <p:nvGrpSpPr>
                    <p:cNvPr id="74833" name="Group 3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5" y="1918"/>
                      <a:ext cx="272" cy="227"/>
                      <a:chOff x="1175" y="1918"/>
                      <a:chExt cx="272" cy="227"/>
                    </a:xfrm>
                  </p:grpSpPr>
                  <p:sp>
                    <p:nvSpPr>
                      <p:cNvPr id="74835" name="Freeform 3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75" y="1960"/>
                        <a:ext cx="271" cy="185"/>
                      </a:xfrm>
                      <a:custGeom>
                        <a:avLst/>
                        <a:gdLst>
                          <a:gd name="T0" fmla="*/ 0 w 271"/>
                          <a:gd name="T1" fmla="*/ 0 h 185"/>
                          <a:gd name="T2" fmla="*/ 8 w 271"/>
                          <a:gd name="T3" fmla="*/ 176 h 185"/>
                          <a:gd name="T4" fmla="*/ 265 w 271"/>
                          <a:gd name="T5" fmla="*/ 185 h 185"/>
                          <a:gd name="T6" fmla="*/ 271 w 271"/>
                          <a:gd name="T7" fmla="*/ 0 h 185"/>
                          <a:gd name="T8" fmla="*/ 0 w 271"/>
                          <a:gd name="T9" fmla="*/ 0 h 18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1"/>
                          <a:gd name="T16" fmla="*/ 0 h 185"/>
                          <a:gd name="T17" fmla="*/ 271 w 271"/>
                          <a:gd name="T18" fmla="*/ 185 h 18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1" h="185">
                            <a:moveTo>
                              <a:pt x="0" y="0"/>
                            </a:moveTo>
                            <a:lnTo>
                              <a:pt x="8" y="176"/>
                            </a:lnTo>
                            <a:lnTo>
                              <a:pt x="265" y="185"/>
                            </a:lnTo>
                            <a:lnTo>
                              <a:pt x="271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74836" name="Oval 3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77" y="1918"/>
                        <a:ext cx="270" cy="94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US"/>
                      </a:p>
                    </p:txBody>
                  </p:sp>
                </p:grpSp>
                <p:sp>
                  <p:nvSpPr>
                    <p:cNvPr id="74834" name="Freeform 379"/>
                    <p:cNvSpPr>
                      <a:spLocks/>
                    </p:cNvSpPr>
                    <p:nvPr/>
                  </p:nvSpPr>
                  <p:spPr bwMode="auto">
                    <a:xfrm>
                      <a:off x="1093" y="2108"/>
                      <a:ext cx="396" cy="159"/>
                    </a:xfrm>
                    <a:custGeom>
                      <a:avLst/>
                      <a:gdLst>
                        <a:gd name="T0" fmla="*/ 89 w 396"/>
                        <a:gd name="T1" fmla="*/ 2 h 159"/>
                        <a:gd name="T2" fmla="*/ 112 w 396"/>
                        <a:gd name="T3" fmla="*/ 0 h 159"/>
                        <a:gd name="T4" fmla="*/ 141 w 396"/>
                        <a:gd name="T5" fmla="*/ 0 h 159"/>
                        <a:gd name="T6" fmla="*/ 175 w 396"/>
                        <a:gd name="T7" fmla="*/ 2 h 159"/>
                        <a:gd name="T8" fmla="*/ 205 w 396"/>
                        <a:gd name="T9" fmla="*/ 9 h 159"/>
                        <a:gd name="T10" fmla="*/ 236 w 396"/>
                        <a:gd name="T11" fmla="*/ 16 h 159"/>
                        <a:gd name="T12" fmla="*/ 269 w 396"/>
                        <a:gd name="T13" fmla="*/ 23 h 159"/>
                        <a:gd name="T14" fmla="*/ 292 w 396"/>
                        <a:gd name="T15" fmla="*/ 27 h 159"/>
                        <a:gd name="T16" fmla="*/ 311 w 396"/>
                        <a:gd name="T17" fmla="*/ 28 h 159"/>
                        <a:gd name="T18" fmla="*/ 336 w 396"/>
                        <a:gd name="T19" fmla="*/ 27 h 159"/>
                        <a:gd name="T20" fmla="*/ 359 w 396"/>
                        <a:gd name="T21" fmla="*/ 25 h 159"/>
                        <a:gd name="T22" fmla="*/ 375 w 396"/>
                        <a:gd name="T23" fmla="*/ 23 h 159"/>
                        <a:gd name="T24" fmla="*/ 396 w 396"/>
                        <a:gd name="T25" fmla="*/ 20 h 159"/>
                        <a:gd name="T26" fmla="*/ 396 w 396"/>
                        <a:gd name="T27" fmla="*/ 35 h 159"/>
                        <a:gd name="T28" fmla="*/ 376 w 396"/>
                        <a:gd name="T29" fmla="*/ 39 h 159"/>
                        <a:gd name="T30" fmla="*/ 351 w 396"/>
                        <a:gd name="T31" fmla="*/ 41 h 159"/>
                        <a:gd name="T32" fmla="*/ 320 w 396"/>
                        <a:gd name="T33" fmla="*/ 43 h 159"/>
                        <a:gd name="T34" fmla="*/ 284 w 396"/>
                        <a:gd name="T35" fmla="*/ 41 h 159"/>
                        <a:gd name="T36" fmla="*/ 251 w 396"/>
                        <a:gd name="T37" fmla="*/ 41 h 159"/>
                        <a:gd name="T38" fmla="*/ 216 w 396"/>
                        <a:gd name="T39" fmla="*/ 39 h 159"/>
                        <a:gd name="T40" fmla="*/ 182 w 396"/>
                        <a:gd name="T41" fmla="*/ 39 h 159"/>
                        <a:gd name="T42" fmla="*/ 157 w 396"/>
                        <a:gd name="T43" fmla="*/ 41 h 159"/>
                        <a:gd name="T44" fmla="*/ 134 w 396"/>
                        <a:gd name="T45" fmla="*/ 47 h 159"/>
                        <a:gd name="T46" fmla="*/ 113 w 396"/>
                        <a:gd name="T47" fmla="*/ 55 h 159"/>
                        <a:gd name="T48" fmla="*/ 94 w 396"/>
                        <a:gd name="T49" fmla="*/ 65 h 159"/>
                        <a:gd name="T50" fmla="*/ 79 w 396"/>
                        <a:gd name="T51" fmla="*/ 78 h 159"/>
                        <a:gd name="T52" fmla="*/ 64 w 396"/>
                        <a:gd name="T53" fmla="*/ 94 h 159"/>
                        <a:gd name="T54" fmla="*/ 56 w 396"/>
                        <a:gd name="T55" fmla="*/ 110 h 159"/>
                        <a:gd name="T56" fmla="*/ 50 w 396"/>
                        <a:gd name="T57" fmla="*/ 126 h 159"/>
                        <a:gd name="T58" fmla="*/ 49 w 396"/>
                        <a:gd name="T59" fmla="*/ 142 h 159"/>
                        <a:gd name="T60" fmla="*/ 50 w 396"/>
                        <a:gd name="T61" fmla="*/ 159 h 159"/>
                        <a:gd name="T62" fmla="*/ 36 w 396"/>
                        <a:gd name="T63" fmla="*/ 155 h 159"/>
                        <a:gd name="T64" fmla="*/ 27 w 396"/>
                        <a:gd name="T65" fmla="*/ 150 h 159"/>
                        <a:gd name="T66" fmla="*/ 15 w 396"/>
                        <a:gd name="T67" fmla="*/ 139 h 159"/>
                        <a:gd name="T68" fmla="*/ 7 w 396"/>
                        <a:gd name="T69" fmla="*/ 126 h 159"/>
                        <a:gd name="T70" fmla="*/ 1 w 396"/>
                        <a:gd name="T71" fmla="*/ 110 h 159"/>
                        <a:gd name="T72" fmla="*/ 0 w 396"/>
                        <a:gd name="T73" fmla="*/ 92 h 159"/>
                        <a:gd name="T74" fmla="*/ 1 w 396"/>
                        <a:gd name="T75" fmla="*/ 76 h 159"/>
                        <a:gd name="T76" fmla="*/ 5 w 396"/>
                        <a:gd name="T77" fmla="*/ 61 h 159"/>
                        <a:gd name="T78" fmla="*/ 11 w 396"/>
                        <a:gd name="T79" fmla="*/ 49 h 159"/>
                        <a:gd name="T80" fmla="*/ 19 w 396"/>
                        <a:gd name="T81" fmla="*/ 39 h 159"/>
                        <a:gd name="T82" fmla="*/ 30 w 396"/>
                        <a:gd name="T83" fmla="*/ 29 h 159"/>
                        <a:gd name="T84" fmla="*/ 43 w 396"/>
                        <a:gd name="T85" fmla="*/ 20 h 159"/>
                        <a:gd name="T86" fmla="*/ 57 w 396"/>
                        <a:gd name="T87" fmla="*/ 13 h 159"/>
                        <a:gd name="T88" fmla="*/ 72 w 396"/>
                        <a:gd name="T89" fmla="*/ 8 h 159"/>
                        <a:gd name="T90" fmla="*/ 89 w 396"/>
                        <a:gd name="T91" fmla="*/ 2 h 159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396"/>
                        <a:gd name="T139" fmla="*/ 0 h 159"/>
                        <a:gd name="T140" fmla="*/ 396 w 396"/>
                        <a:gd name="T141" fmla="*/ 159 h 159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396" h="159">
                          <a:moveTo>
                            <a:pt x="89" y="2"/>
                          </a:moveTo>
                          <a:lnTo>
                            <a:pt x="112" y="0"/>
                          </a:lnTo>
                          <a:lnTo>
                            <a:pt x="141" y="0"/>
                          </a:lnTo>
                          <a:lnTo>
                            <a:pt x="175" y="2"/>
                          </a:lnTo>
                          <a:lnTo>
                            <a:pt x="205" y="9"/>
                          </a:lnTo>
                          <a:lnTo>
                            <a:pt x="236" y="16"/>
                          </a:lnTo>
                          <a:lnTo>
                            <a:pt x="269" y="23"/>
                          </a:lnTo>
                          <a:lnTo>
                            <a:pt x="292" y="27"/>
                          </a:lnTo>
                          <a:lnTo>
                            <a:pt x="311" y="28"/>
                          </a:lnTo>
                          <a:lnTo>
                            <a:pt x="336" y="27"/>
                          </a:lnTo>
                          <a:lnTo>
                            <a:pt x="359" y="25"/>
                          </a:lnTo>
                          <a:lnTo>
                            <a:pt x="375" y="23"/>
                          </a:lnTo>
                          <a:lnTo>
                            <a:pt x="396" y="20"/>
                          </a:lnTo>
                          <a:lnTo>
                            <a:pt x="396" y="35"/>
                          </a:lnTo>
                          <a:lnTo>
                            <a:pt x="376" y="39"/>
                          </a:lnTo>
                          <a:lnTo>
                            <a:pt x="351" y="41"/>
                          </a:lnTo>
                          <a:lnTo>
                            <a:pt x="320" y="43"/>
                          </a:lnTo>
                          <a:lnTo>
                            <a:pt x="284" y="41"/>
                          </a:lnTo>
                          <a:lnTo>
                            <a:pt x="251" y="41"/>
                          </a:lnTo>
                          <a:lnTo>
                            <a:pt x="216" y="39"/>
                          </a:lnTo>
                          <a:lnTo>
                            <a:pt x="182" y="39"/>
                          </a:lnTo>
                          <a:lnTo>
                            <a:pt x="157" y="41"/>
                          </a:lnTo>
                          <a:lnTo>
                            <a:pt x="134" y="47"/>
                          </a:lnTo>
                          <a:lnTo>
                            <a:pt x="113" y="55"/>
                          </a:lnTo>
                          <a:lnTo>
                            <a:pt x="94" y="65"/>
                          </a:lnTo>
                          <a:lnTo>
                            <a:pt x="79" y="78"/>
                          </a:lnTo>
                          <a:lnTo>
                            <a:pt x="64" y="94"/>
                          </a:lnTo>
                          <a:lnTo>
                            <a:pt x="56" y="110"/>
                          </a:lnTo>
                          <a:lnTo>
                            <a:pt x="50" y="126"/>
                          </a:lnTo>
                          <a:lnTo>
                            <a:pt x="49" y="142"/>
                          </a:lnTo>
                          <a:lnTo>
                            <a:pt x="50" y="159"/>
                          </a:lnTo>
                          <a:lnTo>
                            <a:pt x="36" y="155"/>
                          </a:lnTo>
                          <a:lnTo>
                            <a:pt x="27" y="150"/>
                          </a:lnTo>
                          <a:lnTo>
                            <a:pt x="15" y="139"/>
                          </a:lnTo>
                          <a:lnTo>
                            <a:pt x="7" y="126"/>
                          </a:lnTo>
                          <a:lnTo>
                            <a:pt x="1" y="110"/>
                          </a:lnTo>
                          <a:lnTo>
                            <a:pt x="0" y="92"/>
                          </a:lnTo>
                          <a:lnTo>
                            <a:pt x="1" y="76"/>
                          </a:lnTo>
                          <a:lnTo>
                            <a:pt x="5" y="61"/>
                          </a:lnTo>
                          <a:lnTo>
                            <a:pt x="11" y="49"/>
                          </a:lnTo>
                          <a:lnTo>
                            <a:pt x="19" y="39"/>
                          </a:lnTo>
                          <a:lnTo>
                            <a:pt x="30" y="29"/>
                          </a:lnTo>
                          <a:lnTo>
                            <a:pt x="43" y="20"/>
                          </a:lnTo>
                          <a:lnTo>
                            <a:pt x="57" y="13"/>
                          </a:lnTo>
                          <a:lnTo>
                            <a:pt x="72" y="8"/>
                          </a:lnTo>
                          <a:lnTo>
                            <a:pt x="89" y="2"/>
                          </a:lnTo>
                          <a:close/>
                        </a:path>
                      </a:pathLst>
                    </a:custGeom>
                    <a:solidFill>
                      <a:srgbClr val="9F3FD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  <p:grpSp>
            <p:nvGrpSpPr>
              <p:cNvPr id="74770" name="Group 380"/>
              <p:cNvGrpSpPr>
                <a:grpSpLocks/>
              </p:cNvGrpSpPr>
              <p:nvPr/>
            </p:nvGrpSpPr>
            <p:grpSpPr bwMode="auto">
              <a:xfrm>
                <a:off x="863" y="2046"/>
                <a:ext cx="1258" cy="1880"/>
                <a:chOff x="863" y="2046"/>
                <a:chExt cx="1258" cy="1880"/>
              </a:xfrm>
            </p:grpSpPr>
            <p:grpSp>
              <p:nvGrpSpPr>
                <p:cNvPr id="74771" name="Group 381"/>
                <p:cNvGrpSpPr>
                  <a:grpSpLocks/>
                </p:cNvGrpSpPr>
                <p:nvPr/>
              </p:nvGrpSpPr>
              <p:grpSpPr bwMode="auto">
                <a:xfrm>
                  <a:off x="1076" y="3562"/>
                  <a:ext cx="809" cy="364"/>
                  <a:chOff x="1076" y="3562"/>
                  <a:chExt cx="809" cy="364"/>
                </a:xfrm>
              </p:grpSpPr>
              <p:sp>
                <p:nvSpPr>
                  <p:cNvPr id="74827" name="Freeform 382"/>
                  <p:cNvSpPr>
                    <a:spLocks/>
                  </p:cNvSpPr>
                  <p:nvPr/>
                </p:nvSpPr>
                <p:spPr bwMode="auto">
                  <a:xfrm>
                    <a:off x="1514" y="3597"/>
                    <a:ext cx="371" cy="256"/>
                  </a:xfrm>
                  <a:custGeom>
                    <a:avLst/>
                    <a:gdLst>
                      <a:gd name="T0" fmla="*/ 47 w 371"/>
                      <a:gd name="T1" fmla="*/ 8 h 256"/>
                      <a:gd name="T2" fmla="*/ 37 w 371"/>
                      <a:gd name="T3" fmla="*/ 17 h 256"/>
                      <a:gd name="T4" fmla="*/ 27 w 371"/>
                      <a:gd name="T5" fmla="*/ 32 h 256"/>
                      <a:gd name="T6" fmla="*/ 17 w 371"/>
                      <a:gd name="T7" fmla="*/ 52 h 256"/>
                      <a:gd name="T8" fmla="*/ 8 w 371"/>
                      <a:gd name="T9" fmla="*/ 72 h 256"/>
                      <a:gd name="T10" fmla="*/ 3 w 371"/>
                      <a:gd name="T11" fmla="*/ 94 h 256"/>
                      <a:gd name="T12" fmla="*/ 0 w 371"/>
                      <a:gd name="T13" fmla="*/ 121 h 256"/>
                      <a:gd name="T14" fmla="*/ 3 w 371"/>
                      <a:gd name="T15" fmla="*/ 145 h 256"/>
                      <a:gd name="T16" fmla="*/ 12 w 371"/>
                      <a:gd name="T17" fmla="*/ 173 h 256"/>
                      <a:gd name="T18" fmla="*/ 21 w 371"/>
                      <a:gd name="T19" fmla="*/ 179 h 256"/>
                      <a:gd name="T20" fmla="*/ 43 w 371"/>
                      <a:gd name="T21" fmla="*/ 177 h 256"/>
                      <a:gd name="T22" fmla="*/ 47 w 371"/>
                      <a:gd name="T23" fmla="*/ 196 h 256"/>
                      <a:gd name="T24" fmla="*/ 54 w 371"/>
                      <a:gd name="T25" fmla="*/ 217 h 256"/>
                      <a:gd name="T26" fmla="*/ 64 w 371"/>
                      <a:gd name="T27" fmla="*/ 226 h 256"/>
                      <a:gd name="T28" fmla="*/ 84 w 371"/>
                      <a:gd name="T29" fmla="*/ 238 h 256"/>
                      <a:gd name="T30" fmla="*/ 106 w 371"/>
                      <a:gd name="T31" fmla="*/ 246 h 256"/>
                      <a:gd name="T32" fmla="*/ 132 w 371"/>
                      <a:gd name="T33" fmla="*/ 254 h 256"/>
                      <a:gd name="T34" fmla="*/ 155 w 371"/>
                      <a:gd name="T35" fmla="*/ 256 h 256"/>
                      <a:gd name="T36" fmla="*/ 181 w 371"/>
                      <a:gd name="T37" fmla="*/ 255 h 256"/>
                      <a:gd name="T38" fmla="*/ 208 w 371"/>
                      <a:gd name="T39" fmla="*/ 252 h 256"/>
                      <a:gd name="T40" fmla="*/ 234 w 371"/>
                      <a:gd name="T41" fmla="*/ 246 h 256"/>
                      <a:gd name="T42" fmla="*/ 262 w 371"/>
                      <a:gd name="T43" fmla="*/ 238 h 256"/>
                      <a:gd name="T44" fmla="*/ 291 w 371"/>
                      <a:gd name="T45" fmla="*/ 227 h 256"/>
                      <a:gd name="T46" fmla="*/ 312 w 371"/>
                      <a:gd name="T47" fmla="*/ 215 h 256"/>
                      <a:gd name="T48" fmla="*/ 331 w 371"/>
                      <a:gd name="T49" fmla="*/ 201 h 256"/>
                      <a:gd name="T50" fmla="*/ 350 w 371"/>
                      <a:gd name="T51" fmla="*/ 181 h 256"/>
                      <a:gd name="T52" fmla="*/ 361 w 371"/>
                      <a:gd name="T53" fmla="*/ 165 h 256"/>
                      <a:gd name="T54" fmla="*/ 368 w 371"/>
                      <a:gd name="T55" fmla="*/ 149 h 256"/>
                      <a:gd name="T56" fmla="*/ 371 w 371"/>
                      <a:gd name="T57" fmla="*/ 136 h 256"/>
                      <a:gd name="T58" fmla="*/ 369 w 371"/>
                      <a:gd name="T59" fmla="*/ 119 h 256"/>
                      <a:gd name="T60" fmla="*/ 364 w 371"/>
                      <a:gd name="T61" fmla="*/ 103 h 256"/>
                      <a:gd name="T62" fmla="*/ 358 w 371"/>
                      <a:gd name="T63" fmla="*/ 93 h 256"/>
                      <a:gd name="T64" fmla="*/ 348 w 371"/>
                      <a:gd name="T65" fmla="*/ 85 h 256"/>
                      <a:gd name="T66" fmla="*/ 337 w 371"/>
                      <a:gd name="T67" fmla="*/ 79 h 256"/>
                      <a:gd name="T68" fmla="*/ 316 w 371"/>
                      <a:gd name="T69" fmla="*/ 71 h 256"/>
                      <a:gd name="T70" fmla="*/ 281 w 371"/>
                      <a:gd name="T71" fmla="*/ 56 h 256"/>
                      <a:gd name="T72" fmla="*/ 243 w 371"/>
                      <a:gd name="T73" fmla="*/ 43 h 256"/>
                      <a:gd name="T74" fmla="*/ 209 w 371"/>
                      <a:gd name="T75" fmla="*/ 32 h 256"/>
                      <a:gd name="T76" fmla="*/ 189 w 371"/>
                      <a:gd name="T77" fmla="*/ 27 h 256"/>
                      <a:gd name="T78" fmla="*/ 181 w 371"/>
                      <a:gd name="T79" fmla="*/ 17 h 256"/>
                      <a:gd name="T80" fmla="*/ 161 w 371"/>
                      <a:gd name="T81" fmla="*/ 0 h 256"/>
                      <a:gd name="T82" fmla="*/ 47 w 371"/>
                      <a:gd name="T83" fmla="*/ 8 h 25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71"/>
                      <a:gd name="T127" fmla="*/ 0 h 256"/>
                      <a:gd name="T128" fmla="*/ 371 w 371"/>
                      <a:gd name="T129" fmla="*/ 256 h 25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71" h="256">
                        <a:moveTo>
                          <a:pt x="47" y="8"/>
                        </a:moveTo>
                        <a:lnTo>
                          <a:pt x="37" y="17"/>
                        </a:lnTo>
                        <a:lnTo>
                          <a:pt x="27" y="32"/>
                        </a:lnTo>
                        <a:lnTo>
                          <a:pt x="17" y="52"/>
                        </a:lnTo>
                        <a:lnTo>
                          <a:pt x="8" y="72"/>
                        </a:lnTo>
                        <a:lnTo>
                          <a:pt x="3" y="94"/>
                        </a:lnTo>
                        <a:lnTo>
                          <a:pt x="0" y="121"/>
                        </a:lnTo>
                        <a:lnTo>
                          <a:pt x="3" y="145"/>
                        </a:lnTo>
                        <a:lnTo>
                          <a:pt x="12" y="173"/>
                        </a:lnTo>
                        <a:lnTo>
                          <a:pt x="21" y="179"/>
                        </a:lnTo>
                        <a:lnTo>
                          <a:pt x="43" y="177"/>
                        </a:lnTo>
                        <a:lnTo>
                          <a:pt x="47" y="196"/>
                        </a:lnTo>
                        <a:lnTo>
                          <a:pt x="54" y="217"/>
                        </a:lnTo>
                        <a:lnTo>
                          <a:pt x="64" y="226"/>
                        </a:lnTo>
                        <a:lnTo>
                          <a:pt x="84" y="238"/>
                        </a:lnTo>
                        <a:lnTo>
                          <a:pt x="106" y="246"/>
                        </a:lnTo>
                        <a:lnTo>
                          <a:pt x="132" y="254"/>
                        </a:lnTo>
                        <a:lnTo>
                          <a:pt x="155" y="256"/>
                        </a:lnTo>
                        <a:lnTo>
                          <a:pt x="181" y="255"/>
                        </a:lnTo>
                        <a:lnTo>
                          <a:pt x="208" y="252"/>
                        </a:lnTo>
                        <a:lnTo>
                          <a:pt x="234" y="246"/>
                        </a:lnTo>
                        <a:lnTo>
                          <a:pt x="262" y="238"/>
                        </a:lnTo>
                        <a:lnTo>
                          <a:pt x="291" y="227"/>
                        </a:lnTo>
                        <a:lnTo>
                          <a:pt x="312" y="215"/>
                        </a:lnTo>
                        <a:lnTo>
                          <a:pt x="331" y="201"/>
                        </a:lnTo>
                        <a:lnTo>
                          <a:pt x="350" y="181"/>
                        </a:lnTo>
                        <a:lnTo>
                          <a:pt x="361" y="165"/>
                        </a:lnTo>
                        <a:lnTo>
                          <a:pt x="368" y="149"/>
                        </a:lnTo>
                        <a:lnTo>
                          <a:pt x="371" y="136"/>
                        </a:lnTo>
                        <a:lnTo>
                          <a:pt x="369" y="119"/>
                        </a:lnTo>
                        <a:lnTo>
                          <a:pt x="364" y="103"/>
                        </a:lnTo>
                        <a:lnTo>
                          <a:pt x="358" y="93"/>
                        </a:lnTo>
                        <a:lnTo>
                          <a:pt x="348" y="85"/>
                        </a:lnTo>
                        <a:lnTo>
                          <a:pt x="337" y="79"/>
                        </a:lnTo>
                        <a:lnTo>
                          <a:pt x="316" y="71"/>
                        </a:lnTo>
                        <a:lnTo>
                          <a:pt x="281" y="56"/>
                        </a:lnTo>
                        <a:lnTo>
                          <a:pt x="243" y="43"/>
                        </a:lnTo>
                        <a:lnTo>
                          <a:pt x="209" y="32"/>
                        </a:lnTo>
                        <a:lnTo>
                          <a:pt x="189" y="27"/>
                        </a:lnTo>
                        <a:lnTo>
                          <a:pt x="181" y="17"/>
                        </a:lnTo>
                        <a:lnTo>
                          <a:pt x="161" y="0"/>
                        </a:lnTo>
                        <a:lnTo>
                          <a:pt x="47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4828" name="Freeform 383"/>
                  <p:cNvSpPr>
                    <a:spLocks/>
                  </p:cNvSpPr>
                  <p:nvPr/>
                </p:nvSpPr>
                <p:spPr bwMode="auto">
                  <a:xfrm>
                    <a:off x="1076" y="3562"/>
                    <a:ext cx="384" cy="364"/>
                  </a:xfrm>
                  <a:custGeom>
                    <a:avLst/>
                    <a:gdLst>
                      <a:gd name="T0" fmla="*/ 232 w 384"/>
                      <a:gd name="T1" fmla="*/ 3 h 364"/>
                      <a:gd name="T2" fmla="*/ 215 w 384"/>
                      <a:gd name="T3" fmla="*/ 17 h 364"/>
                      <a:gd name="T4" fmla="*/ 191 w 384"/>
                      <a:gd name="T5" fmla="*/ 35 h 364"/>
                      <a:gd name="T6" fmla="*/ 167 w 384"/>
                      <a:gd name="T7" fmla="*/ 55 h 364"/>
                      <a:gd name="T8" fmla="*/ 150 w 384"/>
                      <a:gd name="T9" fmla="*/ 70 h 364"/>
                      <a:gd name="T10" fmla="*/ 132 w 384"/>
                      <a:gd name="T11" fmla="*/ 85 h 364"/>
                      <a:gd name="T12" fmla="*/ 115 w 384"/>
                      <a:gd name="T13" fmla="*/ 99 h 364"/>
                      <a:gd name="T14" fmla="*/ 95 w 384"/>
                      <a:gd name="T15" fmla="*/ 115 h 364"/>
                      <a:gd name="T16" fmla="*/ 69 w 384"/>
                      <a:gd name="T17" fmla="*/ 136 h 364"/>
                      <a:gd name="T18" fmla="*/ 43 w 384"/>
                      <a:gd name="T19" fmla="*/ 154 h 364"/>
                      <a:gd name="T20" fmla="*/ 33 w 384"/>
                      <a:gd name="T21" fmla="*/ 162 h 364"/>
                      <a:gd name="T22" fmla="*/ 23 w 384"/>
                      <a:gd name="T23" fmla="*/ 180 h 364"/>
                      <a:gd name="T24" fmla="*/ 14 w 384"/>
                      <a:gd name="T25" fmla="*/ 199 h 364"/>
                      <a:gd name="T26" fmla="*/ 7 w 384"/>
                      <a:gd name="T27" fmla="*/ 224 h 364"/>
                      <a:gd name="T28" fmla="*/ 3 w 384"/>
                      <a:gd name="T29" fmla="*/ 246 h 364"/>
                      <a:gd name="T30" fmla="*/ 0 w 384"/>
                      <a:gd name="T31" fmla="*/ 269 h 364"/>
                      <a:gd name="T32" fmla="*/ 0 w 384"/>
                      <a:gd name="T33" fmla="*/ 297 h 364"/>
                      <a:gd name="T34" fmla="*/ 3 w 384"/>
                      <a:gd name="T35" fmla="*/ 320 h 364"/>
                      <a:gd name="T36" fmla="*/ 8 w 384"/>
                      <a:gd name="T37" fmla="*/ 341 h 364"/>
                      <a:gd name="T38" fmla="*/ 12 w 384"/>
                      <a:gd name="T39" fmla="*/ 348 h 364"/>
                      <a:gd name="T40" fmla="*/ 24 w 384"/>
                      <a:gd name="T41" fmla="*/ 356 h 364"/>
                      <a:gd name="T42" fmla="*/ 40 w 384"/>
                      <a:gd name="T43" fmla="*/ 361 h 364"/>
                      <a:gd name="T44" fmla="*/ 66 w 384"/>
                      <a:gd name="T45" fmla="*/ 364 h 364"/>
                      <a:gd name="T46" fmla="*/ 94 w 384"/>
                      <a:gd name="T47" fmla="*/ 363 h 364"/>
                      <a:gd name="T48" fmla="*/ 126 w 384"/>
                      <a:gd name="T49" fmla="*/ 359 h 364"/>
                      <a:gd name="T50" fmla="*/ 153 w 384"/>
                      <a:gd name="T51" fmla="*/ 355 h 364"/>
                      <a:gd name="T52" fmla="*/ 180 w 384"/>
                      <a:gd name="T53" fmla="*/ 348 h 364"/>
                      <a:gd name="T54" fmla="*/ 209 w 384"/>
                      <a:gd name="T55" fmla="*/ 340 h 364"/>
                      <a:gd name="T56" fmla="*/ 235 w 384"/>
                      <a:gd name="T57" fmla="*/ 330 h 364"/>
                      <a:gd name="T58" fmla="*/ 255 w 384"/>
                      <a:gd name="T59" fmla="*/ 313 h 364"/>
                      <a:gd name="T60" fmla="*/ 273 w 384"/>
                      <a:gd name="T61" fmla="*/ 285 h 364"/>
                      <a:gd name="T62" fmla="*/ 287 w 384"/>
                      <a:gd name="T63" fmla="*/ 252 h 364"/>
                      <a:gd name="T64" fmla="*/ 300 w 384"/>
                      <a:gd name="T65" fmla="*/ 224 h 364"/>
                      <a:gd name="T66" fmla="*/ 314 w 384"/>
                      <a:gd name="T67" fmla="*/ 200 h 364"/>
                      <a:gd name="T68" fmla="*/ 327 w 384"/>
                      <a:gd name="T69" fmla="*/ 180 h 364"/>
                      <a:gd name="T70" fmla="*/ 343 w 384"/>
                      <a:gd name="T71" fmla="*/ 171 h 364"/>
                      <a:gd name="T72" fmla="*/ 361 w 384"/>
                      <a:gd name="T73" fmla="*/ 156 h 364"/>
                      <a:gd name="T74" fmla="*/ 376 w 384"/>
                      <a:gd name="T75" fmla="*/ 142 h 364"/>
                      <a:gd name="T76" fmla="*/ 381 w 384"/>
                      <a:gd name="T77" fmla="*/ 120 h 364"/>
                      <a:gd name="T78" fmla="*/ 383 w 384"/>
                      <a:gd name="T79" fmla="*/ 95 h 364"/>
                      <a:gd name="T80" fmla="*/ 384 w 384"/>
                      <a:gd name="T81" fmla="*/ 75 h 364"/>
                      <a:gd name="T82" fmla="*/ 379 w 384"/>
                      <a:gd name="T83" fmla="*/ 56 h 364"/>
                      <a:gd name="T84" fmla="*/ 371 w 384"/>
                      <a:gd name="T85" fmla="*/ 40 h 364"/>
                      <a:gd name="T86" fmla="*/ 362 w 384"/>
                      <a:gd name="T87" fmla="*/ 27 h 364"/>
                      <a:gd name="T88" fmla="*/ 352 w 384"/>
                      <a:gd name="T89" fmla="*/ 15 h 364"/>
                      <a:gd name="T90" fmla="*/ 333 w 384"/>
                      <a:gd name="T91" fmla="*/ 0 h 364"/>
                      <a:gd name="T92" fmla="*/ 232 w 384"/>
                      <a:gd name="T93" fmla="*/ 3 h 36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84"/>
                      <a:gd name="T142" fmla="*/ 0 h 364"/>
                      <a:gd name="T143" fmla="*/ 384 w 384"/>
                      <a:gd name="T144" fmla="*/ 364 h 364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84" h="364">
                        <a:moveTo>
                          <a:pt x="232" y="3"/>
                        </a:moveTo>
                        <a:lnTo>
                          <a:pt x="215" y="17"/>
                        </a:lnTo>
                        <a:lnTo>
                          <a:pt x="191" y="35"/>
                        </a:lnTo>
                        <a:lnTo>
                          <a:pt x="167" y="55"/>
                        </a:lnTo>
                        <a:lnTo>
                          <a:pt x="150" y="70"/>
                        </a:lnTo>
                        <a:lnTo>
                          <a:pt x="132" y="85"/>
                        </a:lnTo>
                        <a:lnTo>
                          <a:pt x="115" y="99"/>
                        </a:lnTo>
                        <a:lnTo>
                          <a:pt x="95" y="115"/>
                        </a:lnTo>
                        <a:lnTo>
                          <a:pt x="69" y="136"/>
                        </a:lnTo>
                        <a:lnTo>
                          <a:pt x="43" y="154"/>
                        </a:lnTo>
                        <a:lnTo>
                          <a:pt x="33" y="162"/>
                        </a:lnTo>
                        <a:lnTo>
                          <a:pt x="23" y="180"/>
                        </a:lnTo>
                        <a:lnTo>
                          <a:pt x="14" y="199"/>
                        </a:lnTo>
                        <a:lnTo>
                          <a:pt x="7" y="224"/>
                        </a:lnTo>
                        <a:lnTo>
                          <a:pt x="3" y="246"/>
                        </a:lnTo>
                        <a:lnTo>
                          <a:pt x="0" y="269"/>
                        </a:lnTo>
                        <a:lnTo>
                          <a:pt x="0" y="297"/>
                        </a:lnTo>
                        <a:lnTo>
                          <a:pt x="3" y="320"/>
                        </a:lnTo>
                        <a:lnTo>
                          <a:pt x="8" y="341"/>
                        </a:lnTo>
                        <a:lnTo>
                          <a:pt x="12" y="348"/>
                        </a:lnTo>
                        <a:lnTo>
                          <a:pt x="24" y="356"/>
                        </a:lnTo>
                        <a:lnTo>
                          <a:pt x="40" y="361"/>
                        </a:lnTo>
                        <a:lnTo>
                          <a:pt x="66" y="364"/>
                        </a:lnTo>
                        <a:lnTo>
                          <a:pt x="94" y="363"/>
                        </a:lnTo>
                        <a:lnTo>
                          <a:pt x="126" y="359"/>
                        </a:lnTo>
                        <a:lnTo>
                          <a:pt x="153" y="355"/>
                        </a:lnTo>
                        <a:lnTo>
                          <a:pt x="180" y="348"/>
                        </a:lnTo>
                        <a:lnTo>
                          <a:pt x="209" y="340"/>
                        </a:lnTo>
                        <a:lnTo>
                          <a:pt x="235" y="330"/>
                        </a:lnTo>
                        <a:lnTo>
                          <a:pt x="255" y="313"/>
                        </a:lnTo>
                        <a:lnTo>
                          <a:pt x="273" y="285"/>
                        </a:lnTo>
                        <a:lnTo>
                          <a:pt x="287" y="252"/>
                        </a:lnTo>
                        <a:lnTo>
                          <a:pt x="300" y="224"/>
                        </a:lnTo>
                        <a:lnTo>
                          <a:pt x="314" y="200"/>
                        </a:lnTo>
                        <a:lnTo>
                          <a:pt x="327" y="180"/>
                        </a:lnTo>
                        <a:lnTo>
                          <a:pt x="343" y="171"/>
                        </a:lnTo>
                        <a:lnTo>
                          <a:pt x="361" y="156"/>
                        </a:lnTo>
                        <a:lnTo>
                          <a:pt x="376" y="142"/>
                        </a:lnTo>
                        <a:lnTo>
                          <a:pt x="381" y="120"/>
                        </a:lnTo>
                        <a:lnTo>
                          <a:pt x="383" y="95"/>
                        </a:lnTo>
                        <a:lnTo>
                          <a:pt x="384" y="75"/>
                        </a:lnTo>
                        <a:lnTo>
                          <a:pt x="379" y="56"/>
                        </a:lnTo>
                        <a:lnTo>
                          <a:pt x="371" y="40"/>
                        </a:lnTo>
                        <a:lnTo>
                          <a:pt x="362" y="27"/>
                        </a:lnTo>
                        <a:lnTo>
                          <a:pt x="352" y="15"/>
                        </a:lnTo>
                        <a:lnTo>
                          <a:pt x="333" y="0"/>
                        </a:lnTo>
                        <a:lnTo>
                          <a:pt x="232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4772" name="Group 384"/>
                <p:cNvGrpSpPr>
                  <a:grpSpLocks/>
                </p:cNvGrpSpPr>
                <p:nvPr/>
              </p:nvGrpSpPr>
              <p:grpSpPr bwMode="auto">
                <a:xfrm>
                  <a:off x="863" y="2046"/>
                  <a:ext cx="1258" cy="1594"/>
                  <a:chOff x="863" y="2046"/>
                  <a:chExt cx="1258" cy="1594"/>
                </a:xfrm>
              </p:grpSpPr>
              <p:grpSp>
                <p:nvGrpSpPr>
                  <p:cNvPr id="74773" name="Group 385"/>
                  <p:cNvGrpSpPr>
                    <a:grpSpLocks/>
                  </p:cNvGrpSpPr>
                  <p:nvPr/>
                </p:nvGrpSpPr>
                <p:grpSpPr bwMode="auto">
                  <a:xfrm>
                    <a:off x="863" y="2046"/>
                    <a:ext cx="1258" cy="1594"/>
                    <a:chOff x="863" y="2046"/>
                    <a:chExt cx="1258" cy="1594"/>
                  </a:xfrm>
                </p:grpSpPr>
                <p:grpSp>
                  <p:nvGrpSpPr>
                    <p:cNvPr id="74800" name="Group 3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6" y="2046"/>
                      <a:ext cx="305" cy="333"/>
                      <a:chOff x="1816" y="2046"/>
                      <a:chExt cx="305" cy="333"/>
                    </a:xfrm>
                  </p:grpSpPr>
                  <p:sp>
                    <p:nvSpPr>
                      <p:cNvPr id="74824" name="Freeform 3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16" y="2046"/>
                        <a:ext cx="305" cy="333"/>
                      </a:xfrm>
                      <a:custGeom>
                        <a:avLst/>
                        <a:gdLst>
                          <a:gd name="T0" fmla="*/ 14 w 305"/>
                          <a:gd name="T1" fmla="*/ 201 h 333"/>
                          <a:gd name="T2" fmla="*/ 50 w 305"/>
                          <a:gd name="T3" fmla="*/ 183 h 333"/>
                          <a:gd name="T4" fmla="*/ 59 w 305"/>
                          <a:gd name="T5" fmla="*/ 138 h 333"/>
                          <a:gd name="T6" fmla="*/ 70 w 305"/>
                          <a:gd name="T7" fmla="*/ 99 h 333"/>
                          <a:gd name="T8" fmla="*/ 90 w 305"/>
                          <a:gd name="T9" fmla="*/ 70 h 333"/>
                          <a:gd name="T10" fmla="*/ 111 w 305"/>
                          <a:gd name="T11" fmla="*/ 54 h 333"/>
                          <a:gd name="T12" fmla="*/ 145 w 305"/>
                          <a:gd name="T13" fmla="*/ 46 h 333"/>
                          <a:gd name="T14" fmla="*/ 170 w 305"/>
                          <a:gd name="T15" fmla="*/ 31 h 333"/>
                          <a:gd name="T16" fmla="*/ 189 w 305"/>
                          <a:gd name="T17" fmla="*/ 8 h 333"/>
                          <a:gd name="T18" fmla="*/ 224 w 305"/>
                          <a:gd name="T19" fmla="*/ 0 h 333"/>
                          <a:gd name="T20" fmla="*/ 239 w 305"/>
                          <a:gd name="T21" fmla="*/ 7 h 333"/>
                          <a:gd name="T22" fmla="*/ 245 w 305"/>
                          <a:gd name="T23" fmla="*/ 20 h 333"/>
                          <a:gd name="T24" fmla="*/ 241 w 305"/>
                          <a:gd name="T25" fmla="*/ 42 h 333"/>
                          <a:gd name="T26" fmla="*/ 228 w 305"/>
                          <a:gd name="T27" fmla="*/ 56 h 333"/>
                          <a:gd name="T28" fmla="*/ 207 w 305"/>
                          <a:gd name="T29" fmla="*/ 70 h 333"/>
                          <a:gd name="T30" fmla="*/ 219 w 305"/>
                          <a:gd name="T31" fmla="*/ 85 h 333"/>
                          <a:gd name="T32" fmla="*/ 241 w 305"/>
                          <a:gd name="T33" fmla="*/ 94 h 333"/>
                          <a:gd name="T34" fmla="*/ 258 w 305"/>
                          <a:gd name="T35" fmla="*/ 113 h 333"/>
                          <a:gd name="T36" fmla="*/ 259 w 305"/>
                          <a:gd name="T37" fmla="*/ 148 h 333"/>
                          <a:gd name="T38" fmla="*/ 290 w 305"/>
                          <a:gd name="T39" fmla="*/ 153 h 333"/>
                          <a:gd name="T40" fmla="*/ 303 w 305"/>
                          <a:gd name="T41" fmla="*/ 192 h 333"/>
                          <a:gd name="T42" fmla="*/ 304 w 305"/>
                          <a:gd name="T43" fmla="*/ 239 h 333"/>
                          <a:gd name="T44" fmla="*/ 295 w 305"/>
                          <a:gd name="T45" fmla="*/ 287 h 333"/>
                          <a:gd name="T46" fmla="*/ 283 w 305"/>
                          <a:gd name="T47" fmla="*/ 328 h 333"/>
                          <a:gd name="T48" fmla="*/ 246 w 305"/>
                          <a:gd name="T49" fmla="*/ 333 h 333"/>
                          <a:gd name="T50" fmla="*/ 219 w 305"/>
                          <a:gd name="T51" fmla="*/ 324 h 333"/>
                          <a:gd name="T52" fmla="*/ 187 w 305"/>
                          <a:gd name="T53" fmla="*/ 321 h 333"/>
                          <a:gd name="T54" fmla="*/ 156 w 305"/>
                          <a:gd name="T55" fmla="*/ 328 h 333"/>
                          <a:gd name="T56" fmla="*/ 123 w 305"/>
                          <a:gd name="T57" fmla="*/ 320 h 333"/>
                          <a:gd name="T58" fmla="*/ 95 w 305"/>
                          <a:gd name="T59" fmla="*/ 301 h 333"/>
                          <a:gd name="T60" fmla="*/ 74 w 305"/>
                          <a:gd name="T61" fmla="*/ 302 h 333"/>
                          <a:gd name="T62" fmla="*/ 48 w 305"/>
                          <a:gd name="T63" fmla="*/ 317 h 333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305"/>
                          <a:gd name="T97" fmla="*/ 0 h 333"/>
                          <a:gd name="T98" fmla="*/ 305 w 305"/>
                          <a:gd name="T99" fmla="*/ 333 h 333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305" h="333">
                            <a:moveTo>
                              <a:pt x="0" y="212"/>
                            </a:moveTo>
                            <a:lnTo>
                              <a:pt x="14" y="201"/>
                            </a:lnTo>
                            <a:lnTo>
                              <a:pt x="32" y="192"/>
                            </a:lnTo>
                            <a:lnTo>
                              <a:pt x="50" y="183"/>
                            </a:lnTo>
                            <a:lnTo>
                              <a:pt x="54" y="161"/>
                            </a:lnTo>
                            <a:lnTo>
                              <a:pt x="59" y="138"/>
                            </a:lnTo>
                            <a:lnTo>
                              <a:pt x="63" y="119"/>
                            </a:lnTo>
                            <a:lnTo>
                              <a:pt x="70" y="99"/>
                            </a:lnTo>
                            <a:lnTo>
                              <a:pt x="81" y="80"/>
                            </a:lnTo>
                            <a:lnTo>
                              <a:pt x="90" y="70"/>
                            </a:lnTo>
                            <a:lnTo>
                              <a:pt x="100" y="60"/>
                            </a:lnTo>
                            <a:lnTo>
                              <a:pt x="111" y="54"/>
                            </a:lnTo>
                            <a:lnTo>
                              <a:pt x="126" y="48"/>
                            </a:lnTo>
                            <a:lnTo>
                              <a:pt x="145" y="46"/>
                            </a:lnTo>
                            <a:lnTo>
                              <a:pt x="167" y="48"/>
                            </a:lnTo>
                            <a:lnTo>
                              <a:pt x="170" y="31"/>
                            </a:lnTo>
                            <a:lnTo>
                              <a:pt x="176" y="13"/>
                            </a:lnTo>
                            <a:lnTo>
                              <a:pt x="189" y="8"/>
                            </a:lnTo>
                            <a:lnTo>
                              <a:pt x="205" y="4"/>
                            </a:lnTo>
                            <a:lnTo>
                              <a:pt x="224" y="0"/>
                            </a:lnTo>
                            <a:lnTo>
                              <a:pt x="231" y="3"/>
                            </a:lnTo>
                            <a:lnTo>
                              <a:pt x="239" y="7"/>
                            </a:lnTo>
                            <a:lnTo>
                              <a:pt x="243" y="12"/>
                            </a:lnTo>
                            <a:lnTo>
                              <a:pt x="245" y="20"/>
                            </a:lnTo>
                            <a:lnTo>
                              <a:pt x="244" y="31"/>
                            </a:lnTo>
                            <a:lnTo>
                              <a:pt x="241" y="42"/>
                            </a:lnTo>
                            <a:lnTo>
                              <a:pt x="235" y="51"/>
                            </a:lnTo>
                            <a:lnTo>
                              <a:pt x="228" y="56"/>
                            </a:lnTo>
                            <a:lnTo>
                              <a:pt x="218" y="64"/>
                            </a:lnTo>
                            <a:lnTo>
                              <a:pt x="207" y="70"/>
                            </a:lnTo>
                            <a:lnTo>
                              <a:pt x="208" y="82"/>
                            </a:lnTo>
                            <a:lnTo>
                              <a:pt x="219" y="85"/>
                            </a:lnTo>
                            <a:lnTo>
                              <a:pt x="230" y="89"/>
                            </a:lnTo>
                            <a:lnTo>
                              <a:pt x="241" y="94"/>
                            </a:lnTo>
                            <a:lnTo>
                              <a:pt x="250" y="102"/>
                            </a:lnTo>
                            <a:lnTo>
                              <a:pt x="258" y="113"/>
                            </a:lnTo>
                            <a:lnTo>
                              <a:pt x="261" y="130"/>
                            </a:lnTo>
                            <a:lnTo>
                              <a:pt x="259" y="148"/>
                            </a:lnTo>
                            <a:lnTo>
                              <a:pt x="273" y="149"/>
                            </a:lnTo>
                            <a:lnTo>
                              <a:pt x="290" y="153"/>
                            </a:lnTo>
                            <a:lnTo>
                              <a:pt x="298" y="166"/>
                            </a:lnTo>
                            <a:lnTo>
                              <a:pt x="303" y="192"/>
                            </a:lnTo>
                            <a:lnTo>
                              <a:pt x="305" y="216"/>
                            </a:lnTo>
                            <a:lnTo>
                              <a:pt x="304" y="239"/>
                            </a:lnTo>
                            <a:lnTo>
                              <a:pt x="301" y="262"/>
                            </a:lnTo>
                            <a:lnTo>
                              <a:pt x="295" y="287"/>
                            </a:lnTo>
                            <a:lnTo>
                              <a:pt x="288" y="309"/>
                            </a:lnTo>
                            <a:lnTo>
                              <a:pt x="283" y="328"/>
                            </a:lnTo>
                            <a:lnTo>
                              <a:pt x="263" y="332"/>
                            </a:lnTo>
                            <a:lnTo>
                              <a:pt x="246" y="333"/>
                            </a:lnTo>
                            <a:lnTo>
                              <a:pt x="233" y="330"/>
                            </a:lnTo>
                            <a:lnTo>
                              <a:pt x="219" y="324"/>
                            </a:lnTo>
                            <a:lnTo>
                              <a:pt x="204" y="318"/>
                            </a:lnTo>
                            <a:lnTo>
                              <a:pt x="187" y="321"/>
                            </a:lnTo>
                            <a:lnTo>
                              <a:pt x="175" y="325"/>
                            </a:lnTo>
                            <a:lnTo>
                              <a:pt x="156" y="328"/>
                            </a:lnTo>
                            <a:lnTo>
                              <a:pt x="139" y="325"/>
                            </a:lnTo>
                            <a:lnTo>
                              <a:pt x="123" y="320"/>
                            </a:lnTo>
                            <a:lnTo>
                              <a:pt x="106" y="310"/>
                            </a:lnTo>
                            <a:lnTo>
                              <a:pt x="95" y="301"/>
                            </a:lnTo>
                            <a:lnTo>
                              <a:pt x="83" y="291"/>
                            </a:lnTo>
                            <a:lnTo>
                              <a:pt x="74" y="302"/>
                            </a:lnTo>
                            <a:lnTo>
                              <a:pt x="63" y="310"/>
                            </a:lnTo>
                            <a:lnTo>
                              <a:pt x="48" y="317"/>
                            </a:lnTo>
                            <a:lnTo>
                              <a:pt x="0" y="21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74825" name="Freeform 3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0" y="2163"/>
                        <a:ext cx="48" cy="82"/>
                      </a:xfrm>
                      <a:custGeom>
                        <a:avLst/>
                        <a:gdLst>
                          <a:gd name="T0" fmla="*/ 0 w 48"/>
                          <a:gd name="T1" fmla="*/ 82 h 82"/>
                          <a:gd name="T2" fmla="*/ 20 w 48"/>
                          <a:gd name="T3" fmla="*/ 24 h 82"/>
                          <a:gd name="T4" fmla="*/ 48 w 48"/>
                          <a:gd name="T5" fmla="*/ 0 h 82"/>
                          <a:gd name="T6" fmla="*/ 0 60000 65536"/>
                          <a:gd name="T7" fmla="*/ 0 60000 65536"/>
                          <a:gd name="T8" fmla="*/ 0 60000 65536"/>
                          <a:gd name="T9" fmla="*/ 0 w 48"/>
                          <a:gd name="T10" fmla="*/ 0 h 82"/>
                          <a:gd name="T11" fmla="*/ 48 w 48"/>
                          <a:gd name="T12" fmla="*/ 82 h 8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8" h="82">
                            <a:moveTo>
                              <a:pt x="0" y="82"/>
                            </a:moveTo>
                            <a:lnTo>
                              <a:pt x="20" y="24"/>
                            </a:lnTo>
                            <a:lnTo>
                              <a:pt x="48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74826" name="Freeform 3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0" y="2192"/>
                        <a:ext cx="64" cy="70"/>
                      </a:xfrm>
                      <a:custGeom>
                        <a:avLst/>
                        <a:gdLst>
                          <a:gd name="T0" fmla="*/ 0 w 64"/>
                          <a:gd name="T1" fmla="*/ 70 h 70"/>
                          <a:gd name="T2" fmla="*/ 25 w 64"/>
                          <a:gd name="T3" fmla="*/ 19 h 70"/>
                          <a:gd name="T4" fmla="*/ 64 w 64"/>
                          <a:gd name="T5" fmla="*/ 0 h 70"/>
                          <a:gd name="T6" fmla="*/ 0 60000 65536"/>
                          <a:gd name="T7" fmla="*/ 0 60000 65536"/>
                          <a:gd name="T8" fmla="*/ 0 60000 65536"/>
                          <a:gd name="T9" fmla="*/ 0 w 64"/>
                          <a:gd name="T10" fmla="*/ 0 h 70"/>
                          <a:gd name="T11" fmla="*/ 64 w 64"/>
                          <a:gd name="T12" fmla="*/ 70 h 7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" h="70">
                            <a:moveTo>
                              <a:pt x="0" y="70"/>
                            </a:moveTo>
                            <a:lnTo>
                              <a:pt x="25" y="19"/>
                            </a:lnTo>
                            <a:lnTo>
                              <a:pt x="64" y="0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grpSp>
                  <p:nvGrpSpPr>
                    <p:cNvPr id="74801" name="Group 3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3" y="2249"/>
                      <a:ext cx="1014" cy="1391"/>
                      <a:chOff x="863" y="2249"/>
                      <a:chExt cx="1014" cy="1391"/>
                    </a:xfrm>
                  </p:grpSpPr>
                  <p:grpSp>
                    <p:nvGrpSpPr>
                      <p:cNvPr id="74802" name="Group 3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63" y="2249"/>
                        <a:ext cx="1014" cy="1391"/>
                        <a:chOff x="863" y="2249"/>
                        <a:chExt cx="1014" cy="1391"/>
                      </a:xfrm>
                    </p:grpSpPr>
                    <p:grpSp>
                      <p:nvGrpSpPr>
                        <p:cNvPr id="74808" name="Group 39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63" y="2500"/>
                          <a:ext cx="573" cy="562"/>
                          <a:chOff x="863" y="2500"/>
                          <a:chExt cx="573" cy="562"/>
                        </a:xfrm>
                      </p:grpSpPr>
                      <p:sp>
                        <p:nvSpPr>
                          <p:cNvPr id="74821" name="Freeform 3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54" y="2649"/>
                            <a:ext cx="382" cy="413"/>
                          </a:xfrm>
                          <a:custGeom>
                            <a:avLst/>
                            <a:gdLst>
                              <a:gd name="T0" fmla="*/ 0 w 382"/>
                              <a:gd name="T1" fmla="*/ 224 h 413"/>
                              <a:gd name="T2" fmla="*/ 15 w 382"/>
                              <a:gd name="T3" fmla="*/ 231 h 413"/>
                              <a:gd name="T4" fmla="*/ 26 w 382"/>
                              <a:gd name="T5" fmla="*/ 240 h 413"/>
                              <a:gd name="T6" fmla="*/ 37 w 382"/>
                              <a:gd name="T7" fmla="*/ 252 h 413"/>
                              <a:gd name="T8" fmla="*/ 45 w 382"/>
                              <a:gd name="T9" fmla="*/ 266 h 413"/>
                              <a:gd name="T10" fmla="*/ 53 w 382"/>
                              <a:gd name="T11" fmla="*/ 282 h 413"/>
                              <a:gd name="T12" fmla="*/ 61 w 382"/>
                              <a:gd name="T13" fmla="*/ 301 h 413"/>
                              <a:gd name="T14" fmla="*/ 70 w 382"/>
                              <a:gd name="T15" fmla="*/ 322 h 413"/>
                              <a:gd name="T16" fmla="*/ 78 w 382"/>
                              <a:gd name="T17" fmla="*/ 338 h 413"/>
                              <a:gd name="T18" fmla="*/ 86 w 382"/>
                              <a:gd name="T19" fmla="*/ 354 h 413"/>
                              <a:gd name="T20" fmla="*/ 96 w 382"/>
                              <a:gd name="T21" fmla="*/ 370 h 413"/>
                              <a:gd name="T22" fmla="*/ 110 w 382"/>
                              <a:gd name="T23" fmla="*/ 387 h 413"/>
                              <a:gd name="T24" fmla="*/ 122 w 382"/>
                              <a:gd name="T25" fmla="*/ 397 h 413"/>
                              <a:gd name="T26" fmla="*/ 139 w 382"/>
                              <a:gd name="T27" fmla="*/ 405 h 413"/>
                              <a:gd name="T28" fmla="*/ 155 w 382"/>
                              <a:gd name="T29" fmla="*/ 411 h 413"/>
                              <a:gd name="T30" fmla="*/ 175 w 382"/>
                              <a:gd name="T31" fmla="*/ 413 h 413"/>
                              <a:gd name="T32" fmla="*/ 193 w 382"/>
                              <a:gd name="T33" fmla="*/ 412 h 413"/>
                              <a:gd name="T34" fmla="*/ 213 w 382"/>
                              <a:gd name="T35" fmla="*/ 405 h 413"/>
                              <a:gd name="T36" fmla="*/ 316 w 382"/>
                              <a:gd name="T37" fmla="*/ 353 h 413"/>
                              <a:gd name="T38" fmla="*/ 382 w 382"/>
                              <a:gd name="T39" fmla="*/ 201 h 413"/>
                              <a:gd name="T40" fmla="*/ 382 w 382"/>
                              <a:gd name="T41" fmla="*/ 46 h 413"/>
                              <a:gd name="T42" fmla="*/ 319 w 382"/>
                              <a:gd name="T43" fmla="*/ 0 h 413"/>
                              <a:gd name="T44" fmla="*/ 259 w 382"/>
                              <a:gd name="T45" fmla="*/ 88 h 413"/>
                              <a:gd name="T46" fmla="*/ 0 w 382"/>
                              <a:gd name="T47" fmla="*/ 224 h 413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382"/>
                              <a:gd name="T73" fmla="*/ 0 h 413"/>
                              <a:gd name="T74" fmla="*/ 382 w 382"/>
                              <a:gd name="T75" fmla="*/ 413 h 413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382" h="413">
                                <a:moveTo>
                                  <a:pt x="0" y="224"/>
                                </a:moveTo>
                                <a:lnTo>
                                  <a:pt x="15" y="231"/>
                                </a:lnTo>
                                <a:lnTo>
                                  <a:pt x="26" y="240"/>
                                </a:lnTo>
                                <a:lnTo>
                                  <a:pt x="37" y="252"/>
                                </a:lnTo>
                                <a:lnTo>
                                  <a:pt x="45" y="266"/>
                                </a:lnTo>
                                <a:lnTo>
                                  <a:pt x="53" y="282"/>
                                </a:lnTo>
                                <a:lnTo>
                                  <a:pt x="61" y="301"/>
                                </a:lnTo>
                                <a:lnTo>
                                  <a:pt x="70" y="322"/>
                                </a:lnTo>
                                <a:lnTo>
                                  <a:pt x="78" y="338"/>
                                </a:lnTo>
                                <a:lnTo>
                                  <a:pt x="86" y="354"/>
                                </a:lnTo>
                                <a:lnTo>
                                  <a:pt x="96" y="370"/>
                                </a:lnTo>
                                <a:lnTo>
                                  <a:pt x="110" y="387"/>
                                </a:lnTo>
                                <a:lnTo>
                                  <a:pt x="122" y="397"/>
                                </a:lnTo>
                                <a:lnTo>
                                  <a:pt x="139" y="405"/>
                                </a:lnTo>
                                <a:lnTo>
                                  <a:pt x="155" y="411"/>
                                </a:lnTo>
                                <a:lnTo>
                                  <a:pt x="175" y="413"/>
                                </a:lnTo>
                                <a:lnTo>
                                  <a:pt x="193" y="412"/>
                                </a:lnTo>
                                <a:lnTo>
                                  <a:pt x="213" y="405"/>
                                </a:lnTo>
                                <a:lnTo>
                                  <a:pt x="316" y="353"/>
                                </a:lnTo>
                                <a:lnTo>
                                  <a:pt x="382" y="201"/>
                                </a:lnTo>
                                <a:lnTo>
                                  <a:pt x="382" y="46"/>
                                </a:lnTo>
                                <a:lnTo>
                                  <a:pt x="319" y="0"/>
                                </a:lnTo>
                                <a:lnTo>
                                  <a:pt x="259" y="88"/>
                                </a:lnTo>
                                <a:lnTo>
                                  <a:pt x="0" y="22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74822" name="Freeform 3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16" y="2500"/>
                            <a:ext cx="461" cy="216"/>
                          </a:xfrm>
                          <a:custGeom>
                            <a:avLst/>
                            <a:gdLst>
                              <a:gd name="T0" fmla="*/ 143 w 461"/>
                              <a:gd name="T1" fmla="*/ 207 h 216"/>
                              <a:gd name="T2" fmla="*/ 13 w 461"/>
                              <a:gd name="T3" fmla="*/ 216 h 216"/>
                              <a:gd name="T4" fmla="*/ 0 w 461"/>
                              <a:gd name="T5" fmla="*/ 182 h 216"/>
                              <a:gd name="T6" fmla="*/ 23 w 461"/>
                              <a:gd name="T7" fmla="*/ 188 h 216"/>
                              <a:gd name="T8" fmla="*/ 38 w 461"/>
                              <a:gd name="T9" fmla="*/ 186 h 216"/>
                              <a:gd name="T10" fmla="*/ 56 w 461"/>
                              <a:gd name="T11" fmla="*/ 185 h 216"/>
                              <a:gd name="T12" fmla="*/ 77 w 461"/>
                              <a:gd name="T13" fmla="*/ 180 h 216"/>
                              <a:gd name="T14" fmla="*/ 96 w 461"/>
                              <a:gd name="T15" fmla="*/ 172 h 216"/>
                              <a:gd name="T16" fmla="*/ 116 w 461"/>
                              <a:gd name="T17" fmla="*/ 161 h 216"/>
                              <a:gd name="T18" fmla="*/ 133 w 461"/>
                              <a:gd name="T19" fmla="*/ 149 h 216"/>
                              <a:gd name="T20" fmla="*/ 148 w 461"/>
                              <a:gd name="T21" fmla="*/ 137 h 216"/>
                              <a:gd name="T22" fmla="*/ 159 w 461"/>
                              <a:gd name="T23" fmla="*/ 123 h 216"/>
                              <a:gd name="T24" fmla="*/ 171 w 461"/>
                              <a:gd name="T25" fmla="*/ 107 h 216"/>
                              <a:gd name="T26" fmla="*/ 183 w 461"/>
                              <a:gd name="T27" fmla="*/ 88 h 216"/>
                              <a:gd name="T28" fmla="*/ 193 w 461"/>
                              <a:gd name="T29" fmla="*/ 71 h 216"/>
                              <a:gd name="T30" fmla="*/ 203 w 461"/>
                              <a:gd name="T31" fmla="*/ 54 h 216"/>
                              <a:gd name="T32" fmla="*/ 213 w 461"/>
                              <a:gd name="T33" fmla="*/ 39 h 216"/>
                              <a:gd name="T34" fmla="*/ 226 w 461"/>
                              <a:gd name="T35" fmla="*/ 25 h 216"/>
                              <a:gd name="T36" fmla="*/ 239 w 461"/>
                              <a:gd name="T37" fmla="*/ 15 h 216"/>
                              <a:gd name="T38" fmla="*/ 256 w 461"/>
                              <a:gd name="T39" fmla="*/ 8 h 216"/>
                              <a:gd name="T40" fmla="*/ 272 w 461"/>
                              <a:gd name="T41" fmla="*/ 4 h 216"/>
                              <a:gd name="T42" fmla="*/ 291 w 461"/>
                              <a:gd name="T43" fmla="*/ 1 h 216"/>
                              <a:gd name="T44" fmla="*/ 310 w 461"/>
                              <a:gd name="T45" fmla="*/ 0 h 216"/>
                              <a:gd name="T46" fmla="*/ 330 w 461"/>
                              <a:gd name="T47" fmla="*/ 1 h 216"/>
                              <a:gd name="T48" fmla="*/ 349 w 461"/>
                              <a:gd name="T49" fmla="*/ 4 h 216"/>
                              <a:gd name="T50" fmla="*/ 369 w 461"/>
                              <a:gd name="T51" fmla="*/ 7 h 216"/>
                              <a:gd name="T52" fmla="*/ 389 w 461"/>
                              <a:gd name="T53" fmla="*/ 11 h 216"/>
                              <a:gd name="T54" fmla="*/ 409 w 461"/>
                              <a:gd name="T55" fmla="*/ 15 h 216"/>
                              <a:gd name="T56" fmla="*/ 428 w 461"/>
                              <a:gd name="T57" fmla="*/ 19 h 216"/>
                              <a:gd name="T58" fmla="*/ 450 w 461"/>
                              <a:gd name="T59" fmla="*/ 23 h 216"/>
                              <a:gd name="T60" fmla="*/ 461 w 461"/>
                              <a:gd name="T61" fmla="*/ 72 h 216"/>
                              <a:gd name="T62" fmla="*/ 288 w 461"/>
                              <a:gd name="T63" fmla="*/ 107 h 216"/>
                              <a:gd name="T64" fmla="*/ 143 w 461"/>
                              <a:gd name="T65" fmla="*/ 207 h 21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461"/>
                              <a:gd name="T100" fmla="*/ 0 h 216"/>
                              <a:gd name="T101" fmla="*/ 461 w 461"/>
                              <a:gd name="T102" fmla="*/ 216 h 216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461" h="216">
                                <a:moveTo>
                                  <a:pt x="143" y="207"/>
                                </a:moveTo>
                                <a:lnTo>
                                  <a:pt x="13" y="216"/>
                                </a:lnTo>
                                <a:lnTo>
                                  <a:pt x="0" y="182"/>
                                </a:lnTo>
                                <a:lnTo>
                                  <a:pt x="23" y="188"/>
                                </a:lnTo>
                                <a:lnTo>
                                  <a:pt x="38" y="186"/>
                                </a:lnTo>
                                <a:lnTo>
                                  <a:pt x="56" y="185"/>
                                </a:lnTo>
                                <a:lnTo>
                                  <a:pt x="77" y="180"/>
                                </a:lnTo>
                                <a:lnTo>
                                  <a:pt x="96" y="172"/>
                                </a:lnTo>
                                <a:lnTo>
                                  <a:pt x="116" y="161"/>
                                </a:lnTo>
                                <a:lnTo>
                                  <a:pt x="133" y="149"/>
                                </a:lnTo>
                                <a:lnTo>
                                  <a:pt x="148" y="137"/>
                                </a:lnTo>
                                <a:lnTo>
                                  <a:pt x="159" y="123"/>
                                </a:lnTo>
                                <a:lnTo>
                                  <a:pt x="171" y="107"/>
                                </a:lnTo>
                                <a:lnTo>
                                  <a:pt x="183" y="88"/>
                                </a:lnTo>
                                <a:lnTo>
                                  <a:pt x="193" y="71"/>
                                </a:lnTo>
                                <a:lnTo>
                                  <a:pt x="203" y="54"/>
                                </a:lnTo>
                                <a:lnTo>
                                  <a:pt x="213" y="39"/>
                                </a:lnTo>
                                <a:lnTo>
                                  <a:pt x="226" y="25"/>
                                </a:lnTo>
                                <a:lnTo>
                                  <a:pt x="239" y="15"/>
                                </a:lnTo>
                                <a:lnTo>
                                  <a:pt x="256" y="8"/>
                                </a:lnTo>
                                <a:lnTo>
                                  <a:pt x="272" y="4"/>
                                </a:lnTo>
                                <a:lnTo>
                                  <a:pt x="291" y="1"/>
                                </a:lnTo>
                                <a:lnTo>
                                  <a:pt x="310" y="0"/>
                                </a:lnTo>
                                <a:lnTo>
                                  <a:pt x="330" y="1"/>
                                </a:lnTo>
                                <a:lnTo>
                                  <a:pt x="349" y="4"/>
                                </a:lnTo>
                                <a:lnTo>
                                  <a:pt x="369" y="7"/>
                                </a:lnTo>
                                <a:lnTo>
                                  <a:pt x="389" y="11"/>
                                </a:lnTo>
                                <a:lnTo>
                                  <a:pt x="409" y="15"/>
                                </a:lnTo>
                                <a:lnTo>
                                  <a:pt x="428" y="19"/>
                                </a:lnTo>
                                <a:lnTo>
                                  <a:pt x="450" y="23"/>
                                </a:lnTo>
                                <a:lnTo>
                                  <a:pt x="461" y="72"/>
                                </a:lnTo>
                                <a:lnTo>
                                  <a:pt x="288" y="107"/>
                                </a:lnTo>
                                <a:lnTo>
                                  <a:pt x="143" y="20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1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74823" name="Freeform 3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63" y="2552"/>
                            <a:ext cx="515" cy="335"/>
                          </a:xfrm>
                          <a:custGeom>
                            <a:avLst/>
                            <a:gdLst>
                              <a:gd name="T0" fmla="*/ 472 w 515"/>
                              <a:gd name="T1" fmla="*/ 3 h 335"/>
                              <a:gd name="T2" fmla="*/ 434 w 515"/>
                              <a:gd name="T3" fmla="*/ 0 h 335"/>
                              <a:gd name="T4" fmla="*/ 383 w 515"/>
                              <a:gd name="T5" fmla="*/ 7 h 335"/>
                              <a:gd name="T6" fmla="*/ 336 w 515"/>
                              <a:gd name="T7" fmla="*/ 19 h 335"/>
                              <a:gd name="T8" fmla="*/ 302 w 515"/>
                              <a:gd name="T9" fmla="*/ 40 h 335"/>
                              <a:gd name="T10" fmla="*/ 276 w 515"/>
                              <a:gd name="T11" fmla="*/ 69 h 335"/>
                              <a:gd name="T12" fmla="*/ 253 w 515"/>
                              <a:gd name="T13" fmla="*/ 91 h 335"/>
                              <a:gd name="T14" fmla="*/ 220 w 515"/>
                              <a:gd name="T15" fmla="*/ 117 h 335"/>
                              <a:gd name="T16" fmla="*/ 185 w 515"/>
                              <a:gd name="T17" fmla="*/ 134 h 335"/>
                              <a:gd name="T18" fmla="*/ 147 w 515"/>
                              <a:gd name="T19" fmla="*/ 144 h 335"/>
                              <a:gd name="T20" fmla="*/ 108 w 515"/>
                              <a:gd name="T21" fmla="*/ 144 h 335"/>
                              <a:gd name="T22" fmla="*/ 69 w 515"/>
                              <a:gd name="T23" fmla="*/ 137 h 335"/>
                              <a:gd name="T24" fmla="*/ 34 w 515"/>
                              <a:gd name="T25" fmla="*/ 125 h 335"/>
                              <a:gd name="T26" fmla="*/ 3 w 515"/>
                              <a:gd name="T27" fmla="*/ 100 h 335"/>
                              <a:gd name="T28" fmla="*/ 0 w 515"/>
                              <a:gd name="T29" fmla="*/ 132 h 335"/>
                              <a:gd name="T30" fmla="*/ 2 w 515"/>
                              <a:gd name="T31" fmla="*/ 167 h 335"/>
                              <a:gd name="T32" fmla="*/ 10 w 515"/>
                              <a:gd name="T33" fmla="*/ 203 h 335"/>
                              <a:gd name="T34" fmla="*/ 25 w 515"/>
                              <a:gd name="T35" fmla="*/ 235 h 335"/>
                              <a:gd name="T36" fmla="*/ 45 w 515"/>
                              <a:gd name="T37" fmla="*/ 263 h 335"/>
                              <a:gd name="T38" fmla="*/ 67 w 515"/>
                              <a:gd name="T39" fmla="*/ 285 h 335"/>
                              <a:gd name="T40" fmla="*/ 97 w 515"/>
                              <a:gd name="T41" fmla="*/ 304 h 335"/>
                              <a:gd name="T42" fmla="*/ 128 w 515"/>
                              <a:gd name="T43" fmla="*/ 318 h 335"/>
                              <a:gd name="T44" fmla="*/ 167 w 515"/>
                              <a:gd name="T45" fmla="*/ 331 h 335"/>
                              <a:gd name="T46" fmla="*/ 212 w 515"/>
                              <a:gd name="T47" fmla="*/ 335 h 335"/>
                              <a:gd name="T48" fmla="*/ 249 w 515"/>
                              <a:gd name="T49" fmla="*/ 331 h 335"/>
                              <a:gd name="T50" fmla="*/ 296 w 515"/>
                              <a:gd name="T51" fmla="*/ 320 h 335"/>
                              <a:gd name="T52" fmla="*/ 334 w 515"/>
                              <a:gd name="T53" fmla="*/ 304 h 335"/>
                              <a:gd name="T54" fmla="*/ 371 w 515"/>
                              <a:gd name="T55" fmla="*/ 285 h 335"/>
                              <a:gd name="T56" fmla="*/ 415 w 515"/>
                              <a:gd name="T57" fmla="*/ 255 h 335"/>
                              <a:gd name="T58" fmla="*/ 453 w 515"/>
                              <a:gd name="T59" fmla="*/ 224 h 335"/>
                              <a:gd name="T60" fmla="*/ 510 w 515"/>
                              <a:gd name="T61" fmla="*/ 101 h 335"/>
                              <a:gd name="T62" fmla="*/ 491 w 515"/>
                              <a:gd name="T63" fmla="*/ 7 h 335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515"/>
                              <a:gd name="T97" fmla="*/ 0 h 335"/>
                              <a:gd name="T98" fmla="*/ 515 w 515"/>
                              <a:gd name="T99" fmla="*/ 335 h 335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515" h="335">
                                <a:moveTo>
                                  <a:pt x="491" y="7"/>
                                </a:moveTo>
                                <a:lnTo>
                                  <a:pt x="472" y="3"/>
                                </a:lnTo>
                                <a:lnTo>
                                  <a:pt x="453" y="2"/>
                                </a:lnTo>
                                <a:lnTo>
                                  <a:pt x="434" y="0"/>
                                </a:lnTo>
                                <a:lnTo>
                                  <a:pt x="407" y="3"/>
                                </a:lnTo>
                                <a:lnTo>
                                  <a:pt x="383" y="7"/>
                                </a:lnTo>
                                <a:lnTo>
                                  <a:pt x="357" y="12"/>
                                </a:lnTo>
                                <a:lnTo>
                                  <a:pt x="336" y="19"/>
                                </a:lnTo>
                                <a:lnTo>
                                  <a:pt x="316" y="28"/>
                                </a:lnTo>
                                <a:lnTo>
                                  <a:pt x="302" y="40"/>
                                </a:lnTo>
                                <a:lnTo>
                                  <a:pt x="289" y="54"/>
                                </a:lnTo>
                                <a:lnTo>
                                  <a:pt x="276" y="69"/>
                                </a:lnTo>
                                <a:lnTo>
                                  <a:pt x="265" y="81"/>
                                </a:lnTo>
                                <a:lnTo>
                                  <a:pt x="253" y="91"/>
                                </a:lnTo>
                                <a:lnTo>
                                  <a:pt x="238" y="105"/>
                                </a:lnTo>
                                <a:lnTo>
                                  <a:pt x="220" y="117"/>
                                </a:lnTo>
                                <a:lnTo>
                                  <a:pt x="204" y="126"/>
                                </a:lnTo>
                                <a:lnTo>
                                  <a:pt x="185" y="134"/>
                                </a:lnTo>
                                <a:lnTo>
                                  <a:pt x="167" y="140"/>
                                </a:lnTo>
                                <a:lnTo>
                                  <a:pt x="147" y="144"/>
                                </a:lnTo>
                                <a:lnTo>
                                  <a:pt x="127" y="145"/>
                                </a:lnTo>
                                <a:lnTo>
                                  <a:pt x="108" y="144"/>
                                </a:lnTo>
                                <a:lnTo>
                                  <a:pt x="89" y="143"/>
                                </a:lnTo>
                                <a:lnTo>
                                  <a:pt x="69" y="137"/>
                                </a:lnTo>
                                <a:lnTo>
                                  <a:pt x="51" y="133"/>
                                </a:lnTo>
                                <a:lnTo>
                                  <a:pt x="34" y="125"/>
                                </a:lnTo>
                                <a:lnTo>
                                  <a:pt x="16" y="112"/>
                                </a:lnTo>
                                <a:lnTo>
                                  <a:pt x="3" y="100"/>
                                </a:lnTo>
                                <a:lnTo>
                                  <a:pt x="1" y="114"/>
                                </a:lnTo>
                                <a:lnTo>
                                  <a:pt x="0" y="132"/>
                                </a:lnTo>
                                <a:lnTo>
                                  <a:pt x="0" y="148"/>
                                </a:lnTo>
                                <a:lnTo>
                                  <a:pt x="2" y="167"/>
                                </a:lnTo>
                                <a:lnTo>
                                  <a:pt x="5" y="184"/>
                                </a:lnTo>
                                <a:lnTo>
                                  <a:pt x="10" y="203"/>
                                </a:lnTo>
                                <a:lnTo>
                                  <a:pt x="18" y="219"/>
                                </a:lnTo>
                                <a:lnTo>
                                  <a:pt x="25" y="235"/>
                                </a:lnTo>
                                <a:lnTo>
                                  <a:pt x="35" y="249"/>
                                </a:lnTo>
                                <a:lnTo>
                                  <a:pt x="45" y="263"/>
                                </a:lnTo>
                                <a:lnTo>
                                  <a:pt x="56" y="274"/>
                                </a:lnTo>
                                <a:lnTo>
                                  <a:pt x="67" y="285"/>
                                </a:lnTo>
                                <a:lnTo>
                                  <a:pt x="82" y="296"/>
                                </a:lnTo>
                                <a:lnTo>
                                  <a:pt x="97" y="304"/>
                                </a:lnTo>
                                <a:lnTo>
                                  <a:pt x="113" y="312"/>
                                </a:lnTo>
                                <a:lnTo>
                                  <a:pt x="128" y="318"/>
                                </a:lnTo>
                                <a:lnTo>
                                  <a:pt x="147" y="325"/>
                                </a:lnTo>
                                <a:lnTo>
                                  <a:pt x="167" y="331"/>
                                </a:lnTo>
                                <a:lnTo>
                                  <a:pt x="190" y="333"/>
                                </a:lnTo>
                                <a:lnTo>
                                  <a:pt x="212" y="335"/>
                                </a:lnTo>
                                <a:lnTo>
                                  <a:pt x="228" y="333"/>
                                </a:lnTo>
                                <a:lnTo>
                                  <a:pt x="249" y="331"/>
                                </a:lnTo>
                                <a:lnTo>
                                  <a:pt x="270" y="326"/>
                                </a:lnTo>
                                <a:lnTo>
                                  <a:pt x="296" y="320"/>
                                </a:lnTo>
                                <a:lnTo>
                                  <a:pt x="316" y="312"/>
                                </a:lnTo>
                                <a:lnTo>
                                  <a:pt x="334" y="304"/>
                                </a:lnTo>
                                <a:lnTo>
                                  <a:pt x="351" y="296"/>
                                </a:lnTo>
                                <a:lnTo>
                                  <a:pt x="371" y="285"/>
                                </a:lnTo>
                                <a:lnTo>
                                  <a:pt x="395" y="270"/>
                                </a:lnTo>
                                <a:lnTo>
                                  <a:pt x="415" y="255"/>
                                </a:lnTo>
                                <a:lnTo>
                                  <a:pt x="433" y="241"/>
                                </a:lnTo>
                                <a:lnTo>
                                  <a:pt x="453" y="224"/>
                                </a:lnTo>
                                <a:lnTo>
                                  <a:pt x="472" y="206"/>
                                </a:lnTo>
                                <a:lnTo>
                                  <a:pt x="510" y="101"/>
                                </a:lnTo>
                                <a:lnTo>
                                  <a:pt x="515" y="58"/>
                                </a:lnTo>
                                <a:lnTo>
                                  <a:pt x="491" y="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"/>
                          </a:p>
                        </p:txBody>
                      </p:sp>
                    </p:grpSp>
                    <p:grpSp>
                      <p:nvGrpSpPr>
                        <p:cNvPr id="74809" name="Group 3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00" y="2249"/>
                          <a:ext cx="677" cy="1391"/>
                          <a:chOff x="1200" y="2249"/>
                          <a:chExt cx="677" cy="1391"/>
                        </a:xfrm>
                      </p:grpSpPr>
                      <p:grpSp>
                        <p:nvGrpSpPr>
                          <p:cNvPr id="74810" name="Group 39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00" y="2249"/>
                            <a:ext cx="677" cy="1391"/>
                            <a:chOff x="1200" y="2249"/>
                            <a:chExt cx="677" cy="1391"/>
                          </a:xfrm>
                        </p:grpSpPr>
                        <p:grpSp>
                          <p:nvGrpSpPr>
                            <p:cNvPr id="74814" name="Group 39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294" y="2249"/>
                              <a:ext cx="583" cy="1391"/>
                              <a:chOff x="1294" y="2249"/>
                              <a:chExt cx="583" cy="1391"/>
                            </a:xfrm>
                          </p:grpSpPr>
                          <p:grpSp>
                            <p:nvGrpSpPr>
                              <p:cNvPr id="74816" name="Group 39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446" y="2249"/>
                                <a:ext cx="431" cy="1110"/>
                                <a:chOff x="1446" y="2249"/>
                                <a:chExt cx="431" cy="1110"/>
                              </a:xfrm>
                            </p:grpSpPr>
                            <p:sp>
                              <p:nvSpPr>
                                <p:cNvPr id="74818" name="Freeform 40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03" y="2249"/>
                                  <a:ext cx="374" cy="353"/>
                                </a:xfrm>
                                <a:custGeom>
                                  <a:avLst/>
                                  <a:gdLst>
                                    <a:gd name="T0" fmla="*/ 0 w 374"/>
                                    <a:gd name="T1" fmla="*/ 247 h 353"/>
                                    <a:gd name="T2" fmla="*/ 16 w 374"/>
                                    <a:gd name="T3" fmla="*/ 237 h 353"/>
                                    <a:gd name="T4" fmla="*/ 50 w 374"/>
                                    <a:gd name="T5" fmla="*/ 219 h 353"/>
                                    <a:gd name="T6" fmla="*/ 81 w 374"/>
                                    <a:gd name="T7" fmla="*/ 201 h 353"/>
                                    <a:gd name="T8" fmla="*/ 110 w 374"/>
                                    <a:gd name="T9" fmla="*/ 188 h 353"/>
                                    <a:gd name="T10" fmla="*/ 134 w 374"/>
                                    <a:gd name="T11" fmla="*/ 176 h 353"/>
                                    <a:gd name="T12" fmla="*/ 156 w 374"/>
                                    <a:gd name="T13" fmla="*/ 165 h 353"/>
                                    <a:gd name="T14" fmla="*/ 175 w 374"/>
                                    <a:gd name="T15" fmla="*/ 145 h 353"/>
                                    <a:gd name="T16" fmla="*/ 199 w 374"/>
                                    <a:gd name="T17" fmla="*/ 121 h 353"/>
                                    <a:gd name="T18" fmla="*/ 223 w 374"/>
                                    <a:gd name="T19" fmla="*/ 98 h 353"/>
                                    <a:gd name="T20" fmla="*/ 246 w 374"/>
                                    <a:gd name="T21" fmla="*/ 75 h 353"/>
                                    <a:gd name="T22" fmla="*/ 265 w 374"/>
                                    <a:gd name="T23" fmla="*/ 55 h 353"/>
                                    <a:gd name="T24" fmla="*/ 287 w 374"/>
                                    <a:gd name="T25" fmla="*/ 29 h 353"/>
                                    <a:gd name="T26" fmla="*/ 311 w 374"/>
                                    <a:gd name="T27" fmla="*/ 0 h 353"/>
                                    <a:gd name="T28" fmla="*/ 326 w 374"/>
                                    <a:gd name="T29" fmla="*/ 20 h 353"/>
                                    <a:gd name="T30" fmla="*/ 339 w 374"/>
                                    <a:gd name="T31" fmla="*/ 44 h 353"/>
                                    <a:gd name="T32" fmla="*/ 355 w 374"/>
                                    <a:gd name="T33" fmla="*/ 76 h 353"/>
                                    <a:gd name="T34" fmla="*/ 366 w 374"/>
                                    <a:gd name="T35" fmla="*/ 98 h 353"/>
                                    <a:gd name="T36" fmla="*/ 374 w 374"/>
                                    <a:gd name="T37" fmla="*/ 117 h 353"/>
                                    <a:gd name="T38" fmla="*/ 358 w 374"/>
                                    <a:gd name="T39" fmla="*/ 135 h 353"/>
                                    <a:gd name="T40" fmla="*/ 339 w 374"/>
                                    <a:gd name="T41" fmla="*/ 155 h 353"/>
                                    <a:gd name="T42" fmla="*/ 321 w 374"/>
                                    <a:gd name="T43" fmla="*/ 174 h 353"/>
                                    <a:gd name="T44" fmla="*/ 305 w 374"/>
                                    <a:gd name="T45" fmla="*/ 193 h 353"/>
                                    <a:gd name="T46" fmla="*/ 287 w 374"/>
                                    <a:gd name="T47" fmla="*/ 208 h 353"/>
                                    <a:gd name="T48" fmla="*/ 266 w 374"/>
                                    <a:gd name="T49" fmla="*/ 225 h 353"/>
                                    <a:gd name="T50" fmla="*/ 245 w 374"/>
                                    <a:gd name="T51" fmla="*/ 241 h 353"/>
                                    <a:gd name="T52" fmla="*/ 229 w 374"/>
                                    <a:gd name="T53" fmla="*/ 253 h 353"/>
                                    <a:gd name="T54" fmla="*/ 209 w 374"/>
                                    <a:gd name="T55" fmla="*/ 268 h 353"/>
                                    <a:gd name="T56" fmla="*/ 189 w 374"/>
                                    <a:gd name="T57" fmla="*/ 282 h 353"/>
                                    <a:gd name="T58" fmla="*/ 175 w 374"/>
                                    <a:gd name="T59" fmla="*/ 291 h 353"/>
                                    <a:gd name="T60" fmla="*/ 158 w 374"/>
                                    <a:gd name="T61" fmla="*/ 305 h 353"/>
                                    <a:gd name="T62" fmla="*/ 142 w 374"/>
                                    <a:gd name="T63" fmla="*/ 318 h 353"/>
                                    <a:gd name="T64" fmla="*/ 127 w 374"/>
                                    <a:gd name="T65" fmla="*/ 331 h 353"/>
                                    <a:gd name="T66" fmla="*/ 103 w 374"/>
                                    <a:gd name="T67" fmla="*/ 353 h 353"/>
                                    <a:gd name="T68" fmla="*/ 45 w 374"/>
                                    <a:gd name="T69" fmla="*/ 333 h 353"/>
                                    <a:gd name="T70" fmla="*/ 0 w 374"/>
                                    <a:gd name="T71" fmla="*/ 247 h 353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60000 65536"/>
                                    <a:gd name="T76" fmla="*/ 0 60000 65536"/>
                                    <a:gd name="T77" fmla="*/ 0 60000 65536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w 374"/>
                                    <a:gd name="T109" fmla="*/ 0 h 353"/>
                                    <a:gd name="T110" fmla="*/ 374 w 374"/>
                                    <a:gd name="T111" fmla="*/ 353 h 353"/>
                                  </a:gdLst>
                                  <a:ahLst/>
                                  <a:cxnLst>
                                    <a:cxn ang="T72">
                                      <a:pos x="T0" y="T1"/>
                                    </a:cxn>
                                    <a:cxn ang="T73">
                                      <a:pos x="T2" y="T3"/>
                                    </a:cxn>
                                    <a:cxn ang="T74">
                                      <a:pos x="T4" y="T5"/>
                                    </a:cxn>
                                    <a:cxn ang="T75">
                                      <a:pos x="T6" y="T7"/>
                                    </a:cxn>
                                    <a:cxn ang="T76">
                                      <a:pos x="T8" y="T9"/>
                                    </a:cxn>
                                    <a:cxn ang="T77">
                                      <a:pos x="T10" y="T11"/>
                                    </a:cxn>
                                    <a:cxn ang="T78">
                                      <a:pos x="T12" y="T13"/>
                                    </a:cxn>
                                    <a:cxn ang="T79">
                                      <a:pos x="T14" y="T15"/>
                                    </a:cxn>
                                    <a:cxn ang="T80">
                                      <a:pos x="T16" y="T17"/>
                                    </a:cxn>
                                    <a:cxn ang="T81">
                                      <a:pos x="T18" y="T19"/>
                                    </a:cxn>
                                    <a:cxn ang="T82">
                                      <a:pos x="T20" y="T21"/>
                                    </a:cxn>
                                    <a:cxn ang="T83">
                                      <a:pos x="T22" y="T23"/>
                                    </a:cxn>
                                    <a:cxn ang="T84">
                                      <a:pos x="T24" y="T25"/>
                                    </a:cxn>
                                    <a:cxn ang="T85">
                                      <a:pos x="T26" y="T27"/>
                                    </a:cxn>
                                    <a:cxn ang="T86">
                                      <a:pos x="T28" y="T29"/>
                                    </a:cxn>
                                    <a:cxn ang="T87">
                                      <a:pos x="T30" y="T31"/>
                                    </a:cxn>
                                    <a:cxn ang="T88">
                                      <a:pos x="T32" y="T33"/>
                                    </a:cxn>
                                    <a:cxn ang="T89">
                                      <a:pos x="T34" y="T35"/>
                                    </a:cxn>
                                    <a:cxn ang="T90">
                                      <a:pos x="T36" y="T37"/>
                                    </a:cxn>
                                    <a:cxn ang="T91">
                                      <a:pos x="T38" y="T39"/>
                                    </a:cxn>
                                    <a:cxn ang="T92">
                                      <a:pos x="T40" y="T41"/>
                                    </a:cxn>
                                    <a:cxn ang="T93">
                                      <a:pos x="T42" y="T43"/>
                                    </a:cxn>
                                    <a:cxn ang="T94">
                                      <a:pos x="T44" y="T45"/>
                                    </a:cxn>
                                    <a:cxn ang="T95">
                                      <a:pos x="T46" y="T47"/>
                                    </a:cxn>
                                    <a:cxn ang="T96">
                                      <a:pos x="T48" y="T49"/>
                                    </a:cxn>
                                    <a:cxn ang="T97">
                                      <a:pos x="T50" y="T51"/>
                                    </a:cxn>
                                    <a:cxn ang="T98">
                                      <a:pos x="T52" y="T53"/>
                                    </a:cxn>
                                    <a:cxn ang="T99">
                                      <a:pos x="T54" y="T55"/>
                                    </a:cxn>
                                    <a:cxn ang="T100">
                                      <a:pos x="T56" y="T57"/>
                                    </a:cxn>
                                    <a:cxn ang="T101">
                                      <a:pos x="T58" y="T59"/>
                                    </a:cxn>
                                    <a:cxn ang="T102">
                                      <a:pos x="T60" y="T61"/>
                                    </a:cxn>
                                    <a:cxn ang="T103">
                                      <a:pos x="T62" y="T63"/>
                                    </a:cxn>
                                    <a:cxn ang="T104">
                                      <a:pos x="T64" y="T65"/>
                                    </a:cxn>
                                    <a:cxn ang="T105">
                                      <a:pos x="T66" y="T67"/>
                                    </a:cxn>
                                    <a:cxn ang="T106">
                                      <a:pos x="T68" y="T69"/>
                                    </a:cxn>
                                    <a:cxn ang="T107">
                                      <a:pos x="T70" y="T71"/>
                                    </a:cxn>
                                  </a:cxnLst>
                                  <a:rect l="T108" t="T109" r="T110" b="T111"/>
                                  <a:pathLst>
                                    <a:path w="374" h="353">
                                      <a:moveTo>
                                        <a:pt x="0" y="247"/>
                                      </a:moveTo>
                                      <a:lnTo>
                                        <a:pt x="16" y="237"/>
                                      </a:lnTo>
                                      <a:lnTo>
                                        <a:pt x="50" y="219"/>
                                      </a:lnTo>
                                      <a:lnTo>
                                        <a:pt x="81" y="201"/>
                                      </a:lnTo>
                                      <a:lnTo>
                                        <a:pt x="110" y="188"/>
                                      </a:lnTo>
                                      <a:lnTo>
                                        <a:pt x="134" y="176"/>
                                      </a:lnTo>
                                      <a:lnTo>
                                        <a:pt x="156" y="165"/>
                                      </a:lnTo>
                                      <a:lnTo>
                                        <a:pt x="175" y="145"/>
                                      </a:lnTo>
                                      <a:lnTo>
                                        <a:pt x="199" y="121"/>
                                      </a:lnTo>
                                      <a:lnTo>
                                        <a:pt x="223" y="98"/>
                                      </a:lnTo>
                                      <a:lnTo>
                                        <a:pt x="246" y="75"/>
                                      </a:lnTo>
                                      <a:lnTo>
                                        <a:pt x="265" y="55"/>
                                      </a:lnTo>
                                      <a:lnTo>
                                        <a:pt x="287" y="29"/>
                                      </a:lnTo>
                                      <a:lnTo>
                                        <a:pt x="311" y="0"/>
                                      </a:lnTo>
                                      <a:lnTo>
                                        <a:pt x="326" y="20"/>
                                      </a:lnTo>
                                      <a:lnTo>
                                        <a:pt x="339" y="44"/>
                                      </a:lnTo>
                                      <a:lnTo>
                                        <a:pt x="355" y="76"/>
                                      </a:lnTo>
                                      <a:lnTo>
                                        <a:pt x="366" y="98"/>
                                      </a:lnTo>
                                      <a:lnTo>
                                        <a:pt x="374" y="117"/>
                                      </a:lnTo>
                                      <a:lnTo>
                                        <a:pt x="358" y="135"/>
                                      </a:lnTo>
                                      <a:lnTo>
                                        <a:pt x="339" y="155"/>
                                      </a:lnTo>
                                      <a:lnTo>
                                        <a:pt x="321" y="174"/>
                                      </a:lnTo>
                                      <a:lnTo>
                                        <a:pt x="305" y="193"/>
                                      </a:lnTo>
                                      <a:lnTo>
                                        <a:pt x="287" y="208"/>
                                      </a:lnTo>
                                      <a:lnTo>
                                        <a:pt x="266" y="225"/>
                                      </a:lnTo>
                                      <a:lnTo>
                                        <a:pt x="245" y="241"/>
                                      </a:lnTo>
                                      <a:lnTo>
                                        <a:pt x="229" y="253"/>
                                      </a:lnTo>
                                      <a:lnTo>
                                        <a:pt x="209" y="268"/>
                                      </a:lnTo>
                                      <a:lnTo>
                                        <a:pt x="189" y="282"/>
                                      </a:lnTo>
                                      <a:lnTo>
                                        <a:pt x="175" y="291"/>
                                      </a:lnTo>
                                      <a:lnTo>
                                        <a:pt x="158" y="305"/>
                                      </a:lnTo>
                                      <a:lnTo>
                                        <a:pt x="142" y="318"/>
                                      </a:lnTo>
                                      <a:lnTo>
                                        <a:pt x="127" y="331"/>
                                      </a:lnTo>
                                      <a:lnTo>
                                        <a:pt x="103" y="353"/>
                                      </a:lnTo>
                                      <a:lnTo>
                                        <a:pt x="45" y="333"/>
                                      </a:lnTo>
                                      <a:lnTo>
                                        <a:pt x="0" y="247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F3FD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s-ES"/>
                                </a:p>
                              </p:txBody>
                            </p:sp>
                            <p:sp>
                              <p:nvSpPr>
                                <p:cNvPr id="74819" name="Freeform 40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483" y="2497"/>
                                  <a:ext cx="166" cy="283"/>
                                </a:xfrm>
                                <a:custGeom>
                                  <a:avLst/>
                                  <a:gdLst>
                                    <a:gd name="T0" fmla="*/ 0 w 166"/>
                                    <a:gd name="T1" fmla="*/ 1 h 283"/>
                                    <a:gd name="T2" fmla="*/ 71 w 166"/>
                                    <a:gd name="T3" fmla="*/ 0 h 283"/>
                                    <a:gd name="T4" fmla="*/ 71 w 166"/>
                                    <a:gd name="T5" fmla="*/ 69 h 283"/>
                                    <a:gd name="T6" fmla="*/ 122 w 166"/>
                                    <a:gd name="T7" fmla="*/ 50 h 283"/>
                                    <a:gd name="T8" fmla="*/ 129 w 166"/>
                                    <a:gd name="T9" fmla="*/ 125 h 283"/>
                                    <a:gd name="T10" fmla="*/ 165 w 166"/>
                                    <a:gd name="T11" fmla="*/ 258 h 283"/>
                                    <a:gd name="T12" fmla="*/ 166 w 166"/>
                                    <a:gd name="T13" fmla="*/ 279 h 283"/>
                                    <a:gd name="T14" fmla="*/ 155 w 166"/>
                                    <a:gd name="T15" fmla="*/ 283 h 283"/>
                                    <a:gd name="T16" fmla="*/ 116 w 166"/>
                                    <a:gd name="T17" fmla="*/ 214 h 283"/>
                                    <a:gd name="T18" fmla="*/ 36 w 166"/>
                                    <a:gd name="T19" fmla="*/ 117 h 283"/>
                                    <a:gd name="T20" fmla="*/ 4 w 166"/>
                                    <a:gd name="T21" fmla="*/ 89 h 283"/>
                                    <a:gd name="T22" fmla="*/ 0 w 166"/>
                                    <a:gd name="T23" fmla="*/ 1 h 283"/>
                                    <a:gd name="T24" fmla="*/ 0 60000 65536"/>
                                    <a:gd name="T25" fmla="*/ 0 60000 65536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w 166"/>
                                    <a:gd name="T37" fmla="*/ 0 h 283"/>
                                    <a:gd name="T38" fmla="*/ 166 w 166"/>
                                    <a:gd name="T39" fmla="*/ 283 h 283"/>
                                  </a:gdLst>
                                  <a:ahLst/>
                                  <a:cxnLst>
                                    <a:cxn ang="T24">
                                      <a:pos x="T0" y="T1"/>
                                    </a:cxn>
                                    <a:cxn ang="T25">
                                      <a:pos x="T2" y="T3"/>
                                    </a:cxn>
                                    <a:cxn ang="T26">
                                      <a:pos x="T4" y="T5"/>
                                    </a:cxn>
                                    <a:cxn ang="T27">
                                      <a:pos x="T6" y="T7"/>
                                    </a:cxn>
                                    <a:cxn ang="T28">
                                      <a:pos x="T8" y="T9"/>
                                    </a:cxn>
                                    <a:cxn ang="T29">
                                      <a:pos x="T10" y="T11"/>
                                    </a:cxn>
                                    <a:cxn ang="T30">
                                      <a:pos x="T12" y="T13"/>
                                    </a:cxn>
                                    <a:cxn ang="T31">
                                      <a:pos x="T14" y="T15"/>
                                    </a:cxn>
                                    <a:cxn ang="T32">
                                      <a:pos x="T16" y="T17"/>
                                    </a:cxn>
                                    <a:cxn ang="T33">
                                      <a:pos x="T18" y="T19"/>
                                    </a:cxn>
                                    <a:cxn ang="T34">
                                      <a:pos x="T20" y="T21"/>
                                    </a:cxn>
                                    <a:cxn ang="T35">
                                      <a:pos x="T22" y="T23"/>
                                    </a:cxn>
                                  </a:cxnLst>
                                  <a:rect l="T36" t="T37" r="T38" b="T39"/>
                                  <a:pathLst>
                                    <a:path w="166" h="283">
                                      <a:moveTo>
                                        <a:pt x="0" y="1"/>
                                      </a:moveTo>
                                      <a:lnTo>
                                        <a:pt x="71" y="0"/>
                                      </a:lnTo>
                                      <a:lnTo>
                                        <a:pt x="71" y="69"/>
                                      </a:lnTo>
                                      <a:lnTo>
                                        <a:pt x="122" y="50"/>
                                      </a:lnTo>
                                      <a:lnTo>
                                        <a:pt x="129" y="125"/>
                                      </a:lnTo>
                                      <a:lnTo>
                                        <a:pt x="165" y="258"/>
                                      </a:lnTo>
                                      <a:lnTo>
                                        <a:pt x="166" y="279"/>
                                      </a:lnTo>
                                      <a:lnTo>
                                        <a:pt x="155" y="283"/>
                                      </a:lnTo>
                                      <a:lnTo>
                                        <a:pt x="116" y="214"/>
                                      </a:lnTo>
                                      <a:lnTo>
                                        <a:pt x="36" y="117"/>
                                      </a:lnTo>
                                      <a:lnTo>
                                        <a:pt x="4" y="89"/>
                                      </a:lnTo>
                                      <a:lnTo>
                                        <a:pt x="0" y="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s-ES"/>
                                </a:p>
                              </p:txBody>
                            </p:sp>
                            <p:sp>
                              <p:nvSpPr>
                                <p:cNvPr id="74820" name="Freeform 40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446" y="2987"/>
                                  <a:ext cx="150" cy="372"/>
                                </a:xfrm>
                                <a:custGeom>
                                  <a:avLst/>
                                  <a:gdLst>
                                    <a:gd name="T0" fmla="*/ 150 w 150"/>
                                    <a:gd name="T1" fmla="*/ 38 h 372"/>
                                    <a:gd name="T2" fmla="*/ 147 w 150"/>
                                    <a:gd name="T3" fmla="*/ 50 h 372"/>
                                    <a:gd name="T4" fmla="*/ 144 w 150"/>
                                    <a:gd name="T5" fmla="*/ 62 h 372"/>
                                    <a:gd name="T6" fmla="*/ 138 w 150"/>
                                    <a:gd name="T7" fmla="*/ 71 h 372"/>
                                    <a:gd name="T8" fmla="*/ 130 w 150"/>
                                    <a:gd name="T9" fmla="*/ 81 h 372"/>
                                    <a:gd name="T10" fmla="*/ 122 w 150"/>
                                    <a:gd name="T11" fmla="*/ 89 h 372"/>
                                    <a:gd name="T12" fmla="*/ 111 w 150"/>
                                    <a:gd name="T13" fmla="*/ 98 h 372"/>
                                    <a:gd name="T14" fmla="*/ 103 w 150"/>
                                    <a:gd name="T15" fmla="*/ 106 h 372"/>
                                    <a:gd name="T16" fmla="*/ 92 w 150"/>
                                    <a:gd name="T17" fmla="*/ 114 h 372"/>
                                    <a:gd name="T18" fmla="*/ 79 w 150"/>
                                    <a:gd name="T19" fmla="*/ 126 h 372"/>
                                    <a:gd name="T20" fmla="*/ 69 w 150"/>
                                    <a:gd name="T21" fmla="*/ 137 h 372"/>
                                    <a:gd name="T22" fmla="*/ 63 w 150"/>
                                    <a:gd name="T23" fmla="*/ 147 h 372"/>
                                    <a:gd name="T24" fmla="*/ 55 w 150"/>
                                    <a:gd name="T25" fmla="*/ 159 h 372"/>
                                    <a:gd name="T26" fmla="*/ 49 w 150"/>
                                    <a:gd name="T27" fmla="*/ 173 h 372"/>
                                    <a:gd name="T28" fmla="*/ 45 w 150"/>
                                    <a:gd name="T29" fmla="*/ 190 h 372"/>
                                    <a:gd name="T30" fmla="*/ 41 w 150"/>
                                    <a:gd name="T31" fmla="*/ 206 h 372"/>
                                    <a:gd name="T32" fmla="*/ 39 w 150"/>
                                    <a:gd name="T33" fmla="*/ 222 h 372"/>
                                    <a:gd name="T34" fmla="*/ 38 w 150"/>
                                    <a:gd name="T35" fmla="*/ 241 h 372"/>
                                    <a:gd name="T36" fmla="*/ 39 w 150"/>
                                    <a:gd name="T37" fmla="*/ 261 h 372"/>
                                    <a:gd name="T38" fmla="*/ 40 w 150"/>
                                    <a:gd name="T39" fmla="*/ 280 h 372"/>
                                    <a:gd name="T40" fmla="*/ 44 w 150"/>
                                    <a:gd name="T41" fmla="*/ 298 h 372"/>
                                    <a:gd name="T42" fmla="*/ 49 w 150"/>
                                    <a:gd name="T43" fmla="*/ 316 h 372"/>
                                    <a:gd name="T44" fmla="*/ 58 w 150"/>
                                    <a:gd name="T45" fmla="*/ 329 h 372"/>
                                    <a:gd name="T46" fmla="*/ 68 w 150"/>
                                    <a:gd name="T47" fmla="*/ 345 h 372"/>
                                    <a:gd name="T48" fmla="*/ 79 w 150"/>
                                    <a:gd name="T49" fmla="*/ 357 h 372"/>
                                    <a:gd name="T50" fmla="*/ 92 w 150"/>
                                    <a:gd name="T51" fmla="*/ 372 h 372"/>
                                    <a:gd name="T52" fmla="*/ 74 w 150"/>
                                    <a:gd name="T53" fmla="*/ 368 h 372"/>
                                    <a:gd name="T54" fmla="*/ 64 w 150"/>
                                    <a:gd name="T55" fmla="*/ 360 h 372"/>
                                    <a:gd name="T56" fmla="*/ 54 w 150"/>
                                    <a:gd name="T57" fmla="*/ 352 h 372"/>
                                    <a:gd name="T58" fmla="*/ 44 w 150"/>
                                    <a:gd name="T59" fmla="*/ 341 h 372"/>
                                    <a:gd name="T60" fmla="*/ 34 w 150"/>
                                    <a:gd name="T61" fmla="*/ 331 h 372"/>
                                    <a:gd name="T62" fmla="*/ 26 w 150"/>
                                    <a:gd name="T63" fmla="*/ 321 h 372"/>
                                    <a:gd name="T64" fmla="*/ 20 w 150"/>
                                    <a:gd name="T65" fmla="*/ 310 h 372"/>
                                    <a:gd name="T66" fmla="*/ 12 w 150"/>
                                    <a:gd name="T67" fmla="*/ 296 h 372"/>
                                    <a:gd name="T68" fmla="*/ 5 w 150"/>
                                    <a:gd name="T69" fmla="*/ 280 h 372"/>
                                    <a:gd name="T70" fmla="*/ 0 w 150"/>
                                    <a:gd name="T71" fmla="*/ 261 h 372"/>
                                    <a:gd name="T72" fmla="*/ 66 w 150"/>
                                    <a:gd name="T73" fmla="*/ 35 h 372"/>
                                    <a:gd name="T74" fmla="*/ 95 w 150"/>
                                    <a:gd name="T75" fmla="*/ 0 h 372"/>
                                    <a:gd name="T76" fmla="*/ 133 w 150"/>
                                    <a:gd name="T77" fmla="*/ 6 h 372"/>
                                    <a:gd name="T78" fmla="*/ 147 w 150"/>
                                    <a:gd name="T79" fmla="*/ 20 h 372"/>
                                    <a:gd name="T80" fmla="*/ 150 w 150"/>
                                    <a:gd name="T81" fmla="*/ 38 h 372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  <a:gd name="T93" fmla="*/ 0 60000 65536"/>
                                    <a:gd name="T94" fmla="*/ 0 60000 65536"/>
                                    <a:gd name="T95" fmla="*/ 0 60000 65536"/>
                                    <a:gd name="T96" fmla="*/ 0 60000 65536"/>
                                    <a:gd name="T97" fmla="*/ 0 60000 65536"/>
                                    <a:gd name="T98" fmla="*/ 0 60000 65536"/>
                                    <a:gd name="T99" fmla="*/ 0 60000 65536"/>
                                    <a:gd name="T100" fmla="*/ 0 60000 65536"/>
                                    <a:gd name="T101" fmla="*/ 0 60000 65536"/>
                                    <a:gd name="T102" fmla="*/ 0 60000 65536"/>
                                    <a:gd name="T103" fmla="*/ 0 60000 65536"/>
                                    <a:gd name="T104" fmla="*/ 0 60000 65536"/>
                                    <a:gd name="T105" fmla="*/ 0 60000 65536"/>
                                    <a:gd name="T106" fmla="*/ 0 60000 65536"/>
                                    <a:gd name="T107" fmla="*/ 0 60000 65536"/>
                                    <a:gd name="T108" fmla="*/ 0 60000 65536"/>
                                    <a:gd name="T109" fmla="*/ 0 60000 65536"/>
                                    <a:gd name="T110" fmla="*/ 0 60000 65536"/>
                                    <a:gd name="T111" fmla="*/ 0 60000 65536"/>
                                    <a:gd name="T112" fmla="*/ 0 60000 65536"/>
                                    <a:gd name="T113" fmla="*/ 0 60000 65536"/>
                                    <a:gd name="T114" fmla="*/ 0 60000 65536"/>
                                    <a:gd name="T115" fmla="*/ 0 60000 65536"/>
                                    <a:gd name="T116" fmla="*/ 0 60000 65536"/>
                                    <a:gd name="T117" fmla="*/ 0 60000 65536"/>
                                    <a:gd name="T118" fmla="*/ 0 60000 65536"/>
                                    <a:gd name="T119" fmla="*/ 0 60000 65536"/>
                                    <a:gd name="T120" fmla="*/ 0 60000 65536"/>
                                    <a:gd name="T121" fmla="*/ 0 60000 65536"/>
                                    <a:gd name="T122" fmla="*/ 0 60000 65536"/>
                                    <a:gd name="T123" fmla="*/ 0 w 150"/>
                                    <a:gd name="T124" fmla="*/ 0 h 372"/>
                                    <a:gd name="T125" fmla="*/ 150 w 150"/>
                                    <a:gd name="T126" fmla="*/ 372 h 372"/>
                                  </a:gdLst>
                                  <a:ahLst/>
                                  <a:cxnLst>
                                    <a:cxn ang="T82">
                                      <a:pos x="T0" y="T1"/>
                                    </a:cxn>
                                    <a:cxn ang="T83">
                                      <a:pos x="T2" y="T3"/>
                                    </a:cxn>
                                    <a:cxn ang="T84">
                                      <a:pos x="T4" y="T5"/>
                                    </a:cxn>
                                    <a:cxn ang="T85">
                                      <a:pos x="T6" y="T7"/>
                                    </a:cxn>
                                    <a:cxn ang="T86">
                                      <a:pos x="T8" y="T9"/>
                                    </a:cxn>
                                    <a:cxn ang="T87">
                                      <a:pos x="T10" y="T11"/>
                                    </a:cxn>
                                    <a:cxn ang="T88">
                                      <a:pos x="T12" y="T13"/>
                                    </a:cxn>
                                    <a:cxn ang="T89">
                                      <a:pos x="T14" y="T15"/>
                                    </a:cxn>
                                    <a:cxn ang="T90">
                                      <a:pos x="T16" y="T17"/>
                                    </a:cxn>
                                    <a:cxn ang="T91">
                                      <a:pos x="T18" y="T19"/>
                                    </a:cxn>
                                    <a:cxn ang="T92">
                                      <a:pos x="T20" y="T21"/>
                                    </a:cxn>
                                    <a:cxn ang="T93">
                                      <a:pos x="T22" y="T23"/>
                                    </a:cxn>
                                    <a:cxn ang="T94">
                                      <a:pos x="T24" y="T25"/>
                                    </a:cxn>
                                    <a:cxn ang="T95">
                                      <a:pos x="T26" y="T27"/>
                                    </a:cxn>
                                    <a:cxn ang="T96">
                                      <a:pos x="T28" y="T29"/>
                                    </a:cxn>
                                    <a:cxn ang="T97">
                                      <a:pos x="T30" y="T31"/>
                                    </a:cxn>
                                    <a:cxn ang="T98">
                                      <a:pos x="T32" y="T33"/>
                                    </a:cxn>
                                    <a:cxn ang="T99">
                                      <a:pos x="T34" y="T35"/>
                                    </a:cxn>
                                    <a:cxn ang="T100">
                                      <a:pos x="T36" y="T37"/>
                                    </a:cxn>
                                    <a:cxn ang="T101">
                                      <a:pos x="T38" y="T39"/>
                                    </a:cxn>
                                    <a:cxn ang="T102">
                                      <a:pos x="T40" y="T41"/>
                                    </a:cxn>
                                    <a:cxn ang="T103">
                                      <a:pos x="T42" y="T43"/>
                                    </a:cxn>
                                    <a:cxn ang="T104">
                                      <a:pos x="T44" y="T45"/>
                                    </a:cxn>
                                    <a:cxn ang="T105">
                                      <a:pos x="T46" y="T47"/>
                                    </a:cxn>
                                    <a:cxn ang="T106">
                                      <a:pos x="T48" y="T49"/>
                                    </a:cxn>
                                    <a:cxn ang="T107">
                                      <a:pos x="T50" y="T51"/>
                                    </a:cxn>
                                    <a:cxn ang="T108">
                                      <a:pos x="T52" y="T53"/>
                                    </a:cxn>
                                    <a:cxn ang="T109">
                                      <a:pos x="T54" y="T55"/>
                                    </a:cxn>
                                    <a:cxn ang="T110">
                                      <a:pos x="T56" y="T57"/>
                                    </a:cxn>
                                    <a:cxn ang="T111">
                                      <a:pos x="T58" y="T59"/>
                                    </a:cxn>
                                    <a:cxn ang="T112">
                                      <a:pos x="T60" y="T61"/>
                                    </a:cxn>
                                    <a:cxn ang="T113">
                                      <a:pos x="T62" y="T63"/>
                                    </a:cxn>
                                    <a:cxn ang="T114">
                                      <a:pos x="T64" y="T65"/>
                                    </a:cxn>
                                    <a:cxn ang="T115">
                                      <a:pos x="T66" y="T67"/>
                                    </a:cxn>
                                    <a:cxn ang="T116">
                                      <a:pos x="T68" y="T69"/>
                                    </a:cxn>
                                    <a:cxn ang="T117">
                                      <a:pos x="T70" y="T71"/>
                                    </a:cxn>
                                    <a:cxn ang="T118">
                                      <a:pos x="T72" y="T73"/>
                                    </a:cxn>
                                    <a:cxn ang="T119">
                                      <a:pos x="T74" y="T75"/>
                                    </a:cxn>
                                    <a:cxn ang="T120">
                                      <a:pos x="T76" y="T77"/>
                                    </a:cxn>
                                    <a:cxn ang="T121">
                                      <a:pos x="T78" y="T79"/>
                                    </a:cxn>
                                    <a:cxn ang="T122">
                                      <a:pos x="T80" y="T81"/>
                                    </a:cxn>
                                  </a:cxnLst>
                                  <a:rect l="T123" t="T124" r="T125" b="T126"/>
                                  <a:pathLst>
                                    <a:path w="150" h="372">
                                      <a:moveTo>
                                        <a:pt x="150" y="38"/>
                                      </a:moveTo>
                                      <a:lnTo>
                                        <a:pt x="147" y="50"/>
                                      </a:lnTo>
                                      <a:lnTo>
                                        <a:pt x="144" y="62"/>
                                      </a:lnTo>
                                      <a:lnTo>
                                        <a:pt x="138" y="71"/>
                                      </a:lnTo>
                                      <a:lnTo>
                                        <a:pt x="130" y="81"/>
                                      </a:lnTo>
                                      <a:lnTo>
                                        <a:pt x="122" y="89"/>
                                      </a:lnTo>
                                      <a:lnTo>
                                        <a:pt x="111" y="98"/>
                                      </a:lnTo>
                                      <a:lnTo>
                                        <a:pt x="103" y="106"/>
                                      </a:lnTo>
                                      <a:lnTo>
                                        <a:pt x="92" y="114"/>
                                      </a:lnTo>
                                      <a:lnTo>
                                        <a:pt x="79" y="126"/>
                                      </a:lnTo>
                                      <a:lnTo>
                                        <a:pt x="69" y="137"/>
                                      </a:lnTo>
                                      <a:lnTo>
                                        <a:pt x="63" y="147"/>
                                      </a:lnTo>
                                      <a:lnTo>
                                        <a:pt x="55" y="159"/>
                                      </a:lnTo>
                                      <a:lnTo>
                                        <a:pt x="49" y="173"/>
                                      </a:lnTo>
                                      <a:lnTo>
                                        <a:pt x="45" y="190"/>
                                      </a:lnTo>
                                      <a:lnTo>
                                        <a:pt x="41" y="206"/>
                                      </a:lnTo>
                                      <a:lnTo>
                                        <a:pt x="39" y="222"/>
                                      </a:lnTo>
                                      <a:lnTo>
                                        <a:pt x="38" y="241"/>
                                      </a:lnTo>
                                      <a:lnTo>
                                        <a:pt x="39" y="261"/>
                                      </a:lnTo>
                                      <a:lnTo>
                                        <a:pt x="40" y="280"/>
                                      </a:lnTo>
                                      <a:lnTo>
                                        <a:pt x="44" y="298"/>
                                      </a:lnTo>
                                      <a:lnTo>
                                        <a:pt x="49" y="316"/>
                                      </a:lnTo>
                                      <a:lnTo>
                                        <a:pt x="58" y="329"/>
                                      </a:lnTo>
                                      <a:lnTo>
                                        <a:pt x="68" y="345"/>
                                      </a:lnTo>
                                      <a:lnTo>
                                        <a:pt x="79" y="357"/>
                                      </a:lnTo>
                                      <a:lnTo>
                                        <a:pt x="92" y="372"/>
                                      </a:lnTo>
                                      <a:lnTo>
                                        <a:pt x="74" y="368"/>
                                      </a:lnTo>
                                      <a:lnTo>
                                        <a:pt x="64" y="360"/>
                                      </a:lnTo>
                                      <a:lnTo>
                                        <a:pt x="54" y="352"/>
                                      </a:lnTo>
                                      <a:lnTo>
                                        <a:pt x="44" y="341"/>
                                      </a:lnTo>
                                      <a:lnTo>
                                        <a:pt x="34" y="331"/>
                                      </a:lnTo>
                                      <a:lnTo>
                                        <a:pt x="26" y="321"/>
                                      </a:lnTo>
                                      <a:lnTo>
                                        <a:pt x="20" y="310"/>
                                      </a:lnTo>
                                      <a:lnTo>
                                        <a:pt x="12" y="296"/>
                                      </a:lnTo>
                                      <a:lnTo>
                                        <a:pt x="5" y="280"/>
                                      </a:lnTo>
                                      <a:lnTo>
                                        <a:pt x="0" y="261"/>
                                      </a:lnTo>
                                      <a:lnTo>
                                        <a:pt x="66" y="35"/>
                                      </a:lnTo>
                                      <a:lnTo>
                                        <a:pt x="95" y="0"/>
                                      </a:lnTo>
                                      <a:lnTo>
                                        <a:pt x="133" y="6"/>
                                      </a:lnTo>
                                      <a:lnTo>
                                        <a:pt x="147" y="20"/>
                                      </a:lnTo>
                                      <a:lnTo>
                                        <a:pt x="150" y="3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5F009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s-ES"/>
                                </a:p>
                              </p:txBody>
                            </p:sp>
                          </p:grpSp>
                          <p:sp>
                            <p:nvSpPr>
                              <p:cNvPr id="74817" name="Freeform 4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294" y="2572"/>
                                <a:ext cx="399" cy="1068"/>
                              </a:xfrm>
                              <a:custGeom>
                                <a:avLst/>
                                <a:gdLst>
                                  <a:gd name="T0" fmla="*/ 197 w 399"/>
                                  <a:gd name="T1" fmla="*/ 0 h 1068"/>
                                  <a:gd name="T2" fmla="*/ 225 w 399"/>
                                  <a:gd name="T3" fmla="*/ 24 h 1068"/>
                                  <a:gd name="T4" fmla="*/ 251 w 399"/>
                                  <a:gd name="T5" fmla="*/ 50 h 1068"/>
                                  <a:gd name="T6" fmla="*/ 277 w 399"/>
                                  <a:gd name="T7" fmla="*/ 80 h 1068"/>
                                  <a:gd name="T8" fmla="*/ 301 w 399"/>
                                  <a:gd name="T9" fmla="*/ 112 h 1068"/>
                                  <a:gd name="T10" fmla="*/ 324 w 399"/>
                                  <a:gd name="T11" fmla="*/ 145 h 1068"/>
                                  <a:gd name="T12" fmla="*/ 342 w 399"/>
                                  <a:gd name="T13" fmla="*/ 172 h 1068"/>
                                  <a:gd name="T14" fmla="*/ 349 w 399"/>
                                  <a:gd name="T15" fmla="*/ 187 h 1068"/>
                                  <a:gd name="T16" fmla="*/ 378 w 399"/>
                                  <a:gd name="T17" fmla="*/ 402 h 1068"/>
                                  <a:gd name="T18" fmla="*/ 378 w 399"/>
                                  <a:gd name="T19" fmla="*/ 923 h 1068"/>
                                  <a:gd name="T20" fmla="*/ 386 w 399"/>
                                  <a:gd name="T21" fmla="*/ 983 h 1068"/>
                                  <a:gd name="T22" fmla="*/ 399 w 399"/>
                                  <a:gd name="T23" fmla="*/ 1014 h 1068"/>
                                  <a:gd name="T24" fmla="*/ 369 w 399"/>
                                  <a:gd name="T25" fmla="*/ 1050 h 1068"/>
                                  <a:gd name="T26" fmla="*/ 311 w 399"/>
                                  <a:gd name="T27" fmla="*/ 1068 h 1068"/>
                                  <a:gd name="T28" fmla="*/ 264 w 399"/>
                                  <a:gd name="T29" fmla="*/ 1056 h 1068"/>
                                  <a:gd name="T30" fmla="*/ 275 w 399"/>
                                  <a:gd name="T31" fmla="*/ 935 h 1068"/>
                                  <a:gd name="T32" fmla="*/ 281 w 399"/>
                                  <a:gd name="T33" fmla="*/ 845 h 1068"/>
                                  <a:gd name="T34" fmla="*/ 299 w 399"/>
                                  <a:gd name="T35" fmla="*/ 621 h 1068"/>
                                  <a:gd name="T36" fmla="*/ 304 w 399"/>
                                  <a:gd name="T37" fmla="*/ 504 h 1068"/>
                                  <a:gd name="T38" fmla="*/ 303 w 399"/>
                                  <a:gd name="T39" fmla="*/ 482 h 1068"/>
                                  <a:gd name="T40" fmla="*/ 302 w 399"/>
                                  <a:gd name="T41" fmla="*/ 465 h 1068"/>
                                  <a:gd name="T42" fmla="*/ 298 w 399"/>
                                  <a:gd name="T43" fmla="*/ 447 h 1068"/>
                                  <a:gd name="T44" fmla="*/ 294 w 399"/>
                                  <a:gd name="T45" fmla="*/ 435 h 1068"/>
                                  <a:gd name="T46" fmla="*/ 285 w 399"/>
                                  <a:gd name="T47" fmla="*/ 426 h 1068"/>
                                  <a:gd name="T48" fmla="*/ 276 w 399"/>
                                  <a:gd name="T49" fmla="*/ 422 h 1068"/>
                                  <a:gd name="T50" fmla="*/ 264 w 399"/>
                                  <a:gd name="T51" fmla="*/ 419 h 1068"/>
                                  <a:gd name="T52" fmla="*/ 252 w 399"/>
                                  <a:gd name="T53" fmla="*/ 421 h 1068"/>
                                  <a:gd name="T54" fmla="*/ 242 w 399"/>
                                  <a:gd name="T55" fmla="*/ 425 h 1068"/>
                                  <a:gd name="T56" fmla="*/ 234 w 399"/>
                                  <a:gd name="T57" fmla="*/ 435 h 1068"/>
                                  <a:gd name="T58" fmla="*/ 224 w 399"/>
                                  <a:gd name="T59" fmla="*/ 454 h 1068"/>
                                  <a:gd name="T60" fmla="*/ 174 w 399"/>
                                  <a:gd name="T61" fmla="*/ 618 h 1068"/>
                                  <a:gd name="T62" fmla="*/ 149 w 399"/>
                                  <a:gd name="T63" fmla="*/ 696 h 1068"/>
                                  <a:gd name="T64" fmla="*/ 125 w 399"/>
                                  <a:gd name="T65" fmla="*/ 889 h 1068"/>
                                  <a:gd name="T66" fmla="*/ 124 w 399"/>
                                  <a:gd name="T67" fmla="*/ 1042 h 1068"/>
                                  <a:gd name="T68" fmla="*/ 0 w 399"/>
                                  <a:gd name="T69" fmla="*/ 1017 h 1068"/>
                                  <a:gd name="T70" fmla="*/ 17 w 399"/>
                                  <a:gd name="T71" fmla="*/ 971 h 1068"/>
                                  <a:gd name="T72" fmla="*/ 27 w 399"/>
                                  <a:gd name="T73" fmla="*/ 907 h 1068"/>
                                  <a:gd name="T74" fmla="*/ 62 w 399"/>
                                  <a:gd name="T75" fmla="*/ 754 h 1068"/>
                                  <a:gd name="T76" fmla="*/ 97 w 399"/>
                                  <a:gd name="T77" fmla="*/ 599 h 1068"/>
                                  <a:gd name="T78" fmla="*/ 132 w 399"/>
                                  <a:gd name="T79" fmla="*/ 457 h 1068"/>
                                  <a:gd name="T80" fmla="*/ 195 w 399"/>
                                  <a:gd name="T81" fmla="*/ 343 h 1068"/>
                                  <a:gd name="T82" fmla="*/ 189 w 399"/>
                                  <a:gd name="T83" fmla="*/ 174 h 1068"/>
                                  <a:gd name="T84" fmla="*/ 119 w 399"/>
                                  <a:gd name="T85" fmla="*/ 8 h 1068"/>
                                  <a:gd name="T86" fmla="*/ 197 w 399"/>
                                  <a:gd name="T87" fmla="*/ 0 h 1068"/>
                                  <a:gd name="T88" fmla="*/ 0 60000 65536"/>
                                  <a:gd name="T89" fmla="*/ 0 60000 65536"/>
                                  <a:gd name="T90" fmla="*/ 0 60000 65536"/>
                                  <a:gd name="T91" fmla="*/ 0 60000 65536"/>
                                  <a:gd name="T92" fmla="*/ 0 60000 65536"/>
                                  <a:gd name="T93" fmla="*/ 0 60000 65536"/>
                                  <a:gd name="T94" fmla="*/ 0 60000 65536"/>
                                  <a:gd name="T95" fmla="*/ 0 60000 65536"/>
                                  <a:gd name="T96" fmla="*/ 0 60000 65536"/>
                                  <a:gd name="T97" fmla="*/ 0 60000 65536"/>
                                  <a:gd name="T98" fmla="*/ 0 60000 65536"/>
                                  <a:gd name="T99" fmla="*/ 0 60000 65536"/>
                                  <a:gd name="T100" fmla="*/ 0 60000 65536"/>
                                  <a:gd name="T101" fmla="*/ 0 60000 65536"/>
                                  <a:gd name="T102" fmla="*/ 0 60000 65536"/>
                                  <a:gd name="T103" fmla="*/ 0 60000 65536"/>
                                  <a:gd name="T104" fmla="*/ 0 60000 65536"/>
                                  <a:gd name="T105" fmla="*/ 0 60000 65536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w 399"/>
                                  <a:gd name="T133" fmla="*/ 0 h 1068"/>
                                  <a:gd name="T134" fmla="*/ 399 w 399"/>
                                  <a:gd name="T135" fmla="*/ 1068 h 1068"/>
                                </a:gdLst>
                                <a:ahLst/>
                                <a:cxnLst>
                                  <a:cxn ang="T88">
                                    <a:pos x="T0" y="T1"/>
                                  </a:cxn>
                                  <a:cxn ang="T89">
                                    <a:pos x="T2" y="T3"/>
                                  </a:cxn>
                                  <a:cxn ang="T90">
                                    <a:pos x="T4" y="T5"/>
                                  </a:cxn>
                                  <a:cxn ang="T91">
                                    <a:pos x="T6" y="T7"/>
                                  </a:cxn>
                                  <a:cxn ang="T92">
                                    <a:pos x="T8" y="T9"/>
                                  </a:cxn>
                                  <a:cxn ang="T93">
                                    <a:pos x="T10" y="T11"/>
                                  </a:cxn>
                                  <a:cxn ang="T94">
                                    <a:pos x="T12" y="T13"/>
                                  </a:cxn>
                                  <a:cxn ang="T95">
                                    <a:pos x="T14" y="T15"/>
                                  </a:cxn>
                                  <a:cxn ang="T96">
                                    <a:pos x="T16" y="T17"/>
                                  </a:cxn>
                                  <a:cxn ang="T97">
                                    <a:pos x="T18" y="T19"/>
                                  </a:cxn>
                                  <a:cxn ang="T98">
                                    <a:pos x="T20" y="T21"/>
                                  </a:cxn>
                                  <a:cxn ang="T99">
                                    <a:pos x="T22" y="T23"/>
                                  </a:cxn>
                                  <a:cxn ang="T100">
                                    <a:pos x="T24" y="T25"/>
                                  </a:cxn>
                                  <a:cxn ang="T101">
                                    <a:pos x="T26" y="T27"/>
                                  </a:cxn>
                                  <a:cxn ang="T102">
                                    <a:pos x="T28" y="T29"/>
                                  </a:cxn>
                                  <a:cxn ang="T103">
                                    <a:pos x="T30" y="T31"/>
                                  </a:cxn>
                                  <a:cxn ang="T104">
                                    <a:pos x="T32" y="T33"/>
                                  </a:cxn>
                                  <a:cxn ang="T105">
                                    <a:pos x="T34" y="T35"/>
                                  </a:cxn>
                                  <a:cxn ang="T106">
                                    <a:pos x="T36" y="T37"/>
                                  </a:cxn>
                                  <a:cxn ang="T107">
                                    <a:pos x="T38" y="T39"/>
                                  </a:cxn>
                                  <a:cxn ang="T108">
                                    <a:pos x="T40" y="T41"/>
                                  </a:cxn>
                                  <a:cxn ang="T109">
                                    <a:pos x="T42" y="T43"/>
                                  </a:cxn>
                                  <a:cxn ang="T110">
                                    <a:pos x="T44" y="T45"/>
                                  </a:cxn>
                                  <a:cxn ang="T111">
                                    <a:pos x="T46" y="T47"/>
                                  </a:cxn>
                                  <a:cxn ang="T112">
                                    <a:pos x="T48" y="T49"/>
                                  </a:cxn>
                                  <a:cxn ang="T113">
                                    <a:pos x="T50" y="T51"/>
                                  </a:cxn>
                                  <a:cxn ang="T114">
                                    <a:pos x="T52" y="T53"/>
                                  </a:cxn>
                                  <a:cxn ang="T115">
                                    <a:pos x="T54" y="T55"/>
                                  </a:cxn>
                                  <a:cxn ang="T116">
                                    <a:pos x="T56" y="T57"/>
                                  </a:cxn>
                                  <a:cxn ang="T117">
                                    <a:pos x="T58" y="T59"/>
                                  </a:cxn>
                                  <a:cxn ang="T118">
                                    <a:pos x="T60" y="T61"/>
                                  </a:cxn>
                                  <a:cxn ang="T119">
                                    <a:pos x="T62" y="T63"/>
                                  </a:cxn>
                                  <a:cxn ang="T120">
                                    <a:pos x="T64" y="T65"/>
                                  </a:cxn>
                                  <a:cxn ang="T121">
                                    <a:pos x="T66" y="T67"/>
                                  </a:cxn>
                                  <a:cxn ang="T122">
                                    <a:pos x="T68" y="T69"/>
                                  </a:cxn>
                                  <a:cxn ang="T123">
                                    <a:pos x="T70" y="T71"/>
                                  </a:cxn>
                                  <a:cxn ang="T124">
                                    <a:pos x="T72" y="T73"/>
                                  </a:cxn>
                                  <a:cxn ang="T125">
                                    <a:pos x="T74" y="T75"/>
                                  </a:cxn>
                                  <a:cxn ang="T126">
                                    <a:pos x="T76" y="T77"/>
                                  </a:cxn>
                                  <a:cxn ang="T127">
                                    <a:pos x="T78" y="T79"/>
                                  </a:cxn>
                                  <a:cxn ang="T128">
                                    <a:pos x="T80" y="T81"/>
                                  </a:cxn>
                                  <a:cxn ang="T129">
                                    <a:pos x="T82" y="T83"/>
                                  </a:cxn>
                                  <a:cxn ang="T130">
                                    <a:pos x="T84" y="T85"/>
                                  </a:cxn>
                                  <a:cxn ang="T131">
                                    <a:pos x="T86" y="T87"/>
                                  </a:cxn>
                                </a:cxnLst>
                                <a:rect l="T132" t="T133" r="T134" b="T135"/>
                                <a:pathLst>
                                  <a:path w="399" h="1068">
                                    <a:moveTo>
                                      <a:pt x="197" y="0"/>
                                    </a:moveTo>
                                    <a:lnTo>
                                      <a:pt x="225" y="24"/>
                                    </a:lnTo>
                                    <a:lnTo>
                                      <a:pt x="251" y="50"/>
                                    </a:lnTo>
                                    <a:lnTo>
                                      <a:pt x="277" y="80"/>
                                    </a:lnTo>
                                    <a:lnTo>
                                      <a:pt x="301" y="112"/>
                                    </a:lnTo>
                                    <a:lnTo>
                                      <a:pt x="324" y="145"/>
                                    </a:lnTo>
                                    <a:lnTo>
                                      <a:pt x="342" y="172"/>
                                    </a:lnTo>
                                    <a:lnTo>
                                      <a:pt x="349" y="187"/>
                                    </a:lnTo>
                                    <a:lnTo>
                                      <a:pt x="378" y="402"/>
                                    </a:lnTo>
                                    <a:lnTo>
                                      <a:pt x="378" y="923"/>
                                    </a:lnTo>
                                    <a:lnTo>
                                      <a:pt x="386" y="983"/>
                                    </a:lnTo>
                                    <a:lnTo>
                                      <a:pt x="399" y="1014"/>
                                    </a:lnTo>
                                    <a:lnTo>
                                      <a:pt x="369" y="1050"/>
                                    </a:lnTo>
                                    <a:lnTo>
                                      <a:pt x="311" y="1068"/>
                                    </a:lnTo>
                                    <a:lnTo>
                                      <a:pt x="264" y="1056"/>
                                    </a:lnTo>
                                    <a:lnTo>
                                      <a:pt x="275" y="935"/>
                                    </a:lnTo>
                                    <a:lnTo>
                                      <a:pt x="281" y="845"/>
                                    </a:lnTo>
                                    <a:lnTo>
                                      <a:pt x="299" y="621"/>
                                    </a:lnTo>
                                    <a:lnTo>
                                      <a:pt x="304" y="504"/>
                                    </a:lnTo>
                                    <a:lnTo>
                                      <a:pt x="303" y="482"/>
                                    </a:lnTo>
                                    <a:lnTo>
                                      <a:pt x="302" y="465"/>
                                    </a:lnTo>
                                    <a:lnTo>
                                      <a:pt x="298" y="447"/>
                                    </a:lnTo>
                                    <a:lnTo>
                                      <a:pt x="294" y="435"/>
                                    </a:lnTo>
                                    <a:lnTo>
                                      <a:pt x="285" y="426"/>
                                    </a:lnTo>
                                    <a:lnTo>
                                      <a:pt x="276" y="422"/>
                                    </a:lnTo>
                                    <a:lnTo>
                                      <a:pt x="264" y="419"/>
                                    </a:lnTo>
                                    <a:lnTo>
                                      <a:pt x="252" y="421"/>
                                    </a:lnTo>
                                    <a:lnTo>
                                      <a:pt x="242" y="425"/>
                                    </a:lnTo>
                                    <a:lnTo>
                                      <a:pt x="234" y="435"/>
                                    </a:lnTo>
                                    <a:lnTo>
                                      <a:pt x="224" y="454"/>
                                    </a:lnTo>
                                    <a:lnTo>
                                      <a:pt x="174" y="618"/>
                                    </a:lnTo>
                                    <a:lnTo>
                                      <a:pt x="149" y="696"/>
                                    </a:lnTo>
                                    <a:lnTo>
                                      <a:pt x="125" y="889"/>
                                    </a:lnTo>
                                    <a:lnTo>
                                      <a:pt x="124" y="1042"/>
                                    </a:lnTo>
                                    <a:lnTo>
                                      <a:pt x="0" y="1017"/>
                                    </a:lnTo>
                                    <a:lnTo>
                                      <a:pt x="17" y="971"/>
                                    </a:lnTo>
                                    <a:lnTo>
                                      <a:pt x="27" y="907"/>
                                    </a:lnTo>
                                    <a:lnTo>
                                      <a:pt x="62" y="754"/>
                                    </a:lnTo>
                                    <a:lnTo>
                                      <a:pt x="97" y="599"/>
                                    </a:lnTo>
                                    <a:lnTo>
                                      <a:pt x="132" y="457"/>
                                    </a:lnTo>
                                    <a:lnTo>
                                      <a:pt x="195" y="343"/>
                                    </a:lnTo>
                                    <a:lnTo>
                                      <a:pt x="189" y="174"/>
                                    </a:lnTo>
                                    <a:lnTo>
                                      <a:pt x="119" y="8"/>
                                    </a:lnTo>
                                    <a:lnTo>
                                      <a:pt x="197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9F3FD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s-ES"/>
                              </a:p>
                            </p:txBody>
                          </p:sp>
                        </p:grpSp>
                        <p:sp>
                          <p:nvSpPr>
                            <p:cNvPr id="74815" name="Freeform 40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200" y="2572"/>
                              <a:ext cx="301" cy="727"/>
                            </a:xfrm>
                            <a:custGeom>
                              <a:avLst/>
                              <a:gdLst>
                                <a:gd name="T0" fmla="*/ 122 w 301"/>
                                <a:gd name="T1" fmla="*/ 0 h 727"/>
                                <a:gd name="T2" fmla="*/ 210 w 301"/>
                                <a:gd name="T3" fmla="*/ 0 h 727"/>
                                <a:gd name="T4" fmla="*/ 226 w 301"/>
                                <a:gd name="T5" fmla="*/ 20 h 727"/>
                                <a:gd name="T6" fmla="*/ 237 w 301"/>
                                <a:gd name="T7" fmla="*/ 37 h 727"/>
                                <a:gd name="T8" fmla="*/ 249 w 301"/>
                                <a:gd name="T9" fmla="*/ 61 h 727"/>
                                <a:gd name="T10" fmla="*/ 260 w 301"/>
                                <a:gd name="T11" fmla="*/ 85 h 727"/>
                                <a:gd name="T12" fmla="*/ 271 w 301"/>
                                <a:gd name="T13" fmla="*/ 110 h 727"/>
                                <a:gd name="T14" fmla="*/ 280 w 301"/>
                                <a:gd name="T15" fmla="*/ 136 h 727"/>
                                <a:gd name="T16" fmla="*/ 290 w 301"/>
                                <a:gd name="T17" fmla="*/ 160 h 727"/>
                                <a:gd name="T18" fmla="*/ 299 w 301"/>
                                <a:gd name="T19" fmla="*/ 186 h 727"/>
                                <a:gd name="T20" fmla="*/ 301 w 301"/>
                                <a:gd name="T21" fmla="*/ 208 h 727"/>
                                <a:gd name="T22" fmla="*/ 297 w 301"/>
                                <a:gd name="T23" fmla="*/ 339 h 727"/>
                                <a:gd name="T24" fmla="*/ 290 w 301"/>
                                <a:gd name="T25" fmla="*/ 363 h 727"/>
                                <a:gd name="T26" fmla="*/ 283 w 301"/>
                                <a:gd name="T27" fmla="*/ 384 h 727"/>
                                <a:gd name="T28" fmla="*/ 274 w 301"/>
                                <a:gd name="T29" fmla="*/ 403 h 727"/>
                                <a:gd name="T30" fmla="*/ 264 w 301"/>
                                <a:gd name="T31" fmla="*/ 421 h 727"/>
                                <a:gd name="T32" fmla="*/ 252 w 301"/>
                                <a:gd name="T33" fmla="*/ 438 h 727"/>
                                <a:gd name="T34" fmla="*/ 236 w 301"/>
                                <a:gd name="T35" fmla="*/ 453 h 727"/>
                                <a:gd name="T36" fmla="*/ 220 w 301"/>
                                <a:gd name="T37" fmla="*/ 465 h 727"/>
                                <a:gd name="T38" fmla="*/ 202 w 301"/>
                                <a:gd name="T39" fmla="*/ 476 h 727"/>
                                <a:gd name="T40" fmla="*/ 184 w 301"/>
                                <a:gd name="T41" fmla="*/ 485 h 727"/>
                                <a:gd name="T42" fmla="*/ 165 w 301"/>
                                <a:gd name="T43" fmla="*/ 494 h 727"/>
                                <a:gd name="T44" fmla="*/ 147 w 301"/>
                                <a:gd name="T45" fmla="*/ 504 h 727"/>
                                <a:gd name="T46" fmla="*/ 130 w 301"/>
                                <a:gd name="T47" fmla="*/ 511 h 727"/>
                                <a:gd name="T48" fmla="*/ 111 w 301"/>
                                <a:gd name="T49" fmla="*/ 520 h 727"/>
                                <a:gd name="T50" fmla="*/ 96 w 301"/>
                                <a:gd name="T51" fmla="*/ 529 h 727"/>
                                <a:gd name="T52" fmla="*/ 82 w 301"/>
                                <a:gd name="T53" fmla="*/ 540 h 727"/>
                                <a:gd name="T54" fmla="*/ 65 w 301"/>
                                <a:gd name="T55" fmla="*/ 555 h 727"/>
                                <a:gd name="T56" fmla="*/ 52 w 301"/>
                                <a:gd name="T57" fmla="*/ 570 h 727"/>
                                <a:gd name="T58" fmla="*/ 42 w 301"/>
                                <a:gd name="T59" fmla="*/ 586 h 727"/>
                                <a:gd name="T60" fmla="*/ 33 w 301"/>
                                <a:gd name="T61" fmla="*/ 605 h 727"/>
                                <a:gd name="T62" fmla="*/ 26 w 301"/>
                                <a:gd name="T63" fmla="*/ 625 h 727"/>
                                <a:gd name="T64" fmla="*/ 18 w 301"/>
                                <a:gd name="T65" fmla="*/ 648 h 727"/>
                                <a:gd name="T66" fmla="*/ 13 w 301"/>
                                <a:gd name="T67" fmla="*/ 669 h 727"/>
                                <a:gd name="T68" fmla="*/ 9 w 301"/>
                                <a:gd name="T69" fmla="*/ 693 h 727"/>
                                <a:gd name="T70" fmla="*/ 6 w 301"/>
                                <a:gd name="T71" fmla="*/ 720 h 727"/>
                                <a:gd name="T72" fmla="*/ 4 w 301"/>
                                <a:gd name="T73" fmla="*/ 727 h 727"/>
                                <a:gd name="T74" fmla="*/ 0 w 301"/>
                                <a:gd name="T75" fmla="*/ 672 h 727"/>
                                <a:gd name="T76" fmla="*/ 2 w 301"/>
                                <a:gd name="T77" fmla="*/ 633 h 727"/>
                                <a:gd name="T78" fmla="*/ 4 w 301"/>
                                <a:gd name="T79" fmla="*/ 603 h 727"/>
                                <a:gd name="T80" fmla="*/ 8 w 301"/>
                                <a:gd name="T81" fmla="*/ 582 h 727"/>
                                <a:gd name="T82" fmla="*/ 12 w 301"/>
                                <a:gd name="T83" fmla="*/ 559 h 727"/>
                                <a:gd name="T84" fmla="*/ 21 w 301"/>
                                <a:gd name="T85" fmla="*/ 540 h 727"/>
                                <a:gd name="T86" fmla="*/ 28 w 301"/>
                                <a:gd name="T87" fmla="*/ 524 h 727"/>
                                <a:gd name="T88" fmla="*/ 37 w 301"/>
                                <a:gd name="T89" fmla="*/ 507 h 727"/>
                                <a:gd name="T90" fmla="*/ 50 w 301"/>
                                <a:gd name="T91" fmla="*/ 489 h 727"/>
                                <a:gd name="T92" fmla="*/ 62 w 301"/>
                                <a:gd name="T93" fmla="*/ 476 h 727"/>
                                <a:gd name="T94" fmla="*/ 76 w 301"/>
                                <a:gd name="T95" fmla="*/ 460 h 727"/>
                                <a:gd name="T96" fmla="*/ 92 w 301"/>
                                <a:gd name="T97" fmla="*/ 442 h 727"/>
                                <a:gd name="T98" fmla="*/ 110 w 301"/>
                                <a:gd name="T99" fmla="*/ 422 h 727"/>
                                <a:gd name="T100" fmla="*/ 125 w 301"/>
                                <a:gd name="T101" fmla="*/ 405 h 727"/>
                                <a:gd name="T102" fmla="*/ 138 w 301"/>
                                <a:gd name="T103" fmla="*/ 386 h 727"/>
                                <a:gd name="T104" fmla="*/ 150 w 301"/>
                                <a:gd name="T105" fmla="*/ 367 h 727"/>
                                <a:gd name="T106" fmla="*/ 159 w 301"/>
                                <a:gd name="T107" fmla="*/ 348 h 727"/>
                                <a:gd name="T108" fmla="*/ 169 w 301"/>
                                <a:gd name="T109" fmla="*/ 329 h 727"/>
                                <a:gd name="T110" fmla="*/ 176 w 301"/>
                                <a:gd name="T111" fmla="*/ 308 h 727"/>
                                <a:gd name="T112" fmla="*/ 184 w 301"/>
                                <a:gd name="T113" fmla="*/ 285 h 727"/>
                                <a:gd name="T114" fmla="*/ 188 w 301"/>
                                <a:gd name="T115" fmla="*/ 269 h 727"/>
                                <a:gd name="T116" fmla="*/ 122 w 301"/>
                                <a:gd name="T117" fmla="*/ 0 h 727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60000 65536"/>
                                <a:gd name="T160" fmla="*/ 0 60000 65536"/>
                                <a:gd name="T161" fmla="*/ 0 60000 65536"/>
                                <a:gd name="T162" fmla="*/ 0 60000 65536"/>
                                <a:gd name="T163" fmla="*/ 0 60000 65536"/>
                                <a:gd name="T164" fmla="*/ 0 60000 65536"/>
                                <a:gd name="T165" fmla="*/ 0 60000 65536"/>
                                <a:gd name="T166" fmla="*/ 0 60000 65536"/>
                                <a:gd name="T167" fmla="*/ 0 60000 65536"/>
                                <a:gd name="T168" fmla="*/ 0 60000 65536"/>
                                <a:gd name="T169" fmla="*/ 0 60000 65536"/>
                                <a:gd name="T170" fmla="*/ 0 60000 65536"/>
                                <a:gd name="T171" fmla="*/ 0 60000 65536"/>
                                <a:gd name="T172" fmla="*/ 0 60000 65536"/>
                                <a:gd name="T173" fmla="*/ 0 60000 65536"/>
                                <a:gd name="T174" fmla="*/ 0 60000 65536"/>
                                <a:gd name="T175" fmla="*/ 0 60000 65536"/>
                                <a:gd name="T176" fmla="*/ 0 60000 65536"/>
                                <a:gd name="T177" fmla="*/ 0 w 301"/>
                                <a:gd name="T178" fmla="*/ 0 h 727"/>
                                <a:gd name="T179" fmla="*/ 301 w 301"/>
                                <a:gd name="T180" fmla="*/ 727 h 727"/>
                              </a:gdLst>
                              <a:ahLst/>
                              <a:cxnLst>
                                <a:cxn ang="T118">
                                  <a:pos x="T0" y="T1"/>
                                </a:cxn>
                                <a:cxn ang="T119">
                                  <a:pos x="T2" y="T3"/>
                                </a:cxn>
                                <a:cxn ang="T120">
                                  <a:pos x="T4" y="T5"/>
                                </a:cxn>
                                <a:cxn ang="T121">
                                  <a:pos x="T6" y="T7"/>
                                </a:cxn>
                                <a:cxn ang="T122">
                                  <a:pos x="T8" y="T9"/>
                                </a:cxn>
                                <a:cxn ang="T123">
                                  <a:pos x="T10" y="T11"/>
                                </a:cxn>
                                <a:cxn ang="T124">
                                  <a:pos x="T12" y="T13"/>
                                </a:cxn>
                                <a:cxn ang="T125">
                                  <a:pos x="T14" y="T15"/>
                                </a:cxn>
                                <a:cxn ang="T126">
                                  <a:pos x="T16" y="T17"/>
                                </a:cxn>
                                <a:cxn ang="T127">
                                  <a:pos x="T18" y="T19"/>
                                </a:cxn>
                                <a:cxn ang="T128">
                                  <a:pos x="T20" y="T21"/>
                                </a:cxn>
                                <a:cxn ang="T129">
                                  <a:pos x="T22" y="T23"/>
                                </a:cxn>
                                <a:cxn ang="T130">
                                  <a:pos x="T24" y="T25"/>
                                </a:cxn>
                                <a:cxn ang="T131">
                                  <a:pos x="T26" y="T27"/>
                                </a:cxn>
                                <a:cxn ang="T132">
                                  <a:pos x="T28" y="T29"/>
                                </a:cxn>
                                <a:cxn ang="T133">
                                  <a:pos x="T30" y="T31"/>
                                </a:cxn>
                                <a:cxn ang="T134">
                                  <a:pos x="T32" y="T33"/>
                                </a:cxn>
                                <a:cxn ang="T135">
                                  <a:pos x="T34" y="T35"/>
                                </a:cxn>
                                <a:cxn ang="T136">
                                  <a:pos x="T36" y="T37"/>
                                </a:cxn>
                                <a:cxn ang="T137">
                                  <a:pos x="T38" y="T39"/>
                                </a:cxn>
                                <a:cxn ang="T138">
                                  <a:pos x="T40" y="T41"/>
                                </a:cxn>
                                <a:cxn ang="T139">
                                  <a:pos x="T42" y="T43"/>
                                </a:cxn>
                                <a:cxn ang="T140">
                                  <a:pos x="T44" y="T45"/>
                                </a:cxn>
                                <a:cxn ang="T141">
                                  <a:pos x="T46" y="T47"/>
                                </a:cxn>
                                <a:cxn ang="T142">
                                  <a:pos x="T48" y="T49"/>
                                </a:cxn>
                                <a:cxn ang="T143">
                                  <a:pos x="T50" y="T51"/>
                                </a:cxn>
                                <a:cxn ang="T144">
                                  <a:pos x="T52" y="T53"/>
                                </a:cxn>
                                <a:cxn ang="T145">
                                  <a:pos x="T54" y="T55"/>
                                </a:cxn>
                                <a:cxn ang="T146">
                                  <a:pos x="T56" y="T57"/>
                                </a:cxn>
                                <a:cxn ang="T147">
                                  <a:pos x="T58" y="T59"/>
                                </a:cxn>
                                <a:cxn ang="T148">
                                  <a:pos x="T60" y="T61"/>
                                </a:cxn>
                                <a:cxn ang="T149">
                                  <a:pos x="T62" y="T63"/>
                                </a:cxn>
                                <a:cxn ang="T150">
                                  <a:pos x="T64" y="T65"/>
                                </a:cxn>
                                <a:cxn ang="T151">
                                  <a:pos x="T66" y="T67"/>
                                </a:cxn>
                                <a:cxn ang="T152">
                                  <a:pos x="T68" y="T69"/>
                                </a:cxn>
                                <a:cxn ang="T153">
                                  <a:pos x="T70" y="T71"/>
                                </a:cxn>
                                <a:cxn ang="T154">
                                  <a:pos x="T72" y="T73"/>
                                </a:cxn>
                                <a:cxn ang="T155">
                                  <a:pos x="T74" y="T75"/>
                                </a:cxn>
                                <a:cxn ang="T156">
                                  <a:pos x="T76" y="T77"/>
                                </a:cxn>
                                <a:cxn ang="T157">
                                  <a:pos x="T78" y="T79"/>
                                </a:cxn>
                                <a:cxn ang="T158">
                                  <a:pos x="T80" y="T81"/>
                                </a:cxn>
                                <a:cxn ang="T159">
                                  <a:pos x="T82" y="T83"/>
                                </a:cxn>
                                <a:cxn ang="T160">
                                  <a:pos x="T84" y="T85"/>
                                </a:cxn>
                                <a:cxn ang="T161">
                                  <a:pos x="T86" y="T87"/>
                                </a:cxn>
                                <a:cxn ang="T162">
                                  <a:pos x="T88" y="T89"/>
                                </a:cxn>
                                <a:cxn ang="T163">
                                  <a:pos x="T90" y="T91"/>
                                </a:cxn>
                                <a:cxn ang="T164">
                                  <a:pos x="T92" y="T93"/>
                                </a:cxn>
                                <a:cxn ang="T165">
                                  <a:pos x="T94" y="T95"/>
                                </a:cxn>
                                <a:cxn ang="T166">
                                  <a:pos x="T96" y="T97"/>
                                </a:cxn>
                                <a:cxn ang="T167">
                                  <a:pos x="T98" y="T99"/>
                                </a:cxn>
                                <a:cxn ang="T168">
                                  <a:pos x="T100" y="T101"/>
                                </a:cxn>
                                <a:cxn ang="T169">
                                  <a:pos x="T102" y="T103"/>
                                </a:cxn>
                                <a:cxn ang="T170">
                                  <a:pos x="T104" y="T105"/>
                                </a:cxn>
                                <a:cxn ang="T171">
                                  <a:pos x="T106" y="T107"/>
                                </a:cxn>
                                <a:cxn ang="T172">
                                  <a:pos x="T108" y="T109"/>
                                </a:cxn>
                                <a:cxn ang="T173">
                                  <a:pos x="T110" y="T111"/>
                                </a:cxn>
                                <a:cxn ang="T174">
                                  <a:pos x="T112" y="T113"/>
                                </a:cxn>
                                <a:cxn ang="T175">
                                  <a:pos x="T114" y="T115"/>
                                </a:cxn>
                                <a:cxn ang="T176">
                                  <a:pos x="T116" y="T117"/>
                                </a:cxn>
                              </a:cxnLst>
                              <a:rect l="T177" t="T178" r="T179" b="T180"/>
                              <a:pathLst>
                                <a:path w="301" h="727">
                                  <a:moveTo>
                                    <a:pt x="122" y="0"/>
                                  </a:moveTo>
                                  <a:lnTo>
                                    <a:pt x="210" y="0"/>
                                  </a:lnTo>
                                  <a:lnTo>
                                    <a:pt x="226" y="20"/>
                                  </a:lnTo>
                                  <a:lnTo>
                                    <a:pt x="237" y="37"/>
                                  </a:lnTo>
                                  <a:lnTo>
                                    <a:pt x="249" y="61"/>
                                  </a:lnTo>
                                  <a:lnTo>
                                    <a:pt x="260" y="85"/>
                                  </a:lnTo>
                                  <a:lnTo>
                                    <a:pt x="271" y="110"/>
                                  </a:lnTo>
                                  <a:lnTo>
                                    <a:pt x="280" y="136"/>
                                  </a:lnTo>
                                  <a:lnTo>
                                    <a:pt x="290" y="160"/>
                                  </a:lnTo>
                                  <a:lnTo>
                                    <a:pt x="299" y="186"/>
                                  </a:lnTo>
                                  <a:lnTo>
                                    <a:pt x="301" y="208"/>
                                  </a:lnTo>
                                  <a:lnTo>
                                    <a:pt x="297" y="339"/>
                                  </a:lnTo>
                                  <a:lnTo>
                                    <a:pt x="290" y="363"/>
                                  </a:lnTo>
                                  <a:lnTo>
                                    <a:pt x="283" y="384"/>
                                  </a:lnTo>
                                  <a:lnTo>
                                    <a:pt x="274" y="403"/>
                                  </a:lnTo>
                                  <a:lnTo>
                                    <a:pt x="264" y="421"/>
                                  </a:lnTo>
                                  <a:lnTo>
                                    <a:pt x="252" y="438"/>
                                  </a:lnTo>
                                  <a:lnTo>
                                    <a:pt x="236" y="453"/>
                                  </a:lnTo>
                                  <a:lnTo>
                                    <a:pt x="220" y="465"/>
                                  </a:lnTo>
                                  <a:lnTo>
                                    <a:pt x="202" y="476"/>
                                  </a:lnTo>
                                  <a:lnTo>
                                    <a:pt x="184" y="485"/>
                                  </a:lnTo>
                                  <a:lnTo>
                                    <a:pt x="165" y="494"/>
                                  </a:lnTo>
                                  <a:lnTo>
                                    <a:pt x="147" y="504"/>
                                  </a:lnTo>
                                  <a:lnTo>
                                    <a:pt x="130" y="511"/>
                                  </a:lnTo>
                                  <a:lnTo>
                                    <a:pt x="111" y="520"/>
                                  </a:lnTo>
                                  <a:lnTo>
                                    <a:pt x="96" y="529"/>
                                  </a:lnTo>
                                  <a:lnTo>
                                    <a:pt x="82" y="540"/>
                                  </a:lnTo>
                                  <a:lnTo>
                                    <a:pt x="65" y="555"/>
                                  </a:lnTo>
                                  <a:lnTo>
                                    <a:pt x="52" y="570"/>
                                  </a:lnTo>
                                  <a:lnTo>
                                    <a:pt x="42" y="586"/>
                                  </a:lnTo>
                                  <a:lnTo>
                                    <a:pt x="33" y="605"/>
                                  </a:lnTo>
                                  <a:lnTo>
                                    <a:pt x="26" y="625"/>
                                  </a:lnTo>
                                  <a:lnTo>
                                    <a:pt x="18" y="648"/>
                                  </a:lnTo>
                                  <a:lnTo>
                                    <a:pt x="13" y="669"/>
                                  </a:lnTo>
                                  <a:lnTo>
                                    <a:pt x="9" y="693"/>
                                  </a:lnTo>
                                  <a:lnTo>
                                    <a:pt x="6" y="720"/>
                                  </a:lnTo>
                                  <a:lnTo>
                                    <a:pt x="4" y="727"/>
                                  </a:lnTo>
                                  <a:lnTo>
                                    <a:pt x="0" y="672"/>
                                  </a:lnTo>
                                  <a:lnTo>
                                    <a:pt x="2" y="633"/>
                                  </a:lnTo>
                                  <a:lnTo>
                                    <a:pt x="4" y="603"/>
                                  </a:lnTo>
                                  <a:lnTo>
                                    <a:pt x="8" y="582"/>
                                  </a:lnTo>
                                  <a:lnTo>
                                    <a:pt x="12" y="559"/>
                                  </a:lnTo>
                                  <a:lnTo>
                                    <a:pt x="21" y="540"/>
                                  </a:lnTo>
                                  <a:lnTo>
                                    <a:pt x="28" y="524"/>
                                  </a:lnTo>
                                  <a:lnTo>
                                    <a:pt x="37" y="507"/>
                                  </a:lnTo>
                                  <a:lnTo>
                                    <a:pt x="50" y="489"/>
                                  </a:lnTo>
                                  <a:lnTo>
                                    <a:pt x="62" y="476"/>
                                  </a:lnTo>
                                  <a:lnTo>
                                    <a:pt x="76" y="460"/>
                                  </a:lnTo>
                                  <a:lnTo>
                                    <a:pt x="92" y="442"/>
                                  </a:lnTo>
                                  <a:lnTo>
                                    <a:pt x="110" y="422"/>
                                  </a:lnTo>
                                  <a:lnTo>
                                    <a:pt x="125" y="405"/>
                                  </a:lnTo>
                                  <a:lnTo>
                                    <a:pt x="138" y="386"/>
                                  </a:lnTo>
                                  <a:lnTo>
                                    <a:pt x="150" y="367"/>
                                  </a:lnTo>
                                  <a:lnTo>
                                    <a:pt x="159" y="348"/>
                                  </a:lnTo>
                                  <a:lnTo>
                                    <a:pt x="169" y="329"/>
                                  </a:lnTo>
                                  <a:lnTo>
                                    <a:pt x="176" y="308"/>
                                  </a:lnTo>
                                  <a:lnTo>
                                    <a:pt x="184" y="285"/>
                                  </a:lnTo>
                                  <a:lnTo>
                                    <a:pt x="188" y="269"/>
                                  </a:lnTo>
                                  <a:lnTo>
                                    <a:pt x="12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5F00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</p:grpSp>
                      <p:grpSp>
                        <p:nvGrpSpPr>
                          <p:cNvPr id="74811" name="Group 40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55" y="2586"/>
                            <a:ext cx="353" cy="344"/>
                            <a:chOff x="1255" y="2586"/>
                            <a:chExt cx="353" cy="344"/>
                          </a:xfrm>
                        </p:grpSpPr>
                        <p:sp>
                          <p:nvSpPr>
                            <p:cNvPr id="74812" name="Freeform 4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255" y="2586"/>
                              <a:ext cx="303" cy="339"/>
                            </a:xfrm>
                            <a:custGeom>
                              <a:avLst/>
                              <a:gdLst>
                                <a:gd name="T0" fmla="*/ 90 w 303"/>
                                <a:gd name="T1" fmla="*/ 9 h 339"/>
                                <a:gd name="T2" fmla="*/ 75 w 303"/>
                                <a:gd name="T3" fmla="*/ 4 h 339"/>
                                <a:gd name="T4" fmla="*/ 57 w 303"/>
                                <a:gd name="T5" fmla="*/ 0 h 339"/>
                                <a:gd name="T6" fmla="*/ 41 w 303"/>
                                <a:gd name="T7" fmla="*/ 2 h 339"/>
                                <a:gd name="T8" fmla="*/ 26 w 303"/>
                                <a:gd name="T9" fmla="*/ 8 h 339"/>
                                <a:gd name="T10" fmla="*/ 13 w 303"/>
                                <a:gd name="T11" fmla="*/ 19 h 339"/>
                                <a:gd name="T12" fmla="*/ 7 w 303"/>
                                <a:gd name="T13" fmla="*/ 31 h 339"/>
                                <a:gd name="T14" fmla="*/ 2 w 303"/>
                                <a:gd name="T15" fmla="*/ 48 h 339"/>
                                <a:gd name="T16" fmla="*/ 0 w 303"/>
                                <a:gd name="T17" fmla="*/ 64 h 339"/>
                                <a:gd name="T18" fmla="*/ 1 w 303"/>
                                <a:gd name="T19" fmla="*/ 80 h 339"/>
                                <a:gd name="T20" fmla="*/ 3 w 303"/>
                                <a:gd name="T21" fmla="*/ 100 h 339"/>
                                <a:gd name="T22" fmla="*/ 7 w 303"/>
                                <a:gd name="T23" fmla="*/ 125 h 339"/>
                                <a:gd name="T24" fmla="*/ 10 w 303"/>
                                <a:gd name="T25" fmla="*/ 137 h 339"/>
                                <a:gd name="T26" fmla="*/ 26 w 303"/>
                                <a:gd name="T27" fmla="*/ 147 h 339"/>
                                <a:gd name="T28" fmla="*/ 38 w 303"/>
                                <a:gd name="T29" fmla="*/ 157 h 339"/>
                                <a:gd name="T30" fmla="*/ 51 w 303"/>
                                <a:gd name="T31" fmla="*/ 166 h 339"/>
                                <a:gd name="T32" fmla="*/ 63 w 303"/>
                                <a:gd name="T33" fmla="*/ 178 h 339"/>
                                <a:gd name="T34" fmla="*/ 76 w 303"/>
                                <a:gd name="T35" fmla="*/ 192 h 339"/>
                                <a:gd name="T36" fmla="*/ 89 w 303"/>
                                <a:gd name="T37" fmla="*/ 204 h 339"/>
                                <a:gd name="T38" fmla="*/ 100 w 303"/>
                                <a:gd name="T39" fmla="*/ 216 h 339"/>
                                <a:gd name="T40" fmla="*/ 113 w 303"/>
                                <a:gd name="T41" fmla="*/ 233 h 339"/>
                                <a:gd name="T42" fmla="*/ 125 w 303"/>
                                <a:gd name="T43" fmla="*/ 254 h 339"/>
                                <a:gd name="T44" fmla="*/ 137 w 303"/>
                                <a:gd name="T45" fmla="*/ 272 h 339"/>
                                <a:gd name="T46" fmla="*/ 141 w 303"/>
                                <a:gd name="T47" fmla="*/ 278 h 339"/>
                                <a:gd name="T48" fmla="*/ 161 w 303"/>
                                <a:gd name="T49" fmla="*/ 286 h 339"/>
                                <a:gd name="T50" fmla="*/ 188 w 303"/>
                                <a:gd name="T51" fmla="*/ 297 h 339"/>
                                <a:gd name="T52" fmla="*/ 213 w 303"/>
                                <a:gd name="T53" fmla="*/ 310 h 339"/>
                                <a:gd name="T54" fmla="*/ 237 w 303"/>
                                <a:gd name="T55" fmla="*/ 323 h 339"/>
                                <a:gd name="T56" fmla="*/ 257 w 303"/>
                                <a:gd name="T57" fmla="*/ 331 h 339"/>
                                <a:gd name="T58" fmla="*/ 281 w 303"/>
                                <a:gd name="T59" fmla="*/ 339 h 339"/>
                                <a:gd name="T60" fmla="*/ 303 w 303"/>
                                <a:gd name="T61" fmla="*/ 339 h 339"/>
                                <a:gd name="T62" fmla="*/ 291 w 303"/>
                                <a:gd name="T63" fmla="*/ 186 h 339"/>
                                <a:gd name="T64" fmla="*/ 263 w 303"/>
                                <a:gd name="T65" fmla="*/ 189 h 339"/>
                                <a:gd name="T66" fmla="*/ 240 w 303"/>
                                <a:gd name="T67" fmla="*/ 185 h 339"/>
                                <a:gd name="T68" fmla="*/ 220 w 303"/>
                                <a:gd name="T69" fmla="*/ 180 h 339"/>
                                <a:gd name="T70" fmla="*/ 202 w 303"/>
                                <a:gd name="T71" fmla="*/ 174 h 339"/>
                                <a:gd name="T72" fmla="*/ 189 w 303"/>
                                <a:gd name="T73" fmla="*/ 161 h 339"/>
                                <a:gd name="T74" fmla="*/ 176 w 303"/>
                                <a:gd name="T75" fmla="*/ 149 h 339"/>
                                <a:gd name="T76" fmla="*/ 160 w 303"/>
                                <a:gd name="T77" fmla="*/ 135 h 339"/>
                                <a:gd name="T78" fmla="*/ 145 w 303"/>
                                <a:gd name="T79" fmla="*/ 123 h 339"/>
                                <a:gd name="T80" fmla="*/ 138 w 303"/>
                                <a:gd name="T81" fmla="*/ 117 h 339"/>
                                <a:gd name="T82" fmla="*/ 129 w 303"/>
                                <a:gd name="T83" fmla="*/ 92 h 339"/>
                                <a:gd name="T84" fmla="*/ 115 w 303"/>
                                <a:gd name="T85" fmla="*/ 66 h 339"/>
                                <a:gd name="T86" fmla="*/ 104 w 303"/>
                                <a:gd name="T87" fmla="*/ 39 h 339"/>
                                <a:gd name="T88" fmla="*/ 90 w 303"/>
                                <a:gd name="T89" fmla="*/ 9 h 339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w 303"/>
                                <a:gd name="T136" fmla="*/ 0 h 339"/>
                                <a:gd name="T137" fmla="*/ 303 w 303"/>
                                <a:gd name="T138" fmla="*/ 339 h 339"/>
                              </a:gdLst>
                              <a:ahLst/>
                              <a:cxnLst>
                                <a:cxn ang="T90">
                                  <a:pos x="T0" y="T1"/>
                                </a:cxn>
                                <a:cxn ang="T91">
                                  <a:pos x="T2" y="T3"/>
                                </a:cxn>
                                <a:cxn ang="T92">
                                  <a:pos x="T4" y="T5"/>
                                </a:cxn>
                                <a:cxn ang="T93">
                                  <a:pos x="T6" y="T7"/>
                                </a:cxn>
                                <a:cxn ang="T94">
                                  <a:pos x="T8" y="T9"/>
                                </a:cxn>
                                <a:cxn ang="T95">
                                  <a:pos x="T10" y="T11"/>
                                </a:cxn>
                                <a:cxn ang="T96">
                                  <a:pos x="T12" y="T13"/>
                                </a:cxn>
                                <a:cxn ang="T97">
                                  <a:pos x="T14" y="T15"/>
                                </a:cxn>
                                <a:cxn ang="T98">
                                  <a:pos x="T16" y="T17"/>
                                </a:cxn>
                                <a:cxn ang="T99">
                                  <a:pos x="T18" y="T19"/>
                                </a:cxn>
                                <a:cxn ang="T100">
                                  <a:pos x="T20" y="T21"/>
                                </a:cxn>
                                <a:cxn ang="T101">
                                  <a:pos x="T22" y="T23"/>
                                </a:cxn>
                                <a:cxn ang="T102">
                                  <a:pos x="T24" y="T25"/>
                                </a:cxn>
                                <a:cxn ang="T103">
                                  <a:pos x="T26" y="T27"/>
                                </a:cxn>
                                <a:cxn ang="T104">
                                  <a:pos x="T28" y="T29"/>
                                </a:cxn>
                                <a:cxn ang="T105">
                                  <a:pos x="T30" y="T31"/>
                                </a:cxn>
                                <a:cxn ang="T106">
                                  <a:pos x="T32" y="T33"/>
                                </a:cxn>
                                <a:cxn ang="T107">
                                  <a:pos x="T34" y="T35"/>
                                </a:cxn>
                                <a:cxn ang="T108">
                                  <a:pos x="T36" y="T37"/>
                                </a:cxn>
                                <a:cxn ang="T109">
                                  <a:pos x="T38" y="T39"/>
                                </a:cxn>
                                <a:cxn ang="T110">
                                  <a:pos x="T40" y="T41"/>
                                </a:cxn>
                                <a:cxn ang="T111">
                                  <a:pos x="T42" y="T43"/>
                                </a:cxn>
                                <a:cxn ang="T112">
                                  <a:pos x="T44" y="T45"/>
                                </a:cxn>
                                <a:cxn ang="T113">
                                  <a:pos x="T46" y="T47"/>
                                </a:cxn>
                                <a:cxn ang="T114">
                                  <a:pos x="T48" y="T49"/>
                                </a:cxn>
                                <a:cxn ang="T115">
                                  <a:pos x="T50" y="T51"/>
                                </a:cxn>
                                <a:cxn ang="T116">
                                  <a:pos x="T52" y="T53"/>
                                </a:cxn>
                                <a:cxn ang="T117">
                                  <a:pos x="T54" y="T55"/>
                                </a:cxn>
                                <a:cxn ang="T118">
                                  <a:pos x="T56" y="T57"/>
                                </a:cxn>
                                <a:cxn ang="T119">
                                  <a:pos x="T58" y="T59"/>
                                </a:cxn>
                                <a:cxn ang="T120">
                                  <a:pos x="T60" y="T61"/>
                                </a:cxn>
                                <a:cxn ang="T121">
                                  <a:pos x="T62" y="T63"/>
                                </a:cxn>
                                <a:cxn ang="T122">
                                  <a:pos x="T64" y="T65"/>
                                </a:cxn>
                                <a:cxn ang="T123">
                                  <a:pos x="T66" y="T67"/>
                                </a:cxn>
                                <a:cxn ang="T124">
                                  <a:pos x="T68" y="T69"/>
                                </a:cxn>
                                <a:cxn ang="T125">
                                  <a:pos x="T70" y="T71"/>
                                </a:cxn>
                                <a:cxn ang="T126">
                                  <a:pos x="T72" y="T73"/>
                                </a:cxn>
                                <a:cxn ang="T127">
                                  <a:pos x="T74" y="T75"/>
                                </a:cxn>
                                <a:cxn ang="T128">
                                  <a:pos x="T76" y="T77"/>
                                </a:cxn>
                                <a:cxn ang="T129">
                                  <a:pos x="T78" y="T79"/>
                                </a:cxn>
                                <a:cxn ang="T130">
                                  <a:pos x="T80" y="T81"/>
                                </a:cxn>
                                <a:cxn ang="T131">
                                  <a:pos x="T82" y="T83"/>
                                </a:cxn>
                                <a:cxn ang="T132">
                                  <a:pos x="T84" y="T85"/>
                                </a:cxn>
                                <a:cxn ang="T133">
                                  <a:pos x="T86" y="T87"/>
                                </a:cxn>
                                <a:cxn ang="T134">
                                  <a:pos x="T88" y="T89"/>
                                </a:cxn>
                              </a:cxnLst>
                              <a:rect l="T135" t="T136" r="T137" b="T138"/>
                              <a:pathLst>
                                <a:path w="303" h="339">
                                  <a:moveTo>
                                    <a:pt x="90" y="9"/>
                                  </a:moveTo>
                                  <a:lnTo>
                                    <a:pt x="75" y="4"/>
                                  </a:lnTo>
                                  <a:lnTo>
                                    <a:pt x="57" y="0"/>
                                  </a:lnTo>
                                  <a:lnTo>
                                    <a:pt x="41" y="2"/>
                                  </a:lnTo>
                                  <a:lnTo>
                                    <a:pt x="26" y="8"/>
                                  </a:lnTo>
                                  <a:lnTo>
                                    <a:pt x="13" y="19"/>
                                  </a:lnTo>
                                  <a:lnTo>
                                    <a:pt x="7" y="31"/>
                                  </a:lnTo>
                                  <a:lnTo>
                                    <a:pt x="2" y="48"/>
                                  </a:lnTo>
                                  <a:lnTo>
                                    <a:pt x="0" y="64"/>
                                  </a:lnTo>
                                  <a:lnTo>
                                    <a:pt x="1" y="80"/>
                                  </a:lnTo>
                                  <a:lnTo>
                                    <a:pt x="3" y="100"/>
                                  </a:lnTo>
                                  <a:lnTo>
                                    <a:pt x="7" y="125"/>
                                  </a:lnTo>
                                  <a:lnTo>
                                    <a:pt x="10" y="137"/>
                                  </a:lnTo>
                                  <a:lnTo>
                                    <a:pt x="26" y="147"/>
                                  </a:lnTo>
                                  <a:lnTo>
                                    <a:pt x="38" y="157"/>
                                  </a:lnTo>
                                  <a:lnTo>
                                    <a:pt x="51" y="166"/>
                                  </a:lnTo>
                                  <a:lnTo>
                                    <a:pt x="63" y="178"/>
                                  </a:lnTo>
                                  <a:lnTo>
                                    <a:pt x="76" y="192"/>
                                  </a:lnTo>
                                  <a:lnTo>
                                    <a:pt x="89" y="204"/>
                                  </a:lnTo>
                                  <a:lnTo>
                                    <a:pt x="100" y="216"/>
                                  </a:lnTo>
                                  <a:lnTo>
                                    <a:pt x="113" y="233"/>
                                  </a:lnTo>
                                  <a:lnTo>
                                    <a:pt x="125" y="254"/>
                                  </a:lnTo>
                                  <a:lnTo>
                                    <a:pt x="137" y="272"/>
                                  </a:lnTo>
                                  <a:lnTo>
                                    <a:pt x="141" y="278"/>
                                  </a:lnTo>
                                  <a:lnTo>
                                    <a:pt x="161" y="286"/>
                                  </a:lnTo>
                                  <a:lnTo>
                                    <a:pt x="188" y="297"/>
                                  </a:lnTo>
                                  <a:lnTo>
                                    <a:pt x="213" y="310"/>
                                  </a:lnTo>
                                  <a:lnTo>
                                    <a:pt x="237" y="323"/>
                                  </a:lnTo>
                                  <a:lnTo>
                                    <a:pt x="257" y="331"/>
                                  </a:lnTo>
                                  <a:lnTo>
                                    <a:pt x="281" y="339"/>
                                  </a:lnTo>
                                  <a:lnTo>
                                    <a:pt x="303" y="339"/>
                                  </a:lnTo>
                                  <a:lnTo>
                                    <a:pt x="291" y="186"/>
                                  </a:lnTo>
                                  <a:lnTo>
                                    <a:pt x="263" y="189"/>
                                  </a:lnTo>
                                  <a:lnTo>
                                    <a:pt x="240" y="185"/>
                                  </a:lnTo>
                                  <a:lnTo>
                                    <a:pt x="220" y="180"/>
                                  </a:lnTo>
                                  <a:lnTo>
                                    <a:pt x="202" y="174"/>
                                  </a:lnTo>
                                  <a:lnTo>
                                    <a:pt x="189" y="161"/>
                                  </a:lnTo>
                                  <a:lnTo>
                                    <a:pt x="176" y="149"/>
                                  </a:lnTo>
                                  <a:lnTo>
                                    <a:pt x="160" y="135"/>
                                  </a:lnTo>
                                  <a:lnTo>
                                    <a:pt x="145" y="123"/>
                                  </a:lnTo>
                                  <a:lnTo>
                                    <a:pt x="138" y="117"/>
                                  </a:lnTo>
                                  <a:lnTo>
                                    <a:pt x="129" y="92"/>
                                  </a:lnTo>
                                  <a:lnTo>
                                    <a:pt x="115" y="66"/>
                                  </a:lnTo>
                                  <a:lnTo>
                                    <a:pt x="104" y="39"/>
                                  </a:lnTo>
                                  <a:lnTo>
                                    <a:pt x="90" y="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BF5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ES"/>
                            </a:p>
                          </p:txBody>
                        </p:sp>
                        <p:sp>
                          <p:nvSpPr>
                            <p:cNvPr id="74813" name="Oval 40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06" y="2770"/>
                              <a:ext cx="102" cy="160"/>
                            </a:xfrm>
                            <a:prstGeom prst="ellipse">
                              <a:avLst/>
                            </a:prstGeom>
                            <a:solidFill>
                              <a:srgbClr val="5F00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s-US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4803" name="Group 4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6" y="2478"/>
                        <a:ext cx="178" cy="163"/>
                        <a:chOff x="1346" y="2478"/>
                        <a:chExt cx="178" cy="163"/>
                      </a:xfrm>
                    </p:grpSpPr>
                    <p:sp>
                      <p:nvSpPr>
                        <p:cNvPr id="74804" name="Freeform 4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46" y="2478"/>
                          <a:ext cx="178" cy="163"/>
                        </a:xfrm>
                        <a:custGeom>
                          <a:avLst/>
                          <a:gdLst>
                            <a:gd name="T0" fmla="*/ 98 w 178"/>
                            <a:gd name="T1" fmla="*/ 46 h 163"/>
                            <a:gd name="T2" fmla="*/ 114 w 178"/>
                            <a:gd name="T3" fmla="*/ 2 h 163"/>
                            <a:gd name="T4" fmla="*/ 127 w 178"/>
                            <a:gd name="T5" fmla="*/ 0 h 163"/>
                            <a:gd name="T6" fmla="*/ 140 w 178"/>
                            <a:gd name="T7" fmla="*/ 3 h 163"/>
                            <a:gd name="T8" fmla="*/ 151 w 178"/>
                            <a:gd name="T9" fmla="*/ 8 h 163"/>
                            <a:gd name="T10" fmla="*/ 161 w 178"/>
                            <a:gd name="T11" fmla="*/ 16 h 163"/>
                            <a:gd name="T12" fmla="*/ 168 w 178"/>
                            <a:gd name="T13" fmla="*/ 29 h 163"/>
                            <a:gd name="T14" fmla="*/ 174 w 178"/>
                            <a:gd name="T15" fmla="*/ 43 h 163"/>
                            <a:gd name="T16" fmla="*/ 178 w 178"/>
                            <a:gd name="T17" fmla="*/ 61 h 163"/>
                            <a:gd name="T18" fmla="*/ 176 w 178"/>
                            <a:gd name="T19" fmla="*/ 81 h 163"/>
                            <a:gd name="T20" fmla="*/ 171 w 178"/>
                            <a:gd name="T21" fmla="*/ 97 h 163"/>
                            <a:gd name="T22" fmla="*/ 165 w 178"/>
                            <a:gd name="T23" fmla="*/ 112 h 163"/>
                            <a:gd name="T24" fmla="*/ 159 w 178"/>
                            <a:gd name="T25" fmla="*/ 124 h 163"/>
                            <a:gd name="T26" fmla="*/ 152 w 178"/>
                            <a:gd name="T27" fmla="*/ 133 h 163"/>
                            <a:gd name="T28" fmla="*/ 94 w 178"/>
                            <a:gd name="T29" fmla="*/ 101 h 163"/>
                            <a:gd name="T30" fmla="*/ 79 w 178"/>
                            <a:gd name="T31" fmla="*/ 109 h 163"/>
                            <a:gd name="T32" fmla="*/ 38 w 178"/>
                            <a:gd name="T33" fmla="*/ 163 h 163"/>
                            <a:gd name="T34" fmla="*/ 28 w 178"/>
                            <a:gd name="T35" fmla="*/ 156 h 163"/>
                            <a:gd name="T36" fmla="*/ 22 w 178"/>
                            <a:gd name="T37" fmla="*/ 149 h 163"/>
                            <a:gd name="T38" fmla="*/ 16 w 178"/>
                            <a:gd name="T39" fmla="*/ 140 h 163"/>
                            <a:gd name="T40" fmla="*/ 9 w 178"/>
                            <a:gd name="T41" fmla="*/ 128 h 163"/>
                            <a:gd name="T42" fmla="*/ 3 w 178"/>
                            <a:gd name="T43" fmla="*/ 112 h 163"/>
                            <a:gd name="T44" fmla="*/ 0 w 178"/>
                            <a:gd name="T45" fmla="*/ 94 h 163"/>
                            <a:gd name="T46" fmla="*/ 0 w 178"/>
                            <a:gd name="T47" fmla="*/ 76 h 163"/>
                            <a:gd name="T48" fmla="*/ 2 w 178"/>
                            <a:gd name="T49" fmla="*/ 59 h 163"/>
                            <a:gd name="T50" fmla="*/ 5 w 178"/>
                            <a:gd name="T51" fmla="*/ 43 h 163"/>
                            <a:gd name="T52" fmla="*/ 9 w 178"/>
                            <a:gd name="T53" fmla="*/ 31 h 163"/>
                            <a:gd name="T54" fmla="*/ 14 w 178"/>
                            <a:gd name="T55" fmla="*/ 19 h 163"/>
                            <a:gd name="T56" fmla="*/ 69 w 178"/>
                            <a:gd name="T57" fmla="*/ 49 h 163"/>
                            <a:gd name="T58" fmla="*/ 98 w 178"/>
                            <a:gd name="T59" fmla="*/ 46 h 163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w 178"/>
                            <a:gd name="T91" fmla="*/ 0 h 163"/>
                            <a:gd name="T92" fmla="*/ 178 w 178"/>
                            <a:gd name="T93" fmla="*/ 163 h 163"/>
                          </a:gdLst>
                          <a:ahLst/>
                          <a:cxnLst>
                            <a:cxn ang="T60">
                              <a:pos x="T0" y="T1"/>
                            </a:cxn>
                            <a:cxn ang="T61">
                              <a:pos x="T2" y="T3"/>
                            </a:cxn>
                            <a:cxn ang="T62">
                              <a:pos x="T4" y="T5"/>
                            </a:cxn>
                            <a:cxn ang="T63">
                              <a:pos x="T6" y="T7"/>
                            </a:cxn>
                            <a:cxn ang="T64">
                              <a:pos x="T8" y="T9"/>
                            </a:cxn>
                            <a:cxn ang="T65">
                              <a:pos x="T10" y="T11"/>
                            </a:cxn>
                            <a:cxn ang="T66">
                              <a:pos x="T12" y="T13"/>
                            </a:cxn>
                            <a:cxn ang="T67">
                              <a:pos x="T14" y="T15"/>
                            </a:cxn>
                            <a:cxn ang="T68">
                              <a:pos x="T16" y="T17"/>
                            </a:cxn>
                            <a:cxn ang="T69">
                              <a:pos x="T18" y="T19"/>
                            </a:cxn>
                            <a:cxn ang="T70">
                              <a:pos x="T20" y="T21"/>
                            </a:cxn>
                            <a:cxn ang="T71">
                              <a:pos x="T22" y="T23"/>
                            </a:cxn>
                            <a:cxn ang="T72">
                              <a:pos x="T24" y="T25"/>
                            </a:cxn>
                            <a:cxn ang="T73">
                              <a:pos x="T26" y="T27"/>
                            </a:cxn>
                            <a:cxn ang="T74">
                              <a:pos x="T28" y="T29"/>
                            </a:cxn>
                            <a:cxn ang="T75">
                              <a:pos x="T30" y="T31"/>
                            </a:cxn>
                            <a:cxn ang="T76">
                              <a:pos x="T32" y="T33"/>
                            </a:cxn>
                            <a:cxn ang="T77">
                              <a:pos x="T34" y="T35"/>
                            </a:cxn>
                            <a:cxn ang="T78">
                              <a:pos x="T36" y="T37"/>
                            </a:cxn>
                            <a:cxn ang="T79">
                              <a:pos x="T38" y="T39"/>
                            </a:cxn>
                            <a:cxn ang="T80">
                              <a:pos x="T40" y="T41"/>
                            </a:cxn>
                            <a:cxn ang="T81">
                              <a:pos x="T42" y="T43"/>
                            </a:cxn>
                            <a:cxn ang="T82">
                              <a:pos x="T44" y="T45"/>
                            </a:cxn>
                            <a:cxn ang="T83">
                              <a:pos x="T46" y="T47"/>
                            </a:cxn>
                            <a:cxn ang="T84">
                              <a:pos x="T48" y="T49"/>
                            </a:cxn>
                            <a:cxn ang="T85">
                              <a:pos x="T50" y="T51"/>
                            </a:cxn>
                            <a:cxn ang="T86">
                              <a:pos x="T52" y="T53"/>
                            </a:cxn>
                            <a:cxn ang="T87">
                              <a:pos x="T54" y="T55"/>
                            </a:cxn>
                            <a:cxn ang="T88">
                              <a:pos x="T56" y="T57"/>
                            </a:cxn>
                            <a:cxn ang="T89">
                              <a:pos x="T58" y="T59"/>
                            </a:cxn>
                          </a:cxnLst>
                          <a:rect l="T90" t="T91" r="T92" b="T93"/>
                          <a:pathLst>
                            <a:path w="178" h="163">
                              <a:moveTo>
                                <a:pt x="98" y="46"/>
                              </a:moveTo>
                              <a:lnTo>
                                <a:pt x="114" y="2"/>
                              </a:lnTo>
                              <a:lnTo>
                                <a:pt x="127" y="0"/>
                              </a:lnTo>
                              <a:lnTo>
                                <a:pt x="140" y="3"/>
                              </a:lnTo>
                              <a:lnTo>
                                <a:pt x="151" y="8"/>
                              </a:lnTo>
                              <a:lnTo>
                                <a:pt x="161" y="16"/>
                              </a:lnTo>
                              <a:lnTo>
                                <a:pt x="168" y="29"/>
                              </a:lnTo>
                              <a:lnTo>
                                <a:pt x="174" y="43"/>
                              </a:lnTo>
                              <a:lnTo>
                                <a:pt x="178" y="61"/>
                              </a:lnTo>
                              <a:lnTo>
                                <a:pt x="176" y="81"/>
                              </a:lnTo>
                              <a:lnTo>
                                <a:pt x="171" y="97"/>
                              </a:lnTo>
                              <a:lnTo>
                                <a:pt x="165" y="112"/>
                              </a:lnTo>
                              <a:lnTo>
                                <a:pt x="159" y="124"/>
                              </a:lnTo>
                              <a:lnTo>
                                <a:pt x="152" y="133"/>
                              </a:lnTo>
                              <a:lnTo>
                                <a:pt x="94" y="101"/>
                              </a:lnTo>
                              <a:lnTo>
                                <a:pt x="79" y="109"/>
                              </a:lnTo>
                              <a:lnTo>
                                <a:pt x="38" y="163"/>
                              </a:lnTo>
                              <a:lnTo>
                                <a:pt x="28" y="156"/>
                              </a:lnTo>
                              <a:lnTo>
                                <a:pt x="22" y="149"/>
                              </a:lnTo>
                              <a:lnTo>
                                <a:pt x="16" y="140"/>
                              </a:lnTo>
                              <a:lnTo>
                                <a:pt x="9" y="128"/>
                              </a:lnTo>
                              <a:lnTo>
                                <a:pt x="3" y="112"/>
                              </a:lnTo>
                              <a:lnTo>
                                <a:pt x="0" y="94"/>
                              </a:lnTo>
                              <a:lnTo>
                                <a:pt x="0" y="76"/>
                              </a:lnTo>
                              <a:lnTo>
                                <a:pt x="2" y="59"/>
                              </a:lnTo>
                              <a:lnTo>
                                <a:pt x="5" y="43"/>
                              </a:lnTo>
                              <a:lnTo>
                                <a:pt x="9" y="31"/>
                              </a:lnTo>
                              <a:lnTo>
                                <a:pt x="14" y="19"/>
                              </a:lnTo>
                              <a:lnTo>
                                <a:pt x="69" y="49"/>
                              </a:lnTo>
                              <a:lnTo>
                                <a:pt x="98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74805" name="Oval 4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03" y="2515"/>
                          <a:ext cx="71" cy="79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806" name="Oval 4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92" y="2516"/>
                          <a:ext cx="72" cy="79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  <p:sp>
                      <p:nvSpPr>
                        <p:cNvPr id="74807" name="Oval 4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97" y="2515"/>
                          <a:ext cx="72" cy="79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US"/>
                        </a:p>
                      </p:txBody>
                    </p:sp>
                  </p:grpSp>
                </p:grpSp>
              </p:grpSp>
              <p:grpSp>
                <p:nvGrpSpPr>
                  <p:cNvPr id="74774" name="Group 413"/>
                  <p:cNvGrpSpPr>
                    <a:grpSpLocks/>
                  </p:cNvGrpSpPr>
                  <p:nvPr/>
                </p:nvGrpSpPr>
                <p:grpSpPr bwMode="auto">
                  <a:xfrm>
                    <a:off x="1538" y="2695"/>
                    <a:ext cx="325" cy="314"/>
                    <a:chOff x="1538" y="2695"/>
                    <a:chExt cx="325" cy="314"/>
                  </a:xfrm>
                </p:grpSpPr>
                <p:grpSp>
                  <p:nvGrpSpPr>
                    <p:cNvPr id="74775" name="Group 4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8" y="2799"/>
                      <a:ext cx="85" cy="109"/>
                      <a:chOff x="1538" y="2799"/>
                      <a:chExt cx="85" cy="109"/>
                    </a:xfrm>
                  </p:grpSpPr>
                  <p:sp>
                    <p:nvSpPr>
                      <p:cNvPr id="74798" name="Oval 4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38" y="2805"/>
                        <a:ext cx="76" cy="10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US"/>
                      </a:p>
                    </p:txBody>
                  </p:sp>
                  <p:sp>
                    <p:nvSpPr>
                      <p:cNvPr id="74799" name="Oval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49" y="2799"/>
                        <a:ext cx="74" cy="10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US"/>
                      </a:p>
                    </p:txBody>
                  </p:sp>
                </p:grpSp>
                <p:grpSp>
                  <p:nvGrpSpPr>
                    <p:cNvPr id="74776" name="Group 4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3" y="2695"/>
                      <a:ext cx="270" cy="314"/>
                      <a:chOff x="1593" y="2695"/>
                      <a:chExt cx="270" cy="314"/>
                    </a:xfrm>
                  </p:grpSpPr>
                  <p:grpSp>
                    <p:nvGrpSpPr>
                      <p:cNvPr id="74777" name="Group 4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95" y="2703"/>
                        <a:ext cx="268" cy="306"/>
                        <a:chOff x="1595" y="2703"/>
                        <a:chExt cx="268" cy="306"/>
                      </a:xfrm>
                    </p:grpSpPr>
                    <p:grpSp>
                      <p:nvGrpSpPr>
                        <p:cNvPr id="74790" name="Group 4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95" y="2703"/>
                          <a:ext cx="268" cy="306"/>
                          <a:chOff x="1595" y="2703"/>
                          <a:chExt cx="268" cy="306"/>
                        </a:xfrm>
                      </p:grpSpPr>
                      <p:sp>
                        <p:nvSpPr>
                          <p:cNvPr id="74792" name="Oval 4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95" y="2755"/>
                            <a:ext cx="176" cy="20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793" name="Oval 4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17" y="2849"/>
                            <a:ext cx="44" cy="59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794" name="Oval 4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68" y="2916"/>
                            <a:ext cx="44" cy="59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795" name="Oval 4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9" y="2956"/>
                            <a:ext cx="40" cy="5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796" name="Oval 4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22" y="2775"/>
                            <a:ext cx="41" cy="5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797" name="Oval 4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26" y="2703"/>
                            <a:ext cx="57" cy="80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</p:grpSp>
                    <p:sp>
                      <p:nvSpPr>
                        <p:cNvPr id="74791" name="Freeform 4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4" y="2707"/>
                          <a:ext cx="191" cy="294"/>
                        </a:xfrm>
                        <a:custGeom>
                          <a:avLst/>
                          <a:gdLst>
                            <a:gd name="T0" fmla="*/ 19 w 191"/>
                            <a:gd name="T1" fmla="*/ 48 h 294"/>
                            <a:gd name="T2" fmla="*/ 87 w 191"/>
                            <a:gd name="T3" fmla="*/ 0 h 294"/>
                            <a:gd name="T4" fmla="*/ 121 w 191"/>
                            <a:gd name="T5" fmla="*/ 64 h 294"/>
                            <a:gd name="T6" fmla="*/ 87 w 191"/>
                            <a:gd name="T7" fmla="*/ 92 h 294"/>
                            <a:gd name="T8" fmla="*/ 185 w 191"/>
                            <a:gd name="T9" fmla="*/ 68 h 294"/>
                            <a:gd name="T10" fmla="*/ 191 w 191"/>
                            <a:gd name="T11" fmla="*/ 120 h 294"/>
                            <a:gd name="T12" fmla="*/ 125 w 191"/>
                            <a:gd name="T13" fmla="*/ 137 h 294"/>
                            <a:gd name="T14" fmla="*/ 185 w 191"/>
                            <a:gd name="T15" fmla="*/ 142 h 294"/>
                            <a:gd name="T16" fmla="*/ 184 w 191"/>
                            <a:gd name="T17" fmla="*/ 200 h 294"/>
                            <a:gd name="T18" fmla="*/ 122 w 191"/>
                            <a:gd name="T19" fmla="*/ 189 h 294"/>
                            <a:gd name="T20" fmla="*/ 151 w 191"/>
                            <a:gd name="T21" fmla="*/ 218 h 294"/>
                            <a:gd name="T22" fmla="*/ 123 w 191"/>
                            <a:gd name="T23" fmla="*/ 261 h 294"/>
                            <a:gd name="T24" fmla="*/ 85 w 191"/>
                            <a:gd name="T25" fmla="*/ 236 h 294"/>
                            <a:gd name="T26" fmla="*/ 94 w 191"/>
                            <a:gd name="T27" fmla="*/ 272 h 294"/>
                            <a:gd name="T28" fmla="*/ 60 w 191"/>
                            <a:gd name="T29" fmla="*/ 294 h 294"/>
                            <a:gd name="T30" fmla="*/ 0 w 191"/>
                            <a:gd name="T31" fmla="*/ 245 h 294"/>
                            <a:gd name="T32" fmla="*/ 19 w 191"/>
                            <a:gd name="T33" fmla="*/ 48 h 29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91"/>
                            <a:gd name="T52" fmla="*/ 0 h 294"/>
                            <a:gd name="T53" fmla="*/ 191 w 191"/>
                            <a:gd name="T54" fmla="*/ 294 h 294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91" h="294">
                              <a:moveTo>
                                <a:pt x="19" y="48"/>
                              </a:moveTo>
                              <a:lnTo>
                                <a:pt x="87" y="0"/>
                              </a:lnTo>
                              <a:lnTo>
                                <a:pt x="121" y="64"/>
                              </a:lnTo>
                              <a:lnTo>
                                <a:pt x="87" y="92"/>
                              </a:lnTo>
                              <a:lnTo>
                                <a:pt x="185" y="68"/>
                              </a:lnTo>
                              <a:lnTo>
                                <a:pt x="191" y="120"/>
                              </a:lnTo>
                              <a:lnTo>
                                <a:pt x="125" y="137"/>
                              </a:lnTo>
                              <a:lnTo>
                                <a:pt x="185" y="142"/>
                              </a:lnTo>
                              <a:lnTo>
                                <a:pt x="184" y="200"/>
                              </a:lnTo>
                              <a:lnTo>
                                <a:pt x="122" y="189"/>
                              </a:lnTo>
                              <a:lnTo>
                                <a:pt x="151" y="218"/>
                              </a:lnTo>
                              <a:lnTo>
                                <a:pt x="123" y="261"/>
                              </a:lnTo>
                              <a:lnTo>
                                <a:pt x="85" y="236"/>
                              </a:lnTo>
                              <a:lnTo>
                                <a:pt x="94" y="272"/>
                              </a:lnTo>
                              <a:lnTo>
                                <a:pt x="60" y="294"/>
                              </a:lnTo>
                              <a:lnTo>
                                <a:pt x="0" y="245"/>
                              </a:lnTo>
                              <a:lnTo>
                                <a:pt x="19" y="4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  <p:grpSp>
                    <p:nvGrpSpPr>
                      <p:cNvPr id="74778" name="Group 4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93" y="2695"/>
                        <a:ext cx="268" cy="306"/>
                        <a:chOff x="1593" y="2695"/>
                        <a:chExt cx="268" cy="306"/>
                      </a:xfrm>
                    </p:grpSpPr>
                    <p:grpSp>
                      <p:nvGrpSpPr>
                        <p:cNvPr id="74782" name="Group 4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93" y="2695"/>
                          <a:ext cx="268" cy="306"/>
                          <a:chOff x="1593" y="2695"/>
                          <a:chExt cx="268" cy="306"/>
                        </a:xfrm>
                      </p:grpSpPr>
                      <p:sp>
                        <p:nvSpPr>
                          <p:cNvPr id="74784" name="Oval 4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93" y="2747"/>
                            <a:ext cx="176" cy="20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785" name="Oval 4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15" y="2841"/>
                            <a:ext cx="44" cy="5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786" name="Oval 4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65" y="2908"/>
                            <a:ext cx="45" cy="59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787" name="Oval 4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7" y="2948"/>
                            <a:ext cx="40" cy="5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788" name="Oval 4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20" y="2767"/>
                            <a:ext cx="41" cy="5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74789" name="Oval 4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23" y="2695"/>
                            <a:ext cx="58" cy="80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US"/>
                          </a:p>
                        </p:txBody>
                      </p:sp>
                    </p:grpSp>
                    <p:sp>
                      <p:nvSpPr>
                        <p:cNvPr id="74783" name="Freeform 4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2" y="2699"/>
                          <a:ext cx="191" cy="294"/>
                        </a:xfrm>
                        <a:custGeom>
                          <a:avLst/>
                          <a:gdLst>
                            <a:gd name="T0" fmla="*/ 19 w 191"/>
                            <a:gd name="T1" fmla="*/ 48 h 294"/>
                            <a:gd name="T2" fmla="*/ 87 w 191"/>
                            <a:gd name="T3" fmla="*/ 0 h 294"/>
                            <a:gd name="T4" fmla="*/ 121 w 191"/>
                            <a:gd name="T5" fmla="*/ 64 h 294"/>
                            <a:gd name="T6" fmla="*/ 87 w 191"/>
                            <a:gd name="T7" fmla="*/ 92 h 294"/>
                            <a:gd name="T8" fmla="*/ 185 w 191"/>
                            <a:gd name="T9" fmla="*/ 68 h 294"/>
                            <a:gd name="T10" fmla="*/ 191 w 191"/>
                            <a:gd name="T11" fmla="*/ 120 h 294"/>
                            <a:gd name="T12" fmla="*/ 125 w 191"/>
                            <a:gd name="T13" fmla="*/ 137 h 294"/>
                            <a:gd name="T14" fmla="*/ 185 w 191"/>
                            <a:gd name="T15" fmla="*/ 142 h 294"/>
                            <a:gd name="T16" fmla="*/ 184 w 191"/>
                            <a:gd name="T17" fmla="*/ 200 h 294"/>
                            <a:gd name="T18" fmla="*/ 122 w 191"/>
                            <a:gd name="T19" fmla="*/ 189 h 294"/>
                            <a:gd name="T20" fmla="*/ 151 w 191"/>
                            <a:gd name="T21" fmla="*/ 218 h 294"/>
                            <a:gd name="T22" fmla="*/ 123 w 191"/>
                            <a:gd name="T23" fmla="*/ 261 h 294"/>
                            <a:gd name="T24" fmla="*/ 85 w 191"/>
                            <a:gd name="T25" fmla="*/ 236 h 294"/>
                            <a:gd name="T26" fmla="*/ 93 w 191"/>
                            <a:gd name="T27" fmla="*/ 272 h 294"/>
                            <a:gd name="T28" fmla="*/ 60 w 191"/>
                            <a:gd name="T29" fmla="*/ 294 h 294"/>
                            <a:gd name="T30" fmla="*/ 0 w 191"/>
                            <a:gd name="T31" fmla="*/ 245 h 294"/>
                            <a:gd name="T32" fmla="*/ 19 w 191"/>
                            <a:gd name="T33" fmla="*/ 48 h 29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91"/>
                            <a:gd name="T52" fmla="*/ 0 h 294"/>
                            <a:gd name="T53" fmla="*/ 191 w 191"/>
                            <a:gd name="T54" fmla="*/ 294 h 294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91" h="294">
                              <a:moveTo>
                                <a:pt x="19" y="48"/>
                              </a:moveTo>
                              <a:lnTo>
                                <a:pt x="87" y="0"/>
                              </a:lnTo>
                              <a:lnTo>
                                <a:pt x="121" y="64"/>
                              </a:lnTo>
                              <a:lnTo>
                                <a:pt x="87" y="92"/>
                              </a:lnTo>
                              <a:lnTo>
                                <a:pt x="185" y="68"/>
                              </a:lnTo>
                              <a:lnTo>
                                <a:pt x="191" y="120"/>
                              </a:lnTo>
                              <a:lnTo>
                                <a:pt x="125" y="137"/>
                              </a:lnTo>
                              <a:lnTo>
                                <a:pt x="185" y="142"/>
                              </a:lnTo>
                              <a:lnTo>
                                <a:pt x="184" y="200"/>
                              </a:lnTo>
                              <a:lnTo>
                                <a:pt x="122" y="189"/>
                              </a:lnTo>
                              <a:lnTo>
                                <a:pt x="151" y="218"/>
                              </a:lnTo>
                              <a:lnTo>
                                <a:pt x="123" y="261"/>
                              </a:lnTo>
                              <a:lnTo>
                                <a:pt x="85" y="236"/>
                              </a:lnTo>
                              <a:lnTo>
                                <a:pt x="93" y="272"/>
                              </a:lnTo>
                              <a:lnTo>
                                <a:pt x="60" y="294"/>
                              </a:lnTo>
                              <a:lnTo>
                                <a:pt x="0" y="245"/>
                              </a:lnTo>
                              <a:lnTo>
                                <a:pt x="19" y="4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  <p:grpSp>
                    <p:nvGrpSpPr>
                      <p:cNvPr id="74779" name="Group 4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29" y="2825"/>
                        <a:ext cx="72" cy="71"/>
                        <a:chOff x="1629" y="2825"/>
                        <a:chExt cx="72" cy="71"/>
                      </a:xfrm>
                    </p:grpSpPr>
                    <p:sp>
                      <p:nvSpPr>
                        <p:cNvPr id="74780" name="Line 4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38" y="2825"/>
                          <a:ext cx="57" cy="5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74781" name="Line 4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29" y="2868"/>
                          <a:ext cx="72" cy="2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74762" name="Group 439"/>
            <p:cNvGrpSpPr>
              <a:grpSpLocks/>
            </p:cNvGrpSpPr>
            <p:nvPr/>
          </p:nvGrpSpPr>
          <p:grpSpPr bwMode="auto">
            <a:xfrm>
              <a:off x="2038" y="2265"/>
              <a:ext cx="369" cy="334"/>
              <a:chOff x="2038" y="2265"/>
              <a:chExt cx="369" cy="334"/>
            </a:xfrm>
          </p:grpSpPr>
          <p:sp>
            <p:nvSpPr>
              <p:cNvPr id="74763" name="Oval 440"/>
              <p:cNvSpPr>
                <a:spLocks noChangeArrowheads="1"/>
              </p:cNvSpPr>
              <p:nvPr/>
            </p:nvSpPr>
            <p:spPr bwMode="auto">
              <a:xfrm>
                <a:off x="2038" y="2265"/>
                <a:ext cx="27" cy="29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74764" name="Freeform 441"/>
              <p:cNvSpPr>
                <a:spLocks/>
              </p:cNvSpPr>
              <p:nvPr/>
            </p:nvSpPr>
            <p:spPr bwMode="auto">
              <a:xfrm>
                <a:off x="2041" y="2266"/>
                <a:ext cx="214" cy="192"/>
              </a:xfrm>
              <a:custGeom>
                <a:avLst/>
                <a:gdLst>
                  <a:gd name="T0" fmla="*/ 17 w 214"/>
                  <a:gd name="T1" fmla="*/ 0 h 192"/>
                  <a:gd name="T2" fmla="*/ 214 w 214"/>
                  <a:gd name="T3" fmla="*/ 163 h 192"/>
                  <a:gd name="T4" fmla="*/ 192 w 214"/>
                  <a:gd name="T5" fmla="*/ 192 h 192"/>
                  <a:gd name="T6" fmla="*/ 0 w 214"/>
                  <a:gd name="T7" fmla="*/ 23 h 192"/>
                  <a:gd name="T8" fmla="*/ 17 w 214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92"/>
                  <a:gd name="T17" fmla="*/ 214 w 21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92">
                    <a:moveTo>
                      <a:pt x="17" y="0"/>
                    </a:moveTo>
                    <a:lnTo>
                      <a:pt x="214" y="163"/>
                    </a:lnTo>
                    <a:lnTo>
                      <a:pt x="192" y="192"/>
                    </a:lnTo>
                    <a:lnTo>
                      <a:pt x="0" y="2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765" name="Freeform 442"/>
              <p:cNvSpPr>
                <a:spLocks/>
              </p:cNvSpPr>
              <p:nvPr/>
            </p:nvSpPr>
            <p:spPr bwMode="auto">
              <a:xfrm>
                <a:off x="2227" y="2427"/>
                <a:ext cx="151" cy="148"/>
              </a:xfrm>
              <a:custGeom>
                <a:avLst/>
                <a:gdLst>
                  <a:gd name="T0" fmla="*/ 24 w 151"/>
                  <a:gd name="T1" fmla="*/ 0 h 148"/>
                  <a:gd name="T2" fmla="*/ 151 w 151"/>
                  <a:gd name="T3" fmla="*/ 100 h 148"/>
                  <a:gd name="T4" fmla="*/ 125 w 151"/>
                  <a:gd name="T5" fmla="*/ 148 h 148"/>
                  <a:gd name="T6" fmla="*/ 0 w 151"/>
                  <a:gd name="T7" fmla="*/ 27 h 148"/>
                  <a:gd name="T8" fmla="*/ 24 w 151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48"/>
                  <a:gd name="T17" fmla="*/ 151 w 151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48">
                    <a:moveTo>
                      <a:pt x="24" y="0"/>
                    </a:moveTo>
                    <a:lnTo>
                      <a:pt x="151" y="100"/>
                    </a:lnTo>
                    <a:lnTo>
                      <a:pt x="125" y="148"/>
                    </a:lnTo>
                    <a:lnTo>
                      <a:pt x="0" y="2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766" name="Oval 443"/>
              <p:cNvSpPr>
                <a:spLocks noChangeArrowheads="1"/>
              </p:cNvSpPr>
              <p:nvPr/>
            </p:nvSpPr>
            <p:spPr bwMode="auto">
              <a:xfrm>
                <a:off x="2222" y="2423"/>
                <a:ext cx="39" cy="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74767" name="Oval 444"/>
              <p:cNvSpPr>
                <a:spLocks noChangeArrowheads="1"/>
              </p:cNvSpPr>
              <p:nvPr/>
            </p:nvSpPr>
            <p:spPr bwMode="auto">
              <a:xfrm>
                <a:off x="2346" y="2521"/>
                <a:ext cx="61" cy="7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US"/>
              </a:p>
            </p:txBody>
          </p:sp>
          <p:sp>
            <p:nvSpPr>
              <p:cNvPr id="74768" name="Oval 445"/>
              <p:cNvSpPr>
                <a:spLocks noChangeArrowheads="1"/>
              </p:cNvSpPr>
              <p:nvPr/>
            </p:nvSpPr>
            <p:spPr bwMode="auto">
              <a:xfrm>
                <a:off x="2355" y="2532"/>
                <a:ext cx="44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5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5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5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5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3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942" grpId="0" autoUpdateAnimBg="0"/>
      <p:bldP spid="1135943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666" name="Picture 2"/>
          <p:cNvPicPr>
            <a:picLocks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6934200" y="4419600"/>
            <a:ext cx="1522413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831850" y="566738"/>
            <a:ext cx="7772400" cy="9906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Requerimientos para tener éxito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13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7772400" cy="762000"/>
          </a:xfrm>
        </p:spPr>
        <p:txBody>
          <a:bodyPr/>
          <a:lstStyle/>
          <a:p>
            <a:pPr algn="just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800" smtClean="0"/>
              <a:t>De este aspecto depende el 40% del éxito. </a:t>
            </a:r>
            <a:endParaRPr lang="es-ES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47063" y="5734050"/>
            <a:ext cx="820737" cy="1123950"/>
            <a:chOff x="879" y="3402"/>
            <a:chExt cx="562" cy="775"/>
          </a:xfrm>
        </p:grpSpPr>
        <p:sp>
          <p:nvSpPr>
            <p:cNvPr id="75784" name="Freeform 6"/>
            <p:cNvSpPr>
              <a:spLocks/>
            </p:cNvSpPr>
            <p:nvPr/>
          </p:nvSpPr>
          <p:spPr bwMode="auto">
            <a:xfrm>
              <a:off x="879" y="3402"/>
              <a:ext cx="562" cy="775"/>
            </a:xfrm>
            <a:custGeom>
              <a:avLst/>
              <a:gdLst>
                <a:gd name="T0" fmla="*/ 167 w 562"/>
                <a:gd name="T1" fmla="*/ 0 h 775"/>
                <a:gd name="T2" fmla="*/ 394 w 562"/>
                <a:gd name="T3" fmla="*/ 0 h 775"/>
                <a:gd name="T4" fmla="*/ 394 w 562"/>
                <a:gd name="T5" fmla="*/ 46 h 775"/>
                <a:gd name="T6" fmla="*/ 369 w 562"/>
                <a:gd name="T7" fmla="*/ 46 h 775"/>
                <a:gd name="T8" fmla="*/ 369 w 562"/>
                <a:gd name="T9" fmla="*/ 209 h 775"/>
                <a:gd name="T10" fmla="*/ 559 w 562"/>
                <a:gd name="T11" fmla="*/ 738 h 775"/>
                <a:gd name="T12" fmla="*/ 560 w 562"/>
                <a:gd name="T13" fmla="*/ 741 h 775"/>
                <a:gd name="T14" fmla="*/ 560 w 562"/>
                <a:gd name="T15" fmla="*/ 745 h 775"/>
                <a:gd name="T16" fmla="*/ 561 w 562"/>
                <a:gd name="T17" fmla="*/ 748 h 775"/>
                <a:gd name="T18" fmla="*/ 560 w 562"/>
                <a:gd name="T19" fmla="*/ 752 h 775"/>
                <a:gd name="T20" fmla="*/ 560 w 562"/>
                <a:gd name="T21" fmla="*/ 756 h 775"/>
                <a:gd name="T22" fmla="*/ 559 w 562"/>
                <a:gd name="T23" fmla="*/ 759 h 775"/>
                <a:gd name="T24" fmla="*/ 557 w 562"/>
                <a:gd name="T25" fmla="*/ 763 h 775"/>
                <a:gd name="T26" fmla="*/ 555 w 562"/>
                <a:gd name="T27" fmla="*/ 765 h 775"/>
                <a:gd name="T28" fmla="*/ 553 w 562"/>
                <a:gd name="T29" fmla="*/ 767 h 775"/>
                <a:gd name="T30" fmla="*/ 551 w 562"/>
                <a:gd name="T31" fmla="*/ 770 h 775"/>
                <a:gd name="T32" fmla="*/ 548 w 562"/>
                <a:gd name="T33" fmla="*/ 772 h 775"/>
                <a:gd name="T34" fmla="*/ 545 w 562"/>
                <a:gd name="T35" fmla="*/ 773 h 775"/>
                <a:gd name="T36" fmla="*/ 542 w 562"/>
                <a:gd name="T37" fmla="*/ 773 h 775"/>
                <a:gd name="T38" fmla="*/ 539 w 562"/>
                <a:gd name="T39" fmla="*/ 773 h 775"/>
                <a:gd name="T40" fmla="*/ 23 w 562"/>
                <a:gd name="T41" fmla="*/ 773 h 775"/>
                <a:gd name="T42" fmla="*/ 20 w 562"/>
                <a:gd name="T43" fmla="*/ 774 h 775"/>
                <a:gd name="T44" fmla="*/ 17 w 562"/>
                <a:gd name="T45" fmla="*/ 773 h 775"/>
                <a:gd name="T46" fmla="*/ 14 w 562"/>
                <a:gd name="T47" fmla="*/ 772 h 775"/>
                <a:gd name="T48" fmla="*/ 11 w 562"/>
                <a:gd name="T49" fmla="*/ 771 h 775"/>
                <a:gd name="T50" fmla="*/ 7 w 562"/>
                <a:gd name="T51" fmla="*/ 767 h 775"/>
                <a:gd name="T52" fmla="*/ 5 w 562"/>
                <a:gd name="T53" fmla="*/ 764 h 775"/>
                <a:gd name="T54" fmla="*/ 2 w 562"/>
                <a:gd name="T55" fmla="*/ 760 h 775"/>
                <a:gd name="T56" fmla="*/ 1 w 562"/>
                <a:gd name="T57" fmla="*/ 756 h 775"/>
                <a:gd name="T58" fmla="*/ 0 w 562"/>
                <a:gd name="T59" fmla="*/ 750 h 775"/>
                <a:gd name="T60" fmla="*/ 0 w 562"/>
                <a:gd name="T61" fmla="*/ 746 h 775"/>
                <a:gd name="T62" fmla="*/ 1 w 562"/>
                <a:gd name="T63" fmla="*/ 741 h 775"/>
                <a:gd name="T64" fmla="*/ 2 w 562"/>
                <a:gd name="T65" fmla="*/ 736 h 775"/>
                <a:gd name="T66" fmla="*/ 4 w 562"/>
                <a:gd name="T67" fmla="*/ 733 h 775"/>
                <a:gd name="T68" fmla="*/ 7 w 562"/>
                <a:gd name="T69" fmla="*/ 727 h 775"/>
                <a:gd name="T70" fmla="*/ 192 w 562"/>
                <a:gd name="T71" fmla="*/ 209 h 775"/>
                <a:gd name="T72" fmla="*/ 192 w 562"/>
                <a:gd name="T73" fmla="*/ 46 h 775"/>
                <a:gd name="T74" fmla="*/ 167 w 562"/>
                <a:gd name="T75" fmla="*/ 46 h 775"/>
                <a:gd name="T76" fmla="*/ 167 w 562"/>
                <a:gd name="T77" fmla="*/ 0 h 7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2"/>
                <a:gd name="T118" fmla="*/ 0 h 775"/>
                <a:gd name="T119" fmla="*/ 562 w 562"/>
                <a:gd name="T120" fmla="*/ 775 h 7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2" h="775">
                  <a:moveTo>
                    <a:pt x="167" y="0"/>
                  </a:moveTo>
                  <a:lnTo>
                    <a:pt x="394" y="0"/>
                  </a:lnTo>
                  <a:lnTo>
                    <a:pt x="394" y="46"/>
                  </a:lnTo>
                  <a:lnTo>
                    <a:pt x="369" y="46"/>
                  </a:lnTo>
                  <a:lnTo>
                    <a:pt x="369" y="209"/>
                  </a:lnTo>
                  <a:lnTo>
                    <a:pt x="559" y="738"/>
                  </a:lnTo>
                  <a:lnTo>
                    <a:pt x="560" y="741"/>
                  </a:lnTo>
                  <a:lnTo>
                    <a:pt x="560" y="745"/>
                  </a:lnTo>
                  <a:lnTo>
                    <a:pt x="561" y="748"/>
                  </a:lnTo>
                  <a:lnTo>
                    <a:pt x="560" y="752"/>
                  </a:lnTo>
                  <a:lnTo>
                    <a:pt x="560" y="756"/>
                  </a:lnTo>
                  <a:lnTo>
                    <a:pt x="559" y="759"/>
                  </a:lnTo>
                  <a:lnTo>
                    <a:pt x="557" y="763"/>
                  </a:lnTo>
                  <a:lnTo>
                    <a:pt x="555" y="765"/>
                  </a:lnTo>
                  <a:lnTo>
                    <a:pt x="553" y="767"/>
                  </a:lnTo>
                  <a:lnTo>
                    <a:pt x="551" y="770"/>
                  </a:lnTo>
                  <a:lnTo>
                    <a:pt x="548" y="772"/>
                  </a:lnTo>
                  <a:lnTo>
                    <a:pt x="545" y="773"/>
                  </a:lnTo>
                  <a:lnTo>
                    <a:pt x="542" y="773"/>
                  </a:lnTo>
                  <a:lnTo>
                    <a:pt x="539" y="773"/>
                  </a:lnTo>
                  <a:lnTo>
                    <a:pt x="23" y="773"/>
                  </a:lnTo>
                  <a:lnTo>
                    <a:pt x="20" y="774"/>
                  </a:lnTo>
                  <a:lnTo>
                    <a:pt x="17" y="773"/>
                  </a:lnTo>
                  <a:lnTo>
                    <a:pt x="14" y="772"/>
                  </a:lnTo>
                  <a:lnTo>
                    <a:pt x="11" y="771"/>
                  </a:lnTo>
                  <a:lnTo>
                    <a:pt x="7" y="767"/>
                  </a:lnTo>
                  <a:lnTo>
                    <a:pt x="5" y="764"/>
                  </a:lnTo>
                  <a:lnTo>
                    <a:pt x="2" y="760"/>
                  </a:lnTo>
                  <a:lnTo>
                    <a:pt x="1" y="756"/>
                  </a:lnTo>
                  <a:lnTo>
                    <a:pt x="0" y="750"/>
                  </a:lnTo>
                  <a:lnTo>
                    <a:pt x="0" y="746"/>
                  </a:lnTo>
                  <a:lnTo>
                    <a:pt x="1" y="741"/>
                  </a:lnTo>
                  <a:lnTo>
                    <a:pt x="2" y="736"/>
                  </a:lnTo>
                  <a:lnTo>
                    <a:pt x="4" y="733"/>
                  </a:lnTo>
                  <a:lnTo>
                    <a:pt x="7" y="727"/>
                  </a:lnTo>
                  <a:lnTo>
                    <a:pt x="192" y="209"/>
                  </a:lnTo>
                  <a:lnTo>
                    <a:pt x="192" y="46"/>
                  </a:lnTo>
                  <a:lnTo>
                    <a:pt x="167" y="46"/>
                  </a:lnTo>
                  <a:lnTo>
                    <a:pt x="167" y="0"/>
                  </a:lnTo>
                </a:path>
              </a:pathLst>
            </a:custGeom>
            <a:noFill/>
            <a:ln w="12700" cap="rnd">
              <a:solidFill>
                <a:srgbClr val="009FB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785" name="Freeform 7"/>
            <p:cNvSpPr>
              <a:spLocks/>
            </p:cNvSpPr>
            <p:nvPr/>
          </p:nvSpPr>
          <p:spPr bwMode="auto">
            <a:xfrm>
              <a:off x="879" y="3611"/>
              <a:ext cx="562" cy="566"/>
            </a:xfrm>
            <a:custGeom>
              <a:avLst/>
              <a:gdLst>
                <a:gd name="T0" fmla="*/ 369 w 562"/>
                <a:gd name="T1" fmla="*/ 0 h 566"/>
                <a:gd name="T2" fmla="*/ 559 w 562"/>
                <a:gd name="T3" fmla="*/ 529 h 566"/>
                <a:gd name="T4" fmla="*/ 560 w 562"/>
                <a:gd name="T5" fmla="*/ 532 h 566"/>
                <a:gd name="T6" fmla="*/ 560 w 562"/>
                <a:gd name="T7" fmla="*/ 536 h 566"/>
                <a:gd name="T8" fmla="*/ 561 w 562"/>
                <a:gd name="T9" fmla="*/ 539 h 566"/>
                <a:gd name="T10" fmla="*/ 560 w 562"/>
                <a:gd name="T11" fmla="*/ 543 h 566"/>
                <a:gd name="T12" fmla="*/ 560 w 562"/>
                <a:gd name="T13" fmla="*/ 547 h 566"/>
                <a:gd name="T14" fmla="*/ 559 w 562"/>
                <a:gd name="T15" fmla="*/ 550 h 566"/>
                <a:gd name="T16" fmla="*/ 557 w 562"/>
                <a:gd name="T17" fmla="*/ 554 h 566"/>
                <a:gd name="T18" fmla="*/ 555 w 562"/>
                <a:gd name="T19" fmla="*/ 556 h 566"/>
                <a:gd name="T20" fmla="*/ 553 w 562"/>
                <a:gd name="T21" fmla="*/ 558 h 566"/>
                <a:gd name="T22" fmla="*/ 551 w 562"/>
                <a:gd name="T23" fmla="*/ 561 h 566"/>
                <a:gd name="T24" fmla="*/ 548 w 562"/>
                <a:gd name="T25" fmla="*/ 563 h 566"/>
                <a:gd name="T26" fmla="*/ 545 w 562"/>
                <a:gd name="T27" fmla="*/ 564 h 566"/>
                <a:gd name="T28" fmla="*/ 542 w 562"/>
                <a:gd name="T29" fmla="*/ 564 h 566"/>
                <a:gd name="T30" fmla="*/ 539 w 562"/>
                <a:gd name="T31" fmla="*/ 564 h 566"/>
                <a:gd name="T32" fmla="*/ 23 w 562"/>
                <a:gd name="T33" fmla="*/ 564 h 566"/>
                <a:gd name="T34" fmla="*/ 20 w 562"/>
                <a:gd name="T35" fmla="*/ 565 h 566"/>
                <a:gd name="T36" fmla="*/ 17 w 562"/>
                <a:gd name="T37" fmla="*/ 564 h 566"/>
                <a:gd name="T38" fmla="*/ 14 w 562"/>
                <a:gd name="T39" fmla="*/ 563 h 566"/>
                <a:gd name="T40" fmla="*/ 11 w 562"/>
                <a:gd name="T41" fmla="*/ 562 h 566"/>
                <a:gd name="T42" fmla="*/ 7 w 562"/>
                <a:gd name="T43" fmla="*/ 558 h 566"/>
                <a:gd name="T44" fmla="*/ 5 w 562"/>
                <a:gd name="T45" fmla="*/ 555 h 566"/>
                <a:gd name="T46" fmla="*/ 2 w 562"/>
                <a:gd name="T47" fmla="*/ 551 h 566"/>
                <a:gd name="T48" fmla="*/ 1 w 562"/>
                <a:gd name="T49" fmla="*/ 547 h 566"/>
                <a:gd name="T50" fmla="*/ 0 w 562"/>
                <a:gd name="T51" fmla="*/ 541 h 566"/>
                <a:gd name="T52" fmla="*/ 0 w 562"/>
                <a:gd name="T53" fmla="*/ 537 h 566"/>
                <a:gd name="T54" fmla="*/ 1 w 562"/>
                <a:gd name="T55" fmla="*/ 532 h 566"/>
                <a:gd name="T56" fmla="*/ 2 w 562"/>
                <a:gd name="T57" fmla="*/ 527 h 566"/>
                <a:gd name="T58" fmla="*/ 4 w 562"/>
                <a:gd name="T59" fmla="*/ 524 h 566"/>
                <a:gd name="T60" fmla="*/ 7 w 562"/>
                <a:gd name="T61" fmla="*/ 518 h 566"/>
                <a:gd name="T62" fmla="*/ 192 w 562"/>
                <a:gd name="T63" fmla="*/ 0 h 566"/>
                <a:gd name="T64" fmla="*/ 369 w 562"/>
                <a:gd name="T65" fmla="*/ 0 h 5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2"/>
                <a:gd name="T100" fmla="*/ 0 h 566"/>
                <a:gd name="T101" fmla="*/ 562 w 562"/>
                <a:gd name="T102" fmla="*/ 566 h 5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2" h="566">
                  <a:moveTo>
                    <a:pt x="369" y="0"/>
                  </a:moveTo>
                  <a:lnTo>
                    <a:pt x="559" y="529"/>
                  </a:lnTo>
                  <a:lnTo>
                    <a:pt x="560" y="532"/>
                  </a:lnTo>
                  <a:lnTo>
                    <a:pt x="560" y="536"/>
                  </a:lnTo>
                  <a:lnTo>
                    <a:pt x="561" y="539"/>
                  </a:lnTo>
                  <a:lnTo>
                    <a:pt x="560" y="543"/>
                  </a:lnTo>
                  <a:lnTo>
                    <a:pt x="560" y="547"/>
                  </a:lnTo>
                  <a:lnTo>
                    <a:pt x="559" y="550"/>
                  </a:lnTo>
                  <a:lnTo>
                    <a:pt x="557" y="554"/>
                  </a:lnTo>
                  <a:lnTo>
                    <a:pt x="555" y="556"/>
                  </a:lnTo>
                  <a:lnTo>
                    <a:pt x="553" y="558"/>
                  </a:lnTo>
                  <a:lnTo>
                    <a:pt x="551" y="561"/>
                  </a:lnTo>
                  <a:lnTo>
                    <a:pt x="548" y="563"/>
                  </a:lnTo>
                  <a:lnTo>
                    <a:pt x="545" y="564"/>
                  </a:lnTo>
                  <a:lnTo>
                    <a:pt x="542" y="564"/>
                  </a:lnTo>
                  <a:lnTo>
                    <a:pt x="539" y="564"/>
                  </a:lnTo>
                  <a:lnTo>
                    <a:pt x="23" y="564"/>
                  </a:lnTo>
                  <a:lnTo>
                    <a:pt x="20" y="565"/>
                  </a:lnTo>
                  <a:lnTo>
                    <a:pt x="17" y="564"/>
                  </a:lnTo>
                  <a:lnTo>
                    <a:pt x="14" y="563"/>
                  </a:lnTo>
                  <a:lnTo>
                    <a:pt x="11" y="562"/>
                  </a:lnTo>
                  <a:lnTo>
                    <a:pt x="7" y="558"/>
                  </a:lnTo>
                  <a:lnTo>
                    <a:pt x="5" y="555"/>
                  </a:lnTo>
                  <a:lnTo>
                    <a:pt x="2" y="551"/>
                  </a:lnTo>
                  <a:lnTo>
                    <a:pt x="1" y="547"/>
                  </a:lnTo>
                  <a:lnTo>
                    <a:pt x="0" y="541"/>
                  </a:lnTo>
                  <a:lnTo>
                    <a:pt x="0" y="537"/>
                  </a:lnTo>
                  <a:lnTo>
                    <a:pt x="1" y="532"/>
                  </a:lnTo>
                  <a:lnTo>
                    <a:pt x="2" y="527"/>
                  </a:lnTo>
                  <a:lnTo>
                    <a:pt x="4" y="524"/>
                  </a:lnTo>
                  <a:lnTo>
                    <a:pt x="7" y="518"/>
                  </a:lnTo>
                  <a:lnTo>
                    <a:pt x="192" y="0"/>
                  </a:lnTo>
                  <a:lnTo>
                    <a:pt x="369" y="0"/>
                  </a:lnTo>
                </a:path>
              </a:pathLst>
            </a:custGeom>
            <a:solidFill>
              <a:srgbClr val="00DFFF"/>
            </a:solidFill>
            <a:ln w="12700" cap="rnd">
              <a:solidFill>
                <a:srgbClr val="009FB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37672" name="Rectangle 8"/>
          <p:cNvSpPr>
            <a:spLocks noChangeArrowheads="1"/>
          </p:cNvSpPr>
          <p:nvPr/>
        </p:nvSpPr>
        <p:spPr bwMode="auto">
          <a:xfrm>
            <a:off x="762000" y="1676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</a:pPr>
            <a:r>
              <a:rPr lang="es-ES" sz="3200">
                <a:solidFill>
                  <a:srgbClr val="FFCC00"/>
                </a:solidFill>
              </a:rPr>
              <a:t>Agua y Suelo</a:t>
            </a:r>
          </a:p>
          <a:p>
            <a:pPr marL="342900" indent="-342900" algn="just" eaLnBrk="0" hangingPunct="0">
              <a:lnSpc>
                <a:spcPct val="50000"/>
              </a:lnSpc>
              <a:spcBef>
                <a:spcPct val="10000"/>
              </a:spcBef>
            </a:pPr>
            <a:endParaRPr lang="es-ES" sz="3200"/>
          </a:p>
        </p:txBody>
      </p:sp>
      <p:sp>
        <p:nvSpPr>
          <p:cNvPr id="1137673" name="Rectangle 9"/>
          <p:cNvSpPr>
            <a:spLocks noChangeArrowheads="1"/>
          </p:cNvSpPr>
          <p:nvPr/>
        </p:nvSpPr>
        <p:spPr bwMode="auto">
          <a:xfrm>
            <a:off x="762000" y="32004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EE2712"/>
              </a:buClr>
              <a:buFont typeface="Math B" pitchFamily="2" charset="2"/>
              <a:buChar char="¯"/>
            </a:pPr>
            <a:r>
              <a:rPr lang="es-ES" sz="2800"/>
              <a:t>Cantidad y calidad mínima.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EE2712"/>
              </a:buClr>
              <a:buFont typeface="Math B" pitchFamily="2" charset="2"/>
              <a:buChar char="¯"/>
            </a:pPr>
            <a:r>
              <a:rPr lang="es-ES" sz="2800"/>
              <a:t>Importante comprender la interacción agua suelo.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EE2712"/>
              </a:buClr>
              <a:buFont typeface="Math B" pitchFamily="2" charset="2"/>
              <a:buChar char="¯"/>
            </a:pPr>
            <a:r>
              <a:rPr lang="es-ES" sz="2800"/>
              <a:t>Si no se tiene una buena agua es mejor no hacer acuicultura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7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7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7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7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7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7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7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67" grpId="0" autoUpdateAnimBg="0"/>
      <p:bldP spid="1137668" grpId="0" build="p" autoUpdateAnimBg="0"/>
      <p:bldP spid="1137672" grpId="0" build="p" autoUpdateAnimBg="0"/>
      <p:bldP spid="1137673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690" name="Picture 2"/>
          <p:cNvPicPr>
            <a:picLocks noChangeArrowheads="1"/>
          </p:cNvPicPr>
          <p:nvPr/>
        </p:nvPicPr>
        <p:blipFill>
          <a:blip r:embed="rId3">
            <a:lum bright="30000" contrast="-30000"/>
          </a:blip>
          <a:srcRect/>
          <a:stretch>
            <a:fillRect/>
          </a:stretch>
        </p:blipFill>
        <p:spPr bwMode="auto">
          <a:xfrm>
            <a:off x="8382000" y="4070350"/>
            <a:ext cx="762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8691" name="Picture 3" descr="an00790_"/>
          <p:cNvPicPr>
            <a:picLocks noChangeAspect="1" noChangeArrowheads="1"/>
          </p:cNvPicPr>
          <p:nvPr/>
        </p:nvPicPr>
        <p:blipFill>
          <a:blip r:embed="rId4">
            <a:lum bright="30000" contrast="-30000"/>
          </a:blip>
          <a:srcRect/>
          <a:stretch>
            <a:fillRect/>
          </a:stretch>
        </p:blipFill>
        <p:spPr bwMode="auto">
          <a:xfrm>
            <a:off x="7024688" y="4648200"/>
            <a:ext cx="21193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9144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s-ES" sz="3600" smtClean="0">
                <a:solidFill>
                  <a:srgbClr val="FFCC00"/>
                </a:solidFill>
              </a:rPr>
              <a:t>Conocimiento</a:t>
            </a:r>
          </a:p>
        </p:txBody>
      </p:sp>
      <p:sp>
        <p:nvSpPr>
          <p:cNvPr id="1138693" name="Rectangle 5"/>
          <p:cNvSpPr>
            <a:spLocks noGrp="1" noChangeArrowheads="1"/>
          </p:cNvSpPr>
          <p:nvPr>
            <p:ph type="title"/>
          </p:nvPr>
        </p:nvSpPr>
        <p:spPr>
          <a:xfrm>
            <a:off x="903288" y="566738"/>
            <a:ext cx="7772400" cy="9906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Requerimientos para tener éxito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138694" name="Rectangle 6"/>
          <p:cNvSpPr>
            <a:spLocks noChangeArrowheads="1"/>
          </p:cNvSpPr>
          <p:nvPr/>
        </p:nvSpPr>
        <p:spPr bwMode="auto">
          <a:xfrm>
            <a:off x="762000" y="2819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EE2712"/>
              </a:buClr>
              <a:buFont typeface="Math B" pitchFamily="2" charset="2"/>
              <a:buChar char="¯"/>
            </a:pPr>
            <a:r>
              <a:rPr lang="es-ES" sz="2800"/>
              <a:t>Este comprende el 30% del éxito de la actividad</a:t>
            </a:r>
          </a:p>
        </p:txBody>
      </p:sp>
      <p:sp>
        <p:nvSpPr>
          <p:cNvPr id="1138695" name="Rectangle 7"/>
          <p:cNvSpPr>
            <a:spLocks noChangeArrowheads="1"/>
          </p:cNvSpPr>
          <p:nvPr/>
        </p:nvSpPr>
        <p:spPr bwMode="auto">
          <a:xfrm>
            <a:off x="762000" y="33528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EE2712"/>
              </a:buClr>
              <a:buFont typeface="Math B" pitchFamily="2" charset="2"/>
              <a:buChar char="¯"/>
            </a:pPr>
            <a:r>
              <a:rPr lang="es-ES" sz="2800"/>
              <a:t>Facilidades para el diseño y construcción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EE2712"/>
              </a:buClr>
              <a:buFont typeface="Math B" pitchFamily="2" charset="2"/>
              <a:buChar char="¯"/>
            </a:pPr>
            <a:r>
              <a:rPr lang="es-ES" sz="2800"/>
              <a:t>Selección de la especie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EE2712"/>
              </a:buClr>
              <a:buFont typeface="Math B" pitchFamily="2" charset="2"/>
              <a:buChar char="¯"/>
            </a:pPr>
            <a:r>
              <a:rPr lang="es-ES" sz="2800"/>
              <a:t>Ajustes a ser hechos durante las diferentes fases de crecimiento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EE2712"/>
              </a:buClr>
              <a:buFont typeface="Math B" pitchFamily="2" charset="2"/>
              <a:buChar char="¯"/>
            </a:pPr>
            <a:r>
              <a:rPr lang="es-ES" sz="2800"/>
              <a:t>Conocimiento sobre el manejo técnico y económico de la granja</a:t>
            </a:r>
            <a:endParaRPr lang="es-E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3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3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8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8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8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8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8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8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2" grpId="0" build="p" autoUpdateAnimBg="0"/>
      <p:bldP spid="1138693" grpId="0" autoUpdateAnimBg="0"/>
      <p:bldP spid="1138694" grpId="0" build="p" autoUpdateAnimBg="0"/>
      <p:bldP spid="11386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Factores q’ Afectan Productividad: Asociados Al Organismo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408988" cy="45370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Homeotérmico: animal mantiene T</a:t>
            </a:r>
            <a:r>
              <a:rPr lang="es-ES_tradnl" sz="2800" smtClean="0">
                <a:cs typeface="Arial" charset="0"/>
              </a:rPr>
              <a:t>ºC corporal sin importar TºC ambiente:</a:t>
            </a:r>
          </a:p>
          <a:p>
            <a:pPr lvl="1" eaLnBrk="1" hangingPunct="1">
              <a:defRPr/>
            </a:pPr>
            <a:r>
              <a:rPr lang="es-ES_tradnl" sz="2800" smtClean="0">
                <a:cs typeface="Arial" charset="0"/>
              </a:rPr>
              <a:t>Crecen igual a diferentes </a:t>
            </a:r>
            <a:r>
              <a:rPr lang="es-ES_tradnl" sz="2800" smtClean="0"/>
              <a:t>T</a:t>
            </a:r>
            <a:r>
              <a:rPr lang="es-ES_tradnl" sz="2800" smtClean="0">
                <a:cs typeface="Arial" charset="0"/>
              </a:rPr>
              <a:t>ºC, pero gastan energía en controlar </a:t>
            </a:r>
            <a:r>
              <a:rPr lang="es-ES_tradnl" sz="2800" smtClean="0"/>
              <a:t>T</a:t>
            </a:r>
            <a:r>
              <a:rPr lang="es-ES_tradnl" sz="2800" smtClean="0">
                <a:cs typeface="Arial" charset="0"/>
              </a:rPr>
              <a:t>ºC.</a:t>
            </a:r>
          </a:p>
          <a:p>
            <a:pPr eaLnBrk="1" hangingPunct="1">
              <a:defRPr/>
            </a:pPr>
            <a:r>
              <a:rPr lang="es-ES_tradnl" sz="2800" smtClean="0"/>
              <a:t>Poiquilotérmico: Animal toma T</a:t>
            </a:r>
            <a:r>
              <a:rPr lang="es-ES_tradnl" sz="2800" smtClean="0">
                <a:cs typeface="Arial" charset="0"/>
              </a:rPr>
              <a:t>º</a:t>
            </a:r>
            <a:r>
              <a:rPr lang="es-ES_tradnl" sz="2800" smtClean="0"/>
              <a:t>C ambiente:</a:t>
            </a:r>
          </a:p>
          <a:p>
            <a:pPr lvl="1" eaLnBrk="1" hangingPunct="1">
              <a:defRPr/>
            </a:pPr>
            <a:r>
              <a:rPr lang="es-ES_tradnl" sz="2800" smtClean="0"/>
              <a:t>Crecen poco a bajas T</a:t>
            </a:r>
            <a:r>
              <a:rPr lang="es-ES_tradnl" sz="2800" smtClean="0">
                <a:cs typeface="Arial" charset="0"/>
              </a:rPr>
              <a:t>ºC (enzimas).</a:t>
            </a:r>
          </a:p>
          <a:p>
            <a:pPr lvl="1" eaLnBrk="1" hangingPunct="1">
              <a:defRPr/>
            </a:pPr>
            <a:r>
              <a:rPr lang="es-ES_tradnl" sz="2800" smtClean="0">
                <a:cs typeface="Arial" charset="0"/>
              </a:rPr>
              <a:t>En trópico crecen mejor porque no gastan energía en mantener </a:t>
            </a:r>
            <a:r>
              <a:rPr lang="es-ES_tradnl" sz="2800" smtClean="0"/>
              <a:t>T</a:t>
            </a:r>
            <a:r>
              <a:rPr lang="es-ES_tradnl" sz="2800" smtClean="0">
                <a:cs typeface="Arial" charset="0"/>
              </a:rPr>
              <a:t>ºC.</a:t>
            </a:r>
          </a:p>
          <a:p>
            <a:pPr lvl="1" eaLnBrk="1" hangingPunct="1">
              <a:defRPr/>
            </a:pPr>
            <a:r>
              <a:rPr lang="es-ES_tradnl" sz="2800" smtClean="0">
                <a:cs typeface="Arial" charset="0"/>
              </a:rPr>
              <a:t>Aumento 10ºC duplica crecimiento.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73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814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819400"/>
            <a:ext cx="7772400" cy="2667000"/>
          </a:xfrm>
        </p:spPr>
        <p:txBody>
          <a:bodyPr/>
          <a:lstStyle/>
          <a:p>
            <a:pPr algn="just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800" smtClean="0"/>
              <a:t>Comprende el 30% del éxito.</a:t>
            </a:r>
          </a:p>
          <a:p>
            <a:pPr algn="just" eaLnBrk="1" hangingPunct="1">
              <a:buClr>
                <a:srgbClr val="EE2712"/>
              </a:buClr>
              <a:buFont typeface="Math B" pitchFamily="2" charset="2"/>
              <a:buChar char="¯"/>
              <a:defRPr/>
            </a:pPr>
            <a:r>
              <a:rPr lang="es-ES" sz="2800" smtClean="0"/>
              <a:t>Se necesita mucha observación: enfermedades, mortalidades, algas, oxígeno, etc.</a:t>
            </a: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66738"/>
            <a:ext cx="7772400" cy="9906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Requerimientos para tener éxito en 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140741" name="Rectangle 5"/>
          <p:cNvSpPr>
            <a:spLocks noChangeArrowheads="1"/>
          </p:cNvSpPr>
          <p:nvPr/>
        </p:nvSpPr>
        <p:spPr bwMode="auto">
          <a:xfrm>
            <a:off x="762000" y="2027238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</a:pPr>
            <a:r>
              <a:rPr lang="es-ES" sz="3200">
                <a:solidFill>
                  <a:srgbClr val="FFCC00"/>
                </a:solidFill>
              </a:rPr>
              <a:t>Trabajar Duro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4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39" grpId="0" build="p" autoUpdateAnimBg="0"/>
      <p:bldP spid="1140740" grpId="0" autoUpdateAnimBg="0"/>
      <p:bldP spid="1140741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La Rueda Del Éxito.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20040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US"/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1600200" y="990600"/>
            <a:ext cx="5765800" cy="5399088"/>
            <a:chOff x="1008" y="624"/>
            <a:chExt cx="3632" cy="3401"/>
          </a:xfrm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 rot="5400000">
              <a:off x="1493" y="1715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2523" y="672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>
              <a:off x="2518" y="2736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 rot="5400000">
              <a:off x="3518" y="1715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78857" name="Oval 9"/>
            <p:cNvSpPr>
              <a:spLocks noChangeArrowheads="1"/>
            </p:cNvSpPr>
            <p:nvPr/>
          </p:nvSpPr>
          <p:spPr bwMode="auto">
            <a:xfrm>
              <a:off x="2289" y="1877"/>
              <a:ext cx="907" cy="907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5F5F5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2400" b="1">
                  <a:solidFill>
                    <a:srgbClr val="FFFF00"/>
                  </a:solidFill>
                  <a:latin typeface="Arial" pitchFamily="34" charset="0"/>
                </a:rPr>
                <a:t>Semilla</a:t>
              </a:r>
            </a:p>
          </p:txBody>
        </p:sp>
        <p:sp>
          <p:nvSpPr>
            <p:cNvPr id="78858" name="Oval 10"/>
            <p:cNvSpPr>
              <a:spLocks noChangeAspect="1" noChangeArrowheads="1"/>
            </p:cNvSpPr>
            <p:nvPr/>
          </p:nvSpPr>
          <p:spPr bwMode="auto">
            <a:xfrm>
              <a:off x="1008" y="624"/>
              <a:ext cx="3401" cy="3401"/>
            </a:xfrm>
            <a:prstGeom prst="ellipse">
              <a:avLst/>
            </a:prstGeom>
            <a:noFill/>
            <a:ln w="4445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2400"/>
            </a:p>
          </p:txBody>
        </p:sp>
        <p:sp>
          <p:nvSpPr>
            <p:cNvPr id="78859" name="Text Box 11"/>
            <p:cNvSpPr txBox="1">
              <a:spLocks noChangeArrowheads="1"/>
            </p:cNvSpPr>
            <p:nvPr/>
          </p:nvSpPr>
          <p:spPr bwMode="auto">
            <a:xfrm>
              <a:off x="3168" y="2208"/>
              <a:ext cx="14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rgbClr val="FFFF00"/>
                  </a:solidFill>
                  <a:latin typeface="Arial" pitchFamily="34" charset="0"/>
                </a:rPr>
                <a:t>Infraestructura</a:t>
              </a:r>
            </a:p>
          </p:txBody>
        </p:sp>
        <p:sp>
          <p:nvSpPr>
            <p:cNvPr id="78860" name="Text Box 12"/>
            <p:cNvSpPr txBox="1">
              <a:spLocks noChangeArrowheads="1"/>
            </p:cNvSpPr>
            <p:nvPr/>
          </p:nvSpPr>
          <p:spPr bwMode="auto">
            <a:xfrm>
              <a:off x="1248" y="2208"/>
              <a:ext cx="9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rgbClr val="FFFF00"/>
                  </a:solidFill>
                  <a:latin typeface="Arial" pitchFamily="34" charset="0"/>
                </a:rPr>
                <a:t>Nutrición</a:t>
              </a:r>
            </a:p>
          </p:txBody>
        </p:sp>
        <p:sp>
          <p:nvSpPr>
            <p:cNvPr id="78861" name="Text Box 13"/>
            <p:cNvSpPr txBox="1">
              <a:spLocks noChangeArrowheads="1"/>
            </p:cNvSpPr>
            <p:nvPr/>
          </p:nvSpPr>
          <p:spPr bwMode="auto">
            <a:xfrm rot="-5431336">
              <a:off x="2347" y="1205"/>
              <a:ext cx="7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rgbClr val="FFFF00"/>
                  </a:solidFill>
                  <a:latin typeface="Arial" pitchFamily="34" charset="0"/>
                </a:rPr>
                <a:t>Manejo</a:t>
              </a:r>
            </a:p>
          </p:txBody>
        </p:sp>
        <p:sp>
          <p:nvSpPr>
            <p:cNvPr id="78862" name="Text Box 14"/>
            <p:cNvSpPr txBox="1">
              <a:spLocks noChangeArrowheads="1"/>
            </p:cNvSpPr>
            <p:nvPr/>
          </p:nvSpPr>
          <p:spPr bwMode="auto">
            <a:xfrm rot="-5431336">
              <a:off x="2305" y="3120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rgbClr val="FFFF00"/>
                  </a:solidFill>
                  <a:latin typeface="Arial" pitchFamily="34" charset="0"/>
                </a:rPr>
                <a:t>Sanidad</a:t>
              </a:r>
            </a:p>
          </p:txBody>
        </p:sp>
        <p:sp>
          <p:nvSpPr>
            <p:cNvPr id="7886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152" y="672"/>
              <a:ext cx="3072" cy="211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s-ES" sz="2400" b="1" kern="10" spc="12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Mercadeo Organizado</a:t>
              </a:r>
            </a:p>
          </p:txBody>
        </p:sp>
        <p:sp>
          <p:nvSpPr>
            <p:cNvPr id="7886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152" y="1872"/>
              <a:ext cx="3072" cy="211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s-ES" sz="2400" b="1" kern="10" spc="12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Mercadeo Organizado</a:t>
              </a:r>
            </a:p>
          </p:txBody>
        </p:sp>
      </p:grp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La Rueda Del Exito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No puede haber éxito en un cultivo si no se cuenta con buena semilla como centro</a:t>
            </a:r>
            <a:r>
              <a:rPr lang="en-US" sz="2800" smtClean="0"/>
              <a:t> o eje del mismo.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Hay 4 radios o pilares </a:t>
            </a:r>
            <a:r>
              <a:rPr lang="es-ES_tradnl" sz="2800" smtClean="0"/>
              <a:t>que </a:t>
            </a:r>
            <a:r>
              <a:rPr lang="en-US" sz="2800" smtClean="0"/>
              <a:t>garantizan que esa </a:t>
            </a:r>
            <a:r>
              <a:rPr lang="es-ES_tradnl" sz="2800" smtClean="0"/>
              <a:t>s</a:t>
            </a:r>
            <a:r>
              <a:rPr lang="en-US" sz="2800" smtClean="0"/>
              <a:t>emilla produzca un organismo adulto adecuado: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S</a:t>
            </a:r>
            <a:r>
              <a:rPr lang="es-ES_tradnl" sz="2800" smtClean="0"/>
              <a:t>anidad</a:t>
            </a:r>
            <a:r>
              <a:rPr lang="en-US" sz="280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N</a:t>
            </a:r>
            <a:r>
              <a:rPr lang="es-ES_tradnl" sz="2800" smtClean="0"/>
              <a:t>utrición.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B</a:t>
            </a:r>
            <a:r>
              <a:rPr lang="es-ES_tradnl" sz="2800" smtClean="0"/>
              <a:t>uena infraestructura.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smtClean="0"/>
              <a:t>M</a:t>
            </a:r>
            <a:r>
              <a:rPr lang="es-ES_tradnl" sz="2800" smtClean="0"/>
              <a:t>anejo correcto.</a:t>
            </a: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</a:t>
            </a:r>
            <a:r>
              <a:rPr lang="es-ES_tradnl" sz="2800" smtClean="0"/>
              <a:t>inalmente lo que va a hacer que la rueda avance es un mercadeo organizado.</a:t>
            </a: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Si falla cualquiera de estos componentes, la empresa no es excelente en su campo.</a:t>
            </a:r>
            <a:r>
              <a:rPr lang="en-US" sz="2800" smtClean="0"/>
              <a:t> Como una llanta tubo abajo, no llegará a su destino.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La Rueda Del Éxito.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20040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US"/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1600200" y="990600"/>
            <a:ext cx="5765800" cy="5399088"/>
            <a:chOff x="1008" y="624"/>
            <a:chExt cx="3632" cy="3401"/>
          </a:xfrm>
        </p:grpSpPr>
        <p:sp>
          <p:nvSpPr>
            <p:cNvPr id="80901" name="Rectangle 5"/>
            <p:cNvSpPr>
              <a:spLocks noChangeArrowheads="1"/>
            </p:cNvSpPr>
            <p:nvPr/>
          </p:nvSpPr>
          <p:spPr bwMode="auto">
            <a:xfrm rot="5400000">
              <a:off x="1493" y="1715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0902" name="Rectangle 6"/>
            <p:cNvSpPr>
              <a:spLocks noChangeArrowheads="1"/>
            </p:cNvSpPr>
            <p:nvPr/>
          </p:nvSpPr>
          <p:spPr bwMode="auto">
            <a:xfrm>
              <a:off x="2523" y="672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0903" name="Rectangle 7"/>
            <p:cNvSpPr>
              <a:spLocks noChangeArrowheads="1"/>
            </p:cNvSpPr>
            <p:nvPr/>
          </p:nvSpPr>
          <p:spPr bwMode="auto">
            <a:xfrm>
              <a:off x="2518" y="2736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0904" name="Rectangle 8"/>
            <p:cNvSpPr>
              <a:spLocks noChangeArrowheads="1"/>
            </p:cNvSpPr>
            <p:nvPr/>
          </p:nvSpPr>
          <p:spPr bwMode="auto">
            <a:xfrm rot="5400000">
              <a:off x="3518" y="1715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S"/>
            </a:p>
          </p:txBody>
        </p:sp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2289" y="1877"/>
              <a:ext cx="907" cy="907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5F5F5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2400" b="1">
                  <a:solidFill>
                    <a:srgbClr val="FFFF00"/>
                  </a:solidFill>
                  <a:latin typeface="Arial" pitchFamily="34" charset="0"/>
                </a:rPr>
                <a:t>Semilla</a:t>
              </a:r>
            </a:p>
          </p:txBody>
        </p:sp>
        <p:sp>
          <p:nvSpPr>
            <p:cNvPr id="80906" name="Oval 10"/>
            <p:cNvSpPr>
              <a:spLocks noChangeAspect="1" noChangeArrowheads="1"/>
            </p:cNvSpPr>
            <p:nvPr/>
          </p:nvSpPr>
          <p:spPr bwMode="auto">
            <a:xfrm>
              <a:off x="1008" y="624"/>
              <a:ext cx="3401" cy="3401"/>
            </a:xfrm>
            <a:prstGeom prst="ellipse">
              <a:avLst/>
            </a:prstGeom>
            <a:noFill/>
            <a:ln w="4445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 sz="2400"/>
            </a:p>
          </p:txBody>
        </p:sp>
        <p:sp>
          <p:nvSpPr>
            <p:cNvPr id="80907" name="Text Box 11"/>
            <p:cNvSpPr txBox="1">
              <a:spLocks noChangeArrowheads="1"/>
            </p:cNvSpPr>
            <p:nvPr/>
          </p:nvSpPr>
          <p:spPr bwMode="auto">
            <a:xfrm>
              <a:off x="3168" y="2208"/>
              <a:ext cx="14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rgbClr val="FFFF00"/>
                  </a:solidFill>
                  <a:latin typeface="Arial" pitchFamily="34" charset="0"/>
                </a:rPr>
                <a:t>Infraestructura</a:t>
              </a:r>
            </a:p>
          </p:txBody>
        </p:sp>
        <p:sp>
          <p:nvSpPr>
            <p:cNvPr id="80908" name="Text Box 12"/>
            <p:cNvSpPr txBox="1">
              <a:spLocks noChangeArrowheads="1"/>
            </p:cNvSpPr>
            <p:nvPr/>
          </p:nvSpPr>
          <p:spPr bwMode="auto">
            <a:xfrm>
              <a:off x="1248" y="2208"/>
              <a:ext cx="9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rgbClr val="FFFF00"/>
                  </a:solidFill>
                  <a:latin typeface="Arial" pitchFamily="34" charset="0"/>
                </a:rPr>
                <a:t>Nutrición</a:t>
              </a:r>
            </a:p>
          </p:txBody>
        </p:sp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 rot="-5431336">
              <a:off x="2347" y="1205"/>
              <a:ext cx="7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rgbClr val="FFFF00"/>
                  </a:solidFill>
                  <a:latin typeface="Arial" pitchFamily="34" charset="0"/>
                </a:rPr>
                <a:t>Manejo</a:t>
              </a:r>
            </a:p>
          </p:txBody>
        </p:sp>
        <p:sp>
          <p:nvSpPr>
            <p:cNvPr id="80910" name="Text Box 14"/>
            <p:cNvSpPr txBox="1">
              <a:spLocks noChangeArrowheads="1"/>
            </p:cNvSpPr>
            <p:nvPr/>
          </p:nvSpPr>
          <p:spPr bwMode="auto">
            <a:xfrm rot="-5431336">
              <a:off x="2305" y="3120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400" b="1">
                  <a:solidFill>
                    <a:srgbClr val="FFFF00"/>
                  </a:solidFill>
                  <a:latin typeface="Arial" pitchFamily="34" charset="0"/>
                </a:rPr>
                <a:t>Sanidad</a:t>
              </a:r>
            </a:p>
          </p:txBody>
        </p:sp>
        <p:sp>
          <p:nvSpPr>
            <p:cNvPr id="8091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152" y="672"/>
              <a:ext cx="3072" cy="211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s-ES" sz="2400" b="1" kern="10" spc="12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Mercadeo Organizado</a:t>
              </a:r>
            </a:p>
          </p:txBody>
        </p:sp>
        <p:sp>
          <p:nvSpPr>
            <p:cNvPr id="8091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152" y="1872"/>
              <a:ext cx="3072" cy="211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s-ES" sz="2400" b="1" kern="10" spc="12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Mercadeo Organizado</a:t>
              </a:r>
            </a:p>
          </p:txBody>
        </p:sp>
      </p:grp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295400"/>
          </a:xfrm>
        </p:spPr>
        <p:txBody>
          <a:bodyPr/>
          <a:lstStyle/>
          <a:p>
            <a:pPr eaLnBrk="1" hangingPunct="1"/>
            <a:r>
              <a:rPr lang="es-ES_tradnl" smtClean="0"/>
              <a:t>Criterios Para La Selección De Una Especie a Cultivar</a:t>
            </a:r>
            <a:endParaRPr lang="en-US" smtClean="0"/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027988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Condiciones ambientales apropiadas.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Temperatura, pluviosidad, etc.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Compatibilidad biológica Spp. existentes.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Spp. exóticas escapan.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Hábitos alimenticios complementan insumos disponibles (Regiones poca tradición acuícola).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Varias categorias alimento artificial.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Toma comida cuando y como esté disponible.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Tecnología de producción existente.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Tolerancia condiciones adversas.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Hacinamiento, Calidad Agua, Enfermedades, Parásitos, Transporte, Manipuleo.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295400"/>
          </a:xfrm>
        </p:spPr>
        <p:txBody>
          <a:bodyPr/>
          <a:lstStyle/>
          <a:p>
            <a:pPr eaLnBrk="1" hangingPunct="1"/>
            <a:r>
              <a:rPr lang="es-ES_tradnl" smtClean="0"/>
              <a:t>Criterios Para La Selección De Una Especie a Cultivar</a:t>
            </a:r>
            <a:endParaRPr lang="en-US" smtClean="0"/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027988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Aceptación del consumidor.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Especie ya consumida comercialmente.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Especie nueva con perspectivas (Est. Mcdo).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Características de mercado apropiadas: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Volumen adecuado.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Oferta y demanda.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Precio.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Accesibilidad.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Adecuada provisón de semilla.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Silvestre (No permite selección / control patógenos, ni asegurar abastecimiento).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Reproducción natural piscina cultivo.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Reproducción inducida (VIAGRA).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Caracteristicas Fisicas. Socioeconómicas Y Regionales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Infraestructura básica.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Infraestructura pública: vias, puertos, luz, etc.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Prov. semilla, alimento, suminist/ insumos, equipos.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Apoyo: Lab analis, asesoría, segurid, transp, capacit.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Empacadoras / Mercados.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Capacidad económica y técnica del productor.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Inversión y Capital trabajo.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Planes a corto y largo plazo del gobierno para extensión y apoyo logístico.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Preferencias alimenticias del consumidor.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Costo y disponibilidad de insumos producción.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Disponibilidad.</a:t>
            </a:r>
            <a:endParaRPr lang="es-ES_tradnl" sz="2400" smtClean="0"/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Costos Insumos</a:t>
            </a:r>
          </a:p>
        </p:txBody>
      </p:sp>
      <p:graphicFrame>
        <p:nvGraphicFramePr>
          <p:cNvPr id="1190915" name="Group 3"/>
          <p:cNvGraphicFramePr>
            <a:graphicFrameLocks noGrp="1"/>
          </p:cNvGraphicFramePr>
          <p:nvPr>
            <p:ph type="tbl" idx="1"/>
          </p:nvPr>
        </p:nvGraphicFramePr>
        <p:xfrm>
          <a:off x="304800" y="1735138"/>
          <a:ext cx="8637588" cy="4132262"/>
        </p:xfrm>
        <a:graphic>
          <a:graphicData uri="http://schemas.openxmlformats.org/drawingml/2006/table">
            <a:tbl>
              <a:tblPr/>
              <a:tblGrid>
                <a:gridCol w="2743200"/>
                <a:gridCol w="1600200"/>
                <a:gridCol w="1447800"/>
                <a:gridCol w="1600200"/>
                <a:gridCol w="1246188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Ecuador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Panamá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Colombia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México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Larva (millar)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$2.00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$4.50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$4.50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$6.50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Alimento (T.M.)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$400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$500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$500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$630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Diesel (Galón)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$0.90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$1.33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$0.76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$1.12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M.O. (/ mes)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$170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$180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$170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$200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Empaque (/ Lb)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$0.40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$0.45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$0.40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$0.45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Comercializacion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2.0%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2.8%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1.0%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7.0%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45" name="Text Box 53"/>
          <p:cNvSpPr txBox="1">
            <a:spLocks noChangeArrowheads="1"/>
          </p:cNvSpPr>
          <p:nvPr/>
        </p:nvSpPr>
        <p:spPr bwMode="auto">
          <a:xfrm>
            <a:off x="838200" y="6491288"/>
            <a:ext cx="380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Fuente : Panorama Acuícola (2002)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7010400" y="4178300"/>
            <a:ext cx="2105025" cy="2679700"/>
            <a:chOff x="4248" y="1982"/>
            <a:chExt cx="1927" cy="2202"/>
          </a:xfrm>
        </p:grpSpPr>
        <p:grpSp>
          <p:nvGrpSpPr>
            <p:cNvPr id="86021" name="Group 3"/>
            <p:cNvGrpSpPr>
              <a:grpSpLocks/>
            </p:cNvGrpSpPr>
            <p:nvPr/>
          </p:nvGrpSpPr>
          <p:grpSpPr bwMode="auto">
            <a:xfrm>
              <a:off x="4248" y="1982"/>
              <a:ext cx="1927" cy="2202"/>
              <a:chOff x="4248" y="1982"/>
              <a:chExt cx="1927" cy="2202"/>
            </a:xfrm>
          </p:grpSpPr>
          <p:sp>
            <p:nvSpPr>
              <p:cNvPr id="86028" name="Freeform 4"/>
              <p:cNvSpPr>
                <a:spLocks/>
              </p:cNvSpPr>
              <p:nvPr/>
            </p:nvSpPr>
            <p:spPr bwMode="auto">
              <a:xfrm>
                <a:off x="5009" y="2943"/>
                <a:ext cx="505" cy="428"/>
              </a:xfrm>
              <a:custGeom>
                <a:avLst/>
                <a:gdLst>
                  <a:gd name="T0" fmla="*/ 444 w 505"/>
                  <a:gd name="T1" fmla="*/ 392 h 428"/>
                  <a:gd name="T2" fmla="*/ 228 w 505"/>
                  <a:gd name="T3" fmla="*/ 160 h 428"/>
                  <a:gd name="T4" fmla="*/ 233 w 505"/>
                  <a:gd name="T5" fmla="*/ 133 h 428"/>
                  <a:gd name="T6" fmla="*/ 222 w 505"/>
                  <a:gd name="T7" fmla="*/ 102 h 428"/>
                  <a:gd name="T8" fmla="*/ 215 w 505"/>
                  <a:gd name="T9" fmla="*/ 83 h 428"/>
                  <a:gd name="T10" fmla="*/ 217 w 505"/>
                  <a:gd name="T11" fmla="*/ 53 h 428"/>
                  <a:gd name="T12" fmla="*/ 221 w 505"/>
                  <a:gd name="T13" fmla="*/ 28 h 428"/>
                  <a:gd name="T14" fmla="*/ 209 w 505"/>
                  <a:gd name="T15" fmla="*/ 14 h 428"/>
                  <a:gd name="T16" fmla="*/ 188 w 505"/>
                  <a:gd name="T17" fmla="*/ 11 h 428"/>
                  <a:gd name="T18" fmla="*/ 173 w 505"/>
                  <a:gd name="T19" fmla="*/ 27 h 428"/>
                  <a:gd name="T20" fmla="*/ 171 w 505"/>
                  <a:gd name="T21" fmla="*/ 54 h 428"/>
                  <a:gd name="T22" fmla="*/ 184 w 505"/>
                  <a:gd name="T23" fmla="*/ 81 h 428"/>
                  <a:gd name="T24" fmla="*/ 94 w 505"/>
                  <a:gd name="T25" fmla="*/ 10 h 428"/>
                  <a:gd name="T26" fmla="*/ 77 w 505"/>
                  <a:gd name="T27" fmla="*/ 0 h 428"/>
                  <a:gd name="T28" fmla="*/ 66 w 505"/>
                  <a:gd name="T29" fmla="*/ 12 h 428"/>
                  <a:gd name="T30" fmla="*/ 86 w 505"/>
                  <a:gd name="T31" fmla="*/ 42 h 428"/>
                  <a:gd name="T32" fmla="*/ 135 w 505"/>
                  <a:gd name="T33" fmla="*/ 95 h 428"/>
                  <a:gd name="T34" fmla="*/ 50 w 505"/>
                  <a:gd name="T35" fmla="*/ 28 h 428"/>
                  <a:gd name="T36" fmla="*/ 35 w 505"/>
                  <a:gd name="T37" fmla="*/ 30 h 428"/>
                  <a:gd name="T38" fmla="*/ 36 w 505"/>
                  <a:gd name="T39" fmla="*/ 48 h 428"/>
                  <a:gd name="T40" fmla="*/ 108 w 505"/>
                  <a:gd name="T41" fmla="*/ 112 h 428"/>
                  <a:gd name="T42" fmla="*/ 20 w 505"/>
                  <a:gd name="T43" fmla="*/ 61 h 428"/>
                  <a:gd name="T44" fmla="*/ 8 w 505"/>
                  <a:gd name="T45" fmla="*/ 67 h 428"/>
                  <a:gd name="T46" fmla="*/ 10 w 505"/>
                  <a:gd name="T47" fmla="*/ 80 h 428"/>
                  <a:gd name="T48" fmla="*/ 63 w 505"/>
                  <a:gd name="T49" fmla="*/ 110 h 428"/>
                  <a:gd name="T50" fmla="*/ 89 w 505"/>
                  <a:gd name="T51" fmla="*/ 132 h 428"/>
                  <a:gd name="T52" fmla="*/ 15 w 505"/>
                  <a:gd name="T53" fmla="*/ 95 h 428"/>
                  <a:gd name="T54" fmla="*/ 0 w 505"/>
                  <a:gd name="T55" fmla="*/ 100 h 428"/>
                  <a:gd name="T56" fmla="*/ 5 w 505"/>
                  <a:gd name="T57" fmla="*/ 114 h 428"/>
                  <a:gd name="T58" fmla="*/ 82 w 505"/>
                  <a:gd name="T59" fmla="*/ 150 h 428"/>
                  <a:gd name="T60" fmla="*/ 117 w 505"/>
                  <a:gd name="T61" fmla="*/ 175 h 428"/>
                  <a:gd name="T62" fmla="*/ 142 w 505"/>
                  <a:gd name="T63" fmla="*/ 195 h 428"/>
                  <a:gd name="T64" fmla="*/ 192 w 505"/>
                  <a:gd name="T65" fmla="*/ 197 h 428"/>
                  <a:gd name="T66" fmla="*/ 430 w 505"/>
                  <a:gd name="T67" fmla="*/ 415 h 428"/>
                  <a:gd name="T68" fmla="*/ 448 w 505"/>
                  <a:gd name="T69" fmla="*/ 427 h 428"/>
                  <a:gd name="T70" fmla="*/ 465 w 505"/>
                  <a:gd name="T71" fmla="*/ 420 h 428"/>
                  <a:gd name="T72" fmla="*/ 504 w 505"/>
                  <a:gd name="T73" fmla="*/ 350 h 4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5"/>
                  <a:gd name="T112" fmla="*/ 0 h 428"/>
                  <a:gd name="T113" fmla="*/ 505 w 505"/>
                  <a:gd name="T114" fmla="*/ 428 h 4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5" h="428">
                    <a:moveTo>
                      <a:pt x="490" y="313"/>
                    </a:moveTo>
                    <a:lnTo>
                      <a:pt x="444" y="392"/>
                    </a:lnTo>
                    <a:lnTo>
                      <a:pt x="223" y="175"/>
                    </a:lnTo>
                    <a:lnTo>
                      <a:pt x="228" y="160"/>
                    </a:lnTo>
                    <a:lnTo>
                      <a:pt x="231" y="148"/>
                    </a:lnTo>
                    <a:lnTo>
                      <a:pt x="233" y="133"/>
                    </a:lnTo>
                    <a:lnTo>
                      <a:pt x="230" y="11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5" y="83"/>
                    </a:lnTo>
                    <a:lnTo>
                      <a:pt x="214" y="66"/>
                    </a:lnTo>
                    <a:lnTo>
                      <a:pt x="217" y="53"/>
                    </a:lnTo>
                    <a:lnTo>
                      <a:pt x="221" y="40"/>
                    </a:lnTo>
                    <a:lnTo>
                      <a:pt x="221" y="28"/>
                    </a:lnTo>
                    <a:lnTo>
                      <a:pt x="216" y="20"/>
                    </a:lnTo>
                    <a:lnTo>
                      <a:pt x="209" y="14"/>
                    </a:lnTo>
                    <a:lnTo>
                      <a:pt x="196" y="11"/>
                    </a:lnTo>
                    <a:lnTo>
                      <a:pt x="188" y="11"/>
                    </a:lnTo>
                    <a:lnTo>
                      <a:pt x="181" y="15"/>
                    </a:lnTo>
                    <a:lnTo>
                      <a:pt x="173" y="27"/>
                    </a:lnTo>
                    <a:lnTo>
                      <a:pt x="170" y="42"/>
                    </a:lnTo>
                    <a:lnTo>
                      <a:pt x="171" y="54"/>
                    </a:lnTo>
                    <a:lnTo>
                      <a:pt x="175" y="67"/>
                    </a:lnTo>
                    <a:lnTo>
                      <a:pt x="184" y="81"/>
                    </a:lnTo>
                    <a:lnTo>
                      <a:pt x="175" y="87"/>
                    </a:lnTo>
                    <a:lnTo>
                      <a:pt x="94" y="10"/>
                    </a:lnTo>
                    <a:lnTo>
                      <a:pt x="87" y="3"/>
                    </a:lnTo>
                    <a:lnTo>
                      <a:pt x="77" y="0"/>
                    </a:lnTo>
                    <a:lnTo>
                      <a:pt x="68" y="5"/>
                    </a:lnTo>
                    <a:lnTo>
                      <a:pt x="66" y="12"/>
                    </a:lnTo>
                    <a:lnTo>
                      <a:pt x="66" y="20"/>
                    </a:lnTo>
                    <a:lnTo>
                      <a:pt x="86" y="42"/>
                    </a:lnTo>
                    <a:lnTo>
                      <a:pt x="139" y="90"/>
                    </a:lnTo>
                    <a:lnTo>
                      <a:pt x="135" y="95"/>
                    </a:lnTo>
                    <a:lnTo>
                      <a:pt x="59" y="33"/>
                    </a:lnTo>
                    <a:lnTo>
                      <a:pt x="50" y="28"/>
                    </a:lnTo>
                    <a:lnTo>
                      <a:pt x="41" y="27"/>
                    </a:lnTo>
                    <a:lnTo>
                      <a:pt x="35" y="30"/>
                    </a:lnTo>
                    <a:lnTo>
                      <a:pt x="33" y="38"/>
                    </a:lnTo>
                    <a:lnTo>
                      <a:pt x="36" y="48"/>
                    </a:lnTo>
                    <a:lnTo>
                      <a:pt x="113" y="108"/>
                    </a:lnTo>
                    <a:lnTo>
                      <a:pt x="108" y="112"/>
                    </a:lnTo>
                    <a:lnTo>
                      <a:pt x="30" y="64"/>
                    </a:lnTo>
                    <a:lnTo>
                      <a:pt x="20" y="61"/>
                    </a:lnTo>
                    <a:lnTo>
                      <a:pt x="14" y="61"/>
                    </a:lnTo>
                    <a:lnTo>
                      <a:pt x="8" y="67"/>
                    </a:lnTo>
                    <a:lnTo>
                      <a:pt x="7" y="74"/>
                    </a:lnTo>
                    <a:lnTo>
                      <a:pt x="10" y="80"/>
                    </a:lnTo>
                    <a:lnTo>
                      <a:pt x="15" y="86"/>
                    </a:lnTo>
                    <a:lnTo>
                      <a:pt x="63" y="110"/>
                    </a:lnTo>
                    <a:lnTo>
                      <a:pt x="93" y="127"/>
                    </a:lnTo>
                    <a:lnTo>
                      <a:pt x="89" y="132"/>
                    </a:lnTo>
                    <a:lnTo>
                      <a:pt x="37" y="105"/>
                    </a:lnTo>
                    <a:lnTo>
                      <a:pt x="15" y="95"/>
                    </a:lnTo>
                    <a:lnTo>
                      <a:pt x="3" y="95"/>
                    </a:lnTo>
                    <a:lnTo>
                      <a:pt x="0" y="100"/>
                    </a:lnTo>
                    <a:lnTo>
                      <a:pt x="0" y="107"/>
                    </a:lnTo>
                    <a:lnTo>
                      <a:pt x="5" y="114"/>
                    </a:lnTo>
                    <a:lnTo>
                      <a:pt x="39" y="132"/>
                    </a:lnTo>
                    <a:lnTo>
                      <a:pt x="82" y="150"/>
                    </a:lnTo>
                    <a:lnTo>
                      <a:pt x="100" y="161"/>
                    </a:lnTo>
                    <a:lnTo>
                      <a:pt x="117" y="175"/>
                    </a:lnTo>
                    <a:lnTo>
                      <a:pt x="129" y="189"/>
                    </a:lnTo>
                    <a:lnTo>
                      <a:pt x="142" y="195"/>
                    </a:lnTo>
                    <a:lnTo>
                      <a:pt x="160" y="199"/>
                    </a:lnTo>
                    <a:lnTo>
                      <a:pt x="192" y="197"/>
                    </a:lnTo>
                    <a:lnTo>
                      <a:pt x="202" y="192"/>
                    </a:lnTo>
                    <a:lnTo>
                      <a:pt x="430" y="415"/>
                    </a:lnTo>
                    <a:lnTo>
                      <a:pt x="441" y="423"/>
                    </a:lnTo>
                    <a:lnTo>
                      <a:pt x="448" y="427"/>
                    </a:lnTo>
                    <a:lnTo>
                      <a:pt x="458" y="425"/>
                    </a:lnTo>
                    <a:lnTo>
                      <a:pt x="465" y="420"/>
                    </a:lnTo>
                    <a:lnTo>
                      <a:pt x="471" y="409"/>
                    </a:lnTo>
                    <a:lnTo>
                      <a:pt x="504" y="350"/>
                    </a:lnTo>
                    <a:lnTo>
                      <a:pt x="490" y="313"/>
                    </a:lnTo>
                  </a:path>
                </a:pathLst>
              </a:custGeom>
              <a:solidFill>
                <a:srgbClr val="F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86029" name="Group 5"/>
              <p:cNvGrpSpPr>
                <a:grpSpLocks/>
              </p:cNvGrpSpPr>
              <p:nvPr/>
            </p:nvGrpSpPr>
            <p:grpSpPr bwMode="auto">
              <a:xfrm>
                <a:off x="5600" y="3234"/>
                <a:ext cx="508" cy="918"/>
                <a:chOff x="5600" y="3234"/>
                <a:chExt cx="508" cy="918"/>
              </a:xfrm>
            </p:grpSpPr>
            <p:sp>
              <p:nvSpPr>
                <p:cNvPr id="86079" name="Freeform 6"/>
                <p:cNvSpPr>
                  <a:spLocks/>
                </p:cNvSpPr>
                <p:nvPr/>
              </p:nvSpPr>
              <p:spPr bwMode="auto">
                <a:xfrm>
                  <a:off x="5627" y="3721"/>
                  <a:ext cx="481" cy="431"/>
                </a:xfrm>
                <a:custGeom>
                  <a:avLst/>
                  <a:gdLst>
                    <a:gd name="T0" fmla="*/ 339 w 481"/>
                    <a:gd name="T1" fmla="*/ 7 h 431"/>
                    <a:gd name="T2" fmla="*/ 480 w 481"/>
                    <a:gd name="T3" fmla="*/ 390 h 431"/>
                    <a:gd name="T4" fmla="*/ 474 w 481"/>
                    <a:gd name="T5" fmla="*/ 398 h 431"/>
                    <a:gd name="T6" fmla="*/ 464 w 481"/>
                    <a:gd name="T7" fmla="*/ 391 h 431"/>
                    <a:gd name="T8" fmla="*/ 328 w 481"/>
                    <a:gd name="T9" fmla="*/ 23 h 431"/>
                    <a:gd name="T10" fmla="*/ 320 w 481"/>
                    <a:gd name="T11" fmla="*/ 19 h 431"/>
                    <a:gd name="T12" fmla="*/ 269 w 481"/>
                    <a:gd name="T13" fmla="*/ 17 h 431"/>
                    <a:gd name="T14" fmla="*/ 201 w 481"/>
                    <a:gd name="T15" fmla="*/ 20 h 431"/>
                    <a:gd name="T16" fmla="*/ 141 w 481"/>
                    <a:gd name="T17" fmla="*/ 23 h 431"/>
                    <a:gd name="T18" fmla="*/ 124 w 481"/>
                    <a:gd name="T19" fmla="*/ 29 h 431"/>
                    <a:gd name="T20" fmla="*/ 114 w 481"/>
                    <a:gd name="T21" fmla="*/ 39 h 431"/>
                    <a:gd name="T22" fmla="*/ 107 w 481"/>
                    <a:gd name="T23" fmla="*/ 50 h 431"/>
                    <a:gd name="T24" fmla="*/ 12 w 481"/>
                    <a:gd name="T25" fmla="*/ 426 h 431"/>
                    <a:gd name="T26" fmla="*/ 5 w 481"/>
                    <a:gd name="T27" fmla="*/ 430 h 431"/>
                    <a:gd name="T28" fmla="*/ 0 w 481"/>
                    <a:gd name="T29" fmla="*/ 423 h 431"/>
                    <a:gd name="T30" fmla="*/ 93 w 481"/>
                    <a:gd name="T31" fmla="*/ 49 h 431"/>
                    <a:gd name="T32" fmla="*/ 102 w 481"/>
                    <a:gd name="T33" fmla="*/ 28 h 431"/>
                    <a:gd name="T34" fmla="*/ 110 w 481"/>
                    <a:gd name="T35" fmla="*/ 20 h 431"/>
                    <a:gd name="T36" fmla="*/ 118 w 481"/>
                    <a:gd name="T37" fmla="*/ 14 h 431"/>
                    <a:gd name="T38" fmla="*/ 129 w 481"/>
                    <a:gd name="T39" fmla="*/ 9 h 431"/>
                    <a:gd name="T40" fmla="*/ 148 w 481"/>
                    <a:gd name="T41" fmla="*/ 7 h 431"/>
                    <a:gd name="T42" fmla="*/ 212 w 481"/>
                    <a:gd name="T43" fmla="*/ 2 h 431"/>
                    <a:gd name="T44" fmla="*/ 280 w 481"/>
                    <a:gd name="T45" fmla="*/ 0 h 431"/>
                    <a:gd name="T46" fmla="*/ 313 w 481"/>
                    <a:gd name="T47" fmla="*/ 1 h 431"/>
                    <a:gd name="T48" fmla="*/ 329 w 481"/>
                    <a:gd name="T49" fmla="*/ 2 h 431"/>
                    <a:gd name="T50" fmla="*/ 339 w 481"/>
                    <a:gd name="T51" fmla="*/ 7 h 4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81"/>
                    <a:gd name="T79" fmla="*/ 0 h 431"/>
                    <a:gd name="T80" fmla="*/ 481 w 481"/>
                    <a:gd name="T81" fmla="*/ 431 h 43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81" h="431">
                      <a:moveTo>
                        <a:pt x="339" y="7"/>
                      </a:moveTo>
                      <a:lnTo>
                        <a:pt x="480" y="390"/>
                      </a:lnTo>
                      <a:lnTo>
                        <a:pt x="474" y="398"/>
                      </a:lnTo>
                      <a:lnTo>
                        <a:pt x="464" y="391"/>
                      </a:lnTo>
                      <a:lnTo>
                        <a:pt x="328" y="23"/>
                      </a:lnTo>
                      <a:lnTo>
                        <a:pt x="320" y="19"/>
                      </a:lnTo>
                      <a:lnTo>
                        <a:pt x="269" y="17"/>
                      </a:lnTo>
                      <a:lnTo>
                        <a:pt x="201" y="20"/>
                      </a:lnTo>
                      <a:lnTo>
                        <a:pt x="141" y="23"/>
                      </a:lnTo>
                      <a:lnTo>
                        <a:pt x="124" y="29"/>
                      </a:lnTo>
                      <a:lnTo>
                        <a:pt x="114" y="39"/>
                      </a:lnTo>
                      <a:lnTo>
                        <a:pt x="107" y="50"/>
                      </a:lnTo>
                      <a:lnTo>
                        <a:pt x="12" y="426"/>
                      </a:lnTo>
                      <a:lnTo>
                        <a:pt x="5" y="430"/>
                      </a:lnTo>
                      <a:lnTo>
                        <a:pt x="0" y="423"/>
                      </a:lnTo>
                      <a:lnTo>
                        <a:pt x="93" y="49"/>
                      </a:lnTo>
                      <a:lnTo>
                        <a:pt x="102" y="28"/>
                      </a:lnTo>
                      <a:lnTo>
                        <a:pt x="110" y="20"/>
                      </a:lnTo>
                      <a:lnTo>
                        <a:pt x="118" y="14"/>
                      </a:lnTo>
                      <a:lnTo>
                        <a:pt x="129" y="9"/>
                      </a:lnTo>
                      <a:lnTo>
                        <a:pt x="148" y="7"/>
                      </a:lnTo>
                      <a:lnTo>
                        <a:pt x="212" y="2"/>
                      </a:lnTo>
                      <a:lnTo>
                        <a:pt x="280" y="0"/>
                      </a:lnTo>
                      <a:lnTo>
                        <a:pt x="313" y="1"/>
                      </a:lnTo>
                      <a:lnTo>
                        <a:pt x="329" y="2"/>
                      </a:lnTo>
                      <a:lnTo>
                        <a:pt x="339" y="7"/>
                      </a:lnTo>
                    </a:path>
                  </a:pathLst>
                </a:custGeom>
                <a:solidFill>
                  <a:srgbClr val="3F1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6080" name="Freeform 7"/>
                <p:cNvSpPr>
                  <a:spLocks/>
                </p:cNvSpPr>
                <p:nvPr/>
              </p:nvSpPr>
              <p:spPr bwMode="auto">
                <a:xfrm>
                  <a:off x="5600" y="3234"/>
                  <a:ext cx="502" cy="502"/>
                </a:xfrm>
                <a:custGeom>
                  <a:avLst/>
                  <a:gdLst>
                    <a:gd name="T0" fmla="*/ 399 w 502"/>
                    <a:gd name="T1" fmla="*/ 0 h 502"/>
                    <a:gd name="T2" fmla="*/ 469 w 502"/>
                    <a:gd name="T3" fmla="*/ 0 h 502"/>
                    <a:gd name="T4" fmla="*/ 498 w 502"/>
                    <a:gd name="T5" fmla="*/ 19 h 502"/>
                    <a:gd name="T6" fmla="*/ 501 w 502"/>
                    <a:gd name="T7" fmla="*/ 65 h 502"/>
                    <a:gd name="T8" fmla="*/ 425 w 502"/>
                    <a:gd name="T9" fmla="*/ 334 h 502"/>
                    <a:gd name="T10" fmla="*/ 418 w 502"/>
                    <a:gd name="T11" fmla="*/ 361 h 502"/>
                    <a:gd name="T12" fmla="*/ 416 w 502"/>
                    <a:gd name="T13" fmla="*/ 390 h 502"/>
                    <a:gd name="T14" fmla="*/ 411 w 502"/>
                    <a:gd name="T15" fmla="*/ 452 h 502"/>
                    <a:gd name="T16" fmla="*/ 398 w 502"/>
                    <a:gd name="T17" fmla="*/ 481 h 502"/>
                    <a:gd name="T18" fmla="*/ 379 w 502"/>
                    <a:gd name="T19" fmla="*/ 486 h 502"/>
                    <a:gd name="T20" fmla="*/ 357 w 502"/>
                    <a:gd name="T21" fmla="*/ 488 h 502"/>
                    <a:gd name="T22" fmla="*/ 297 w 502"/>
                    <a:gd name="T23" fmla="*/ 491 h 502"/>
                    <a:gd name="T24" fmla="*/ 185 w 502"/>
                    <a:gd name="T25" fmla="*/ 496 h 502"/>
                    <a:gd name="T26" fmla="*/ 98 w 502"/>
                    <a:gd name="T27" fmla="*/ 501 h 502"/>
                    <a:gd name="T28" fmla="*/ 76 w 502"/>
                    <a:gd name="T29" fmla="*/ 494 h 502"/>
                    <a:gd name="T30" fmla="*/ 59 w 502"/>
                    <a:gd name="T31" fmla="*/ 474 h 502"/>
                    <a:gd name="T32" fmla="*/ 40 w 502"/>
                    <a:gd name="T33" fmla="*/ 447 h 502"/>
                    <a:gd name="T34" fmla="*/ 25 w 502"/>
                    <a:gd name="T35" fmla="*/ 418 h 502"/>
                    <a:gd name="T36" fmla="*/ 15 w 502"/>
                    <a:gd name="T37" fmla="*/ 401 h 502"/>
                    <a:gd name="T38" fmla="*/ 10 w 502"/>
                    <a:gd name="T39" fmla="*/ 387 h 502"/>
                    <a:gd name="T40" fmla="*/ 1 w 502"/>
                    <a:gd name="T41" fmla="*/ 364 h 502"/>
                    <a:gd name="T42" fmla="*/ 0 w 502"/>
                    <a:gd name="T43" fmla="*/ 354 h 502"/>
                    <a:gd name="T44" fmla="*/ 1 w 502"/>
                    <a:gd name="T45" fmla="*/ 340 h 502"/>
                    <a:gd name="T46" fmla="*/ 8 w 502"/>
                    <a:gd name="T47" fmla="*/ 332 h 502"/>
                    <a:gd name="T48" fmla="*/ 22 w 502"/>
                    <a:gd name="T49" fmla="*/ 323 h 502"/>
                    <a:gd name="T50" fmla="*/ 39 w 502"/>
                    <a:gd name="T51" fmla="*/ 323 h 502"/>
                    <a:gd name="T52" fmla="*/ 59 w 502"/>
                    <a:gd name="T53" fmla="*/ 323 h 502"/>
                    <a:gd name="T54" fmla="*/ 337 w 502"/>
                    <a:gd name="T55" fmla="*/ 332 h 502"/>
                    <a:gd name="T56" fmla="*/ 343 w 502"/>
                    <a:gd name="T57" fmla="*/ 267 h 502"/>
                    <a:gd name="T58" fmla="*/ 353 w 502"/>
                    <a:gd name="T59" fmla="*/ 143 h 502"/>
                    <a:gd name="T60" fmla="*/ 359 w 502"/>
                    <a:gd name="T61" fmla="*/ 58 h 502"/>
                    <a:gd name="T62" fmla="*/ 369 w 502"/>
                    <a:gd name="T63" fmla="*/ 22 h 502"/>
                    <a:gd name="T64" fmla="*/ 399 w 502"/>
                    <a:gd name="T65" fmla="*/ 0 h 50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2"/>
                    <a:gd name="T100" fmla="*/ 0 h 502"/>
                    <a:gd name="T101" fmla="*/ 502 w 502"/>
                    <a:gd name="T102" fmla="*/ 502 h 50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2" h="502">
                      <a:moveTo>
                        <a:pt x="399" y="0"/>
                      </a:moveTo>
                      <a:lnTo>
                        <a:pt x="469" y="0"/>
                      </a:lnTo>
                      <a:lnTo>
                        <a:pt x="498" y="19"/>
                      </a:lnTo>
                      <a:lnTo>
                        <a:pt x="501" y="65"/>
                      </a:lnTo>
                      <a:lnTo>
                        <a:pt x="425" y="334"/>
                      </a:lnTo>
                      <a:lnTo>
                        <a:pt x="418" y="361"/>
                      </a:lnTo>
                      <a:lnTo>
                        <a:pt x="416" y="390"/>
                      </a:lnTo>
                      <a:lnTo>
                        <a:pt x="411" y="452"/>
                      </a:lnTo>
                      <a:lnTo>
                        <a:pt x="398" y="481"/>
                      </a:lnTo>
                      <a:lnTo>
                        <a:pt x="379" y="486"/>
                      </a:lnTo>
                      <a:lnTo>
                        <a:pt x="357" y="488"/>
                      </a:lnTo>
                      <a:lnTo>
                        <a:pt x="297" y="491"/>
                      </a:lnTo>
                      <a:lnTo>
                        <a:pt x="185" y="496"/>
                      </a:lnTo>
                      <a:lnTo>
                        <a:pt x="98" y="501"/>
                      </a:lnTo>
                      <a:lnTo>
                        <a:pt x="76" y="494"/>
                      </a:lnTo>
                      <a:lnTo>
                        <a:pt x="59" y="474"/>
                      </a:lnTo>
                      <a:lnTo>
                        <a:pt x="40" y="447"/>
                      </a:lnTo>
                      <a:lnTo>
                        <a:pt x="25" y="418"/>
                      </a:lnTo>
                      <a:lnTo>
                        <a:pt x="15" y="401"/>
                      </a:lnTo>
                      <a:lnTo>
                        <a:pt x="10" y="387"/>
                      </a:lnTo>
                      <a:lnTo>
                        <a:pt x="1" y="364"/>
                      </a:lnTo>
                      <a:lnTo>
                        <a:pt x="0" y="354"/>
                      </a:lnTo>
                      <a:lnTo>
                        <a:pt x="1" y="340"/>
                      </a:lnTo>
                      <a:lnTo>
                        <a:pt x="8" y="332"/>
                      </a:lnTo>
                      <a:lnTo>
                        <a:pt x="22" y="323"/>
                      </a:lnTo>
                      <a:lnTo>
                        <a:pt x="39" y="323"/>
                      </a:lnTo>
                      <a:lnTo>
                        <a:pt x="59" y="323"/>
                      </a:lnTo>
                      <a:lnTo>
                        <a:pt x="337" y="332"/>
                      </a:lnTo>
                      <a:lnTo>
                        <a:pt x="343" y="267"/>
                      </a:lnTo>
                      <a:lnTo>
                        <a:pt x="353" y="143"/>
                      </a:lnTo>
                      <a:lnTo>
                        <a:pt x="359" y="58"/>
                      </a:lnTo>
                      <a:lnTo>
                        <a:pt x="369" y="22"/>
                      </a:lnTo>
                      <a:lnTo>
                        <a:pt x="399" y="0"/>
                      </a:lnTo>
                    </a:path>
                  </a:pathLst>
                </a:custGeom>
                <a:solidFill>
                  <a:srgbClr val="9F7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86030" name="Freeform 8"/>
              <p:cNvSpPr>
                <a:spLocks/>
              </p:cNvSpPr>
              <p:nvPr/>
            </p:nvSpPr>
            <p:spPr bwMode="auto">
              <a:xfrm>
                <a:off x="5340" y="3076"/>
                <a:ext cx="603" cy="1055"/>
              </a:xfrm>
              <a:custGeom>
                <a:avLst/>
                <a:gdLst>
                  <a:gd name="T0" fmla="*/ 238 w 603"/>
                  <a:gd name="T1" fmla="*/ 20 h 1055"/>
                  <a:gd name="T2" fmla="*/ 187 w 603"/>
                  <a:gd name="T3" fmla="*/ 77 h 1055"/>
                  <a:gd name="T4" fmla="*/ 161 w 603"/>
                  <a:gd name="T5" fmla="*/ 118 h 1055"/>
                  <a:gd name="T6" fmla="*/ 135 w 603"/>
                  <a:gd name="T7" fmla="*/ 152 h 1055"/>
                  <a:gd name="T8" fmla="*/ 141 w 603"/>
                  <a:gd name="T9" fmla="*/ 200 h 1055"/>
                  <a:gd name="T10" fmla="*/ 164 w 603"/>
                  <a:gd name="T11" fmla="*/ 206 h 1055"/>
                  <a:gd name="T12" fmla="*/ 161 w 603"/>
                  <a:gd name="T13" fmla="*/ 243 h 1055"/>
                  <a:gd name="T14" fmla="*/ 169 w 603"/>
                  <a:gd name="T15" fmla="*/ 292 h 1055"/>
                  <a:gd name="T16" fmla="*/ 212 w 603"/>
                  <a:gd name="T17" fmla="*/ 312 h 1055"/>
                  <a:gd name="T18" fmla="*/ 229 w 603"/>
                  <a:gd name="T19" fmla="*/ 364 h 1055"/>
                  <a:gd name="T20" fmla="*/ 193 w 603"/>
                  <a:gd name="T21" fmla="*/ 390 h 1055"/>
                  <a:gd name="T22" fmla="*/ 81 w 603"/>
                  <a:gd name="T23" fmla="*/ 390 h 1055"/>
                  <a:gd name="T24" fmla="*/ 21 w 603"/>
                  <a:gd name="T25" fmla="*/ 412 h 1055"/>
                  <a:gd name="T26" fmla="*/ 0 w 603"/>
                  <a:gd name="T27" fmla="*/ 470 h 1055"/>
                  <a:gd name="T28" fmla="*/ 26 w 603"/>
                  <a:gd name="T29" fmla="*/ 572 h 1055"/>
                  <a:gd name="T30" fmla="*/ 95 w 603"/>
                  <a:gd name="T31" fmla="*/ 710 h 1055"/>
                  <a:gd name="T32" fmla="*/ 166 w 603"/>
                  <a:gd name="T33" fmla="*/ 905 h 1055"/>
                  <a:gd name="T34" fmla="*/ 198 w 603"/>
                  <a:gd name="T35" fmla="*/ 1054 h 1055"/>
                  <a:gd name="T36" fmla="*/ 261 w 603"/>
                  <a:gd name="T37" fmla="*/ 1013 h 1055"/>
                  <a:gd name="T38" fmla="*/ 327 w 603"/>
                  <a:gd name="T39" fmla="*/ 985 h 1055"/>
                  <a:gd name="T40" fmla="*/ 355 w 603"/>
                  <a:gd name="T41" fmla="*/ 965 h 1055"/>
                  <a:gd name="T42" fmla="*/ 407 w 603"/>
                  <a:gd name="T43" fmla="*/ 991 h 1055"/>
                  <a:gd name="T44" fmla="*/ 436 w 603"/>
                  <a:gd name="T45" fmla="*/ 994 h 1055"/>
                  <a:gd name="T46" fmla="*/ 409 w 603"/>
                  <a:gd name="T47" fmla="*/ 928 h 1055"/>
                  <a:gd name="T48" fmla="*/ 324 w 603"/>
                  <a:gd name="T49" fmla="*/ 823 h 1055"/>
                  <a:gd name="T50" fmla="*/ 312 w 603"/>
                  <a:gd name="T51" fmla="*/ 742 h 1055"/>
                  <a:gd name="T52" fmla="*/ 315 w 603"/>
                  <a:gd name="T53" fmla="*/ 627 h 1055"/>
                  <a:gd name="T54" fmla="*/ 361 w 603"/>
                  <a:gd name="T55" fmla="*/ 587 h 1055"/>
                  <a:gd name="T56" fmla="*/ 453 w 603"/>
                  <a:gd name="T57" fmla="*/ 607 h 1055"/>
                  <a:gd name="T58" fmla="*/ 525 w 603"/>
                  <a:gd name="T59" fmla="*/ 621 h 1055"/>
                  <a:gd name="T60" fmla="*/ 579 w 603"/>
                  <a:gd name="T61" fmla="*/ 604 h 1055"/>
                  <a:gd name="T62" fmla="*/ 602 w 603"/>
                  <a:gd name="T63" fmla="*/ 542 h 1055"/>
                  <a:gd name="T64" fmla="*/ 579 w 603"/>
                  <a:gd name="T65" fmla="*/ 476 h 1055"/>
                  <a:gd name="T66" fmla="*/ 513 w 603"/>
                  <a:gd name="T67" fmla="*/ 352 h 1055"/>
                  <a:gd name="T68" fmla="*/ 453 w 603"/>
                  <a:gd name="T69" fmla="*/ 264 h 1055"/>
                  <a:gd name="T70" fmla="*/ 412 w 603"/>
                  <a:gd name="T71" fmla="*/ 176 h 1055"/>
                  <a:gd name="T72" fmla="*/ 395 w 603"/>
                  <a:gd name="T73" fmla="*/ 86 h 1055"/>
                  <a:gd name="T74" fmla="*/ 373 w 603"/>
                  <a:gd name="T75" fmla="*/ 23 h 1055"/>
                  <a:gd name="T76" fmla="*/ 335 w 603"/>
                  <a:gd name="T77" fmla="*/ 5 h 1055"/>
                  <a:gd name="T78" fmla="*/ 265 w 603"/>
                  <a:gd name="T79" fmla="*/ 0 h 10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03"/>
                  <a:gd name="T121" fmla="*/ 0 h 1055"/>
                  <a:gd name="T122" fmla="*/ 603 w 603"/>
                  <a:gd name="T123" fmla="*/ 1055 h 105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03" h="1055">
                    <a:moveTo>
                      <a:pt x="265" y="0"/>
                    </a:moveTo>
                    <a:lnTo>
                      <a:pt x="238" y="20"/>
                    </a:lnTo>
                    <a:lnTo>
                      <a:pt x="204" y="51"/>
                    </a:lnTo>
                    <a:lnTo>
                      <a:pt x="187" y="77"/>
                    </a:lnTo>
                    <a:lnTo>
                      <a:pt x="173" y="101"/>
                    </a:lnTo>
                    <a:lnTo>
                      <a:pt x="161" y="118"/>
                    </a:lnTo>
                    <a:lnTo>
                      <a:pt x="144" y="135"/>
                    </a:lnTo>
                    <a:lnTo>
                      <a:pt x="135" y="152"/>
                    </a:lnTo>
                    <a:lnTo>
                      <a:pt x="135" y="183"/>
                    </a:lnTo>
                    <a:lnTo>
                      <a:pt x="141" y="200"/>
                    </a:lnTo>
                    <a:lnTo>
                      <a:pt x="152" y="203"/>
                    </a:lnTo>
                    <a:lnTo>
                      <a:pt x="164" y="206"/>
                    </a:lnTo>
                    <a:lnTo>
                      <a:pt x="166" y="221"/>
                    </a:lnTo>
                    <a:lnTo>
                      <a:pt x="161" y="243"/>
                    </a:lnTo>
                    <a:lnTo>
                      <a:pt x="161" y="275"/>
                    </a:lnTo>
                    <a:lnTo>
                      <a:pt x="169" y="292"/>
                    </a:lnTo>
                    <a:lnTo>
                      <a:pt x="198" y="312"/>
                    </a:lnTo>
                    <a:lnTo>
                      <a:pt x="212" y="312"/>
                    </a:lnTo>
                    <a:lnTo>
                      <a:pt x="224" y="323"/>
                    </a:lnTo>
                    <a:lnTo>
                      <a:pt x="229" y="364"/>
                    </a:lnTo>
                    <a:lnTo>
                      <a:pt x="229" y="398"/>
                    </a:lnTo>
                    <a:lnTo>
                      <a:pt x="193" y="390"/>
                    </a:lnTo>
                    <a:lnTo>
                      <a:pt x="138" y="390"/>
                    </a:lnTo>
                    <a:lnTo>
                      <a:pt x="81" y="390"/>
                    </a:lnTo>
                    <a:lnTo>
                      <a:pt x="43" y="398"/>
                    </a:lnTo>
                    <a:lnTo>
                      <a:pt x="21" y="412"/>
                    </a:lnTo>
                    <a:lnTo>
                      <a:pt x="4" y="441"/>
                    </a:lnTo>
                    <a:lnTo>
                      <a:pt x="0" y="470"/>
                    </a:lnTo>
                    <a:lnTo>
                      <a:pt x="6" y="504"/>
                    </a:lnTo>
                    <a:lnTo>
                      <a:pt x="26" y="572"/>
                    </a:lnTo>
                    <a:lnTo>
                      <a:pt x="58" y="644"/>
                    </a:lnTo>
                    <a:lnTo>
                      <a:pt x="95" y="710"/>
                    </a:lnTo>
                    <a:lnTo>
                      <a:pt x="138" y="823"/>
                    </a:lnTo>
                    <a:lnTo>
                      <a:pt x="166" y="905"/>
                    </a:lnTo>
                    <a:lnTo>
                      <a:pt x="187" y="999"/>
                    </a:lnTo>
                    <a:lnTo>
                      <a:pt x="198" y="1054"/>
                    </a:lnTo>
                    <a:lnTo>
                      <a:pt x="229" y="1037"/>
                    </a:lnTo>
                    <a:lnTo>
                      <a:pt x="261" y="1013"/>
                    </a:lnTo>
                    <a:lnTo>
                      <a:pt x="301" y="988"/>
                    </a:lnTo>
                    <a:lnTo>
                      <a:pt x="327" y="985"/>
                    </a:lnTo>
                    <a:lnTo>
                      <a:pt x="338" y="977"/>
                    </a:lnTo>
                    <a:lnTo>
                      <a:pt x="355" y="965"/>
                    </a:lnTo>
                    <a:lnTo>
                      <a:pt x="387" y="974"/>
                    </a:lnTo>
                    <a:lnTo>
                      <a:pt x="407" y="991"/>
                    </a:lnTo>
                    <a:lnTo>
                      <a:pt x="421" y="996"/>
                    </a:lnTo>
                    <a:lnTo>
                      <a:pt x="436" y="994"/>
                    </a:lnTo>
                    <a:lnTo>
                      <a:pt x="427" y="979"/>
                    </a:lnTo>
                    <a:lnTo>
                      <a:pt x="409" y="928"/>
                    </a:lnTo>
                    <a:lnTo>
                      <a:pt x="366" y="865"/>
                    </a:lnTo>
                    <a:lnTo>
                      <a:pt x="324" y="823"/>
                    </a:lnTo>
                    <a:lnTo>
                      <a:pt x="318" y="794"/>
                    </a:lnTo>
                    <a:lnTo>
                      <a:pt x="312" y="742"/>
                    </a:lnTo>
                    <a:lnTo>
                      <a:pt x="310" y="676"/>
                    </a:lnTo>
                    <a:lnTo>
                      <a:pt x="315" y="627"/>
                    </a:lnTo>
                    <a:lnTo>
                      <a:pt x="324" y="601"/>
                    </a:lnTo>
                    <a:lnTo>
                      <a:pt x="361" y="587"/>
                    </a:lnTo>
                    <a:lnTo>
                      <a:pt x="398" y="592"/>
                    </a:lnTo>
                    <a:lnTo>
                      <a:pt x="453" y="607"/>
                    </a:lnTo>
                    <a:lnTo>
                      <a:pt x="504" y="616"/>
                    </a:lnTo>
                    <a:lnTo>
                      <a:pt x="525" y="621"/>
                    </a:lnTo>
                    <a:lnTo>
                      <a:pt x="559" y="616"/>
                    </a:lnTo>
                    <a:lnTo>
                      <a:pt x="579" y="604"/>
                    </a:lnTo>
                    <a:lnTo>
                      <a:pt x="596" y="575"/>
                    </a:lnTo>
                    <a:lnTo>
                      <a:pt x="602" y="542"/>
                    </a:lnTo>
                    <a:lnTo>
                      <a:pt x="590" y="499"/>
                    </a:lnTo>
                    <a:lnTo>
                      <a:pt x="579" y="476"/>
                    </a:lnTo>
                    <a:lnTo>
                      <a:pt x="547" y="412"/>
                    </a:lnTo>
                    <a:lnTo>
                      <a:pt x="513" y="352"/>
                    </a:lnTo>
                    <a:lnTo>
                      <a:pt x="481" y="303"/>
                    </a:lnTo>
                    <a:lnTo>
                      <a:pt x="453" y="264"/>
                    </a:lnTo>
                    <a:lnTo>
                      <a:pt x="430" y="214"/>
                    </a:lnTo>
                    <a:lnTo>
                      <a:pt x="412" y="176"/>
                    </a:lnTo>
                    <a:lnTo>
                      <a:pt x="407" y="132"/>
                    </a:lnTo>
                    <a:lnTo>
                      <a:pt x="395" y="86"/>
                    </a:lnTo>
                    <a:lnTo>
                      <a:pt x="387" y="49"/>
                    </a:lnTo>
                    <a:lnTo>
                      <a:pt x="373" y="23"/>
                    </a:lnTo>
                    <a:lnTo>
                      <a:pt x="355" y="5"/>
                    </a:lnTo>
                    <a:lnTo>
                      <a:pt x="335" y="5"/>
                    </a:lnTo>
                    <a:lnTo>
                      <a:pt x="295" y="20"/>
                    </a:lnTo>
                    <a:lnTo>
                      <a:pt x="265" y="0"/>
                    </a:lnTo>
                  </a:path>
                </a:pathLst>
              </a:custGeom>
              <a:solidFill>
                <a:srgbClr val="9F3FD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6031" name="Freeform 9"/>
              <p:cNvSpPr>
                <a:spLocks/>
              </p:cNvSpPr>
              <p:nvPr/>
            </p:nvSpPr>
            <p:spPr bwMode="auto">
              <a:xfrm>
                <a:off x="4248" y="1982"/>
                <a:ext cx="1786" cy="871"/>
              </a:xfrm>
              <a:custGeom>
                <a:avLst/>
                <a:gdLst>
                  <a:gd name="T0" fmla="*/ 1003 w 1786"/>
                  <a:gd name="T1" fmla="*/ 106 h 871"/>
                  <a:gd name="T2" fmla="*/ 1107 w 1786"/>
                  <a:gd name="T3" fmla="*/ 94 h 871"/>
                  <a:gd name="T4" fmla="*/ 1194 w 1786"/>
                  <a:gd name="T5" fmla="*/ 103 h 871"/>
                  <a:gd name="T6" fmla="*/ 1269 w 1786"/>
                  <a:gd name="T7" fmla="*/ 123 h 871"/>
                  <a:gd name="T8" fmla="*/ 1345 w 1786"/>
                  <a:gd name="T9" fmla="*/ 159 h 871"/>
                  <a:gd name="T10" fmla="*/ 1408 w 1786"/>
                  <a:gd name="T11" fmla="*/ 212 h 871"/>
                  <a:gd name="T12" fmla="*/ 1440 w 1786"/>
                  <a:gd name="T13" fmla="*/ 261 h 871"/>
                  <a:gd name="T14" fmla="*/ 1482 w 1786"/>
                  <a:gd name="T15" fmla="*/ 285 h 871"/>
                  <a:gd name="T16" fmla="*/ 1554 w 1786"/>
                  <a:gd name="T17" fmla="*/ 283 h 871"/>
                  <a:gd name="T18" fmla="*/ 1620 w 1786"/>
                  <a:gd name="T19" fmla="*/ 298 h 871"/>
                  <a:gd name="T20" fmla="*/ 1684 w 1786"/>
                  <a:gd name="T21" fmla="*/ 330 h 871"/>
                  <a:gd name="T22" fmla="*/ 1726 w 1786"/>
                  <a:gd name="T23" fmla="*/ 368 h 871"/>
                  <a:gd name="T24" fmla="*/ 1762 w 1786"/>
                  <a:gd name="T25" fmla="*/ 423 h 871"/>
                  <a:gd name="T26" fmla="*/ 1780 w 1786"/>
                  <a:gd name="T27" fmla="*/ 481 h 871"/>
                  <a:gd name="T28" fmla="*/ 1785 w 1786"/>
                  <a:gd name="T29" fmla="*/ 528 h 871"/>
                  <a:gd name="T30" fmla="*/ 1779 w 1786"/>
                  <a:gd name="T31" fmla="*/ 582 h 871"/>
                  <a:gd name="T32" fmla="*/ 1761 w 1786"/>
                  <a:gd name="T33" fmla="*/ 632 h 871"/>
                  <a:gd name="T34" fmla="*/ 1724 w 1786"/>
                  <a:gd name="T35" fmla="*/ 686 h 871"/>
                  <a:gd name="T36" fmla="*/ 1673 w 1786"/>
                  <a:gd name="T37" fmla="*/ 730 h 871"/>
                  <a:gd name="T38" fmla="*/ 1618 w 1786"/>
                  <a:gd name="T39" fmla="*/ 757 h 871"/>
                  <a:gd name="T40" fmla="*/ 1564 w 1786"/>
                  <a:gd name="T41" fmla="*/ 770 h 871"/>
                  <a:gd name="T42" fmla="*/ 1501 w 1786"/>
                  <a:gd name="T43" fmla="*/ 771 h 871"/>
                  <a:gd name="T44" fmla="*/ 1446 w 1786"/>
                  <a:gd name="T45" fmla="*/ 759 h 871"/>
                  <a:gd name="T46" fmla="*/ 1411 w 1786"/>
                  <a:gd name="T47" fmla="*/ 773 h 871"/>
                  <a:gd name="T48" fmla="*/ 1359 w 1786"/>
                  <a:gd name="T49" fmla="*/ 805 h 871"/>
                  <a:gd name="T50" fmla="*/ 1294 w 1786"/>
                  <a:gd name="T51" fmla="*/ 836 h 871"/>
                  <a:gd name="T52" fmla="*/ 1209 w 1786"/>
                  <a:gd name="T53" fmla="*/ 858 h 871"/>
                  <a:gd name="T54" fmla="*/ 1122 w 1786"/>
                  <a:gd name="T55" fmla="*/ 870 h 871"/>
                  <a:gd name="T56" fmla="*/ 1049 w 1786"/>
                  <a:gd name="T57" fmla="*/ 870 h 871"/>
                  <a:gd name="T58" fmla="*/ 951 w 1786"/>
                  <a:gd name="T59" fmla="*/ 857 h 871"/>
                  <a:gd name="T60" fmla="*/ 876 w 1786"/>
                  <a:gd name="T61" fmla="*/ 838 h 871"/>
                  <a:gd name="T62" fmla="*/ 807 w 1786"/>
                  <a:gd name="T63" fmla="*/ 809 h 871"/>
                  <a:gd name="T64" fmla="*/ 763 w 1786"/>
                  <a:gd name="T65" fmla="*/ 804 h 871"/>
                  <a:gd name="T66" fmla="*/ 703 w 1786"/>
                  <a:gd name="T67" fmla="*/ 824 h 871"/>
                  <a:gd name="T68" fmla="*/ 645 w 1786"/>
                  <a:gd name="T69" fmla="*/ 831 h 871"/>
                  <a:gd name="T70" fmla="*/ 580 w 1786"/>
                  <a:gd name="T71" fmla="*/ 828 h 871"/>
                  <a:gd name="T72" fmla="*/ 513 w 1786"/>
                  <a:gd name="T73" fmla="*/ 809 h 871"/>
                  <a:gd name="T74" fmla="*/ 453 w 1786"/>
                  <a:gd name="T75" fmla="*/ 776 h 871"/>
                  <a:gd name="T76" fmla="*/ 375 w 1786"/>
                  <a:gd name="T77" fmla="*/ 797 h 871"/>
                  <a:gd name="T78" fmla="*/ 298 w 1786"/>
                  <a:gd name="T79" fmla="*/ 802 h 871"/>
                  <a:gd name="T80" fmla="*/ 194 w 1786"/>
                  <a:gd name="T81" fmla="*/ 780 h 871"/>
                  <a:gd name="T82" fmla="*/ 106 w 1786"/>
                  <a:gd name="T83" fmla="*/ 728 h 871"/>
                  <a:gd name="T84" fmla="*/ 46 w 1786"/>
                  <a:gd name="T85" fmla="*/ 664 h 871"/>
                  <a:gd name="T86" fmla="*/ 14 w 1786"/>
                  <a:gd name="T87" fmla="*/ 596 h 871"/>
                  <a:gd name="T88" fmla="*/ 0 w 1786"/>
                  <a:gd name="T89" fmla="*/ 520 h 871"/>
                  <a:gd name="T90" fmla="*/ 12 w 1786"/>
                  <a:gd name="T91" fmla="*/ 451 h 871"/>
                  <a:gd name="T92" fmla="*/ 45 w 1786"/>
                  <a:gd name="T93" fmla="*/ 381 h 871"/>
                  <a:gd name="T94" fmla="*/ 97 w 1786"/>
                  <a:gd name="T95" fmla="*/ 321 h 871"/>
                  <a:gd name="T96" fmla="*/ 152 w 1786"/>
                  <a:gd name="T97" fmla="*/ 283 h 871"/>
                  <a:gd name="T98" fmla="*/ 226 w 1786"/>
                  <a:gd name="T99" fmla="*/ 251 h 871"/>
                  <a:gd name="T100" fmla="*/ 292 w 1786"/>
                  <a:gd name="T101" fmla="*/ 241 h 871"/>
                  <a:gd name="T102" fmla="*/ 310 w 1786"/>
                  <a:gd name="T103" fmla="*/ 191 h 871"/>
                  <a:gd name="T104" fmla="*/ 341 w 1786"/>
                  <a:gd name="T105" fmla="*/ 141 h 871"/>
                  <a:gd name="T106" fmla="*/ 392 w 1786"/>
                  <a:gd name="T107" fmla="*/ 90 h 871"/>
                  <a:gd name="T108" fmla="*/ 452 w 1786"/>
                  <a:gd name="T109" fmla="*/ 51 h 871"/>
                  <a:gd name="T110" fmla="*/ 531 w 1786"/>
                  <a:gd name="T111" fmla="*/ 18 h 871"/>
                  <a:gd name="T112" fmla="*/ 613 w 1786"/>
                  <a:gd name="T113" fmla="*/ 3 h 871"/>
                  <a:gd name="T114" fmla="*/ 700 w 1786"/>
                  <a:gd name="T115" fmla="*/ 1 h 871"/>
                  <a:gd name="T116" fmla="*/ 789 w 1786"/>
                  <a:gd name="T117" fmla="*/ 17 h 871"/>
                  <a:gd name="T118" fmla="*/ 874 w 1786"/>
                  <a:gd name="T119" fmla="*/ 51 h 871"/>
                  <a:gd name="T120" fmla="*/ 936 w 1786"/>
                  <a:gd name="T121" fmla="*/ 93 h 8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86"/>
                  <a:gd name="T184" fmla="*/ 0 h 871"/>
                  <a:gd name="T185" fmla="*/ 1786 w 1786"/>
                  <a:gd name="T186" fmla="*/ 871 h 8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86" h="871">
                    <a:moveTo>
                      <a:pt x="961" y="115"/>
                    </a:moveTo>
                    <a:lnTo>
                      <a:pt x="1003" y="106"/>
                    </a:lnTo>
                    <a:lnTo>
                      <a:pt x="1059" y="97"/>
                    </a:lnTo>
                    <a:lnTo>
                      <a:pt x="1107" y="94"/>
                    </a:lnTo>
                    <a:lnTo>
                      <a:pt x="1158" y="99"/>
                    </a:lnTo>
                    <a:lnTo>
                      <a:pt x="1194" y="103"/>
                    </a:lnTo>
                    <a:lnTo>
                      <a:pt x="1231" y="111"/>
                    </a:lnTo>
                    <a:lnTo>
                      <a:pt x="1269" y="123"/>
                    </a:lnTo>
                    <a:lnTo>
                      <a:pt x="1306" y="139"/>
                    </a:lnTo>
                    <a:lnTo>
                      <a:pt x="1345" y="159"/>
                    </a:lnTo>
                    <a:lnTo>
                      <a:pt x="1383" y="187"/>
                    </a:lnTo>
                    <a:lnTo>
                      <a:pt x="1408" y="212"/>
                    </a:lnTo>
                    <a:lnTo>
                      <a:pt x="1425" y="236"/>
                    </a:lnTo>
                    <a:lnTo>
                      <a:pt x="1440" y="261"/>
                    </a:lnTo>
                    <a:lnTo>
                      <a:pt x="1451" y="294"/>
                    </a:lnTo>
                    <a:lnTo>
                      <a:pt x="1482" y="285"/>
                    </a:lnTo>
                    <a:lnTo>
                      <a:pt x="1520" y="282"/>
                    </a:lnTo>
                    <a:lnTo>
                      <a:pt x="1554" y="283"/>
                    </a:lnTo>
                    <a:lnTo>
                      <a:pt x="1590" y="289"/>
                    </a:lnTo>
                    <a:lnTo>
                      <a:pt x="1620" y="298"/>
                    </a:lnTo>
                    <a:lnTo>
                      <a:pt x="1651" y="310"/>
                    </a:lnTo>
                    <a:lnTo>
                      <a:pt x="1684" y="330"/>
                    </a:lnTo>
                    <a:lnTo>
                      <a:pt x="1704" y="348"/>
                    </a:lnTo>
                    <a:lnTo>
                      <a:pt x="1726" y="368"/>
                    </a:lnTo>
                    <a:lnTo>
                      <a:pt x="1744" y="390"/>
                    </a:lnTo>
                    <a:lnTo>
                      <a:pt x="1762" y="423"/>
                    </a:lnTo>
                    <a:lnTo>
                      <a:pt x="1773" y="451"/>
                    </a:lnTo>
                    <a:lnTo>
                      <a:pt x="1780" y="481"/>
                    </a:lnTo>
                    <a:lnTo>
                      <a:pt x="1783" y="505"/>
                    </a:lnTo>
                    <a:lnTo>
                      <a:pt x="1785" y="528"/>
                    </a:lnTo>
                    <a:lnTo>
                      <a:pt x="1783" y="556"/>
                    </a:lnTo>
                    <a:lnTo>
                      <a:pt x="1779" y="582"/>
                    </a:lnTo>
                    <a:lnTo>
                      <a:pt x="1771" y="606"/>
                    </a:lnTo>
                    <a:lnTo>
                      <a:pt x="1761" y="632"/>
                    </a:lnTo>
                    <a:lnTo>
                      <a:pt x="1744" y="660"/>
                    </a:lnTo>
                    <a:lnTo>
                      <a:pt x="1724" y="686"/>
                    </a:lnTo>
                    <a:lnTo>
                      <a:pt x="1702" y="708"/>
                    </a:lnTo>
                    <a:lnTo>
                      <a:pt x="1673" y="730"/>
                    </a:lnTo>
                    <a:lnTo>
                      <a:pt x="1644" y="746"/>
                    </a:lnTo>
                    <a:lnTo>
                      <a:pt x="1618" y="757"/>
                    </a:lnTo>
                    <a:lnTo>
                      <a:pt x="1593" y="764"/>
                    </a:lnTo>
                    <a:lnTo>
                      <a:pt x="1564" y="770"/>
                    </a:lnTo>
                    <a:lnTo>
                      <a:pt x="1533" y="771"/>
                    </a:lnTo>
                    <a:lnTo>
                      <a:pt x="1501" y="771"/>
                    </a:lnTo>
                    <a:lnTo>
                      <a:pt x="1470" y="766"/>
                    </a:lnTo>
                    <a:lnTo>
                      <a:pt x="1446" y="759"/>
                    </a:lnTo>
                    <a:lnTo>
                      <a:pt x="1429" y="754"/>
                    </a:lnTo>
                    <a:lnTo>
                      <a:pt x="1411" y="773"/>
                    </a:lnTo>
                    <a:lnTo>
                      <a:pt x="1386" y="790"/>
                    </a:lnTo>
                    <a:lnTo>
                      <a:pt x="1359" y="805"/>
                    </a:lnTo>
                    <a:lnTo>
                      <a:pt x="1330" y="821"/>
                    </a:lnTo>
                    <a:lnTo>
                      <a:pt x="1294" y="836"/>
                    </a:lnTo>
                    <a:lnTo>
                      <a:pt x="1255" y="848"/>
                    </a:lnTo>
                    <a:lnTo>
                      <a:pt x="1209" y="858"/>
                    </a:lnTo>
                    <a:lnTo>
                      <a:pt x="1167" y="866"/>
                    </a:lnTo>
                    <a:lnTo>
                      <a:pt x="1122" y="870"/>
                    </a:lnTo>
                    <a:lnTo>
                      <a:pt x="1086" y="870"/>
                    </a:lnTo>
                    <a:lnTo>
                      <a:pt x="1049" y="870"/>
                    </a:lnTo>
                    <a:lnTo>
                      <a:pt x="997" y="865"/>
                    </a:lnTo>
                    <a:lnTo>
                      <a:pt x="951" y="857"/>
                    </a:lnTo>
                    <a:lnTo>
                      <a:pt x="917" y="850"/>
                    </a:lnTo>
                    <a:lnTo>
                      <a:pt x="876" y="838"/>
                    </a:lnTo>
                    <a:lnTo>
                      <a:pt x="833" y="821"/>
                    </a:lnTo>
                    <a:lnTo>
                      <a:pt x="807" y="809"/>
                    </a:lnTo>
                    <a:lnTo>
                      <a:pt x="786" y="794"/>
                    </a:lnTo>
                    <a:lnTo>
                      <a:pt x="763" y="804"/>
                    </a:lnTo>
                    <a:lnTo>
                      <a:pt x="732" y="816"/>
                    </a:lnTo>
                    <a:lnTo>
                      <a:pt x="703" y="824"/>
                    </a:lnTo>
                    <a:lnTo>
                      <a:pt x="676" y="829"/>
                    </a:lnTo>
                    <a:lnTo>
                      <a:pt x="645" y="831"/>
                    </a:lnTo>
                    <a:lnTo>
                      <a:pt x="617" y="831"/>
                    </a:lnTo>
                    <a:lnTo>
                      <a:pt x="580" y="828"/>
                    </a:lnTo>
                    <a:lnTo>
                      <a:pt x="545" y="819"/>
                    </a:lnTo>
                    <a:lnTo>
                      <a:pt x="513" y="809"/>
                    </a:lnTo>
                    <a:lnTo>
                      <a:pt x="482" y="793"/>
                    </a:lnTo>
                    <a:lnTo>
                      <a:pt x="453" y="776"/>
                    </a:lnTo>
                    <a:lnTo>
                      <a:pt x="412" y="790"/>
                    </a:lnTo>
                    <a:lnTo>
                      <a:pt x="375" y="797"/>
                    </a:lnTo>
                    <a:lnTo>
                      <a:pt x="344" y="802"/>
                    </a:lnTo>
                    <a:lnTo>
                      <a:pt x="298" y="802"/>
                    </a:lnTo>
                    <a:lnTo>
                      <a:pt x="250" y="796"/>
                    </a:lnTo>
                    <a:lnTo>
                      <a:pt x="194" y="780"/>
                    </a:lnTo>
                    <a:lnTo>
                      <a:pt x="147" y="757"/>
                    </a:lnTo>
                    <a:lnTo>
                      <a:pt x="106" y="728"/>
                    </a:lnTo>
                    <a:lnTo>
                      <a:pt x="68" y="693"/>
                    </a:lnTo>
                    <a:lnTo>
                      <a:pt x="46" y="664"/>
                    </a:lnTo>
                    <a:lnTo>
                      <a:pt x="29" y="634"/>
                    </a:lnTo>
                    <a:lnTo>
                      <a:pt x="14" y="596"/>
                    </a:lnTo>
                    <a:lnTo>
                      <a:pt x="5" y="561"/>
                    </a:lnTo>
                    <a:lnTo>
                      <a:pt x="0" y="520"/>
                    </a:lnTo>
                    <a:lnTo>
                      <a:pt x="4" y="489"/>
                    </a:lnTo>
                    <a:lnTo>
                      <a:pt x="12" y="451"/>
                    </a:lnTo>
                    <a:lnTo>
                      <a:pt x="25" y="414"/>
                    </a:lnTo>
                    <a:lnTo>
                      <a:pt x="45" y="381"/>
                    </a:lnTo>
                    <a:lnTo>
                      <a:pt x="69" y="348"/>
                    </a:lnTo>
                    <a:lnTo>
                      <a:pt x="97" y="321"/>
                    </a:lnTo>
                    <a:lnTo>
                      <a:pt x="124" y="300"/>
                    </a:lnTo>
                    <a:lnTo>
                      <a:pt x="152" y="283"/>
                    </a:lnTo>
                    <a:lnTo>
                      <a:pt x="191" y="264"/>
                    </a:lnTo>
                    <a:lnTo>
                      <a:pt x="226" y="251"/>
                    </a:lnTo>
                    <a:lnTo>
                      <a:pt x="257" y="246"/>
                    </a:lnTo>
                    <a:lnTo>
                      <a:pt x="292" y="241"/>
                    </a:lnTo>
                    <a:lnTo>
                      <a:pt x="298" y="217"/>
                    </a:lnTo>
                    <a:lnTo>
                      <a:pt x="310" y="191"/>
                    </a:lnTo>
                    <a:lnTo>
                      <a:pt x="323" y="168"/>
                    </a:lnTo>
                    <a:lnTo>
                      <a:pt x="341" y="141"/>
                    </a:lnTo>
                    <a:lnTo>
                      <a:pt x="363" y="116"/>
                    </a:lnTo>
                    <a:lnTo>
                      <a:pt x="392" y="90"/>
                    </a:lnTo>
                    <a:lnTo>
                      <a:pt x="419" y="68"/>
                    </a:lnTo>
                    <a:lnTo>
                      <a:pt x="452" y="51"/>
                    </a:lnTo>
                    <a:lnTo>
                      <a:pt x="492" y="31"/>
                    </a:lnTo>
                    <a:lnTo>
                      <a:pt x="531" y="18"/>
                    </a:lnTo>
                    <a:lnTo>
                      <a:pt x="571" y="8"/>
                    </a:lnTo>
                    <a:lnTo>
                      <a:pt x="613" y="3"/>
                    </a:lnTo>
                    <a:lnTo>
                      <a:pt x="654" y="0"/>
                    </a:lnTo>
                    <a:lnTo>
                      <a:pt x="700" y="1"/>
                    </a:lnTo>
                    <a:lnTo>
                      <a:pt x="741" y="5"/>
                    </a:lnTo>
                    <a:lnTo>
                      <a:pt x="789" y="17"/>
                    </a:lnTo>
                    <a:lnTo>
                      <a:pt x="841" y="35"/>
                    </a:lnTo>
                    <a:lnTo>
                      <a:pt x="874" y="51"/>
                    </a:lnTo>
                    <a:lnTo>
                      <a:pt x="907" y="70"/>
                    </a:lnTo>
                    <a:lnTo>
                      <a:pt x="936" y="93"/>
                    </a:lnTo>
                    <a:lnTo>
                      <a:pt x="961" y="115"/>
                    </a:lnTo>
                  </a:path>
                </a:pathLst>
              </a:custGeom>
              <a:solidFill>
                <a:srgbClr val="3F7FFF"/>
              </a:solidFill>
              <a:ln w="50800" cap="rnd">
                <a:solidFill>
                  <a:srgbClr val="BFD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86032" name="Group 10"/>
              <p:cNvGrpSpPr>
                <a:grpSpLocks/>
              </p:cNvGrpSpPr>
              <p:nvPr/>
            </p:nvGrpSpPr>
            <p:grpSpPr bwMode="auto">
              <a:xfrm>
                <a:off x="4648" y="3355"/>
                <a:ext cx="974" cy="761"/>
                <a:chOff x="4648" y="3355"/>
                <a:chExt cx="974" cy="761"/>
              </a:xfrm>
            </p:grpSpPr>
            <p:sp>
              <p:nvSpPr>
                <p:cNvPr id="86077" name="Freeform 11"/>
                <p:cNvSpPr>
                  <a:spLocks/>
                </p:cNvSpPr>
                <p:nvPr/>
              </p:nvSpPr>
              <p:spPr bwMode="auto">
                <a:xfrm>
                  <a:off x="4721" y="3355"/>
                  <a:ext cx="811" cy="134"/>
                </a:xfrm>
                <a:custGeom>
                  <a:avLst/>
                  <a:gdLst>
                    <a:gd name="T0" fmla="*/ 538 w 811"/>
                    <a:gd name="T1" fmla="*/ 4 h 134"/>
                    <a:gd name="T2" fmla="*/ 611 w 811"/>
                    <a:gd name="T3" fmla="*/ 10 h 134"/>
                    <a:gd name="T4" fmla="*/ 680 w 811"/>
                    <a:gd name="T5" fmla="*/ 19 h 134"/>
                    <a:gd name="T6" fmla="*/ 722 w 811"/>
                    <a:gd name="T7" fmla="*/ 26 h 134"/>
                    <a:gd name="T8" fmla="*/ 753 w 811"/>
                    <a:gd name="T9" fmla="*/ 33 h 134"/>
                    <a:gd name="T10" fmla="*/ 774 w 811"/>
                    <a:gd name="T11" fmla="*/ 40 h 134"/>
                    <a:gd name="T12" fmla="*/ 790 w 811"/>
                    <a:gd name="T13" fmla="*/ 47 h 134"/>
                    <a:gd name="T14" fmla="*/ 802 w 811"/>
                    <a:gd name="T15" fmla="*/ 55 h 134"/>
                    <a:gd name="T16" fmla="*/ 808 w 811"/>
                    <a:gd name="T17" fmla="*/ 62 h 134"/>
                    <a:gd name="T18" fmla="*/ 809 w 811"/>
                    <a:gd name="T19" fmla="*/ 72 h 134"/>
                    <a:gd name="T20" fmla="*/ 803 w 811"/>
                    <a:gd name="T21" fmla="*/ 80 h 134"/>
                    <a:gd name="T22" fmla="*/ 791 w 811"/>
                    <a:gd name="T23" fmla="*/ 88 h 134"/>
                    <a:gd name="T24" fmla="*/ 776 w 811"/>
                    <a:gd name="T25" fmla="*/ 95 h 134"/>
                    <a:gd name="T26" fmla="*/ 748 w 811"/>
                    <a:gd name="T27" fmla="*/ 103 h 134"/>
                    <a:gd name="T28" fmla="*/ 716 w 811"/>
                    <a:gd name="T29" fmla="*/ 111 h 134"/>
                    <a:gd name="T30" fmla="*/ 661 w 811"/>
                    <a:gd name="T31" fmla="*/ 120 h 134"/>
                    <a:gd name="T32" fmla="*/ 608 w 811"/>
                    <a:gd name="T33" fmla="*/ 126 h 134"/>
                    <a:gd name="T34" fmla="*/ 539 w 811"/>
                    <a:gd name="T35" fmla="*/ 130 h 134"/>
                    <a:gd name="T36" fmla="*/ 448 w 811"/>
                    <a:gd name="T37" fmla="*/ 133 h 134"/>
                    <a:gd name="T38" fmla="*/ 266 w 811"/>
                    <a:gd name="T39" fmla="*/ 130 h 134"/>
                    <a:gd name="T40" fmla="*/ 154 w 811"/>
                    <a:gd name="T41" fmla="*/ 120 h 134"/>
                    <a:gd name="T42" fmla="*/ 89 w 811"/>
                    <a:gd name="T43" fmla="*/ 110 h 134"/>
                    <a:gd name="T44" fmla="*/ 53 w 811"/>
                    <a:gd name="T45" fmla="*/ 101 h 134"/>
                    <a:gd name="T46" fmla="*/ 30 w 811"/>
                    <a:gd name="T47" fmla="*/ 93 h 134"/>
                    <a:gd name="T48" fmla="*/ 14 w 811"/>
                    <a:gd name="T49" fmla="*/ 85 h 134"/>
                    <a:gd name="T50" fmla="*/ 5 w 811"/>
                    <a:gd name="T51" fmla="*/ 78 h 134"/>
                    <a:gd name="T52" fmla="*/ 0 w 811"/>
                    <a:gd name="T53" fmla="*/ 65 h 134"/>
                    <a:gd name="T54" fmla="*/ 13 w 811"/>
                    <a:gd name="T55" fmla="*/ 50 h 134"/>
                    <a:gd name="T56" fmla="*/ 34 w 811"/>
                    <a:gd name="T57" fmla="*/ 40 h 134"/>
                    <a:gd name="T58" fmla="*/ 77 w 811"/>
                    <a:gd name="T59" fmla="*/ 27 h 134"/>
                    <a:gd name="T60" fmla="*/ 157 w 811"/>
                    <a:gd name="T61" fmla="*/ 14 h 134"/>
                    <a:gd name="T62" fmla="*/ 266 w 811"/>
                    <a:gd name="T63" fmla="*/ 3 h 134"/>
                    <a:gd name="T64" fmla="*/ 396 w 811"/>
                    <a:gd name="T65" fmla="*/ 0 h 1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11"/>
                    <a:gd name="T100" fmla="*/ 0 h 134"/>
                    <a:gd name="T101" fmla="*/ 811 w 811"/>
                    <a:gd name="T102" fmla="*/ 134 h 1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11" h="134">
                      <a:moveTo>
                        <a:pt x="396" y="0"/>
                      </a:moveTo>
                      <a:lnTo>
                        <a:pt x="538" y="4"/>
                      </a:lnTo>
                      <a:lnTo>
                        <a:pt x="576" y="7"/>
                      </a:lnTo>
                      <a:lnTo>
                        <a:pt x="611" y="10"/>
                      </a:lnTo>
                      <a:lnTo>
                        <a:pt x="645" y="14"/>
                      </a:lnTo>
                      <a:lnTo>
                        <a:pt x="680" y="19"/>
                      </a:lnTo>
                      <a:lnTo>
                        <a:pt x="701" y="22"/>
                      </a:lnTo>
                      <a:lnTo>
                        <a:pt x="722" y="26"/>
                      </a:lnTo>
                      <a:lnTo>
                        <a:pt x="739" y="29"/>
                      </a:lnTo>
                      <a:lnTo>
                        <a:pt x="753" y="33"/>
                      </a:lnTo>
                      <a:lnTo>
                        <a:pt x="763" y="36"/>
                      </a:lnTo>
                      <a:lnTo>
                        <a:pt x="774" y="40"/>
                      </a:lnTo>
                      <a:lnTo>
                        <a:pt x="784" y="43"/>
                      </a:lnTo>
                      <a:lnTo>
                        <a:pt x="790" y="47"/>
                      </a:lnTo>
                      <a:lnTo>
                        <a:pt x="796" y="50"/>
                      </a:lnTo>
                      <a:lnTo>
                        <a:pt x="802" y="55"/>
                      </a:lnTo>
                      <a:lnTo>
                        <a:pt x="806" y="58"/>
                      </a:lnTo>
                      <a:lnTo>
                        <a:pt x="808" y="62"/>
                      </a:lnTo>
                      <a:lnTo>
                        <a:pt x="810" y="66"/>
                      </a:lnTo>
                      <a:lnTo>
                        <a:pt x="809" y="72"/>
                      </a:lnTo>
                      <a:lnTo>
                        <a:pt x="807" y="75"/>
                      </a:lnTo>
                      <a:lnTo>
                        <a:pt x="803" y="80"/>
                      </a:lnTo>
                      <a:lnTo>
                        <a:pt x="797" y="85"/>
                      </a:lnTo>
                      <a:lnTo>
                        <a:pt x="791" y="88"/>
                      </a:lnTo>
                      <a:lnTo>
                        <a:pt x="784" y="92"/>
                      </a:lnTo>
                      <a:lnTo>
                        <a:pt x="776" y="95"/>
                      </a:lnTo>
                      <a:lnTo>
                        <a:pt x="763" y="99"/>
                      </a:lnTo>
                      <a:lnTo>
                        <a:pt x="748" y="103"/>
                      </a:lnTo>
                      <a:lnTo>
                        <a:pt x="734" y="107"/>
                      </a:lnTo>
                      <a:lnTo>
                        <a:pt x="716" y="111"/>
                      </a:lnTo>
                      <a:lnTo>
                        <a:pt x="689" y="116"/>
                      </a:lnTo>
                      <a:lnTo>
                        <a:pt x="661" y="120"/>
                      </a:lnTo>
                      <a:lnTo>
                        <a:pt x="635" y="123"/>
                      </a:lnTo>
                      <a:lnTo>
                        <a:pt x="608" y="126"/>
                      </a:lnTo>
                      <a:lnTo>
                        <a:pt x="576" y="129"/>
                      </a:lnTo>
                      <a:lnTo>
                        <a:pt x="539" y="130"/>
                      </a:lnTo>
                      <a:lnTo>
                        <a:pt x="493" y="132"/>
                      </a:lnTo>
                      <a:lnTo>
                        <a:pt x="448" y="133"/>
                      </a:lnTo>
                      <a:lnTo>
                        <a:pt x="336" y="133"/>
                      </a:lnTo>
                      <a:lnTo>
                        <a:pt x="266" y="130"/>
                      </a:lnTo>
                      <a:lnTo>
                        <a:pt x="207" y="126"/>
                      </a:lnTo>
                      <a:lnTo>
                        <a:pt x="154" y="120"/>
                      </a:lnTo>
                      <a:lnTo>
                        <a:pt x="105" y="113"/>
                      </a:lnTo>
                      <a:lnTo>
                        <a:pt x="89" y="110"/>
                      </a:lnTo>
                      <a:lnTo>
                        <a:pt x="73" y="106"/>
                      </a:lnTo>
                      <a:lnTo>
                        <a:pt x="53" y="101"/>
                      </a:lnTo>
                      <a:lnTo>
                        <a:pt x="41" y="98"/>
                      </a:lnTo>
                      <a:lnTo>
                        <a:pt x="30" y="93"/>
                      </a:lnTo>
                      <a:lnTo>
                        <a:pt x="20" y="89"/>
                      </a:lnTo>
                      <a:lnTo>
                        <a:pt x="14" y="85"/>
                      </a:lnTo>
                      <a:lnTo>
                        <a:pt x="10" y="81"/>
                      </a:lnTo>
                      <a:lnTo>
                        <a:pt x="5" y="78"/>
                      </a:lnTo>
                      <a:lnTo>
                        <a:pt x="1" y="71"/>
                      </a:lnTo>
                      <a:lnTo>
                        <a:pt x="0" y="65"/>
                      </a:lnTo>
                      <a:lnTo>
                        <a:pt x="5" y="58"/>
                      </a:lnTo>
                      <a:lnTo>
                        <a:pt x="13" y="50"/>
                      </a:lnTo>
                      <a:lnTo>
                        <a:pt x="23" y="44"/>
                      </a:lnTo>
                      <a:lnTo>
                        <a:pt x="34" y="40"/>
                      </a:lnTo>
                      <a:lnTo>
                        <a:pt x="50" y="34"/>
                      </a:lnTo>
                      <a:lnTo>
                        <a:pt x="77" y="27"/>
                      </a:lnTo>
                      <a:lnTo>
                        <a:pt x="109" y="22"/>
                      </a:lnTo>
                      <a:lnTo>
                        <a:pt x="157" y="14"/>
                      </a:lnTo>
                      <a:lnTo>
                        <a:pt x="205" y="9"/>
                      </a:lnTo>
                      <a:lnTo>
                        <a:pt x="266" y="3"/>
                      </a:lnTo>
                      <a:lnTo>
                        <a:pt x="320" y="2"/>
                      </a:lnTo>
                      <a:lnTo>
                        <a:pt x="396" y="0"/>
                      </a:lnTo>
                    </a:path>
                  </a:pathLst>
                </a:custGeom>
                <a:solidFill>
                  <a:srgbClr val="3F7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6078" name="Freeform 12"/>
                <p:cNvSpPr>
                  <a:spLocks/>
                </p:cNvSpPr>
                <p:nvPr/>
              </p:nvSpPr>
              <p:spPr bwMode="auto">
                <a:xfrm>
                  <a:off x="4648" y="3420"/>
                  <a:ext cx="974" cy="696"/>
                </a:xfrm>
                <a:custGeom>
                  <a:avLst/>
                  <a:gdLst>
                    <a:gd name="T0" fmla="*/ 881 w 974"/>
                    <a:gd name="T1" fmla="*/ 7 h 696"/>
                    <a:gd name="T2" fmla="*/ 875 w 974"/>
                    <a:gd name="T3" fmla="*/ 15 h 696"/>
                    <a:gd name="T4" fmla="*/ 863 w 974"/>
                    <a:gd name="T5" fmla="*/ 23 h 696"/>
                    <a:gd name="T6" fmla="*/ 848 w 974"/>
                    <a:gd name="T7" fmla="*/ 31 h 696"/>
                    <a:gd name="T8" fmla="*/ 820 w 974"/>
                    <a:gd name="T9" fmla="*/ 39 h 696"/>
                    <a:gd name="T10" fmla="*/ 788 w 974"/>
                    <a:gd name="T11" fmla="*/ 47 h 696"/>
                    <a:gd name="T12" fmla="*/ 733 w 974"/>
                    <a:gd name="T13" fmla="*/ 56 h 696"/>
                    <a:gd name="T14" fmla="*/ 681 w 974"/>
                    <a:gd name="T15" fmla="*/ 61 h 696"/>
                    <a:gd name="T16" fmla="*/ 611 w 974"/>
                    <a:gd name="T17" fmla="*/ 66 h 696"/>
                    <a:gd name="T18" fmla="*/ 521 w 974"/>
                    <a:gd name="T19" fmla="*/ 68 h 696"/>
                    <a:gd name="T20" fmla="*/ 338 w 974"/>
                    <a:gd name="T21" fmla="*/ 66 h 696"/>
                    <a:gd name="T22" fmla="*/ 227 w 974"/>
                    <a:gd name="T23" fmla="*/ 56 h 696"/>
                    <a:gd name="T24" fmla="*/ 162 w 974"/>
                    <a:gd name="T25" fmla="*/ 45 h 696"/>
                    <a:gd name="T26" fmla="*/ 126 w 974"/>
                    <a:gd name="T27" fmla="*/ 36 h 696"/>
                    <a:gd name="T28" fmla="*/ 103 w 974"/>
                    <a:gd name="T29" fmla="*/ 29 h 696"/>
                    <a:gd name="T30" fmla="*/ 87 w 974"/>
                    <a:gd name="T31" fmla="*/ 21 h 696"/>
                    <a:gd name="T32" fmla="*/ 77 w 974"/>
                    <a:gd name="T33" fmla="*/ 13 h 696"/>
                    <a:gd name="T34" fmla="*/ 73 w 974"/>
                    <a:gd name="T35" fmla="*/ 0 h 696"/>
                    <a:gd name="T36" fmla="*/ 38 w 974"/>
                    <a:gd name="T37" fmla="*/ 626 h 696"/>
                    <a:gd name="T38" fmla="*/ 118 w 974"/>
                    <a:gd name="T39" fmla="*/ 661 h 696"/>
                    <a:gd name="T40" fmla="*/ 183 w 974"/>
                    <a:gd name="T41" fmla="*/ 664 h 696"/>
                    <a:gd name="T42" fmla="*/ 260 w 974"/>
                    <a:gd name="T43" fmla="*/ 678 h 696"/>
                    <a:gd name="T44" fmla="*/ 312 w 974"/>
                    <a:gd name="T45" fmla="*/ 695 h 696"/>
                    <a:gd name="T46" fmla="*/ 378 w 974"/>
                    <a:gd name="T47" fmla="*/ 686 h 696"/>
                    <a:gd name="T48" fmla="*/ 443 w 974"/>
                    <a:gd name="T49" fmla="*/ 669 h 696"/>
                    <a:gd name="T50" fmla="*/ 521 w 974"/>
                    <a:gd name="T51" fmla="*/ 672 h 696"/>
                    <a:gd name="T52" fmla="*/ 590 w 974"/>
                    <a:gd name="T53" fmla="*/ 683 h 696"/>
                    <a:gd name="T54" fmla="*/ 646 w 974"/>
                    <a:gd name="T55" fmla="*/ 690 h 696"/>
                    <a:gd name="T56" fmla="*/ 732 w 974"/>
                    <a:gd name="T57" fmla="*/ 675 h 696"/>
                    <a:gd name="T58" fmla="*/ 804 w 974"/>
                    <a:gd name="T59" fmla="*/ 669 h 696"/>
                    <a:gd name="T60" fmla="*/ 870 w 974"/>
                    <a:gd name="T61" fmla="*/ 678 h 696"/>
                    <a:gd name="T62" fmla="*/ 942 w 974"/>
                    <a:gd name="T63" fmla="*/ 655 h 696"/>
                    <a:gd name="T64" fmla="*/ 964 w 974"/>
                    <a:gd name="T65" fmla="*/ 569 h 69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74"/>
                    <a:gd name="T100" fmla="*/ 0 h 696"/>
                    <a:gd name="T101" fmla="*/ 974 w 974"/>
                    <a:gd name="T102" fmla="*/ 696 h 69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74" h="696">
                      <a:moveTo>
                        <a:pt x="882" y="1"/>
                      </a:moveTo>
                      <a:lnTo>
                        <a:pt x="881" y="7"/>
                      </a:lnTo>
                      <a:lnTo>
                        <a:pt x="879" y="10"/>
                      </a:lnTo>
                      <a:lnTo>
                        <a:pt x="875" y="15"/>
                      </a:lnTo>
                      <a:lnTo>
                        <a:pt x="869" y="21"/>
                      </a:lnTo>
                      <a:lnTo>
                        <a:pt x="863" y="23"/>
                      </a:lnTo>
                      <a:lnTo>
                        <a:pt x="856" y="27"/>
                      </a:lnTo>
                      <a:lnTo>
                        <a:pt x="848" y="31"/>
                      </a:lnTo>
                      <a:lnTo>
                        <a:pt x="835" y="34"/>
                      </a:lnTo>
                      <a:lnTo>
                        <a:pt x="820" y="39"/>
                      </a:lnTo>
                      <a:lnTo>
                        <a:pt x="806" y="42"/>
                      </a:lnTo>
                      <a:lnTo>
                        <a:pt x="788" y="47"/>
                      </a:lnTo>
                      <a:lnTo>
                        <a:pt x="762" y="51"/>
                      </a:lnTo>
                      <a:lnTo>
                        <a:pt x="733" y="56"/>
                      </a:lnTo>
                      <a:lnTo>
                        <a:pt x="707" y="58"/>
                      </a:lnTo>
                      <a:lnTo>
                        <a:pt x="681" y="61"/>
                      </a:lnTo>
                      <a:lnTo>
                        <a:pt x="648" y="64"/>
                      </a:lnTo>
                      <a:lnTo>
                        <a:pt x="611" y="66"/>
                      </a:lnTo>
                      <a:lnTo>
                        <a:pt x="566" y="67"/>
                      </a:lnTo>
                      <a:lnTo>
                        <a:pt x="521" y="68"/>
                      </a:lnTo>
                      <a:lnTo>
                        <a:pt x="408" y="68"/>
                      </a:lnTo>
                      <a:lnTo>
                        <a:pt x="338" y="66"/>
                      </a:lnTo>
                      <a:lnTo>
                        <a:pt x="280" y="61"/>
                      </a:lnTo>
                      <a:lnTo>
                        <a:pt x="227" y="56"/>
                      </a:lnTo>
                      <a:lnTo>
                        <a:pt x="178" y="49"/>
                      </a:lnTo>
                      <a:lnTo>
                        <a:pt x="162" y="45"/>
                      </a:lnTo>
                      <a:lnTo>
                        <a:pt x="146" y="41"/>
                      </a:lnTo>
                      <a:lnTo>
                        <a:pt x="126" y="36"/>
                      </a:lnTo>
                      <a:lnTo>
                        <a:pt x="114" y="33"/>
                      </a:lnTo>
                      <a:lnTo>
                        <a:pt x="103" y="29"/>
                      </a:lnTo>
                      <a:lnTo>
                        <a:pt x="93" y="24"/>
                      </a:lnTo>
                      <a:lnTo>
                        <a:pt x="87" y="21"/>
                      </a:lnTo>
                      <a:lnTo>
                        <a:pt x="83" y="16"/>
                      </a:lnTo>
                      <a:lnTo>
                        <a:pt x="77" y="13"/>
                      </a:lnTo>
                      <a:lnTo>
                        <a:pt x="74" y="6"/>
                      </a:lnTo>
                      <a:lnTo>
                        <a:pt x="73" y="0"/>
                      </a:lnTo>
                      <a:lnTo>
                        <a:pt x="0" y="608"/>
                      </a:lnTo>
                      <a:lnTo>
                        <a:pt x="38" y="626"/>
                      </a:lnTo>
                      <a:lnTo>
                        <a:pt x="80" y="646"/>
                      </a:lnTo>
                      <a:lnTo>
                        <a:pt x="118" y="661"/>
                      </a:lnTo>
                      <a:lnTo>
                        <a:pt x="149" y="666"/>
                      </a:lnTo>
                      <a:lnTo>
                        <a:pt x="183" y="664"/>
                      </a:lnTo>
                      <a:lnTo>
                        <a:pt x="224" y="664"/>
                      </a:lnTo>
                      <a:lnTo>
                        <a:pt x="260" y="678"/>
                      </a:lnTo>
                      <a:lnTo>
                        <a:pt x="291" y="690"/>
                      </a:lnTo>
                      <a:lnTo>
                        <a:pt x="312" y="695"/>
                      </a:lnTo>
                      <a:lnTo>
                        <a:pt x="344" y="692"/>
                      </a:lnTo>
                      <a:lnTo>
                        <a:pt x="378" y="686"/>
                      </a:lnTo>
                      <a:lnTo>
                        <a:pt x="409" y="678"/>
                      </a:lnTo>
                      <a:lnTo>
                        <a:pt x="443" y="669"/>
                      </a:lnTo>
                      <a:lnTo>
                        <a:pt x="478" y="664"/>
                      </a:lnTo>
                      <a:lnTo>
                        <a:pt x="521" y="672"/>
                      </a:lnTo>
                      <a:lnTo>
                        <a:pt x="552" y="678"/>
                      </a:lnTo>
                      <a:lnTo>
                        <a:pt x="590" y="683"/>
                      </a:lnTo>
                      <a:lnTo>
                        <a:pt x="614" y="686"/>
                      </a:lnTo>
                      <a:lnTo>
                        <a:pt x="646" y="690"/>
                      </a:lnTo>
                      <a:lnTo>
                        <a:pt x="695" y="681"/>
                      </a:lnTo>
                      <a:lnTo>
                        <a:pt x="732" y="675"/>
                      </a:lnTo>
                      <a:lnTo>
                        <a:pt x="775" y="666"/>
                      </a:lnTo>
                      <a:lnTo>
                        <a:pt x="804" y="669"/>
                      </a:lnTo>
                      <a:lnTo>
                        <a:pt x="841" y="678"/>
                      </a:lnTo>
                      <a:lnTo>
                        <a:pt x="870" y="678"/>
                      </a:lnTo>
                      <a:lnTo>
                        <a:pt x="904" y="669"/>
                      </a:lnTo>
                      <a:lnTo>
                        <a:pt x="942" y="655"/>
                      </a:lnTo>
                      <a:lnTo>
                        <a:pt x="973" y="626"/>
                      </a:lnTo>
                      <a:lnTo>
                        <a:pt x="964" y="569"/>
                      </a:lnTo>
                      <a:lnTo>
                        <a:pt x="882" y="1"/>
                      </a:lnTo>
                    </a:path>
                  </a:pathLst>
                </a:custGeom>
                <a:solidFill>
                  <a:srgbClr val="0000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86033" name="Freeform 13"/>
              <p:cNvSpPr>
                <a:spLocks/>
              </p:cNvSpPr>
              <p:nvPr/>
            </p:nvSpPr>
            <p:spPr bwMode="auto">
              <a:xfrm>
                <a:off x="5045" y="3185"/>
                <a:ext cx="483" cy="258"/>
              </a:xfrm>
              <a:custGeom>
                <a:avLst/>
                <a:gdLst>
                  <a:gd name="T0" fmla="*/ 482 w 483"/>
                  <a:gd name="T1" fmla="*/ 191 h 258"/>
                  <a:gd name="T2" fmla="*/ 466 w 483"/>
                  <a:gd name="T3" fmla="*/ 234 h 258"/>
                  <a:gd name="T4" fmla="*/ 458 w 483"/>
                  <a:gd name="T5" fmla="*/ 251 h 258"/>
                  <a:gd name="T6" fmla="*/ 451 w 483"/>
                  <a:gd name="T7" fmla="*/ 257 h 258"/>
                  <a:gd name="T8" fmla="*/ 443 w 483"/>
                  <a:gd name="T9" fmla="*/ 255 h 258"/>
                  <a:gd name="T10" fmla="*/ 434 w 483"/>
                  <a:gd name="T11" fmla="*/ 251 h 258"/>
                  <a:gd name="T12" fmla="*/ 196 w 483"/>
                  <a:gd name="T13" fmla="*/ 113 h 258"/>
                  <a:gd name="T14" fmla="*/ 184 w 483"/>
                  <a:gd name="T15" fmla="*/ 112 h 258"/>
                  <a:gd name="T16" fmla="*/ 170 w 483"/>
                  <a:gd name="T17" fmla="*/ 120 h 258"/>
                  <a:gd name="T18" fmla="*/ 155 w 483"/>
                  <a:gd name="T19" fmla="*/ 120 h 258"/>
                  <a:gd name="T20" fmla="*/ 136 w 483"/>
                  <a:gd name="T21" fmla="*/ 117 h 258"/>
                  <a:gd name="T22" fmla="*/ 110 w 483"/>
                  <a:gd name="T23" fmla="*/ 111 h 258"/>
                  <a:gd name="T24" fmla="*/ 95 w 483"/>
                  <a:gd name="T25" fmla="*/ 103 h 258"/>
                  <a:gd name="T26" fmla="*/ 18 w 483"/>
                  <a:gd name="T27" fmla="*/ 95 h 258"/>
                  <a:gd name="T28" fmla="*/ 4 w 483"/>
                  <a:gd name="T29" fmla="*/ 91 h 258"/>
                  <a:gd name="T30" fmla="*/ 7 w 483"/>
                  <a:gd name="T31" fmla="*/ 84 h 258"/>
                  <a:gd name="T32" fmla="*/ 13 w 483"/>
                  <a:gd name="T33" fmla="*/ 79 h 258"/>
                  <a:gd name="T34" fmla="*/ 44 w 483"/>
                  <a:gd name="T35" fmla="*/ 74 h 258"/>
                  <a:gd name="T36" fmla="*/ 81 w 483"/>
                  <a:gd name="T37" fmla="*/ 76 h 258"/>
                  <a:gd name="T38" fmla="*/ 80 w 483"/>
                  <a:gd name="T39" fmla="*/ 72 h 258"/>
                  <a:gd name="T40" fmla="*/ 44 w 483"/>
                  <a:gd name="T41" fmla="*/ 68 h 258"/>
                  <a:gd name="T42" fmla="*/ 13 w 483"/>
                  <a:gd name="T43" fmla="*/ 61 h 258"/>
                  <a:gd name="T44" fmla="*/ 1 w 483"/>
                  <a:gd name="T45" fmla="*/ 56 h 258"/>
                  <a:gd name="T46" fmla="*/ 0 w 483"/>
                  <a:gd name="T47" fmla="*/ 43 h 258"/>
                  <a:gd name="T48" fmla="*/ 18 w 483"/>
                  <a:gd name="T49" fmla="*/ 39 h 258"/>
                  <a:gd name="T50" fmla="*/ 87 w 483"/>
                  <a:gd name="T51" fmla="*/ 50 h 258"/>
                  <a:gd name="T52" fmla="*/ 87 w 483"/>
                  <a:gd name="T53" fmla="*/ 44 h 258"/>
                  <a:gd name="T54" fmla="*/ 22 w 483"/>
                  <a:gd name="T55" fmla="*/ 25 h 258"/>
                  <a:gd name="T56" fmla="*/ 7 w 483"/>
                  <a:gd name="T57" fmla="*/ 18 h 258"/>
                  <a:gd name="T58" fmla="*/ 8 w 483"/>
                  <a:gd name="T59" fmla="*/ 7 h 258"/>
                  <a:gd name="T60" fmla="*/ 17 w 483"/>
                  <a:gd name="T61" fmla="*/ 1 h 258"/>
                  <a:gd name="T62" fmla="*/ 25 w 483"/>
                  <a:gd name="T63" fmla="*/ 0 h 258"/>
                  <a:gd name="T64" fmla="*/ 103 w 483"/>
                  <a:gd name="T65" fmla="*/ 24 h 2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3"/>
                  <a:gd name="T100" fmla="*/ 0 h 258"/>
                  <a:gd name="T101" fmla="*/ 483 w 483"/>
                  <a:gd name="T102" fmla="*/ 258 h 2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3" h="258">
                    <a:moveTo>
                      <a:pt x="482" y="191"/>
                    </a:moveTo>
                    <a:lnTo>
                      <a:pt x="466" y="234"/>
                    </a:lnTo>
                    <a:lnTo>
                      <a:pt x="458" y="251"/>
                    </a:lnTo>
                    <a:lnTo>
                      <a:pt x="451" y="257"/>
                    </a:lnTo>
                    <a:lnTo>
                      <a:pt x="443" y="255"/>
                    </a:lnTo>
                    <a:lnTo>
                      <a:pt x="434" y="251"/>
                    </a:lnTo>
                    <a:lnTo>
                      <a:pt x="196" y="113"/>
                    </a:lnTo>
                    <a:lnTo>
                      <a:pt x="184" y="112"/>
                    </a:lnTo>
                    <a:lnTo>
                      <a:pt x="170" y="120"/>
                    </a:lnTo>
                    <a:lnTo>
                      <a:pt x="155" y="120"/>
                    </a:lnTo>
                    <a:lnTo>
                      <a:pt x="136" y="117"/>
                    </a:lnTo>
                    <a:lnTo>
                      <a:pt x="110" y="111"/>
                    </a:lnTo>
                    <a:lnTo>
                      <a:pt x="95" y="103"/>
                    </a:lnTo>
                    <a:lnTo>
                      <a:pt x="18" y="95"/>
                    </a:lnTo>
                    <a:lnTo>
                      <a:pt x="4" y="91"/>
                    </a:lnTo>
                    <a:lnTo>
                      <a:pt x="7" y="84"/>
                    </a:lnTo>
                    <a:lnTo>
                      <a:pt x="13" y="79"/>
                    </a:lnTo>
                    <a:lnTo>
                      <a:pt x="44" y="74"/>
                    </a:lnTo>
                    <a:lnTo>
                      <a:pt x="81" y="76"/>
                    </a:lnTo>
                    <a:lnTo>
                      <a:pt x="80" y="72"/>
                    </a:lnTo>
                    <a:lnTo>
                      <a:pt x="44" y="68"/>
                    </a:lnTo>
                    <a:lnTo>
                      <a:pt x="13" y="61"/>
                    </a:lnTo>
                    <a:lnTo>
                      <a:pt x="1" y="56"/>
                    </a:lnTo>
                    <a:lnTo>
                      <a:pt x="0" y="43"/>
                    </a:lnTo>
                    <a:lnTo>
                      <a:pt x="18" y="39"/>
                    </a:lnTo>
                    <a:lnTo>
                      <a:pt x="87" y="50"/>
                    </a:lnTo>
                    <a:lnTo>
                      <a:pt x="87" y="44"/>
                    </a:lnTo>
                    <a:lnTo>
                      <a:pt x="22" y="25"/>
                    </a:lnTo>
                    <a:lnTo>
                      <a:pt x="7" y="18"/>
                    </a:lnTo>
                    <a:lnTo>
                      <a:pt x="8" y="7"/>
                    </a:lnTo>
                    <a:lnTo>
                      <a:pt x="17" y="1"/>
                    </a:lnTo>
                    <a:lnTo>
                      <a:pt x="25" y="0"/>
                    </a:lnTo>
                    <a:lnTo>
                      <a:pt x="103" y="2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6034" name="Freeform 14"/>
              <p:cNvSpPr>
                <a:spLocks/>
              </p:cNvSpPr>
              <p:nvPr/>
            </p:nvSpPr>
            <p:spPr bwMode="auto">
              <a:xfrm>
                <a:off x="5584" y="3725"/>
                <a:ext cx="591" cy="459"/>
              </a:xfrm>
              <a:custGeom>
                <a:avLst/>
                <a:gdLst>
                  <a:gd name="T0" fmla="*/ 416 w 591"/>
                  <a:gd name="T1" fmla="*/ 9 h 459"/>
                  <a:gd name="T2" fmla="*/ 590 w 591"/>
                  <a:gd name="T3" fmla="*/ 416 h 459"/>
                  <a:gd name="T4" fmla="*/ 584 w 591"/>
                  <a:gd name="T5" fmla="*/ 424 h 459"/>
                  <a:gd name="T6" fmla="*/ 570 w 591"/>
                  <a:gd name="T7" fmla="*/ 417 h 459"/>
                  <a:gd name="T8" fmla="*/ 404 w 591"/>
                  <a:gd name="T9" fmla="*/ 24 h 459"/>
                  <a:gd name="T10" fmla="*/ 394 w 591"/>
                  <a:gd name="T11" fmla="*/ 20 h 459"/>
                  <a:gd name="T12" fmla="*/ 330 w 591"/>
                  <a:gd name="T13" fmla="*/ 19 h 459"/>
                  <a:gd name="T14" fmla="*/ 247 w 591"/>
                  <a:gd name="T15" fmla="*/ 22 h 459"/>
                  <a:gd name="T16" fmla="*/ 174 w 591"/>
                  <a:gd name="T17" fmla="*/ 26 h 459"/>
                  <a:gd name="T18" fmla="*/ 153 w 591"/>
                  <a:gd name="T19" fmla="*/ 31 h 459"/>
                  <a:gd name="T20" fmla="*/ 140 w 591"/>
                  <a:gd name="T21" fmla="*/ 41 h 459"/>
                  <a:gd name="T22" fmla="*/ 131 w 591"/>
                  <a:gd name="T23" fmla="*/ 55 h 459"/>
                  <a:gd name="T24" fmla="*/ 16 w 591"/>
                  <a:gd name="T25" fmla="*/ 454 h 459"/>
                  <a:gd name="T26" fmla="*/ 7 w 591"/>
                  <a:gd name="T27" fmla="*/ 458 h 459"/>
                  <a:gd name="T28" fmla="*/ 0 w 591"/>
                  <a:gd name="T29" fmla="*/ 450 h 459"/>
                  <a:gd name="T30" fmla="*/ 114 w 591"/>
                  <a:gd name="T31" fmla="*/ 51 h 459"/>
                  <a:gd name="T32" fmla="*/ 126 w 591"/>
                  <a:gd name="T33" fmla="*/ 31 h 459"/>
                  <a:gd name="T34" fmla="*/ 136 w 591"/>
                  <a:gd name="T35" fmla="*/ 22 h 459"/>
                  <a:gd name="T36" fmla="*/ 146 w 591"/>
                  <a:gd name="T37" fmla="*/ 16 h 459"/>
                  <a:gd name="T38" fmla="*/ 158 w 591"/>
                  <a:gd name="T39" fmla="*/ 10 h 459"/>
                  <a:gd name="T40" fmla="*/ 183 w 591"/>
                  <a:gd name="T41" fmla="*/ 9 h 459"/>
                  <a:gd name="T42" fmla="*/ 260 w 591"/>
                  <a:gd name="T43" fmla="*/ 3 h 459"/>
                  <a:gd name="T44" fmla="*/ 344 w 591"/>
                  <a:gd name="T45" fmla="*/ 0 h 459"/>
                  <a:gd name="T46" fmla="*/ 385 w 591"/>
                  <a:gd name="T47" fmla="*/ 2 h 459"/>
                  <a:gd name="T48" fmla="*/ 405 w 591"/>
                  <a:gd name="T49" fmla="*/ 3 h 459"/>
                  <a:gd name="T50" fmla="*/ 416 w 591"/>
                  <a:gd name="T51" fmla="*/ 9 h 4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1"/>
                  <a:gd name="T79" fmla="*/ 0 h 459"/>
                  <a:gd name="T80" fmla="*/ 591 w 591"/>
                  <a:gd name="T81" fmla="*/ 459 h 4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1" h="459">
                    <a:moveTo>
                      <a:pt x="416" y="9"/>
                    </a:moveTo>
                    <a:lnTo>
                      <a:pt x="590" y="416"/>
                    </a:lnTo>
                    <a:lnTo>
                      <a:pt x="584" y="424"/>
                    </a:lnTo>
                    <a:lnTo>
                      <a:pt x="570" y="417"/>
                    </a:lnTo>
                    <a:lnTo>
                      <a:pt x="404" y="24"/>
                    </a:lnTo>
                    <a:lnTo>
                      <a:pt x="394" y="20"/>
                    </a:lnTo>
                    <a:lnTo>
                      <a:pt x="330" y="19"/>
                    </a:lnTo>
                    <a:lnTo>
                      <a:pt x="247" y="22"/>
                    </a:lnTo>
                    <a:lnTo>
                      <a:pt x="174" y="26"/>
                    </a:lnTo>
                    <a:lnTo>
                      <a:pt x="153" y="31"/>
                    </a:lnTo>
                    <a:lnTo>
                      <a:pt x="140" y="41"/>
                    </a:lnTo>
                    <a:lnTo>
                      <a:pt x="131" y="55"/>
                    </a:lnTo>
                    <a:lnTo>
                      <a:pt x="16" y="454"/>
                    </a:lnTo>
                    <a:lnTo>
                      <a:pt x="7" y="458"/>
                    </a:lnTo>
                    <a:lnTo>
                      <a:pt x="0" y="450"/>
                    </a:lnTo>
                    <a:lnTo>
                      <a:pt x="114" y="51"/>
                    </a:lnTo>
                    <a:lnTo>
                      <a:pt x="126" y="31"/>
                    </a:lnTo>
                    <a:lnTo>
                      <a:pt x="136" y="22"/>
                    </a:lnTo>
                    <a:lnTo>
                      <a:pt x="146" y="16"/>
                    </a:lnTo>
                    <a:lnTo>
                      <a:pt x="158" y="10"/>
                    </a:lnTo>
                    <a:lnTo>
                      <a:pt x="183" y="9"/>
                    </a:lnTo>
                    <a:lnTo>
                      <a:pt x="260" y="3"/>
                    </a:lnTo>
                    <a:lnTo>
                      <a:pt x="344" y="0"/>
                    </a:lnTo>
                    <a:lnTo>
                      <a:pt x="385" y="2"/>
                    </a:lnTo>
                    <a:lnTo>
                      <a:pt x="405" y="3"/>
                    </a:lnTo>
                    <a:lnTo>
                      <a:pt x="416" y="9"/>
                    </a:lnTo>
                  </a:path>
                </a:pathLst>
              </a:custGeom>
              <a:solidFill>
                <a:srgbClr val="5F3F1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86035" name="Group 15"/>
              <p:cNvGrpSpPr>
                <a:grpSpLocks/>
              </p:cNvGrpSpPr>
              <p:nvPr/>
            </p:nvGrpSpPr>
            <p:grpSpPr bwMode="auto">
              <a:xfrm>
                <a:off x="4969" y="3574"/>
                <a:ext cx="474" cy="277"/>
                <a:chOff x="4969" y="3574"/>
                <a:chExt cx="474" cy="277"/>
              </a:xfrm>
            </p:grpSpPr>
            <p:sp>
              <p:nvSpPr>
                <p:cNvPr id="86075" name="Freeform 16"/>
                <p:cNvSpPr>
                  <a:spLocks/>
                </p:cNvSpPr>
                <p:nvPr/>
              </p:nvSpPr>
              <p:spPr bwMode="auto">
                <a:xfrm>
                  <a:off x="4969" y="3651"/>
                  <a:ext cx="185" cy="200"/>
                </a:xfrm>
                <a:custGeom>
                  <a:avLst/>
                  <a:gdLst>
                    <a:gd name="T0" fmla="*/ 85 w 185"/>
                    <a:gd name="T1" fmla="*/ 0 h 200"/>
                    <a:gd name="T2" fmla="*/ 122 w 185"/>
                    <a:gd name="T3" fmla="*/ 50 h 200"/>
                    <a:gd name="T4" fmla="*/ 184 w 185"/>
                    <a:gd name="T5" fmla="*/ 44 h 200"/>
                    <a:gd name="T6" fmla="*/ 134 w 185"/>
                    <a:gd name="T7" fmla="*/ 102 h 200"/>
                    <a:gd name="T8" fmla="*/ 180 w 185"/>
                    <a:gd name="T9" fmla="*/ 175 h 200"/>
                    <a:gd name="T10" fmla="*/ 97 w 185"/>
                    <a:gd name="T11" fmla="*/ 129 h 200"/>
                    <a:gd name="T12" fmla="*/ 40 w 185"/>
                    <a:gd name="T13" fmla="*/ 199 h 200"/>
                    <a:gd name="T14" fmla="*/ 54 w 185"/>
                    <a:gd name="T15" fmla="*/ 110 h 200"/>
                    <a:gd name="T16" fmla="*/ 0 w 185"/>
                    <a:gd name="T17" fmla="*/ 57 h 200"/>
                    <a:gd name="T18" fmla="*/ 66 w 185"/>
                    <a:gd name="T19" fmla="*/ 59 h 200"/>
                    <a:gd name="T20" fmla="*/ 85 w 185"/>
                    <a:gd name="T21" fmla="*/ 0 h 2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5"/>
                    <a:gd name="T34" fmla="*/ 0 h 200"/>
                    <a:gd name="T35" fmla="*/ 185 w 185"/>
                    <a:gd name="T36" fmla="*/ 200 h 2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5" h="200">
                      <a:moveTo>
                        <a:pt x="85" y="0"/>
                      </a:moveTo>
                      <a:lnTo>
                        <a:pt x="122" y="50"/>
                      </a:lnTo>
                      <a:lnTo>
                        <a:pt x="184" y="44"/>
                      </a:lnTo>
                      <a:lnTo>
                        <a:pt x="134" y="102"/>
                      </a:lnTo>
                      <a:lnTo>
                        <a:pt x="180" y="175"/>
                      </a:lnTo>
                      <a:lnTo>
                        <a:pt x="97" y="129"/>
                      </a:lnTo>
                      <a:lnTo>
                        <a:pt x="40" y="199"/>
                      </a:lnTo>
                      <a:lnTo>
                        <a:pt x="54" y="110"/>
                      </a:lnTo>
                      <a:lnTo>
                        <a:pt x="0" y="57"/>
                      </a:lnTo>
                      <a:lnTo>
                        <a:pt x="66" y="59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6076" name="Freeform 17"/>
                <p:cNvSpPr>
                  <a:spLocks/>
                </p:cNvSpPr>
                <p:nvPr/>
              </p:nvSpPr>
              <p:spPr bwMode="auto">
                <a:xfrm>
                  <a:off x="5264" y="3574"/>
                  <a:ext cx="179" cy="200"/>
                </a:xfrm>
                <a:custGeom>
                  <a:avLst/>
                  <a:gdLst>
                    <a:gd name="T0" fmla="*/ 129 w 179"/>
                    <a:gd name="T1" fmla="*/ 2 h 200"/>
                    <a:gd name="T2" fmla="*/ 143 w 179"/>
                    <a:gd name="T3" fmla="*/ 10 h 200"/>
                    <a:gd name="T4" fmla="*/ 148 w 179"/>
                    <a:gd name="T5" fmla="*/ 16 h 200"/>
                    <a:gd name="T6" fmla="*/ 155 w 179"/>
                    <a:gd name="T7" fmla="*/ 22 h 200"/>
                    <a:gd name="T8" fmla="*/ 163 w 179"/>
                    <a:gd name="T9" fmla="*/ 34 h 200"/>
                    <a:gd name="T10" fmla="*/ 167 w 179"/>
                    <a:gd name="T11" fmla="*/ 44 h 200"/>
                    <a:gd name="T12" fmla="*/ 172 w 179"/>
                    <a:gd name="T13" fmla="*/ 53 h 200"/>
                    <a:gd name="T14" fmla="*/ 175 w 179"/>
                    <a:gd name="T15" fmla="*/ 70 h 200"/>
                    <a:gd name="T16" fmla="*/ 177 w 179"/>
                    <a:gd name="T17" fmla="*/ 78 h 200"/>
                    <a:gd name="T18" fmla="*/ 178 w 179"/>
                    <a:gd name="T19" fmla="*/ 85 h 200"/>
                    <a:gd name="T20" fmla="*/ 178 w 179"/>
                    <a:gd name="T21" fmla="*/ 98 h 200"/>
                    <a:gd name="T22" fmla="*/ 177 w 179"/>
                    <a:gd name="T23" fmla="*/ 110 h 200"/>
                    <a:gd name="T24" fmla="*/ 174 w 179"/>
                    <a:gd name="T25" fmla="*/ 123 h 200"/>
                    <a:gd name="T26" fmla="*/ 172 w 179"/>
                    <a:gd name="T27" fmla="*/ 132 h 200"/>
                    <a:gd name="T28" fmla="*/ 168 w 179"/>
                    <a:gd name="T29" fmla="*/ 141 h 200"/>
                    <a:gd name="T30" fmla="*/ 164 w 179"/>
                    <a:gd name="T31" fmla="*/ 150 h 200"/>
                    <a:gd name="T32" fmla="*/ 157 w 179"/>
                    <a:gd name="T33" fmla="*/ 159 h 200"/>
                    <a:gd name="T34" fmla="*/ 152 w 179"/>
                    <a:gd name="T35" fmla="*/ 166 h 200"/>
                    <a:gd name="T36" fmla="*/ 143 w 179"/>
                    <a:gd name="T37" fmla="*/ 174 h 200"/>
                    <a:gd name="T38" fmla="*/ 136 w 179"/>
                    <a:gd name="T39" fmla="*/ 179 h 200"/>
                    <a:gd name="T40" fmla="*/ 129 w 179"/>
                    <a:gd name="T41" fmla="*/ 185 h 200"/>
                    <a:gd name="T42" fmla="*/ 120 w 179"/>
                    <a:gd name="T43" fmla="*/ 189 h 200"/>
                    <a:gd name="T44" fmla="*/ 113 w 179"/>
                    <a:gd name="T45" fmla="*/ 194 h 200"/>
                    <a:gd name="T46" fmla="*/ 104 w 179"/>
                    <a:gd name="T47" fmla="*/ 196 h 200"/>
                    <a:gd name="T48" fmla="*/ 94 w 179"/>
                    <a:gd name="T49" fmla="*/ 198 h 200"/>
                    <a:gd name="T50" fmla="*/ 87 w 179"/>
                    <a:gd name="T51" fmla="*/ 199 h 200"/>
                    <a:gd name="T52" fmla="*/ 74 w 179"/>
                    <a:gd name="T53" fmla="*/ 199 h 200"/>
                    <a:gd name="T54" fmla="*/ 63 w 179"/>
                    <a:gd name="T55" fmla="*/ 198 h 200"/>
                    <a:gd name="T56" fmla="*/ 55 w 179"/>
                    <a:gd name="T57" fmla="*/ 197 h 200"/>
                    <a:gd name="T58" fmla="*/ 48 w 179"/>
                    <a:gd name="T59" fmla="*/ 195 h 200"/>
                    <a:gd name="T60" fmla="*/ 40 w 179"/>
                    <a:gd name="T61" fmla="*/ 193 h 200"/>
                    <a:gd name="T62" fmla="*/ 30 w 179"/>
                    <a:gd name="T63" fmla="*/ 189 h 200"/>
                    <a:gd name="T64" fmla="*/ 22 w 179"/>
                    <a:gd name="T65" fmla="*/ 184 h 200"/>
                    <a:gd name="T66" fmla="*/ 15 w 179"/>
                    <a:gd name="T67" fmla="*/ 177 h 200"/>
                    <a:gd name="T68" fmla="*/ 12 w 179"/>
                    <a:gd name="T69" fmla="*/ 171 h 200"/>
                    <a:gd name="T70" fmla="*/ 8 w 179"/>
                    <a:gd name="T71" fmla="*/ 163 h 200"/>
                    <a:gd name="T72" fmla="*/ 4 w 179"/>
                    <a:gd name="T73" fmla="*/ 153 h 200"/>
                    <a:gd name="T74" fmla="*/ 1 w 179"/>
                    <a:gd name="T75" fmla="*/ 138 h 200"/>
                    <a:gd name="T76" fmla="*/ 0 w 179"/>
                    <a:gd name="T77" fmla="*/ 127 h 200"/>
                    <a:gd name="T78" fmla="*/ 13 w 179"/>
                    <a:gd name="T79" fmla="*/ 130 h 200"/>
                    <a:gd name="T80" fmla="*/ 22 w 179"/>
                    <a:gd name="T81" fmla="*/ 137 h 200"/>
                    <a:gd name="T82" fmla="*/ 37 w 179"/>
                    <a:gd name="T83" fmla="*/ 140 h 200"/>
                    <a:gd name="T84" fmla="*/ 55 w 179"/>
                    <a:gd name="T85" fmla="*/ 143 h 200"/>
                    <a:gd name="T86" fmla="*/ 73 w 179"/>
                    <a:gd name="T87" fmla="*/ 144 h 200"/>
                    <a:gd name="T88" fmla="*/ 87 w 179"/>
                    <a:gd name="T89" fmla="*/ 141 h 200"/>
                    <a:gd name="T90" fmla="*/ 105 w 179"/>
                    <a:gd name="T91" fmla="*/ 133 h 200"/>
                    <a:gd name="T92" fmla="*/ 120 w 179"/>
                    <a:gd name="T93" fmla="*/ 122 h 200"/>
                    <a:gd name="T94" fmla="*/ 129 w 179"/>
                    <a:gd name="T95" fmla="*/ 106 h 200"/>
                    <a:gd name="T96" fmla="*/ 133 w 179"/>
                    <a:gd name="T97" fmla="*/ 91 h 200"/>
                    <a:gd name="T98" fmla="*/ 134 w 179"/>
                    <a:gd name="T99" fmla="*/ 73 h 200"/>
                    <a:gd name="T100" fmla="*/ 134 w 179"/>
                    <a:gd name="T101" fmla="*/ 58 h 200"/>
                    <a:gd name="T102" fmla="*/ 131 w 179"/>
                    <a:gd name="T103" fmla="*/ 38 h 200"/>
                    <a:gd name="T104" fmla="*/ 128 w 179"/>
                    <a:gd name="T105" fmla="*/ 17 h 200"/>
                    <a:gd name="T106" fmla="*/ 117 w 179"/>
                    <a:gd name="T107" fmla="*/ 0 h 200"/>
                    <a:gd name="T108" fmla="*/ 129 w 179"/>
                    <a:gd name="T109" fmla="*/ 2 h 20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9"/>
                    <a:gd name="T166" fmla="*/ 0 h 200"/>
                    <a:gd name="T167" fmla="*/ 179 w 179"/>
                    <a:gd name="T168" fmla="*/ 200 h 20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9" h="200">
                      <a:moveTo>
                        <a:pt x="129" y="2"/>
                      </a:moveTo>
                      <a:lnTo>
                        <a:pt x="143" y="10"/>
                      </a:lnTo>
                      <a:lnTo>
                        <a:pt x="148" y="16"/>
                      </a:lnTo>
                      <a:lnTo>
                        <a:pt x="155" y="22"/>
                      </a:lnTo>
                      <a:lnTo>
                        <a:pt x="163" y="34"/>
                      </a:lnTo>
                      <a:lnTo>
                        <a:pt x="167" y="44"/>
                      </a:lnTo>
                      <a:lnTo>
                        <a:pt x="172" y="53"/>
                      </a:lnTo>
                      <a:lnTo>
                        <a:pt x="175" y="70"/>
                      </a:lnTo>
                      <a:lnTo>
                        <a:pt x="177" y="78"/>
                      </a:lnTo>
                      <a:lnTo>
                        <a:pt x="178" y="85"/>
                      </a:lnTo>
                      <a:lnTo>
                        <a:pt x="178" y="98"/>
                      </a:lnTo>
                      <a:lnTo>
                        <a:pt x="177" y="110"/>
                      </a:lnTo>
                      <a:lnTo>
                        <a:pt x="174" y="123"/>
                      </a:lnTo>
                      <a:lnTo>
                        <a:pt x="172" y="132"/>
                      </a:lnTo>
                      <a:lnTo>
                        <a:pt x="168" y="141"/>
                      </a:lnTo>
                      <a:lnTo>
                        <a:pt x="164" y="150"/>
                      </a:lnTo>
                      <a:lnTo>
                        <a:pt x="157" y="159"/>
                      </a:lnTo>
                      <a:lnTo>
                        <a:pt x="152" y="166"/>
                      </a:lnTo>
                      <a:lnTo>
                        <a:pt x="143" y="174"/>
                      </a:lnTo>
                      <a:lnTo>
                        <a:pt x="136" y="179"/>
                      </a:lnTo>
                      <a:lnTo>
                        <a:pt x="129" y="185"/>
                      </a:lnTo>
                      <a:lnTo>
                        <a:pt x="120" y="189"/>
                      </a:lnTo>
                      <a:lnTo>
                        <a:pt x="113" y="194"/>
                      </a:lnTo>
                      <a:lnTo>
                        <a:pt x="104" y="196"/>
                      </a:lnTo>
                      <a:lnTo>
                        <a:pt x="94" y="198"/>
                      </a:lnTo>
                      <a:lnTo>
                        <a:pt x="87" y="199"/>
                      </a:lnTo>
                      <a:lnTo>
                        <a:pt x="74" y="199"/>
                      </a:lnTo>
                      <a:lnTo>
                        <a:pt x="63" y="198"/>
                      </a:lnTo>
                      <a:lnTo>
                        <a:pt x="55" y="197"/>
                      </a:lnTo>
                      <a:lnTo>
                        <a:pt x="48" y="195"/>
                      </a:lnTo>
                      <a:lnTo>
                        <a:pt x="40" y="193"/>
                      </a:lnTo>
                      <a:lnTo>
                        <a:pt x="30" y="189"/>
                      </a:lnTo>
                      <a:lnTo>
                        <a:pt x="22" y="184"/>
                      </a:lnTo>
                      <a:lnTo>
                        <a:pt x="15" y="177"/>
                      </a:lnTo>
                      <a:lnTo>
                        <a:pt x="12" y="171"/>
                      </a:lnTo>
                      <a:lnTo>
                        <a:pt x="8" y="163"/>
                      </a:lnTo>
                      <a:lnTo>
                        <a:pt x="4" y="153"/>
                      </a:lnTo>
                      <a:lnTo>
                        <a:pt x="1" y="138"/>
                      </a:lnTo>
                      <a:lnTo>
                        <a:pt x="0" y="127"/>
                      </a:lnTo>
                      <a:lnTo>
                        <a:pt x="13" y="130"/>
                      </a:lnTo>
                      <a:lnTo>
                        <a:pt x="22" y="137"/>
                      </a:lnTo>
                      <a:lnTo>
                        <a:pt x="37" y="140"/>
                      </a:lnTo>
                      <a:lnTo>
                        <a:pt x="55" y="143"/>
                      </a:lnTo>
                      <a:lnTo>
                        <a:pt x="73" y="144"/>
                      </a:lnTo>
                      <a:lnTo>
                        <a:pt x="87" y="141"/>
                      </a:lnTo>
                      <a:lnTo>
                        <a:pt x="105" y="133"/>
                      </a:lnTo>
                      <a:lnTo>
                        <a:pt x="120" y="122"/>
                      </a:lnTo>
                      <a:lnTo>
                        <a:pt x="129" y="106"/>
                      </a:lnTo>
                      <a:lnTo>
                        <a:pt x="133" y="91"/>
                      </a:lnTo>
                      <a:lnTo>
                        <a:pt x="134" y="73"/>
                      </a:lnTo>
                      <a:lnTo>
                        <a:pt x="134" y="58"/>
                      </a:lnTo>
                      <a:lnTo>
                        <a:pt x="131" y="38"/>
                      </a:lnTo>
                      <a:lnTo>
                        <a:pt x="128" y="17"/>
                      </a:lnTo>
                      <a:lnTo>
                        <a:pt x="117" y="0"/>
                      </a:lnTo>
                      <a:lnTo>
                        <a:pt x="129" y="2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86036" name="Group 18"/>
              <p:cNvGrpSpPr>
                <a:grpSpLocks/>
              </p:cNvGrpSpPr>
              <p:nvPr/>
            </p:nvGrpSpPr>
            <p:grpSpPr bwMode="auto">
              <a:xfrm>
                <a:off x="4991" y="3551"/>
                <a:ext cx="475" cy="277"/>
                <a:chOff x="4991" y="3551"/>
                <a:chExt cx="475" cy="277"/>
              </a:xfrm>
            </p:grpSpPr>
            <p:sp>
              <p:nvSpPr>
                <p:cNvPr id="86073" name="Freeform 19"/>
                <p:cNvSpPr>
                  <a:spLocks/>
                </p:cNvSpPr>
                <p:nvPr/>
              </p:nvSpPr>
              <p:spPr bwMode="auto">
                <a:xfrm>
                  <a:off x="4991" y="3628"/>
                  <a:ext cx="185" cy="200"/>
                </a:xfrm>
                <a:custGeom>
                  <a:avLst/>
                  <a:gdLst>
                    <a:gd name="T0" fmla="*/ 85 w 185"/>
                    <a:gd name="T1" fmla="*/ 0 h 200"/>
                    <a:gd name="T2" fmla="*/ 122 w 185"/>
                    <a:gd name="T3" fmla="*/ 50 h 200"/>
                    <a:gd name="T4" fmla="*/ 184 w 185"/>
                    <a:gd name="T5" fmla="*/ 44 h 200"/>
                    <a:gd name="T6" fmla="*/ 134 w 185"/>
                    <a:gd name="T7" fmla="*/ 101 h 200"/>
                    <a:gd name="T8" fmla="*/ 180 w 185"/>
                    <a:gd name="T9" fmla="*/ 175 h 200"/>
                    <a:gd name="T10" fmla="*/ 97 w 185"/>
                    <a:gd name="T11" fmla="*/ 129 h 200"/>
                    <a:gd name="T12" fmla="*/ 40 w 185"/>
                    <a:gd name="T13" fmla="*/ 199 h 200"/>
                    <a:gd name="T14" fmla="*/ 54 w 185"/>
                    <a:gd name="T15" fmla="*/ 110 h 200"/>
                    <a:gd name="T16" fmla="*/ 0 w 185"/>
                    <a:gd name="T17" fmla="*/ 57 h 200"/>
                    <a:gd name="T18" fmla="*/ 66 w 185"/>
                    <a:gd name="T19" fmla="*/ 59 h 200"/>
                    <a:gd name="T20" fmla="*/ 85 w 185"/>
                    <a:gd name="T21" fmla="*/ 0 h 2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5"/>
                    <a:gd name="T34" fmla="*/ 0 h 200"/>
                    <a:gd name="T35" fmla="*/ 185 w 185"/>
                    <a:gd name="T36" fmla="*/ 200 h 2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5" h="200">
                      <a:moveTo>
                        <a:pt x="85" y="0"/>
                      </a:moveTo>
                      <a:lnTo>
                        <a:pt x="122" y="50"/>
                      </a:lnTo>
                      <a:lnTo>
                        <a:pt x="184" y="44"/>
                      </a:lnTo>
                      <a:lnTo>
                        <a:pt x="134" y="101"/>
                      </a:lnTo>
                      <a:lnTo>
                        <a:pt x="180" y="175"/>
                      </a:lnTo>
                      <a:lnTo>
                        <a:pt x="97" y="129"/>
                      </a:lnTo>
                      <a:lnTo>
                        <a:pt x="40" y="199"/>
                      </a:lnTo>
                      <a:lnTo>
                        <a:pt x="54" y="110"/>
                      </a:lnTo>
                      <a:lnTo>
                        <a:pt x="0" y="57"/>
                      </a:lnTo>
                      <a:lnTo>
                        <a:pt x="66" y="59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9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6074" name="Freeform 20"/>
                <p:cNvSpPr>
                  <a:spLocks/>
                </p:cNvSpPr>
                <p:nvPr/>
              </p:nvSpPr>
              <p:spPr bwMode="auto">
                <a:xfrm>
                  <a:off x="5287" y="3551"/>
                  <a:ext cx="179" cy="200"/>
                </a:xfrm>
                <a:custGeom>
                  <a:avLst/>
                  <a:gdLst>
                    <a:gd name="T0" fmla="*/ 129 w 179"/>
                    <a:gd name="T1" fmla="*/ 2 h 200"/>
                    <a:gd name="T2" fmla="*/ 143 w 179"/>
                    <a:gd name="T3" fmla="*/ 11 h 200"/>
                    <a:gd name="T4" fmla="*/ 148 w 179"/>
                    <a:gd name="T5" fmla="*/ 16 h 200"/>
                    <a:gd name="T6" fmla="*/ 155 w 179"/>
                    <a:gd name="T7" fmla="*/ 22 h 200"/>
                    <a:gd name="T8" fmla="*/ 163 w 179"/>
                    <a:gd name="T9" fmla="*/ 35 h 200"/>
                    <a:gd name="T10" fmla="*/ 167 w 179"/>
                    <a:gd name="T11" fmla="*/ 44 h 200"/>
                    <a:gd name="T12" fmla="*/ 172 w 179"/>
                    <a:gd name="T13" fmla="*/ 54 h 200"/>
                    <a:gd name="T14" fmla="*/ 175 w 179"/>
                    <a:gd name="T15" fmla="*/ 71 h 200"/>
                    <a:gd name="T16" fmla="*/ 177 w 179"/>
                    <a:gd name="T17" fmla="*/ 78 h 200"/>
                    <a:gd name="T18" fmla="*/ 178 w 179"/>
                    <a:gd name="T19" fmla="*/ 86 h 200"/>
                    <a:gd name="T20" fmla="*/ 178 w 179"/>
                    <a:gd name="T21" fmla="*/ 97 h 200"/>
                    <a:gd name="T22" fmla="*/ 177 w 179"/>
                    <a:gd name="T23" fmla="*/ 110 h 200"/>
                    <a:gd name="T24" fmla="*/ 174 w 179"/>
                    <a:gd name="T25" fmla="*/ 122 h 200"/>
                    <a:gd name="T26" fmla="*/ 172 w 179"/>
                    <a:gd name="T27" fmla="*/ 132 h 200"/>
                    <a:gd name="T28" fmla="*/ 168 w 179"/>
                    <a:gd name="T29" fmla="*/ 141 h 200"/>
                    <a:gd name="T30" fmla="*/ 164 w 179"/>
                    <a:gd name="T31" fmla="*/ 149 h 200"/>
                    <a:gd name="T32" fmla="*/ 157 w 179"/>
                    <a:gd name="T33" fmla="*/ 158 h 200"/>
                    <a:gd name="T34" fmla="*/ 152 w 179"/>
                    <a:gd name="T35" fmla="*/ 166 h 200"/>
                    <a:gd name="T36" fmla="*/ 143 w 179"/>
                    <a:gd name="T37" fmla="*/ 174 h 200"/>
                    <a:gd name="T38" fmla="*/ 136 w 179"/>
                    <a:gd name="T39" fmla="*/ 179 h 200"/>
                    <a:gd name="T40" fmla="*/ 129 w 179"/>
                    <a:gd name="T41" fmla="*/ 185 h 200"/>
                    <a:gd name="T42" fmla="*/ 120 w 179"/>
                    <a:gd name="T43" fmla="*/ 189 h 200"/>
                    <a:gd name="T44" fmla="*/ 113 w 179"/>
                    <a:gd name="T45" fmla="*/ 193 h 200"/>
                    <a:gd name="T46" fmla="*/ 104 w 179"/>
                    <a:gd name="T47" fmla="*/ 195 h 200"/>
                    <a:gd name="T48" fmla="*/ 94 w 179"/>
                    <a:gd name="T49" fmla="*/ 198 h 200"/>
                    <a:gd name="T50" fmla="*/ 87 w 179"/>
                    <a:gd name="T51" fmla="*/ 199 h 200"/>
                    <a:gd name="T52" fmla="*/ 74 w 179"/>
                    <a:gd name="T53" fmla="*/ 199 h 200"/>
                    <a:gd name="T54" fmla="*/ 63 w 179"/>
                    <a:gd name="T55" fmla="*/ 198 h 200"/>
                    <a:gd name="T56" fmla="*/ 55 w 179"/>
                    <a:gd name="T57" fmla="*/ 196 h 200"/>
                    <a:gd name="T58" fmla="*/ 48 w 179"/>
                    <a:gd name="T59" fmla="*/ 194 h 200"/>
                    <a:gd name="T60" fmla="*/ 40 w 179"/>
                    <a:gd name="T61" fmla="*/ 193 h 200"/>
                    <a:gd name="T62" fmla="*/ 30 w 179"/>
                    <a:gd name="T63" fmla="*/ 188 h 200"/>
                    <a:gd name="T64" fmla="*/ 22 w 179"/>
                    <a:gd name="T65" fmla="*/ 184 h 200"/>
                    <a:gd name="T66" fmla="*/ 15 w 179"/>
                    <a:gd name="T67" fmla="*/ 176 h 200"/>
                    <a:gd name="T68" fmla="*/ 12 w 179"/>
                    <a:gd name="T69" fmla="*/ 170 h 200"/>
                    <a:gd name="T70" fmla="*/ 8 w 179"/>
                    <a:gd name="T71" fmla="*/ 163 h 200"/>
                    <a:gd name="T72" fmla="*/ 4 w 179"/>
                    <a:gd name="T73" fmla="*/ 153 h 200"/>
                    <a:gd name="T74" fmla="*/ 1 w 179"/>
                    <a:gd name="T75" fmla="*/ 139 h 200"/>
                    <a:gd name="T76" fmla="*/ 0 w 179"/>
                    <a:gd name="T77" fmla="*/ 127 h 200"/>
                    <a:gd name="T78" fmla="*/ 13 w 179"/>
                    <a:gd name="T79" fmla="*/ 131 h 200"/>
                    <a:gd name="T80" fmla="*/ 22 w 179"/>
                    <a:gd name="T81" fmla="*/ 136 h 200"/>
                    <a:gd name="T82" fmla="*/ 37 w 179"/>
                    <a:gd name="T83" fmla="*/ 140 h 200"/>
                    <a:gd name="T84" fmla="*/ 54 w 179"/>
                    <a:gd name="T85" fmla="*/ 143 h 200"/>
                    <a:gd name="T86" fmla="*/ 73 w 179"/>
                    <a:gd name="T87" fmla="*/ 143 h 200"/>
                    <a:gd name="T88" fmla="*/ 87 w 179"/>
                    <a:gd name="T89" fmla="*/ 141 h 200"/>
                    <a:gd name="T90" fmla="*/ 105 w 179"/>
                    <a:gd name="T91" fmla="*/ 132 h 200"/>
                    <a:gd name="T92" fmla="*/ 120 w 179"/>
                    <a:gd name="T93" fmla="*/ 122 h 200"/>
                    <a:gd name="T94" fmla="*/ 129 w 179"/>
                    <a:gd name="T95" fmla="*/ 106 h 200"/>
                    <a:gd name="T96" fmla="*/ 133 w 179"/>
                    <a:gd name="T97" fmla="*/ 92 h 200"/>
                    <a:gd name="T98" fmla="*/ 134 w 179"/>
                    <a:gd name="T99" fmla="*/ 75 h 200"/>
                    <a:gd name="T100" fmla="*/ 134 w 179"/>
                    <a:gd name="T101" fmla="*/ 59 h 200"/>
                    <a:gd name="T102" fmla="*/ 131 w 179"/>
                    <a:gd name="T103" fmla="*/ 38 h 200"/>
                    <a:gd name="T104" fmla="*/ 128 w 179"/>
                    <a:gd name="T105" fmla="*/ 18 h 200"/>
                    <a:gd name="T106" fmla="*/ 117 w 179"/>
                    <a:gd name="T107" fmla="*/ 0 h 200"/>
                    <a:gd name="T108" fmla="*/ 129 w 179"/>
                    <a:gd name="T109" fmla="*/ 2 h 20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9"/>
                    <a:gd name="T166" fmla="*/ 0 h 200"/>
                    <a:gd name="T167" fmla="*/ 179 w 179"/>
                    <a:gd name="T168" fmla="*/ 200 h 20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9" h="200">
                      <a:moveTo>
                        <a:pt x="129" y="2"/>
                      </a:moveTo>
                      <a:lnTo>
                        <a:pt x="143" y="11"/>
                      </a:lnTo>
                      <a:lnTo>
                        <a:pt x="148" y="16"/>
                      </a:lnTo>
                      <a:lnTo>
                        <a:pt x="155" y="22"/>
                      </a:lnTo>
                      <a:lnTo>
                        <a:pt x="163" y="35"/>
                      </a:lnTo>
                      <a:lnTo>
                        <a:pt x="167" y="44"/>
                      </a:lnTo>
                      <a:lnTo>
                        <a:pt x="172" y="54"/>
                      </a:lnTo>
                      <a:lnTo>
                        <a:pt x="175" y="71"/>
                      </a:lnTo>
                      <a:lnTo>
                        <a:pt x="177" y="78"/>
                      </a:lnTo>
                      <a:lnTo>
                        <a:pt x="178" y="86"/>
                      </a:lnTo>
                      <a:lnTo>
                        <a:pt x="178" y="97"/>
                      </a:lnTo>
                      <a:lnTo>
                        <a:pt x="177" y="110"/>
                      </a:lnTo>
                      <a:lnTo>
                        <a:pt x="174" y="122"/>
                      </a:lnTo>
                      <a:lnTo>
                        <a:pt x="172" y="132"/>
                      </a:lnTo>
                      <a:lnTo>
                        <a:pt x="168" y="141"/>
                      </a:lnTo>
                      <a:lnTo>
                        <a:pt x="164" y="149"/>
                      </a:lnTo>
                      <a:lnTo>
                        <a:pt x="157" y="158"/>
                      </a:lnTo>
                      <a:lnTo>
                        <a:pt x="152" y="166"/>
                      </a:lnTo>
                      <a:lnTo>
                        <a:pt x="143" y="174"/>
                      </a:lnTo>
                      <a:lnTo>
                        <a:pt x="136" y="179"/>
                      </a:lnTo>
                      <a:lnTo>
                        <a:pt x="129" y="185"/>
                      </a:lnTo>
                      <a:lnTo>
                        <a:pt x="120" y="189"/>
                      </a:lnTo>
                      <a:lnTo>
                        <a:pt x="113" y="193"/>
                      </a:lnTo>
                      <a:lnTo>
                        <a:pt x="104" y="195"/>
                      </a:lnTo>
                      <a:lnTo>
                        <a:pt x="94" y="198"/>
                      </a:lnTo>
                      <a:lnTo>
                        <a:pt x="87" y="199"/>
                      </a:lnTo>
                      <a:lnTo>
                        <a:pt x="74" y="199"/>
                      </a:lnTo>
                      <a:lnTo>
                        <a:pt x="63" y="198"/>
                      </a:lnTo>
                      <a:lnTo>
                        <a:pt x="55" y="196"/>
                      </a:lnTo>
                      <a:lnTo>
                        <a:pt x="48" y="194"/>
                      </a:lnTo>
                      <a:lnTo>
                        <a:pt x="40" y="193"/>
                      </a:lnTo>
                      <a:lnTo>
                        <a:pt x="30" y="188"/>
                      </a:lnTo>
                      <a:lnTo>
                        <a:pt x="22" y="184"/>
                      </a:lnTo>
                      <a:lnTo>
                        <a:pt x="15" y="176"/>
                      </a:lnTo>
                      <a:lnTo>
                        <a:pt x="12" y="170"/>
                      </a:lnTo>
                      <a:lnTo>
                        <a:pt x="8" y="163"/>
                      </a:lnTo>
                      <a:lnTo>
                        <a:pt x="4" y="153"/>
                      </a:lnTo>
                      <a:lnTo>
                        <a:pt x="1" y="139"/>
                      </a:lnTo>
                      <a:lnTo>
                        <a:pt x="0" y="127"/>
                      </a:lnTo>
                      <a:lnTo>
                        <a:pt x="13" y="131"/>
                      </a:lnTo>
                      <a:lnTo>
                        <a:pt x="22" y="136"/>
                      </a:lnTo>
                      <a:lnTo>
                        <a:pt x="37" y="140"/>
                      </a:lnTo>
                      <a:lnTo>
                        <a:pt x="54" y="143"/>
                      </a:lnTo>
                      <a:lnTo>
                        <a:pt x="73" y="143"/>
                      </a:lnTo>
                      <a:lnTo>
                        <a:pt x="87" y="141"/>
                      </a:lnTo>
                      <a:lnTo>
                        <a:pt x="105" y="132"/>
                      </a:lnTo>
                      <a:lnTo>
                        <a:pt x="120" y="122"/>
                      </a:lnTo>
                      <a:lnTo>
                        <a:pt x="129" y="106"/>
                      </a:lnTo>
                      <a:lnTo>
                        <a:pt x="133" y="92"/>
                      </a:lnTo>
                      <a:lnTo>
                        <a:pt x="134" y="75"/>
                      </a:lnTo>
                      <a:lnTo>
                        <a:pt x="134" y="59"/>
                      </a:lnTo>
                      <a:lnTo>
                        <a:pt x="131" y="38"/>
                      </a:lnTo>
                      <a:lnTo>
                        <a:pt x="128" y="18"/>
                      </a:lnTo>
                      <a:lnTo>
                        <a:pt x="117" y="0"/>
                      </a:lnTo>
                      <a:lnTo>
                        <a:pt x="129" y="2"/>
                      </a:lnTo>
                    </a:path>
                  </a:pathLst>
                </a:custGeom>
                <a:solidFill>
                  <a:srgbClr val="FF9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86037" name="Group 21"/>
              <p:cNvGrpSpPr>
                <a:grpSpLocks/>
              </p:cNvGrpSpPr>
              <p:nvPr/>
            </p:nvGrpSpPr>
            <p:grpSpPr bwMode="auto">
              <a:xfrm>
                <a:off x="4888" y="2974"/>
                <a:ext cx="472" cy="464"/>
                <a:chOff x="4888" y="2974"/>
                <a:chExt cx="472" cy="464"/>
              </a:xfrm>
            </p:grpSpPr>
            <p:grpSp>
              <p:nvGrpSpPr>
                <p:cNvPr id="86068" name="Group 22"/>
                <p:cNvGrpSpPr>
                  <a:grpSpLocks/>
                </p:cNvGrpSpPr>
                <p:nvPr/>
              </p:nvGrpSpPr>
              <p:grpSpPr bwMode="auto">
                <a:xfrm>
                  <a:off x="4888" y="2974"/>
                  <a:ext cx="472" cy="464"/>
                  <a:chOff x="4888" y="2974"/>
                  <a:chExt cx="472" cy="464"/>
                </a:xfrm>
              </p:grpSpPr>
              <p:sp>
                <p:nvSpPr>
                  <p:cNvPr id="86070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888" y="2974"/>
                    <a:ext cx="472" cy="464"/>
                  </a:xfrm>
                  <a:prstGeom prst="ellipse">
                    <a:avLst/>
                  </a:prstGeom>
                  <a:solidFill>
                    <a:srgbClr val="9F9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US"/>
                  </a:p>
                </p:txBody>
              </p:sp>
              <p:sp>
                <p:nvSpPr>
                  <p:cNvPr id="8607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2978"/>
                    <a:ext cx="423" cy="412"/>
                  </a:xfrm>
                  <a:prstGeom prst="ellipse">
                    <a:avLst/>
                  </a:prstGeom>
                  <a:solidFill>
                    <a:srgbClr val="BF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US"/>
                  </a:p>
                </p:txBody>
              </p:sp>
              <p:sp>
                <p:nvSpPr>
                  <p:cNvPr id="8607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928" y="3001"/>
                    <a:ext cx="326" cy="313"/>
                  </a:xfrm>
                  <a:prstGeom prst="ellipse">
                    <a:avLst/>
                  </a:prstGeom>
                  <a:solidFill>
                    <a:srgbClr val="DFD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US"/>
                  </a:p>
                </p:txBody>
              </p:sp>
            </p:grpSp>
            <p:sp>
              <p:nvSpPr>
                <p:cNvPr id="86069" name="Oval 26"/>
                <p:cNvSpPr>
                  <a:spLocks noChangeArrowheads="1"/>
                </p:cNvSpPr>
                <p:nvPr/>
              </p:nvSpPr>
              <p:spPr bwMode="auto">
                <a:xfrm>
                  <a:off x="5008" y="3048"/>
                  <a:ext cx="81" cy="7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US"/>
                </a:p>
              </p:txBody>
            </p:sp>
          </p:grpSp>
          <p:grpSp>
            <p:nvGrpSpPr>
              <p:cNvPr id="86038" name="Group 27"/>
              <p:cNvGrpSpPr>
                <a:grpSpLocks/>
              </p:cNvGrpSpPr>
              <p:nvPr/>
            </p:nvGrpSpPr>
            <p:grpSpPr bwMode="auto">
              <a:xfrm>
                <a:off x="5020" y="3129"/>
                <a:ext cx="671" cy="336"/>
                <a:chOff x="5020" y="3129"/>
                <a:chExt cx="671" cy="336"/>
              </a:xfrm>
            </p:grpSpPr>
            <p:sp>
              <p:nvSpPr>
                <p:cNvPr id="86065" name="Freeform 28"/>
                <p:cNvSpPr>
                  <a:spLocks/>
                </p:cNvSpPr>
                <p:nvPr/>
              </p:nvSpPr>
              <p:spPr bwMode="auto">
                <a:xfrm>
                  <a:off x="5020" y="3129"/>
                  <a:ext cx="513" cy="316"/>
                </a:xfrm>
                <a:custGeom>
                  <a:avLst/>
                  <a:gdLst>
                    <a:gd name="T0" fmla="*/ 494 w 513"/>
                    <a:gd name="T1" fmla="*/ 302 h 316"/>
                    <a:gd name="T2" fmla="*/ 487 w 513"/>
                    <a:gd name="T3" fmla="*/ 312 h 316"/>
                    <a:gd name="T4" fmla="*/ 472 w 513"/>
                    <a:gd name="T5" fmla="*/ 315 h 316"/>
                    <a:gd name="T6" fmla="*/ 220 w 513"/>
                    <a:gd name="T7" fmla="*/ 173 h 316"/>
                    <a:gd name="T8" fmla="*/ 197 w 513"/>
                    <a:gd name="T9" fmla="*/ 176 h 316"/>
                    <a:gd name="T10" fmla="*/ 155 w 513"/>
                    <a:gd name="T11" fmla="*/ 177 h 316"/>
                    <a:gd name="T12" fmla="*/ 104 w 513"/>
                    <a:gd name="T13" fmla="*/ 161 h 316"/>
                    <a:gd name="T14" fmla="*/ 21 w 513"/>
                    <a:gd name="T15" fmla="*/ 152 h 316"/>
                    <a:gd name="T16" fmla="*/ 19 w 513"/>
                    <a:gd name="T17" fmla="*/ 137 h 316"/>
                    <a:gd name="T18" fmla="*/ 100 w 513"/>
                    <a:gd name="T19" fmla="*/ 139 h 316"/>
                    <a:gd name="T20" fmla="*/ 16 w 513"/>
                    <a:gd name="T21" fmla="*/ 125 h 316"/>
                    <a:gd name="T22" fmla="*/ 3 w 513"/>
                    <a:gd name="T23" fmla="*/ 113 h 316"/>
                    <a:gd name="T24" fmla="*/ 45 w 513"/>
                    <a:gd name="T25" fmla="*/ 107 h 316"/>
                    <a:gd name="T26" fmla="*/ 102 w 513"/>
                    <a:gd name="T27" fmla="*/ 107 h 316"/>
                    <a:gd name="T28" fmla="*/ 3 w 513"/>
                    <a:gd name="T29" fmla="*/ 88 h 316"/>
                    <a:gd name="T30" fmla="*/ 4 w 513"/>
                    <a:gd name="T31" fmla="*/ 75 h 316"/>
                    <a:gd name="T32" fmla="*/ 35 w 513"/>
                    <a:gd name="T33" fmla="*/ 70 h 316"/>
                    <a:gd name="T34" fmla="*/ 111 w 513"/>
                    <a:gd name="T35" fmla="*/ 89 h 316"/>
                    <a:gd name="T36" fmla="*/ 31 w 513"/>
                    <a:gd name="T37" fmla="*/ 53 h 316"/>
                    <a:gd name="T38" fmla="*/ 26 w 513"/>
                    <a:gd name="T39" fmla="*/ 33 h 316"/>
                    <a:gd name="T40" fmla="*/ 45 w 513"/>
                    <a:gd name="T41" fmla="*/ 25 h 316"/>
                    <a:gd name="T42" fmla="*/ 134 w 513"/>
                    <a:gd name="T43" fmla="*/ 63 h 316"/>
                    <a:gd name="T44" fmla="*/ 157 w 513"/>
                    <a:gd name="T45" fmla="*/ 73 h 316"/>
                    <a:gd name="T46" fmla="*/ 144 w 513"/>
                    <a:gd name="T47" fmla="*/ 50 h 316"/>
                    <a:gd name="T48" fmla="*/ 146 w 513"/>
                    <a:gd name="T49" fmla="*/ 10 h 316"/>
                    <a:gd name="T50" fmla="*/ 184 w 513"/>
                    <a:gd name="T51" fmla="*/ 3 h 316"/>
                    <a:gd name="T52" fmla="*/ 196 w 513"/>
                    <a:gd name="T53" fmla="*/ 54 h 316"/>
                    <a:gd name="T54" fmla="*/ 220 w 513"/>
                    <a:gd name="T55" fmla="*/ 88 h 316"/>
                    <a:gd name="T56" fmla="*/ 236 w 513"/>
                    <a:gd name="T57" fmla="*/ 122 h 316"/>
                    <a:gd name="T58" fmla="*/ 236 w 513"/>
                    <a:gd name="T59" fmla="*/ 148 h 316"/>
                    <a:gd name="T60" fmla="*/ 471 w 513"/>
                    <a:gd name="T61" fmla="*/ 275 h 316"/>
                    <a:gd name="T62" fmla="*/ 479 w 513"/>
                    <a:gd name="T63" fmla="*/ 240 h 3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3"/>
                    <a:gd name="T97" fmla="*/ 0 h 316"/>
                    <a:gd name="T98" fmla="*/ 513 w 513"/>
                    <a:gd name="T99" fmla="*/ 316 h 3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3" h="316">
                      <a:moveTo>
                        <a:pt x="512" y="259"/>
                      </a:moveTo>
                      <a:lnTo>
                        <a:pt x="494" y="302"/>
                      </a:lnTo>
                      <a:lnTo>
                        <a:pt x="490" y="310"/>
                      </a:lnTo>
                      <a:lnTo>
                        <a:pt x="487" y="312"/>
                      </a:lnTo>
                      <a:lnTo>
                        <a:pt x="481" y="315"/>
                      </a:lnTo>
                      <a:lnTo>
                        <a:pt x="472" y="315"/>
                      </a:lnTo>
                      <a:lnTo>
                        <a:pt x="463" y="311"/>
                      </a:lnTo>
                      <a:lnTo>
                        <a:pt x="220" y="173"/>
                      </a:lnTo>
                      <a:lnTo>
                        <a:pt x="206" y="168"/>
                      </a:lnTo>
                      <a:lnTo>
                        <a:pt x="197" y="176"/>
                      </a:lnTo>
                      <a:lnTo>
                        <a:pt x="181" y="182"/>
                      </a:lnTo>
                      <a:lnTo>
                        <a:pt x="155" y="177"/>
                      </a:lnTo>
                      <a:lnTo>
                        <a:pt x="125" y="168"/>
                      </a:lnTo>
                      <a:lnTo>
                        <a:pt x="104" y="161"/>
                      </a:lnTo>
                      <a:lnTo>
                        <a:pt x="40" y="155"/>
                      </a:lnTo>
                      <a:lnTo>
                        <a:pt x="21" y="152"/>
                      </a:lnTo>
                      <a:lnTo>
                        <a:pt x="14" y="146"/>
                      </a:lnTo>
                      <a:lnTo>
                        <a:pt x="19" y="137"/>
                      </a:lnTo>
                      <a:lnTo>
                        <a:pt x="40" y="134"/>
                      </a:lnTo>
                      <a:lnTo>
                        <a:pt x="100" y="139"/>
                      </a:lnTo>
                      <a:lnTo>
                        <a:pt x="102" y="132"/>
                      </a:lnTo>
                      <a:lnTo>
                        <a:pt x="16" y="125"/>
                      </a:lnTo>
                      <a:lnTo>
                        <a:pt x="3" y="120"/>
                      </a:lnTo>
                      <a:lnTo>
                        <a:pt x="3" y="113"/>
                      </a:lnTo>
                      <a:lnTo>
                        <a:pt x="12" y="106"/>
                      </a:lnTo>
                      <a:lnTo>
                        <a:pt x="45" y="107"/>
                      </a:lnTo>
                      <a:lnTo>
                        <a:pt x="102" y="113"/>
                      </a:lnTo>
                      <a:lnTo>
                        <a:pt x="102" y="107"/>
                      </a:lnTo>
                      <a:lnTo>
                        <a:pt x="9" y="91"/>
                      </a:lnTo>
                      <a:lnTo>
                        <a:pt x="3" y="88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13" y="72"/>
                      </a:lnTo>
                      <a:lnTo>
                        <a:pt x="35" y="70"/>
                      </a:lnTo>
                      <a:lnTo>
                        <a:pt x="82" y="80"/>
                      </a:lnTo>
                      <a:lnTo>
                        <a:pt x="111" y="89"/>
                      </a:lnTo>
                      <a:lnTo>
                        <a:pt x="112" y="85"/>
                      </a:lnTo>
                      <a:lnTo>
                        <a:pt x="31" y="53"/>
                      </a:lnTo>
                      <a:lnTo>
                        <a:pt x="26" y="43"/>
                      </a:lnTo>
                      <a:lnTo>
                        <a:pt x="26" y="33"/>
                      </a:lnTo>
                      <a:lnTo>
                        <a:pt x="31" y="25"/>
                      </a:lnTo>
                      <a:lnTo>
                        <a:pt x="45" y="25"/>
                      </a:lnTo>
                      <a:lnTo>
                        <a:pt x="62" y="30"/>
                      </a:lnTo>
                      <a:lnTo>
                        <a:pt x="134" y="63"/>
                      </a:lnTo>
                      <a:lnTo>
                        <a:pt x="148" y="70"/>
                      </a:lnTo>
                      <a:lnTo>
                        <a:pt x="157" y="73"/>
                      </a:lnTo>
                      <a:lnTo>
                        <a:pt x="157" y="66"/>
                      </a:lnTo>
                      <a:lnTo>
                        <a:pt x="144" y="50"/>
                      </a:lnTo>
                      <a:lnTo>
                        <a:pt x="140" y="28"/>
                      </a:lnTo>
                      <a:lnTo>
                        <a:pt x="146" y="10"/>
                      </a:lnTo>
                      <a:lnTo>
                        <a:pt x="162" y="0"/>
                      </a:lnTo>
                      <a:lnTo>
                        <a:pt x="184" y="3"/>
                      </a:lnTo>
                      <a:lnTo>
                        <a:pt x="193" y="28"/>
                      </a:lnTo>
                      <a:lnTo>
                        <a:pt x="196" y="54"/>
                      </a:lnTo>
                      <a:lnTo>
                        <a:pt x="208" y="77"/>
                      </a:lnTo>
                      <a:lnTo>
                        <a:pt x="220" y="88"/>
                      </a:lnTo>
                      <a:lnTo>
                        <a:pt x="229" y="103"/>
                      </a:lnTo>
                      <a:lnTo>
                        <a:pt x="236" y="122"/>
                      </a:lnTo>
                      <a:lnTo>
                        <a:pt x="238" y="141"/>
                      </a:lnTo>
                      <a:lnTo>
                        <a:pt x="236" y="148"/>
                      </a:lnTo>
                      <a:lnTo>
                        <a:pt x="465" y="279"/>
                      </a:lnTo>
                      <a:lnTo>
                        <a:pt x="471" y="275"/>
                      </a:lnTo>
                      <a:lnTo>
                        <a:pt x="475" y="261"/>
                      </a:lnTo>
                      <a:lnTo>
                        <a:pt x="479" y="240"/>
                      </a:lnTo>
                      <a:lnTo>
                        <a:pt x="512" y="259"/>
                      </a:lnTo>
                    </a:path>
                  </a:pathLst>
                </a:custGeom>
                <a:solidFill>
                  <a:srgbClr val="FF9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6066" name="Freeform 29"/>
                <p:cNvSpPr>
                  <a:spLocks/>
                </p:cNvSpPr>
                <p:nvPr/>
              </p:nvSpPr>
              <p:spPr bwMode="auto">
                <a:xfrm>
                  <a:off x="5477" y="3134"/>
                  <a:ext cx="214" cy="331"/>
                </a:xfrm>
                <a:custGeom>
                  <a:avLst/>
                  <a:gdLst>
                    <a:gd name="T0" fmla="*/ 13 w 214"/>
                    <a:gd name="T1" fmla="*/ 265 h 331"/>
                    <a:gd name="T2" fmla="*/ 7 w 214"/>
                    <a:gd name="T3" fmla="*/ 241 h 331"/>
                    <a:gd name="T4" fmla="*/ 4 w 214"/>
                    <a:gd name="T5" fmla="*/ 229 h 331"/>
                    <a:gd name="T6" fmla="*/ 2 w 214"/>
                    <a:gd name="T7" fmla="*/ 224 h 331"/>
                    <a:gd name="T8" fmla="*/ 0 w 214"/>
                    <a:gd name="T9" fmla="*/ 215 h 331"/>
                    <a:gd name="T10" fmla="*/ 4 w 214"/>
                    <a:gd name="T11" fmla="*/ 205 h 331"/>
                    <a:gd name="T12" fmla="*/ 12 w 214"/>
                    <a:gd name="T13" fmla="*/ 196 h 331"/>
                    <a:gd name="T14" fmla="*/ 23 w 214"/>
                    <a:gd name="T15" fmla="*/ 188 h 331"/>
                    <a:gd name="T16" fmla="*/ 35 w 214"/>
                    <a:gd name="T17" fmla="*/ 180 h 331"/>
                    <a:gd name="T18" fmla="*/ 48 w 214"/>
                    <a:gd name="T19" fmla="*/ 164 h 331"/>
                    <a:gd name="T20" fmla="*/ 67 w 214"/>
                    <a:gd name="T21" fmla="*/ 132 h 331"/>
                    <a:gd name="T22" fmla="*/ 77 w 214"/>
                    <a:gd name="T23" fmla="*/ 109 h 331"/>
                    <a:gd name="T24" fmla="*/ 91 w 214"/>
                    <a:gd name="T25" fmla="*/ 82 h 331"/>
                    <a:gd name="T26" fmla="*/ 101 w 214"/>
                    <a:gd name="T27" fmla="*/ 56 h 331"/>
                    <a:gd name="T28" fmla="*/ 109 w 214"/>
                    <a:gd name="T29" fmla="*/ 39 h 331"/>
                    <a:gd name="T30" fmla="*/ 120 w 214"/>
                    <a:gd name="T31" fmla="*/ 27 h 331"/>
                    <a:gd name="T32" fmla="*/ 129 w 214"/>
                    <a:gd name="T33" fmla="*/ 15 h 331"/>
                    <a:gd name="T34" fmla="*/ 142 w 214"/>
                    <a:gd name="T35" fmla="*/ 5 h 331"/>
                    <a:gd name="T36" fmla="*/ 153 w 214"/>
                    <a:gd name="T37" fmla="*/ 1 h 331"/>
                    <a:gd name="T38" fmla="*/ 168 w 214"/>
                    <a:gd name="T39" fmla="*/ 0 h 331"/>
                    <a:gd name="T40" fmla="*/ 182 w 214"/>
                    <a:gd name="T41" fmla="*/ 0 h 331"/>
                    <a:gd name="T42" fmla="*/ 191 w 214"/>
                    <a:gd name="T43" fmla="*/ 5 h 331"/>
                    <a:gd name="T44" fmla="*/ 196 w 214"/>
                    <a:gd name="T45" fmla="*/ 13 h 331"/>
                    <a:gd name="T46" fmla="*/ 206 w 214"/>
                    <a:gd name="T47" fmla="*/ 24 h 331"/>
                    <a:gd name="T48" fmla="*/ 213 w 214"/>
                    <a:gd name="T49" fmla="*/ 44 h 331"/>
                    <a:gd name="T50" fmla="*/ 213 w 214"/>
                    <a:gd name="T51" fmla="*/ 61 h 331"/>
                    <a:gd name="T52" fmla="*/ 213 w 214"/>
                    <a:gd name="T53" fmla="*/ 83 h 331"/>
                    <a:gd name="T54" fmla="*/ 209 w 214"/>
                    <a:gd name="T55" fmla="*/ 105 h 331"/>
                    <a:gd name="T56" fmla="*/ 197 w 214"/>
                    <a:gd name="T57" fmla="*/ 134 h 331"/>
                    <a:gd name="T58" fmla="*/ 180 w 214"/>
                    <a:gd name="T59" fmla="*/ 176 h 331"/>
                    <a:gd name="T60" fmla="*/ 165 w 214"/>
                    <a:gd name="T61" fmla="*/ 214 h 331"/>
                    <a:gd name="T62" fmla="*/ 153 w 214"/>
                    <a:gd name="T63" fmla="*/ 231 h 331"/>
                    <a:gd name="T64" fmla="*/ 130 w 214"/>
                    <a:gd name="T65" fmla="*/ 267 h 331"/>
                    <a:gd name="T66" fmla="*/ 112 w 214"/>
                    <a:gd name="T67" fmla="*/ 297 h 331"/>
                    <a:gd name="T68" fmla="*/ 92 w 214"/>
                    <a:gd name="T69" fmla="*/ 320 h 331"/>
                    <a:gd name="T70" fmla="*/ 82 w 214"/>
                    <a:gd name="T71" fmla="*/ 330 h 331"/>
                    <a:gd name="T72" fmla="*/ 76 w 214"/>
                    <a:gd name="T73" fmla="*/ 314 h 331"/>
                    <a:gd name="T74" fmla="*/ 69 w 214"/>
                    <a:gd name="T75" fmla="*/ 285 h 331"/>
                    <a:gd name="T76" fmla="*/ 62 w 214"/>
                    <a:gd name="T77" fmla="*/ 268 h 331"/>
                    <a:gd name="T78" fmla="*/ 50 w 214"/>
                    <a:gd name="T79" fmla="*/ 253 h 331"/>
                    <a:gd name="T80" fmla="*/ 23 w 214"/>
                    <a:gd name="T81" fmla="*/ 238 h 331"/>
                    <a:gd name="T82" fmla="*/ 21 w 214"/>
                    <a:gd name="T83" fmla="*/ 236 h 331"/>
                    <a:gd name="T84" fmla="*/ 13 w 214"/>
                    <a:gd name="T85" fmla="*/ 265 h 33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331"/>
                    <a:gd name="T131" fmla="*/ 214 w 214"/>
                    <a:gd name="T132" fmla="*/ 331 h 33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331">
                      <a:moveTo>
                        <a:pt x="13" y="265"/>
                      </a:moveTo>
                      <a:lnTo>
                        <a:pt x="7" y="241"/>
                      </a:lnTo>
                      <a:lnTo>
                        <a:pt x="4" y="229"/>
                      </a:lnTo>
                      <a:lnTo>
                        <a:pt x="2" y="224"/>
                      </a:lnTo>
                      <a:lnTo>
                        <a:pt x="0" y="215"/>
                      </a:lnTo>
                      <a:lnTo>
                        <a:pt x="4" y="205"/>
                      </a:lnTo>
                      <a:lnTo>
                        <a:pt x="12" y="196"/>
                      </a:lnTo>
                      <a:lnTo>
                        <a:pt x="23" y="188"/>
                      </a:lnTo>
                      <a:lnTo>
                        <a:pt x="35" y="180"/>
                      </a:lnTo>
                      <a:lnTo>
                        <a:pt x="48" y="164"/>
                      </a:lnTo>
                      <a:lnTo>
                        <a:pt x="67" y="132"/>
                      </a:lnTo>
                      <a:lnTo>
                        <a:pt x="77" y="109"/>
                      </a:lnTo>
                      <a:lnTo>
                        <a:pt x="91" y="82"/>
                      </a:lnTo>
                      <a:lnTo>
                        <a:pt x="101" y="56"/>
                      </a:lnTo>
                      <a:lnTo>
                        <a:pt x="109" y="39"/>
                      </a:lnTo>
                      <a:lnTo>
                        <a:pt x="120" y="27"/>
                      </a:lnTo>
                      <a:lnTo>
                        <a:pt x="129" y="15"/>
                      </a:lnTo>
                      <a:lnTo>
                        <a:pt x="142" y="5"/>
                      </a:lnTo>
                      <a:lnTo>
                        <a:pt x="153" y="1"/>
                      </a:lnTo>
                      <a:lnTo>
                        <a:pt x="168" y="0"/>
                      </a:lnTo>
                      <a:lnTo>
                        <a:pt x="182" y="0"/>
                      </a:lnTo>
                      <a:lnTo>
                        <a:pt x="191" y="5"/>
                      </a:lnTo>
                      <a:lnTo>
                        <a:pt x="196" y="13"/>
                      </a:lnTo>
                      <a:lnTo>
                        <a:pt x="206" y="24"/>
                      </a:lnTo>
                      <a:lnTo>
                        <a:pt x="213" y="44"/>
                      </a:lnTo>
                      <a:lnTo>
                        <a:pt x="213" y="61"/>
                      </a:lnTo>
                      <a:lnTo>
                        <a:pt x="213" y="83"/>
                      </a:lnTo>
                      <a:lnTo>
                        <a:pt x="209" y="105"/>
                      </a:lnTo>
                      <a:lnTo>
                        <a:pt x="197" y="134"/>
                      </a:lnTo>
                      <a:lnTo>
                        <a:pt x="180" y="176"/>
                      </a:lnTo>
                      <a:lnTo>
                        <a:pt x="165" y="214"/>
                      </a:lnTo>
                      <a:lnTo>
                        <a:pt x="153" y="231"/>
                      </a:lnTo>
                      <a:lnTo>
                        <a:pt x="130" y="267"/>
                      </a:lnTo>
                      <a:lnTo>
                        <a:pt x="112" y="297"/>
                      </a:lnTo>
                      <a:lnTo>
                        <a:pt x="92" y="320"/>
                      </a:lnTo>
                      <a:lnTo>
                        <a:pt x="82" y="330"/>
                      </a:lnTo>
                      <a:lnTo>
                        <a:pt x="76" y="314"/>
                      </a:lnTo>
                      <a:lnTo>
                        <a:pt x="69" y="285"/>
                      </a:lnTo>
                      <a:lnTo>
                        <a:pt x="62" y="268"/>
                      </a:lnTo>
                      <a:lnTo>
                        <a:pt x="50" y="253"/>
                      </a:lnTo>
                      <a:lnTo>
                        <a:pt x="23" y="238"/>
                      </a:lnTo>
                      <a:lnTo>
                        <a:pt x="21" y="236"/>
                      </a:lnTo>
                      <a:lnTo>
                        <a:pt x="13" y="265"/>
                      </a:lnTo>
                    </a:path>
                  </a:pathLst>
                </a:custGeom>
                <a:solidFill>
                  <a:srgbClr val="9F3F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6067" name="Freeform 30"/>
                <p:cNvSpPr>
                  <a:spLocks/>
                </p:cNvSpPr>
                <p:nvPr/>
              </p:nvSpPr>
              <p:spPr bwMode="auto">
                <a:xfrm>
                  <a:off x="5512" y="3393"/>
                  <a:ext cx="47" cy="71"/>
                </a:xfrm>
                <a:custGeom>
                  <a:avLst/>
                  <a:gdLst>
                    <a:gd name="T0" fmla="*/ 18 w 47"/>
                    <a:gd name="T1" fmla="*/ 0 h 71"/>
                    <a:gd name="T2" fmla="*/ 27 w 47"/>
                    <a:gd name="T3" fmla="*/ 13 h 71"/>
                    <a:gd name="T4" fmla="*/ 34 w 47"/>
                    <a:gd name="T5" fmla="*/ 29 h 71"/>
                    <a:gd name="T6" fmla="*/ 41 w 47"/>
                    <a:gd name="T7" fmla="*/ 56 h 71"/>
                    <a:gd name="T8" fmla="*/ 46 w 47"/>
                    <a:gd name="T9" fmla="*/ 69 h 71"/>
                    <a:gd name="T10" fmla="*/ 46 w 47"/>
                    <a:gd name="T11" fmla="*/ 70 h 71"/>
                    <a:gd name="T12" fmla="*/ 32 w 47"/>
                    <a:gd name="T13" fmla="*/ 67 h 71"/>
                    <a:gd name="T14" fmla="*/ 12 w 47"/>
                    <a:gd name="T15" fmla="*/ 55 h 71"/>
                    <a:gd name="T16" fmla="*/ 4 w 47"/>
                    <a:gd name="T17" fmla="*/ 46 h 71"/>
                    <a:gd name="T18" fmla="*/ 0 w 47"/>
                    <a:gd name="T19" fmla="*/ 40 h 71"/>
                    <a:gd name="T20" fmla="*/ 7 w 47"/>
                    <a:gd name="T21" fmla="*/ 23 h 71"/>
                    <a:gd name="T22" fmla="*/ 18 w 47"/>
                    <a:gd name="T23" fmla="*/ 0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"/>
                    <a:gd name="T37" fmla="*/ 0 h 71"/>
                    <a:gd name="T38" fmla="*/ 47 w 47"/>
                    <a:gd name="T39" fmla="*/ 71 h 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" h="71">
                      <a:moveTo>
                        <a:pt x="18" y="0"/>
                      </a:moveTo>
                      <a:lnTo>
                        <a:pt x="27" y="13"/>
                      </a:lnTo>
                      <a:lnTo>
                        <a:pt x="34" y="29"/>
                      </a:lnTo>
                      <a:lnTo>
                        <a:pt x="41" y="56"/>
                      </a:lnTo>
                      <a:lnTo>
                        <a:pt x="46" y="69"/>
                      </a:lnTo>
                      <a:lnTo>
                        <a:pt x="46" y="70"/>
                      </a:lnTo>
                      <a:lnTo>
                        <a:pt x="32" y="67"/>
                      </a:lnTo>
                      <a:lnTo>
                        <a:pt x="12" y="55"/>
                      </a:lnTo>
                      <a:lnTo>
                        <a:pt x="4" y="46"/>
                      </a:lnTo>
                      <a:lnTo>
                        <a:pt x="0" y="40"/>
                      </a:lnTo>
                      <a:lnTo>
                        <a:pt x="7" y="23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7F00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86039" name="Group 31"/>
              <p:cNvGrpSpPr>
                <a:grpSpLocks/>
              </p:cNvGrpSpPr>
              <p:nvPr/>
            </p:nvGrpSpPr>
            <p:grpSpPr bwMode="auto">
              <a:xfrm>
                <a:off x="5297" y="2528"/>
                <a:ext cx="751" cy="1038"/>
                <a:chOff x="5297" y="2528"/>
                <a:chExt cx="751" cy="1038"/>
              </a:xfrm>
            </p:grpSpPr>
            <p:grpSp>
              <p:nvGrpSpPr>
                <p:cNvPr id="86045" name="Group 32"/>
                <p:cNvGrpSpPr>
                  <a:grpSpLocks/>
                </p:cNvGrpSpPr>
                <p:nvPr/>
              </p:nvGrpSpPr>
              <p:grpSpPr bwMode="auto">
                <a:xfrm>
                  <a:off x="5297" y="2593"/>
                  <a:ext cx="421" cy="518"/>
                  <a:chOff x="5297" y="2593"/>
                  <a:chExt cx="421" cy="518"/>
                </a:xfrm>
              </p:grpSpPr>
              <p:sp>
                <p:nvSpPr>
                  <p:cNvPr id="86051" name="Freeform 33"/>
                  <p:cNvSpPr>
                    <a:spLocks/>
                  </p:cNvSpPr>
                  <p:nvPr/>
                </p:nvSpPr>
                <p:spPr bwMode="auto">
                  <a:xfrm>
                    <a:off x="5587" y="2969"/>
                    <a:ext cx="92" cy="142"/>
                  </a:xfrm>
                  <a:custGeom>
                    <a:avLst/>
                    <a:gdLst>
                      <a:gd name="T0" fmla="*/ 56 w 92"/>
                      <a:gd name="T1" fmla="*/ 0 h 142"/>
                      <a:gd name="T2" fmla="*/ 60 w 92"/>
                      <a:gd name="T3" fmla="*/ 49 h 142"/>
                      <a:gd name="T4" fmla="*/ 76 w 92"/>
                      <a:gd name="T5" fmla="*/ 95 h 142"/>
                      <a:gd name="T6" fmla="*/ 91 w 92"/>
                      <a:gd name="T7" fmla="*/ 119 h 142"/>
                      <a:gd name="T8" fmla="*/ 45 w 92"/>
                      <a:gd name="T9" fmla="*/ 141 h 142"/>
                      <a:gd name="T10" fmla="*/ 19 w 92"/>
                      <a:gd name="T11" fmla="*/ 88 h 142"/>
                      <a:gd name="T12" fmla="*/ 11 w 92"/>
                      <a:gd name="T13" fmla="*/ 53 h 142"/>
                      <a:gd name="T14" fmla="*/ 0 w 92"/>
                      <a:gd name="T15" fmla="*/ 7 h 142"/>
                      <a:gd name="T16" fmla="*/ 56 w 92"/>
                      <a:gd name="T17" fmla="*/ 0 h 1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2"/>
                      <a:gd name="T28" fmla="*/ 0 h 142"/>
                      <a:gd name="T29" fmla="*/ 92 w 92"/>
                      <a:gd name="T30" fmla="*/ 142 h 1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2" h="142">
                        <a:moveTo>
                          <a:pt x="56" y="0"/>
                        </a:moveTo>
                        <a:lnTo>
                          <a:pt x="60" y="49"/>
                        </a:lnTo>
                        <a:lnTo>
                          <a:pt x="76" y="95"/>
                        </a:lnTo>
                        <a:lnTo>
                          <a:pt x="91" y="119"/>
                        </a:lnTo>
                        <a:lnTo>
                          <a:pt x="45" y="141"/>
                        </a:lnTo>
                        <a:lnTo>
                          <a:pt x="19" y="88"/>
                        </a:lnTo>
                        <a:lnTo>
                          <a:pt x="11" y="53"/>
                        </a:lnTo>
                        <a:lnTo>
                          <a:pt x="0" y="7"/>
                        </a:lnTo>
                        <a:lnTo>
                          <a:pt x="56" y="0"/>
                        </a:lnTo>
                      </a:path>
                    </a:pathLst>
                  </a:custGeom>
                  <a:solidFill>
                    <a:srgbClr val="FF9F9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86052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5297" y="2593"/>
                    <a:ext cx="421" cy="488"/>
                    <a:chOff x="5297" y="2593"/>
                    <a:chExt cx="421" cy="488"/>
                  </a:xfrm>
                </p:grpSpPr>
                <p:grpSp>
                  <p:nvGrpSpPr>
                    <p:cNvPr id="86053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74" y="2914"/>
                      <a:ext cx="56" cy="69"/>
                      <a:chOff x="5474" y="2914"/>
                      <a:chExt cx="56" cy="69"/>
                    </a:xfrm>
                  </p:grpSpPr>
                  <p:sp>
                    <p:nvSpPr>
                      <p:cNvPr id="86063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4" y="2914"/>
                        <a:ext cx="56" cy="31"/>
                      </a:xfrm>
                      <a:custGeom>
                        <a:avLst/>
                        <a:gdLst>
                          <a:gd name="T0" fmla="*/ 0 w 56"/>
                          <a:gd name="T1" fmla="*/ 4 h 31"/>
                          <a:gd name="T2" fmla="*/ 3 w 56"/>
                          <a:gd name="T3" fmla="*/ 30 h 31"/>
                          <a:gd name="T4" fmla="*/ 55 w 56"/>
                          <a:gd name="T5" fmla="*/ 23 h 31"/>
                          <a:gd name="T6" fmla="*/ 46 w 56"/>
                          <a:gd name="T7" fmla="*/ 0 h 31"/>
                          <a:gd name="T8" fmla="*/ 0 w 56"/>
                          <a:gd name="T9" fmla="*/ 4 h 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31"/>
                          <a:gd name="T17" fmla="*/ 56 w 56"/>
                          <a:gd name="T18" fmla="*/ 31 h 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31">
                            <a:moveTo>
                              <a:pt x="0" y="4"/>
                            </a:moveTo>
                            <a:lnTo>
                              <a:pt x="3" y="30"/>
                            </a:lnTo>
                            <a:lnTo>
                              <a:pt x="55" y="23"/>
                            </a:lnTo>
                            <a:lnTo>
                              <a:pt x="46" y="0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6064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0" y="2942"/>
                        <a:ext cx="40" cy="41"/>
                      </a:xfrm>
                      <a:custGeom>
                        <a:avLst/>
                        <a:gdLst>
                          <a:gd name="T0" fmla="*/ 0 w 40"/>
                          <a:gd name="T1" fmla="*/ 2 h 41"/>
                          <a:gd name="T2" fmla="*/ 3 w 40"/>
                          <a:gd name="T3" fmla="*/ 13 h 41"/>
                          <a:gd name="T4" fmla="*/ 3 w 40"/>
                          <a:gd name="T5" fmla="*/ 20 h 41"/>
                          <a:gd name="T6" fmla="*/ 3 w 40"/>
                          <a:gd name="T7" fmla="*/ 26 h 41"/>
                          <a:gd name="T8" fmla="*/ 0 w 40"/>
                          <a:gd name="T9" fmla="*/ 40 h 41"/>
                          <a:gd name="T10" fmla="*/ 37 w 40"/>
                          <a:gd name="T11" fmla="*/ 22 h 41"/>
                          <a:gd name="T12" fmla="*/ 39 w 40"/>
                          <a:gd name="T13" fmla="*/ 0 h 41"/>
                          <a:gd name="T14" fmla="*/ 0 w 40"/>
                          <a:gd name="T15" fmla="*/ 2 h 4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0"/>
                          <a:gd name="T25" fmla="*/ 0 h 41"/>
                          <a:gd name="T26" fmla="*/ 40 w 40"/>
                          <a:gd name="T27" fmla="*/ 41 h 4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0" h="41">
                            <a:moveTo>
                              <a:pt x="0" y="2"/>
                            </a:moveTo>
                            <a:lnTo>
                              <a:pt x="3" y="13"/>
                            </a:lnTo>
                            <a:lnTo>
                              <a:pt x="3" y="20"/>
                            </a:lnTo>
                            <a:lnTo>
                              <a:pt x="3" y="26"/>
                            </a:lnTo>
                            <a:lnTo>
                              <a:pt x="0" y="40"/>
                            </a:lnTo>
                            <a:lnTo>
                              <a:pt x="37" y="22"/>
                            </a:lnTo>
                            <a:lnTo>
                              <a:pt x="39" y="0"/>
                            </a:lnTo>
                            <a:lnTo>
                              <a:pt x="0" y="2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grpSp>
                  <p:nvGrpSpPr>
                    <p:cNvPr id="86054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7" y="2593"/>
                      <a:ext cx="421" cy="488"/>
                      <a:chOff x="5297" y="2593"/>
                      <a:chExt cx="421" cy="488"/>
                    </a:xfrm>
                  </p:grpSpPr>
                  <p:sp>
                    <p:nvSpPr>
                      <p:cNvPr id="86060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97" y="2593"/>
                        <a:ext cx="421" cy="488"/>
                      </a:xfrm>
                      <a:custGeom>
                        <a:avLst/>
                        <a:gdLst>
                          <a:gd name="T0" fmla="*/ 133 w 421"/>
                          <a:gd name="T1" fmla="*/ 40 h 488"/>
                          <a:gd name="T2" fmla="*/ 102 w 421"/>
                          <a:gd name="T3" fmla="*/ 66 h 488"/>
                          <a:gd name="T4" fmla="*/ 73 w 421"/>
                          <a:gd name="T5" fmla="*/ 106 h 488"/>
                          <a:gd name="T6" fmla="*/ 70 w 421"/>
                          <a:gd name="T7" fmla="*/ 150 h 488"/>
                          <a:gd name="T8" fmla="*/ 72 w 421"/>
                          <a:gd name="T9" fmla="*/ 176 h 488"/>
                          <a:gd name="T10" fmla="*/ 46 w 421"/>
                          <a:gd name="T11" fmla="*/ 212 h 488"/>
                          <a:gd name="T12" fmla="*/ 19 w 421"/>
                          <a:gd name="T13" fmla="*/ 254 h 488"/>
                          <a:gd name="T14" fmla="*/ 3 w 421"/>
                          <a:gd name="T15" fmla="*/ 288 h 488"/>
                          <a:gd name="T16" fmla="*/ 5 w 421"/>
                          <a:gd name="T17" fmla="*/ 323 h 488"/>
                          <a:gd name="T18" fmla="*/ 14 w 421"/>
                          <a:gd name="T19" fmla="*/ 340 h 488"/>
                          <a:gd name="T20" fmla="*/ 39 w 421"/>
                          <a:gd name="T21" fmla="*/ 347 h 488"/>
                          <a:gd name="T22" fmla="*/ 80 w 421"/>
                          <a:gd name="T23" fmla="*/ 325 h 488"/>
                          <a:gd name="T24" fmla="*/ 102 w 421"/>
                          <a:gd name="T25" fmla="*/ 291 h 488"/>
                          <a:gd name="T26" fmla="*/ 118 w 421"/>
                          <a:gd name="T27" fmla="*/ 347 h 488"/>
                          <a:gd name="T28" fmla="*/ 152 w 421"/>
                          <a:gd name="T29" fmla="*/ 325 h 488"/>
                          <a:gd name="T30" fmla="*/ 203 w 421"/>
                          <a:gd name="T31" fmla="*/ 326 h 488"/>
                          <a:gd name="T32" fmla="*/ 227 w 421"/>
                          <a:gd name="T33" fmla="*/ 347 h 488"/>
                          <a:gd name="T34" fmla="*/ 223 w 421"/>
                          <a:gd name="T35" fmla="*/ 365 h 488"/>
                          <a:gd name="T36" fmla="*/ 177 w 421"/>
                          <a:gd name="T37" fmla="*/ 382 h 488"/>
                          <a:gd name="T38" fmla="*/ 135 w 421"/>
                          <a:gd name="T39" fmla="*/ 388 h 488"/>
                          <a:gd name="T40" fmla="*/ 138 w 421"/>
                          <a:gd name="T41" fmla="*/ 432 h 488"/>
                          <a:gd name="T42" fmla="*/ 147 w 421"/>
                          <a:gd name="T43" fmla="*/ 473 h 488"/>
                          <a:gd name="T44" fmla="*/ 162 w 421"/>
                          <a:gd name="T45" fmla="*/ 487 h 488"/>
                          <a:gd name="T46" fmla="*/ 196 w 421"/>
                          <a:gd name="T47" fmla="*/ 475 h 488"/>
                          <a:gd name="T48" fmla="*/ 288 w 421"/>
                          <a:gd name="T49" fmla="*/ 417 h 488"/>
                          <a:gd name="T50" fmla="*/ 333 w 421"/>
                          <a:gd name="T51" fmla="*/ 382 h 488"/>
                          <a:gd name="T52" fmla="*/ 338 w 421"/>
                          <a:gd name="T53" fmla="*/ 365 h 488"/>
                          <a:gd name="T54" fmla="*/ 367 w 421"/>
                          <a:gd name="T55" fmla="*/ 366 h 488"/>
                          <a:gd name="T56" fmla="*/ 387 w 421"/>
                          <a:gd name="T57" fmla="*/ 350 h 488"/>
                          <a:gd name="T58" fmla="*/ 391 w 421"/>
                          <a:gd name="T59" fmla="*/ 307 h 488"/>
                          <a:gd name="T60" fmla="*/ 406 w 421"/>
                          <a:gd name="T61" fmla="*/ 262 h 488"/>
                          <a:gd name="T62" fmla="*/ 420 w 421"/>
                          <a:gd name="T63" fmla="*/ 181 h 488"/>
                          <a:gd name="T64" fmla="*/ 400 w 421"/>
                          <a:gd name="T65" fmla="*/ 86 h 488"/>
                          <a:gd name="T66" fmla="*/ 369 w 421"/>
                          <a:gd name="T67" fmla="*/ 41 h 488"/>
                          <a:gd name="T68" fmla="*/ 317 w 421"/>
                          <a:gd name="T69" fmla="*/ 10 h 488"/>
                          <a:gd name="T70" fmla="*/ 260 w 421"/>
                          <a:gd name="T71" fmla="*/ 0 h 488"/>
                          <a:gd name="T72" fmla="*/ 213 w 421"/>
                          <a:gd name="T73" fmla="*/ 5 h 488"/>
                          <a:gd name="T74" fmla="*/ 165 w 421"/>
                          <a:gd name="T75" fmla="*/ 23 h 488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421"/>
                          <a:gd name="T115" fmla="*/ 0 h 488"/>
                          <a:gd name="T116" fmla="*/ 421 w 421"/>
                          <a:gd name="T117" fmla="*/ 488 h 488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421" h="488">
                            <a:moveTo>
                              <a:pt x="165" y="23"/>
                            </a:moveTo>
                            <a:lnTo>
                              <a:pt x="133" y="40"/>
                            </a:lnTo>
                            <a:lnTo>
                              <a:pt x="115" y="54"/>
                            </a:lnTo>
                            <a:lnTo>
                              <a:pt x="102" y="66"/>
                            </a:lnTo>
                            <a:lnTo>
                              <a:pt x="84" y="87"/>
                            </a:lnTo>
                            <a:lnTo>
                              <a:pt x="73" y="106"/>
                            </a:lnTo>
                            <a:lnTo>
                              <a:pt x="69" y="124"/>
                            </a:lnTo>
                            <a:lnTo>
                              <a:pt x="70" y="150"/>
                            </a:lnTo>
                            <a:lnTo>
                              <a:pt x="75" y="165"/>
                            </a:lnTo>
                            <a:lnTo>
                              <a:pt x="72" y="176"/>
                            </a:lnTo>
                            <a:lnTo>
                              <a:pt x="63" y="192"/>
                            </a:lnTo>
                            <a:lnTo>
                              <a:pt x="46" y="212"/>
                            </a:lnTo>
                            <a:lnTo>
                              <a:pt x="32" y="232"/>
                            </a:lnTo>
                            <a:lnTo>
                              <a:pt x="19" y="254"/>
                            </a:lnTo>
                            <a:lnTo>
                              <a:pt x="7" y="274"/>
                            </a:lnTo>
                            <a:lnTo>
                              <a:pt x="3" y="288"/>
                            </a:lnTo>
                            <a:lnTo>
                              <a:pt x="0" y="303"/>
                            </a:lnTo>
                            <a:lnTo>
                              <a:pt x="5" y="323"/>
                            </a:lnTo>
                            <a:lnTo>
                              <a:pt x="9" y="333"/>
                            </a:lnTo>
                            <a:lnTo>
                              <a:pt x="14" y="340"/>
                            </a:lnTo>
                            <a:lnTo>
                              <a:pt x="24" y="347"/>
                            </a:lnTo>
                            <a:lnTo>
                              <a:pt x="39" y="347"/>
                            </a:lnTo>
                            <a:lnTo>
                              <a:pt x="58" y="338"/>
                            </a:lnTo>
                            <a:lnTo>
                              <a:pt x="80" y="325"/>
                            </a:lnTo>
                            <a:lnTo>
                              <a:pt x="104" y="311"/>
                            </a:lnTo>
                            <a:lnTo>
                              <a:pt x="102" y="291"/>
                            </a:lnTo>
                            <a:lnTo>
                              <a:pt x="106" y="343"/>
                            </a:lnTo>
                            <a:lnTo>
                              <a:pt x="118" y="347"/>
                            </a:lnTo>
                            <a:lnTo>
                              <a:pt x="130" y="336"/>
                            </a:lnTo>
                            <a:lnTo>
                              <a:pt x="152" y="325"/>
                            </a:lnTo>
                            <a:lnTo>
                              <a:pt x="174" y="321"/>
                            </a:lnTo>
                            <a:lnTo>
                              <a:pt x="203" y="326"/>
                            </a:lnTo>
                            <a:lnTo>
                              <a:pt x="220" y="333"/>
                            </a:lnTo>
                            <a:lnTo>
                              <a:pt x="227" y="347"/>
                            </a:lnTo>
                            <a:lnTo>
                              <a:pt x="227" y="357"/>
                            </a:lnTo>
                            <a:lnTo>
                              <a:pt x="223" y="365"/>
                            </a:lnTo>
                            <a:lnTo>
                              <a:pt x="200" y="376"/>
                            </a:lnTo>
                            <a:lnTo>
                              <a:pt x="177" y="382"/>
                            </a:lnTo>
                            <a:lnTo>
                              <a:pt x="154" y="388"/>
                            </a:lnTo>
                            <a:lnTo>
                              <a:pt x="135" y="388"/>
                            </a:lnTo>
                            <a:lnTo>
                              <a:pt x="132" y="383"/>
                            </a:lnTo>
                            <a:lnTo>
                              <a:pt x="138" y="432"/>
                            </a:lnTo>
                            <a:lnTo>
                              <a:pt x="144" y="458"/>
                            </a:lnTo>
                            <a:lnTo>
                              <a:pt x="147" y="473"/>
                            </a:lnTo>
                            <a:lnTo>
                              <a:pt x="151" y="480"/>
                            </a:lnTo>
                            <a:lnTo>
                              <a:pt x="162" y="487"/>
                            </a:lnTo>
                            <a:lnTo>
                              <a:pt x="176" y="485"/>
                            </a:lnTo>
                            <a:lnTo>
                              <a:pt x="196" y="475"/>
                            </a:lnTo>
                            <a:lnTo>
                              <a:pt x="242" y="446"/>
                            </a:lnTo>
                            <a:lnTo>
                              <a:pt x="288" y="417"/>
                            </a:lnTo>
                            <a:lnTo>
                              <a:pt x="324" y="392"/>
                            </a:lnTo>
                            <a:lnTo>
                              <a:pt x="333" y="382"/>
                            </a:lnTo>
                            <a:lnTo>
                              <a:pt x="337" y="371"/>
                            </a:lnTo>
                            <a:lnTo>
                              <a:pt x="338" y="365"/>
                            </a:lnTo>
                            <a:lnTo>
                              <a:pt x="352" y="366"/>
                            </a:lnTo>
                            <a:lnTo>
                              <a:pt x="367" y="366"/>
                            </a:lnTo>
                            <a:lnTo>
                              <a:pt x="377" y="364"/>
                            </a:lnTo>
                            <a:lnTo>
                              <a:pt x="387" y="350"/>
                            </a:lnTo>
                            <a:lnTo>
                              <a:pt x="393" y="333"/>
                            </a:lnTo>
                            <a:lnTo>
                              <a:pt x="391" y="307"/>
                            </a:lnTo>
                            <a:lnTo>
                              <a:pt x="394" y="288"/>
                            </a:lnTo>
                            <a:lnTo>
                              <a:pt x="406" y="262"/>
                            </a:lnTo>
                            <a:lnTo>
                              <a:pt x="417" y="234"/>
                            </a:lnTo>
                            <a:lnTo>
                              <a:pt x="420" y="181"/>
                            </a:lnTo>
                            <a:lnTo>
                              <a:pt x="415" y="131"/>
                            </a:lnTo>
                            <a:lnTo>
                              <a:pt x="400" y="86"/>
                            </a:lnTo>
                            <a:lnTo>
                              <a:pt x="386" y="61"/>
                            </a:lnTo>
                            <a:lnTo>
                              <a:pt x="369" y="41"/>
                            </a:lnTo>
                            <a:lnTo>
                              <a:pt x="348" y="23"/>
                            </a:lnTo>
                            <a:lnTo>
                              <a:pt x="317" y="10"/>
                            </a:lnTo>
                            <a:lnTo>
                              <a:pt x="292" y="3"/>
                            </a:lnTo>
                            <a:lnTo>
                              <a:pt x="260" y="0"/>
                            </a:lnTo>
                            <a:lnTo>
                              <a:pt x="233" y="3"/>
                            </a:lnTo>
                            <a:lnTo>
                              <a:pt x="213" y="5"/>
                            </a:lnTo>
                            <a:lnTo>
                              <a:pt x="191" y="13"/>
                            </a:lnTo>
                            <a:lnTo>
                              <a:pt x="165" y="23"/>
                            </a:lnTo>
                          </a:path>
                        </a:pathLst>
                      </a:custGeom>
                      <a:solidFill>
                        <a:srgbClr val="FF9F9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6061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8" y="2681"/>
                        <a:ext cx="100" cy="65"/>
                      </a:xfrm>
                      <a:custGeom>
                        <a:avLst/>
                        <a:gdLst>
                          <a:gd name="T0" fmla="*/ 96 w 100"/>
                          <a:gd name="T1" fmla="*/ 41 h 65"/>
                          <a:gd name="T2" fmla="*/ 75 w 100"/>
                          <a:gd name="T3" fmla="*/ 23 h 65"/>
                          <a:gd name="T4" fmla="*/ 50 w 100"/>
                          <a:gd name="T5" fmla="*/ 9 h 65"/>
                          <a:gd name="T6" fmla="*/ 27 w 100"/>
                          <a:gd name="T7" fmla="*/ 2 h 65"/>
                          <a:gd name="T8" fmla="*/ 16 w 100"/>
                          <a:gd name="T9" fmla="*/ 0 h 65"/>
                          <a:gd name="T10" fmla="*/ 7 w 100"/>
                          <a:gd name="T11" fmla="*/ 0 h 65"/>
                          <a:gd name="T12" fmla="*/ 2 w 100"/>
                          <a:gd name="T13" fmla="*/ 5 h 65"/>
                          <a:gd name="T14" fmla="*/ 0 w 100"/>
                          <a:gd name="T15" fmla="*/ 12 h 65"/>
                          <a:gd name="T16" fmla="*/ 2 w 100"/>
                          <a:gd name="T17" fmla="*/ 18 h 65"/>
                          <a:gd name="T18" fmla="*/ 10 w 100"/>
                          <a:gd name="T19" fmla="*/ 22 h 65"/>
                          <a:gd name="T20" fmla="*/ 24 w 100"/>
                          <a:gd name="T21" fmla="*/ 26 h 65"/>
                          <a:gd name="T22" fmla="*/ 45 w 100"/>
                          <a:gd name="T23" fmla="*/ 35 h 65"/>
                          <a:gd name="T24" fmla="*/ 62 w 100"/>
                          <a:gd name="T25" fmla="*/ 45 h 65"/>
                          <a:gd name="T26" fmla="*/ 75 w 100"/>
                          <a:gd name="T27" fmla="*/ 53 h 65"/>
                          <a:gd name="T28" fmla="*/ 85 w 100"/>
                          <a:gd name="T29" fmla="*/ 62 h 65"/>
                          <a:gd name="T30" fmla="*/ 95 w 100"/>
                          <a:gd name="T31" fmla="*/ 64 h 65"/>
                          <a:gd name="T32" fmla="*/ 99 w 100"/>
                          <a:gd name="T33" fmla="*/ 53 h 65"/>
                          <a:gd name="T34" fmla="*/ 96 w 100"/>
                          <a:gd name="T35" fmla="*/ 41 h 65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00"/>
                          <a:gd name="T55" fmla="*/ 0 h 65"/>
                          <a:gd name="T56" fmla="*/ 100 w 100"/>
                          <a:gd name="T57" fmla="*/ 65 h 65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00" h="65">
                            <a:moveTo>
                              <a:pt x="96" y="41"/>
                            </a:moveTo>
                            <a:lnTo>
                              <a:pt x="75" y="23"/>
                            </a:lnTo>
                            <a:lnTo>
                              <a:pt x="50" y="9"/>
                            </a:lnTo>
                            <a:lnTo>
                              <a:pt x="27" y="2"/>
                            </a:lnTo>
                            <a:lnTo>
                              <a:pt x="16" y="0"/>
                            </a:lnTo>
                            <a:lnTo>
                              <a:pt x="7" y="0"/>
                            </a:lnTo>
                            <a:lnTo>
                              <a:pt x="2" y="5"/>
                            </a:lnTo>
                            <a:lnTo>
                              <a:pt x="0" y="12"/>
                            </a:lnTo>
                            <a:lnTo>
                              <a:pt x="2" y="18"/>
                            </a:lnTo>
                            <a:lnTo>
                              <a:pt x="10" y="22"/>
                            </a:lnTo>
                            <a:lnTo>
                              <a:pt x="24" y="26"/>
                            </a:lnTo>
                            <a:lnTo>
                              <a:pt x="45" y="35"/>
                            </a:lnTo>
                            <a:lnTo>
                              <a:pt x="62" y="45"/>
                            </a:lnTo>
                            <a:lnTo>
                              <a:pt x="75" y="53"/>
                            </a:lnTo>
                            <a:lnTo>
                              <a:pt x="85" y="62"/>
                            </a:lnTo>
                            <a:lnTo>
                              <a:pt x="95" y="64"/>
                            </a:lnTo>
                            <a:lnTo>
                              <a:pt x="99" y="53"/>
                            </a:lnTo>
                            <a:lnTo>
                              <a:pt x="96" y="41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6062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40" y="2820"/>
                        <a:ext cx="117" cy="132"/>
                      </a:xfrm>
                      <a:custGeom>
                        <a:avLst/>
                        <a:gdLst>
                          <a:gd name="T0" fmla="*/ 12 w 117"/>
                          <a:gd name="T1" fmla="*/ 0 h 132"/>
                          <a:gd name="T2" fmla="*/ 6 w 117"/>
                          <a:gd name="T3" fmla="*/ 25 h 132"/>
                          <a:gd name="T4" fmla="*/ 2 w 117"/>
                          <a:gd name="T5" fmla="*/ 46 h 132"/>
                          <a:gd name="T6" fmla="*/ 0 w 117"/>
                          <a:gd name="T7" fmla="*/ 72 h 132"/>
                          <a:gd name="T8" fmla="*/ 6 w 117"/>
                          <a:gd name="T9" fmla="*/ 95 h 132"/>
                          <a:gd name="T10" fmla="*/ 28 w 117"/>
                          <a:gd name="T11" fmla="*/ 80 h 132"/>
                          <a:gd name="T12" fmla="*/ 29 w 117"/>
                          <a:gd name="T13" fmla="*/ 116 h 132"/>
                          <a:gd name="T14" fmla="*/ 52 w 117"/>
                          <a:gd name="T15" fmla="*/ 102 h 132"/>
                          <a:gd name="T16" fmla="*/ 59 w 117"/>
                          <a:gd name="T17" fmla="*/ 131 h 132"/>
                          <a:gd name="T18" fmla="*/ 78 w 117"/>
                          <a:gd name="T19" fmla="*/ 126 h 132"/>
                          <a:gd name="T20" fmla="*/ 91 w 117"/>
                          <a:gd name="T21" fmla="*/ 114 h 132"/>
                          <a:gd name="T22" fmla="*/ 103 w 117"/>
                          <a:gd name="T23" fmla="*/ 97 h 132"/>
                          <a:gd name="T24" fmla="*/ 116 w 117"/>
                          <a:gd name="T25" fmla="*/ 70 h 132"/>
                          <a:gd name="T26" fmla="*/ 12 w 117"/>
                          <a:gd name="T27" fmla="*/ 0 h 132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117"/>
                          <a:gd name="T43" fmla="*/ 0 h 132"/>
                          <a:gd name="T44" fmla="*/ 117 w 117"/>
                          <a:gd name="T45" fmla="*/ 132 h 132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117" h="132">
                            <a:moveTo>
                              <a:pt x="12" y="0"/>
                            </a:moveTo>
                            <a:lnTo>
                              <a:pt x="6" y="25"/>
                            </a:lnTo>
                            <a:lnTo>
                              <a:pt x="2" y="46"/>
                            </a:lnTo>
                            <a:lnTo>
                              <a:pt x="0" y="72"/>
                            </a:lnTo>
                            <a:lnTo>
                              <a:pt x="6" y="95"/>
                            </a:lnTo>
                            <a:lnTo>
                              <a:pt x="28" y="80"/>
                            </a:lnTo>
                            <a:lnTo>
                              <a:pt x="29" y="116"/>
                            </a:lnTo>
                            <a:lnTo>
                              <a:pt x="52" y="102"/>
                            </a:lnTo>
                            <a:lnTo>
                              <a:pt x="59" y="131"/>
                            </a:lnTo>
                            <a:lnTo>
                              <a:pt x="78" y="126"/>
                            </a:lnTo>
                            <a:lnTo>
                              <a:pt x="91" y="114"/>
                            </a:lnTo>
                            <a:lnTo>
                              <a:pt x="103" y="97"/>
                            </a:lnTo>
                            <a:lnTo>
                              <a:pt x="116" y="70"/>
                            </a:lnTo>
                            <a:lnTo>
                              <a:pt x="12" y="0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86055" name="Arc 42"/>
                    <p:cNvSpPr>
                      <a:spLocks/>
                    </p:cNvSpPr>
                    <p:nvPr/>
                  </p:nvSpPr>
                  <p:spPr bwMode="auto">
                    <a:xfrm>
                      <a:off x="5633" y="2906"/>
                      <a:ext cx="77" cy="112"/>
                    </a:xfrm>
                    <a:custGeom>
                      <a:avLst/>
                      <a:gdLst>
                        <a:gd name="T0" fmla="*/ 0 w 43200"/>
                        <a:gd name="T1" fmla="*/ 0 h 43200"/>
                        <a:gd name="T2" fmla="*/ 0 w 43200"/>
                        <a:gd name="T3" fmla="*/ 0 h 43200"/>
                        <a:gd name="T4" fmla="*/ 0 w 432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43200"/>
                        <a:gd name="T11" fmla="*/ 43200 w 432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43200" fill="none" extrusionOk="0">
                          <a:moveTo>
                            <a:pt x="20479" y="29"/>
                          </a:moveTo>
                          <a:cubicBezTo>
                            <a:pt x="20852" y="9"/>
                            <a:pt x="21226" y="-1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33529"/>
                            <a:pt x="33529" y="43200"/>
                            <a:pt x="21600" y="43200"/>
                          </a:cubicBezTo>
                          <a:cubicBezTo>
                            <a:pt x="9670" y="43200"/>
                            <a:pt x="0" y="33529"/>
                            <a:pt x="0" y="21600"/>
                          </a:cubicBezTo>
                          <a:cubicBezTo>
                            <a:pt x="-1" y="21219"/>
                            <a:pt x="10" y="20839"/>
                            <a:pt x="30" y="20459"/>
                          </a:cubicBezTo>
                        </a:path>
                        <a:path w="43200" h="43200" stroke="0" extrusionOk="0">
                          <a:moveTo>
                            <a:pt x="20479" y="29"/>
                          </a:moveTo>
                          <a:cubicBezTo>
                            <a:pt x="20852" y="9"/>
                            <a:pt x="21226" y="-1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33529"/>
                            <a:pt x="33529" y="43200"/>
                            <a:pt x="21600" y="43200"/>
                          </a:cubicBezTo>
                          <a:cubicBezTo>
                            <a:pt x="9670" y="43200"/>
                            <a:pt x="0" y="33529"/>
                            <a:pt x="0" y="21600"/>
                          </a:cubicBezTo>
                          <a:cubicBezTo>
                            <a:pt x="-1" y="21219"/>
                            <a:pt x="10" y="20839"/>
                            <a:pt x="30" y="2045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50800" cap="rnd">
                      <a:solidFill>
                        <a:srgbClr val="FF9F1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86056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96" y="2723"/>
                      <a:ext cx="102" cy="117"/>
                      <a:chOff x="5396" y="2723"/>
                      <a:chExt cx="102" cy="117"/>
                    </a:xfrm>
                  </p:grpSpPr>
                  <p:sp>
                    <p:nvSpPr>
                      <p:cNvPr id="86057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96" y="2733"/>
                        <a:ext cx="91" cy="107"/>
                      </a:xfrm>
                      <a:custGeom>
                        <a:avLst/>
                        <a:gdLst>
                          <a:gd name="T0" fmla="*/ 10 w 91"/>
                          <a:gd name="T1" fmla="*/ 15 h 107"/>
                          <a:gd name="T2" fmla="*/ 2 w 91"/>
                          <a:gd name="T3" fmla="*/ 30 h 107"/>
                          <a:gd name="T4" fmla="*/ 0 w 91"/>
                          <a:gd name="T5" fmla="*/ 41 h 107"/>
                          <a:gd name="T6" fmla="*/ 0 w 91"/>
                          <a:gd name="T7" fmla="*/ 53 h 107"/>
                          <a:gd name="T8" fmla="*/ 2 w 91"/>
                          <a:gd name="T9" fmla="*/ 64 h 107"/>
                          <a:gd name="T10" fmla="*/ 5 w 91"/>
                          <a:gd name="T11" fmla="*/ 73 h 107"/>
                          <a:gd name="T12" fmla="*/ 10 w 91"/>
                          <a:gd name="T13" fmla="*/ 84 h 107"/>
                          <a:gd name="T14" fmla="*/ 17 w 91"/>
                          <a:gd name="T15" fmla="*/ 94 h 107"/>
                          <a:gd name="T16" fmla="*/ 26 w 91"/>
                          <a:gd name="T17" fmla="*/ 102 h 107"/>
                          <a:gd name="T18" fmla="*/ 36 w 91"/>
                          <a:gd name="T19" fmla="*/ 106 h 107"/>
                          <a:gd name="T20" fmla="*/ 49 w 91"/>
                          <a:gd name="T21" fmla="*/ 106 h 107"/>
                          <a:gd name="T22" fmla="*/ 59 w 91"/>
                          <a:gd name="T23" fmla="*/ 103 h 107"/>
                          <a:gd name="T24" fmla="*/ 67 w 91"/>
                          <a:gd name="T25" fmla="*/ 99 h 107"/>
                          <a:gd name="T26" fmla="*/ 74 w 91"/>
                          <a:gd name="T27" fmla="*/ 93 h 107"/>
                          <a:gd name="T28" fmla="*/ 81 w 91"/>
                          <a:gd name="T29" fmla="*/ 84 h 107"/>
                          <a:gd name="T30" fmla="*/ 87 w 91"/>
                          <a:gd name="T31" fmla="*/ 73 h 107"/>
                          <a:gd name="T32" fmla="*/ 90 w 91"/>
                          <a:gd name="T33" fmla="*/ 59 h 107"/>
                          <a:gd name="T34" fmla="*/ 90 w 91"/>
                          <a:gd name="T35" fmla="*/ 46 h 107"/>
                          <a:gd name="T36" fmla="*/ 86 w 91"/>
                          <a:gd name="T37" fmla="*/ 34 h 107"/>
                          <a:gd name="T38" fmla="*/ 85 w 91"/>
                          <a:gd name="T39" fmla="*/ 25 h 107"/>
                          <a:gd name="T40" fmla="*/ 78 w 91"/>
                          <a:gd name="T41" fmla="*/ 17 h 107"/>
                          <a:gd name="T42" fmla="*/ 70 w 91"/>
                          <a:gd name="T43" fmla="*/ 8 h 107"/>
                          <a:gd name="T44" fmla="*/ 56 w 91"/>
                          <a:gd name="T45" fmla="*/ 1 h 107"/>
                          <a:gd name="T46" fmla="*/ 42 w 91"/>
                          <a:gd name="T47" fmla="*/ 0 h 107"/>
                          <a:gd name="T48" fmla="*/ 28 w 91"/>
                          <a:gd name="T49" fmla="*/ 2 h 107"/>
                          <a:gd name="T50" fmla="*/ 19 w 91"/>
                          <a:gd name="T51" fmla="*/ 7 h 107"/>
                          <a:gd name="T52" fmla="*/ 10 w 91"/>
                          <a:gd name="T53" fmla="*/ 15 h 107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91"/>
                          <a:gd name="T82" fmla="*/ 0 h 107"/>
                          <a:gd name="T83" fmla="*/ 91 w 91"/>
                          <a:gd name="T84" fmla="*/ 107 h 107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91" h="107">
                            <a:moveTo>
                              <a:pt x="10" y="15"/>
                            </a:moveTo>
                            <a:lnTo>
                              <a:pt x="2" y="30"/>
                            </a:lnTo>
                            <a:lnTo>
                              <a:pt x="0" y="41"/>
                            </a:lnTo>
                            <a:lnTo>
                              <a:pt x="0" y="53"/>
                            </a:lnTo>
                            <a:lnTo>
                              <a:pt x="2" y="64"/>
                            </a:lnTo>
                            <a:lnTo>
                              <a:pt x="5" y="73"/>
                            </a:lnTo>
                            <a:lnTo>
                              <a:pt x="10" y="84"/>
                            </a:lnTo>
                            <a:lnTo>
                              <a:pt x="17" y="94"/>
                            </a:lnTo>
                            <a:lnTo>
                              <a:pt x="26" y="102"/>
                            </a:lnTo>
                            <a:lnTo>
                              <a:pt x="36" y="106"/>
                            </a:lnTo>
                            <a:lnTo>
                              <a:pt x="49" y="106"/>
                            </a:lnTo>
                            <a:lnTo>
                              <a:pt x="59" y="103"/>
                            </a:lnTo>
                            <a:lnTo>
                              <a:pt x="67" y="99"/>
                            </a:lnTo>
                            <a:lnTo>
                              <a:pt x="74" y="93"/>
                            </a:lnTo>
                            <a:lnTo>
                              <a:pt x="81" y="84"/>
                            </a:lnTo>
                            <a:lnTo>
                              <a:pt x="87" y="73"/>
                            </a:lnTo>
                            <a:lnTo>
                              <a:pt x="90" y="59"/>
                            </a:lnTo>
                            <a:lnTo>
                              <a:pt x="90" y="46"/>
                            </a:lnTo>
                            <a:lnTo>
                              <a:pt x="86" y="34"/>
                            </a:lnTo>
                            <a:lnTo>
                              <a:pt x="85" y="25"/>
                            </a:lnTo>
                            <a:lnTo>
                              <a:pt x="78" y="17"/>
                            </a:lnTo>
                            <a:lnTo>
                              <a:pt x="70" y="8"/>
                            </a:lnTo>
                            <a:lnTo>
                              <a:pt x="56" y="1"/>
                            </a:lnTo>
                            <a:lnTo>
                              <a:pt x="42" y="0"/>
                            </a:lnTo>
                            <a:lnTo>
                              <a:pt x="28" y="2"/>
                            </a:lnTo>
                            <a:lnTo>
                              <a:pt x="19" y="7"/>
                            </a:lnTo>
                            <a:lnTo>
                              <a:pt x="10" y="15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6058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18" y="2791"/>
                        <a:ext cx="33" cy="41"/>
                      </a:xfrm>
                      <a:custGeom>
                        <a:avLst/>
                        <a:gdLst>
                          <a:gd name="T0" fmla="*/ 3 w 33"/>
                          <a:gd name="T1" fmla="*/ 6 h 41"/>
                          <a:gd name="T2" fmla="*/ 0 w 33"/>
                          <a:gd name="T3" fmla="*/ 11 h 41"/>
                          <a:gd name="T4" fmla="*/ 0 w 33"/>
                          <a:gd name="T5" fmla="*/ 15 h 41"/>
                          <a:gd name="T6" fmla="*/ 0 w 33"/>
                          <a:gd name="T7" fmla="*/ 20 h 41"/>
                          <a:gd name="T8" fmla="*/ 0 w 33"/>
                          <a:gd name="T9" fmla="*/ 24 h 41"/>
                          <a:gd name="T10" fmla="*/ 2 w 33"/>
                          <a:gd name="T11" fmla="*/ 28 h 41"/>
                          <a:gd name="T12" fmla="*/ 3 w 33"/>
                          <a:gd name="T13" fmla="*/ 32 h 41"/>
                          <a:gd name="T14" fmla="*/ 6 w 33"/>
                          <a:gd name="T15" fmla="*/ 36 h 41"/>
                          <a:gd name="T16" fmla="*/ 9 w 33"/>
                          <a:gd name="T17" fmla="*/ 39 h 41"/>
                          <a:gd name="T18" fmla="*/ 13 w 33"/>
                          <a:gd name="T19" fmla="*/ 40 h 41"/>
                          <a:gd name="T20" fmla="*/ 18 w 33"/>
                          <a:gd name="T21" fmla="*/ 40 h 41"/>
                          <a:gd name="T22" fmla="*/ 21 w 33"/>
                          <a:gd name="T23" fmla="*/ 39 h 41"/>
                          <a:gd name="T24" fmla="*/ 24 w 33"/>
                          <a:gd name="T25" fmla="*/ 38 h 41"/>
                          <a:gd name="T26" fmla="*/ 27 w 33"/>
                          <a:gd name="T27" fmla="*/ 35 h 41"/>
                          <a:gd name="T28" fmla="*/ 29 w 33"/>
                          <a:gd name="T29" fmla="*/ 32 h 41"/>
                          <a:gd name="T30" fmla="*/ 31 w 33"/>
                          <a:gd name="T31" fmla="*/ 28 h 41"/>
                          <a:gd name="T32" fmla="*/ 32 w 33"/>
                          <a:gd name="T33" fmla="*/ 22 h 41"/>
                          <a:gd name="T34" fmla="*/ 32 w 33"/>
                          <a:gd name="T35" fmla="*/ 17 h 41"/>
                          <a:gd name="T36" fmla="*/ 31 w 33"/>
                          <a:gd name="T37" fmla="*/ 13 h 41"/>
                          <a:gd name="T38" fmla="*/ 30 w 33"/>
                          <a:gd name="T39" fmla="*/ 10 h 41"/>
                          <a:gd name="T40" fmla="*/ 28 w 33"/>
                          <a:gd name="T41" fmla="*/ 6 h 41"/>
                          <a:gd name="T42" fmla="*/ 25 w 33"/>
                          <a:gd name="T43" fmla="*/ 2 h 41"/>
                          <a:gd name="T44" fmla="*/ 20 w 33"/>
                          <a:gd name="T45" fmla="*/ 0 h 41"/>
                          <a:gd name="T46" fmla="*/ 14 w 33"/>
                          <a:gd name="T47" fmla="*/ 0 h 41"/>
                          <a:gd name="T48" fmla="*/ 10 w 33"/>
                          <a:gd name="T49" fmla="*/ 1 h 41"/>
                          <a:gd name="T50" fmla="*/ 7 w 33"/>
                          <a:gd name="T51" fmla="*/ 2 h 41"/>
                          <a:gd name="T52" fmla="*/ 3 w 33"/>
                          <a:gd name="T53" fmla="*/ 6 h 41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33"/>
                          <a:gd name="T82" fmla="*/ 0 h 41"/>
                          <a:gd name="T83" fmla="*/ 33 w 33"/>
                          <a:gd name="T84" fmla="*/ 41 h 41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33" h="41">
                            <a:moveTo>
                              <a:pt x="3" y="6"/>
                            </a:moveTo>
                            <a:lnTo>
                              <a:pt x="0" y="11"/>
                            </a:lnTo>
                            <a:lnTo>
                              <a:pt x="0" y="15"/>
                            </a:lnTo>
                            <a:lnTo>
                              <a:pt x="0" y="20"/>
                            </a:lnTo>
                            <a:lnTo>
                              <a:pt x="0" y="24"/>
                            </a:lnTo>
                            <a:lnTo>
                              <a:pt x="2" y="28"/>
                            </a:lnTo>
                            <a:lnTo>
                              <a:pt x="3" y="32"/>
                            </a:lnTo>
                            <a:lnTo>
                              <a:pt x="6" y="36"/>
                            </a:lnTo>
                            <a:lnTo>
                              <a:pt x="9" y="39"/>
                            </a:lnTo>
                            <a:lnTo>
                              <a:pt x="13" y="40"/>
                            </a:lnTo>
                            <a:lnTo>
                              <a:pt x="18" y="40"/>
                            </a:lnTo>
                            <a:lnTo>
                              <a:pt x="21" y="39"/>
                            </a:lnTo>
                            <a:lnTo>
                              <a:pt x="24" y="38"/>
                            </a:lnTo>
                            <a:lnTo>
                              <a:pt x="27" y="35"/>
                            </a:lnTo>
                            <a:lnTo>
                              <a:pt x="29" y="32"/>
                            </a:lnTo>
                            <a:lnTo>
                              <a:pt x="31" y="28"/>
                            </a:lnTo>
                            <a:lnTo>
                              <a:pt x="32" y="22"/>
                            </a:lnTo>
                            <a:lnTo>
                              <a:pt x="32" y="17"/>
                            </a:lnTo>
                            <a:lnTo>
                              <a:pt x="31" y="13"/>
                            </a:lnTo>
                            <a:lnTo>
                              <a:pt x="30" y="10"/>
                            </a:lnTo>
                            <a:lnTo>
                              <a:pt x="28" y="6"/>
                            </a:lnTo>
                            <a:lnTo>
                              <a:pt x="25" y="2"/>
                            </a:lnTo>
                            <a:lnTo>
                              <a:pt x="20" y="0"/>
                            </a:lnTo>
                            <a:lnTo>
                              <a:pt x="14" y="0"/>
                            </a:lnTo>
                            <a:lnTo>
                              <a:pt x="10" y="1"/>
                            </a:lnTo>
                            <a:lnTo>
                              <a:pt x="7" y="2"/>
                            </a:lnTo>
                            <a:lnTo>
                              <a:pt x="3" y="6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6059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1" y="2723"/>
                        <a:ext cx="97" cy="88"/>
                      </a:xfrm>
                      <a:custGeom>
                        <a:avLst/>
                        <a:gdLst>
                          <a:gd name="T0" fmla="*/ 0 w 97"/>
                          <a:gd name="T1" fmla="*/ 22 h 88"/>
                          <a:gd name="T2" fmla="*/ 13 w 97"/>
                          <a:gd name="T3" fmla="*/ 11 h 88"/>
                          <a:gd name="T4" fmla="*/ 26 w 97"/>
                          <a:gd name="T5" fmla="*/ 4 h 88"/>
                          <a:gd name="T6" fmla="*/ 38 w 97"/>
                          <a:gd name="T7" fmla="*/ 0 h 88"/>
                          <a:gd name="T8" fmla="*/ 49 w 97"/>
                          <a:gd name="T9" fmla="*/ 0 h 88"/>
                          <a:gd name="T10" fmla="*/ 61 w 97"/>
                          <a:gd name="T11" fmla="*/ 3 h 88"/>
                          <a:gd name="T12" fmla="*/ 68 w 97"/>
                          <a:gd name="T13" fmla="*/ 6 h 88"/>
                          <a:gd name="T14" fmla="*/ 76 w 97"/>
                          <a:gd name="T15" fmla="*/ 12 h 88"/>
                          <a:gd name="T16" fmla="*/ 83 w 97"/>
                          <a:gd name="T17" fmla="*/ 20 h 88"/>
                          <a:gd name="T18" fmla="*/ 89 w 97"/>
                          <a:gd name="T19" fmla="*/ 34 h 88"/>
                          <a:gd name="T20" fmla="*/ 91 w 97"/>
                          <a:gd name="T21" fmla="*/ 46 h 88"/>
                          <a:gd name="T22" fmla="*/ 94 w 97"/>
                          <a:gd name="T23" fmla="*/ 57 h 88"/>
                          <a:gd name="T24" fmla="*/ 96 w 97"/>
                          <a:gd name="T25" fmla="*/ 66 h 88"/>
                          <a:gd name="T26" fmla="*/ 96 w 97"/>
                          <a:gd name="T27" fmla="*/ 80 h 88"/>
                          <a:gd name="T28" fmla="*/ 96 w 97"/>
                          <a:gd name="T29" fmla="*/ 87 h 88"/>
                          <a:gd name="T30" fmla="*/ 0 w 97"/>
                          <a:gd name="T31" fmla="*/ 22 h 88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97"/>
                          <a:gd name="T49" fmla="*/ 0 h 88"/>
                          <a:gd name="T50" fmla="*/ 97 w 97"/>
                          <a:gd name="T51" fmla="*/ 88 h 88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97" h="88">
                            <a:moveTo>
                              <a:pt x="0" y="22"/>
                            </a:moveTo>
                            <a:lnTo>
                              <a:pt x="13" y="11"/>
                            </a:lnTo>
                            <a:lnTo>
                              <a:pt x="26" y="4"/>
                            </a:lnTo>
                            <a:lnTo>
                              <a:pt x="38" y="0"/>
                            </a:lnTo>
                            <a:lnTo>
                              <a:pt x="49" y="0"/>
                            </a:lnTo>
                            <a:lnTo>
                              <a:pt x="61" y="3"/>
                            </a:lnTo>
                            <a:lnTo>
                              <a:pt x="68" y="6"/>
                            </a:lnTo>
                            <a:lnTo>
                              <a:pt x="76" y="12"/>
                            </a:lnTo>
                            <a:lnTo>
                              <a:pt x="83" y="20"/>
                            </a:lnTo>
                            <a:lnTo>
                              <a:pt x="89" y="34"/>
                            </a:lnTo>
                            <a:lnTo>
                              <a:pt x="91" y="46"/>
                            </a:lnTo>
                            <a:lnTo>
                              <a:pt x="94" y="57"/>
                            </a:lnTo>
                            <a:lnTo>
                              <a:pt x="96" y="66"/>
                            </a:lnTo>
                            <a:lnTo>
                              <a:pt x="96" y="80"/>
                            </a:lnTo>
                            <a:lnTo>
                              <a:pt x="96" y="87"/>
                            </a:lnTo>
                            <a:lnTo>
                              <a:pt x="0" y="22"/>
                            </a:lnTo>
                          </a:path>
                        </a:pathLst>
                      </a:custGeom>
                      <a:solidFill>
                        <a:srgbClr val="FF9F9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</p:grpSp>
            </p:grpSp>
            <p:grpSp>
              <p:nvGrpSpPr>
                <p:cNvPr id="86046" name="Group 47"/>
                <p:cNvGrpSpPr>
                  <a:grpSpLocks/>
                </p:cNvGrpSpPr>
                <p:nvPr/>
              </p:nvGrpSpPr>
              <p:grpSpPr bwMode="auto">
                <a:xfrm>
                  <a:off x="5421" y="2528"/>
                  <a:ext cx="627" cy="1038"/>
                  <a:chOff x="5421" y="2528"/>
                  <a:chExt cx="627" cy="1038"/>
                </a:xfrm>
              </p:grpSpPr>
              <p:sp>
                <p:nvSpPr>
                  <p:cNvPr id="86047" name="Freeform 48"/>
                  <p:cNvSpPr>
                    <a:spLocks/>
                  </p:cNvSpPr>
                  <p:nvPr/>
                </p:nvSpPr>
                <p:spPr bwMode="auto">
                  <a:xfrm>
                    <a:off x="5421" y="2528"/>
                    <a:ext cx="627" cy="1038"/>
                  </a:xfrm>
                  <a:custGeom>
                    <a:avLst/>
                    <a:gdLst>
                      <a:gd name="T0" fmla="*/ 12 w 627"/>
                      <a:gd name="T1" fmla="*/ 123 h 1038"/>
                      <a:gd name="T2" fmla="*/ 0 w 627"/>
                      <a:gd name="T3" fmla="*/ 103 h 1038"/>
                      <a:gd name="T4" fmla="*/ 3 w 627"/>
                      <a:gd name="T5" fmla="*/ 84 h 1038"/>
                      <a:gd name="T6" fmla="*/ 17 w 627"/>
                      <a:gd name="T7" fmla="*/ 58 h 1038"/>
                      <a:gd name="T8" fmla="*/ 49 w 627"/>
                      <a:gd name="T9" fmla="*/ 29 h 1038"/>
                      <a:gd name="T10" fmla="*/ 94 w 627"/>
                      <a:gd name="T11" fmla="*/ 12 h 1038"/>
                      <a:gd name="T12" fmla="*/ 149 w 627"/>
                      <a:gd name="T13" fmla="*/ 9 h 1038"/>
                      <a:gd name="T14" fmla="*/ 190 w 627"/>
                      <a:gd name="T15" fmla="*/ 0 h 1038"/>
                      <a:gd name="T16" fmla="*/ 240 w 627"/>
                      <a:gd name="T17" fmla="*/ 12 h 1038"/>
                      <a:gd name="T18" fmla="*/ 269 w 627"/>
                      <a:gd name="T19" fmla="*/ 17 h 1038"/>
                      <a:gd name="T20" fmla="*/ 306 w 627"/>
                      <a:gd name="T21" fmla="*/ 35 h 1038"/>
                      <a:gd name="T22" fmla="*/ 335 w 627"/>
                      <a:gd name="T23" fmla="*/ 52 h 1038"/>
                      <a:gd name="T24" fmla="*/ 354 w 627"/>
                      <a:gd name="T25" fmla="*/ 89 h 1038"/>
                      <a:gd name="T26" fmla="*/ 389 w 627"/>
                      <a:gd name="T27" fmla="*/ 149 h 1038"/>
                      <a:gd name="T28" fmla="*/ 432 w 627"/>
                      <a:gd name="T29" fmla="*/ 244 h 1038"/>
                      <a:gd name="T30" fmla="*/ 446 w 627"/>
                      <a:gd name="T31" fmla="*/ 296 h 1038"/>
                      <a:gd name="T32" fmla="*/ 450 w 627"/>
                      <a:gd name="T33" fmla="*/ 339 h 1038"/>
                      <a:gd name="T34" fmla="*/ 429 w 627"/>
                      <a:gd name="T35" fmla="*/ 398 h 1038"/>
                      <a:gd name="T36" fmla="*/ 400 w 627"/>
                      <a:gd name="T37" fmla="*/ 444 h 1038"/>
                      <a:gd name="T38" fmla="*/ 398 w 627"/>
                      <a:gd name="T39" fmla="*/ 510 h 1038"/>
                      <a:gd name="T40" fmla="*/ 409 w 627"/>
                      <a:gd name="T41" fmla="*/ 565 h 1038"/>
                      <a:gd name="T42" fmla="*/ 441 w 627"/>
                      <a:gd name="T43" fmla="*/ 665 h 1038"/>
                      <a:gd name="T44" fmla="*/ 458 w 627"/>
                      <a:gd name="T45" fmla="*/ 691 h 1038"/>
                      <a:gd name="T46" fmla="*/ 530 w 627"/>
                      <a:gd name="T47" fmla="*/ 773 h 1038"/>
                      <a:gd name="T48" fmla="*/ 592 w 627"/>
                      <a:gd name="T49" fmla="*/ 822 h 1038"/>
                      <a:gd name="T50" fmla="*/ 614 w 627"/>
                      <a:gd name="T51" fmla="*/ 845 h 1038"/>
                      <a:gd name="T52" fmla="*/ 626 w 627"/>
                      <a:gd name="T53" fmla="*/ 868 h 1038"/>
                      <a:gd name="T54" fmla="*/ 544 w 627"/>
                      <a:gd name="T55" fmla="*/ 851 h 1038"/>
                      <a:gd name="T56" fmla="*/ 604 w 627"/>
                      <a:gd name="T57" fmla="*/ 899 h 1038"/>
                      <a:gd name="T58" fmla="*/ 626 w 627"/>
                      <a:gd name="T59" fmla="*/ 957 h 1038"/>
                      <a:gd name="T60" fmla="*/ 589 w 627"/>
                      <a:gd name="T61" fmla="*/ 936 h 1038"/>
                      <a:gd name="T62" fmla="*/ 535 w 627"/>
                      <a:gd name="T63" fmla="*/ 885 h 1038"/>
                      <a:gd name="T64" fmla="*/ 498 w 627"/>
                      <a:gd name="T65" fmla="*/ 856 h 1038"/>
                      <a:gd name="T66" fmla="*/ 564 w 627"/>
                      <a:gd name="T67" fmla="*/ 960 h 1038"/>
                      <a:gd name="T68" fmla="*/ 592 w 627"/>
                      <a:gd name="T69" fmla="*/ 1037 h 1038"/>
                      <a:gd name="T70" fmla="*/ 527 w 627"/>
                      <a:gd name="T71" fmla="*/ 974 h 1038"/>
                      <a:gd name="T72" fmla="*/ 470 w 627"/>
                      <a:gd name="T73" fmla="*/ 888 h 1038"/>
                      <a:gd name="T74" fmla="*/ 470 w 627"/>
                      <a:gd name="T75" fmla="*/ 948 h 1038"/>
                      <a:gd name="T76" fmla="*/ 415 w 627"/>
                      <a:gd name="T77" fmla="*/ 839 h 1038"/>
                      <a:gd name="T78" fmla="*/ 363 w 627"/>
                      <a:gd name="T79" fmla="*/ 728 h 1038"/>
                      <a:gd name="T80" fmla="*/ 349 w 627"/>
                      <a:gd name="T81" fmla="*/ 688 h 1038"/>
                      <a:gd name="T82" fmla="*/ 329 w 627"/>
                      <a:gd name="T83" fmla="*/ 587 h 1038"/>
                      <a:gd name="T84" fmla="*/ 303 w 627"/>
                      <a:gd name="T85" fmla="*/ 533 h 1038"/>
                      <a:gd name="T86" fmla="*/ 289 w 627"/>
                      <a:gd name="T87" fmla="*/ 455 h 1038"/>
                      <a:gd name="T88" fmla="*/ 286 w 627"/>
                      <a:gd name="T89" fmla="*/ 438 h 1038"/>
                      <a:gd name="T90" fmla="*/ 272 w 627"/>
                      <a:gd name="T91" fmla="*/ 413 h 1038"/>
                      <a:gd name="T92" fmla="*/ 255 w 627"/>
                      <a:gd name="T93" fmla="*/ 407 h 1038"/>
                      <a:gd name="T94" fmla="*/ 237 w 627"/>
                      <a:gd name="T95" fmla="*/ 398 h 1038"/>
                      <a:gd name="T96" fmla="*/ 202 w 627"/>
                      <a:gd name="T97" fmla="*/ 380 h 1038"/>
                      <a:gd name="T98" fmla="*/ 175 w 627"/>
                      <a:gd name="T99" fmla="*/ 361 h 1038"/>
                      <a:gd name="T100" fmla="*/ 138 w 627"/>
                      <a:gd name="T101" fmla="*/ 333 h 1038"/>
                      <a:gd name="T102" fmla="*/ 98 w 627"/>
                      <a:gd name="T103" fmla="*/ 279 h 1038"/>
                      <a:gd name="T104" fmla="*/ 67 w 627"/>
                      <a:gd name="T105" fmla="*/ 221 h 1038"/>
                      <a:gd name="T106" fmla="*/ 23 w 627"/>
                      <a:gd name="T107" fmla="*/ 158 h 1038"/>
                      <a:gd name="T108" fmla="*/ 12 w 627"/>
                      <a:gd name="T109" fmla="*/ 123 h 103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27"/>
                      <a:gd name="T166" fmla="*/ 0 h 1038"/>
                      <a:gd name="T167" fmla="*/ 627 w 627"/>
                      <a:gd name="T168" fmla="*/ 1038 h 103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27" h="1038">
                        <a:moveTo>
                          <a:pt x="12" y="123"/>
                        </a:moveTo>
                        <a:lnTo>
                          <a:pt x="0" y="103"/>
                        </a:lnTo>
                        <a:lnTo>
                          <a:pt x="3" y="84"/>
                        </a:lnTo>
                        <a:lnTo>
                          <a:pt x="17" y="58"/>
                        </a:lnTo>
                        <a:lnTo>
                          <a:pt x="49" y="29"/>
                        </a:lnTo>
                        <a:lnTo>
                          <a:pt x="94" y="12"/>
                        </a:lnTo>
                        <a:lnTo>
                          <a:pt x="149" y="9"/>
                        </a:lnTo>
                        <a:lnTo>
                          <a:pt x="190" y="0"/>
                        </a:lnTo>
                        <a:lnTo>
                          <a:pt x="240" y="12"/>
                        </a:lnTo>
                        <a:lnTo>
                          <a:pt x="269" y="17"/>
                        </a:lnTo>
                        <a:lnTo>
                          <a:pt x="306" y="35"/>
                        </a:lnTo>
                        <a:lnTo>
                          <a:pt x="335" y="52"/>
                        </a:lnTo>
                        <a:lnTo>
                          <a:pt x="354" y="89"/>
                        </a:lnTo>
                        <a:lnTo>
                          <a:pt x="389" y="149"/>
                        </a:lnTo>
                        <a:lnTo>
                          <a:pt x="432" y="244"/>
                        </a:lnTo>
                        <a:lnTo>
                          <a:pt x="446" y="296"/>
                        </a:lnTo>
                        <a:lnTo>
                          <a:pt x="450" y="339"/>
                        </a:lnTo>
                        <a:lnTo>
                          <a:pt x="429" y="398"/>
                        </a:lnTo>
                        <a:lnTo>
                          <a:pt x="400" y="444"/>
                        </a:lnTo>
                        <a:lnTo>
                          <a:pt x="398" y="510"/>
                        </a:lnTo>
                        <a:lnTo>
                          <a:pt x="409" y="565"/>
                        </a:lnTo>
                        <a:lnTo>
                          <a:pt x="441" y="665"/>
                        </a:lnTo>
                        <a:lnTo>
                          <a:pt x="458" y="691"/>
                        </a:lnTo>
                        <a:lnTo>
                          <a:pt x="530" y="773"/>
                        </a:lnTo>
                        <a:lnTo>
                          <a:pt x="592" y="822"/>
                        </a:lnTo>
                        <a:lnTo>
                          <a:pt x="614" y="845"/>
                        </a:lnTo>
                        <a:lnTo>
                          <a:pt x="626" y="868"/>
                        </a:lnTo>
                        <a:lnTo>
                          <a:pt x="544" y="851"/>
                        </a:lnTo>
                        <a:lnTo>
                          <a:pt x="604" y="899"/>
                        </a:lnTo>
                        <a:lnTo>
                          <a:pt x="626" y="957"/>
                        </a:lnTo>
                        <a:lnTo>
                          <a:pt x="589" y="936"/>
                        </a:lnTo>
                        <a:lnTo>
                          <a:pt x="535" y="885"/>
                        </a:lnTo>
                        <a:lnTo>
                          <a:pt x="498" y="856"/>
                        </a:lnTo>
                        <a:lnTo>
                          <a:pt x="564" y="960"/>
                        </a:lnTo>
                        <a:lnTo>
                          <a:pt x="592" y="1037"/>
                        </a:lnTo>
                        <a:lnTo>
                          <a:pt x="527" y="974"/>
                        </a:lnTo>
                        <a:lnTo>
                          <a:pt x="470" y="888"/>
                        </a:lnTo>
                        <a:lnTo>
                          <a:pt x="470" y="948"/>
                        </a:lnTo>
                        <a:lnTo>
                          <a:pt x="415" y="839"/>
                        </a:lnTo>
                        <a:lnTo>
                          <a:pt x="363" y="728"/>
                        </a:lnTo>
                        <a:lnTo>
                          <a:pt x="349" y="688"/>
                        </a:lnTo>
                        <a:lnTo>
                          <a:pt x="329" y="587"/>
                        </a:lnTo>
                        <a:lnTo>
                          <a:pt x="303" y="533"/>
                        </a:lnTo>
                        <a:lnTo>
                          <a:pt x="289" y="455"/>
                        </a:lnTo>
                        <a:lnTo>
                          <a:pt x="286" y="438"/>
                        </a:lnTo>
                        <a:lnTo>
                          <a:pt x="272" y="413"/>
                        </a:lnTo>
                        <a:lnTo>
                          <a:pt x="255" y="407"/>
                        </a:lnTo>
                        <a:lnTo>
                          <a:pt x="237" y="398"/>
                        </a:lnTo>
                        <a:lnTo>
                          <a:pt x="202" y="380"/>
                        </a:lnTo>
                        <a:lnTo>
                          <a:pt x="175" y="361"/>
                        </a:lnTo>
                        <a:lnTo>
                          <a:pt x="138" y="333"/>
                        </a:lnTo>
                        <a:lnTo>
                          <a:pt x="98" y="279"/>
                        </a:lnTo>
                        <a:lnTo>
                          <a:pt x="67" y="221"/>
                        </a:lnTo>
                        <a:lnTo>
                          <a:pt x="23" y="158"/>
                        </a:lnTo>
                        <a:lnTo>
                          <a:pt x="12" y="123"/>
                        </a:lnTo>
                      </a:path>
                    </a:pathLst>
                  </a:custGeom>
                  <a:solidFill>
                    <a:srgbClr val="FF00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6048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5704" y="2941"/>
                    <a:ext cx="136" cy="136"/>
                  </a:xfrm>
                  <a:prstGeom prst="ellipse">
                    <a:avLst/>
                  </a:prstGeom>
                  <a:solidFill>
                    <a:srgbClr val="FF00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US"/>
                  </a:p>
                </p:txBody>
              </p:sp>
              <p:sp>
                <p:nvSpPr>
                  <p:cNvPr id="86049" name="Freeform 50"/>
                  <p:cNvSpPr>
                    <a:spLocks/>
                  </p:cNvSpPr>
                  <p:nvPr/>
                </p:nvSpPr>
                <p:spPr bwMode="auto">
                  <a:xfrm>
                    <a:off x="5493" y="2548"/>
                    <a:ext cx="266" cy="385"/>
                  </a:xfrm>
                  <a:custGeom>
                    <a:avLst/>
                    <a:gdLst>
                      <a:gd name="T0" fmla="*/ 0 w 266"/>
                      <a:gd name="T1" fmla="*/ 0 h 385"/>
                      <a:gd name="T2" fmla="*/ 20 w 266"/>
                      <a:gd name="T3" fmla="*/ 20 h 385"/>
                      <a:gd name="T4" fmla="*/ 43 w 266"/>
                      <a:gd name="T5" fmla="*/ 42 h 385"/>
                      <a:gd name="T6" fmla="*/ 58 w 266"/>
                      <a:gd name="T7" fmla="*/ 59 h 385"/>
                      <a:gd name="T8" fmla="*/ 72 w 266"/>
                      <a:gd name="T9" fmla="*/ 80 h 385"/>
                      <a:gd name="T10" fmla="*/ 82 w 266"/>
                      <a:gd name="T11" fmla="*/ 96 h 385"/>
                      <a:gd name="T12" fmla="*/ 89 w 266"/>
                      <a:gd name="T13" fmla="*/ 117 h 385"/>
                      <a:gd name="T14" fmla="*/ 96 w 266"/>
                      <a:gd name="T15" fmla="*/ 143 h 385"/>
                      <a:gd name="T16" fmla="*/ 106 w 266"/>
                      <a:gd name="T17" fmla="*/ 181 h 385"/>
                      <a:gd name="T18" fmla="*/ 110 w 266"/>
                      <a:gd name="T19" fmla="*/ 205 h 385"/>
                      <a:gd name="T20" fmla="*/ 118 w 266"/>
                      <a:gd name="T21" fmla="*/ 231 h 385"/>
                      <a:gd name="T22" fmla="*/ 128 w 266"/>
                      <a:gd name="T23" fmla="*/ 252 h 385"/>
                      <a:gd name="T24" fmla="*/ 141 w 266"/>
                      <a:gd name="T25" fmla="*/ 274 h 385"/>
                      <a:gd name="T26" fmla="*/ 155 w 266"/>
                      <a:gd name="T27" fmla="*/ 291 h 385"/>
                      <a:gd name="T28" fmla="*/ 173 w 266"/>
                      <a:gd name="T29" fmla="*/ 307 h 385"/>
                      <a:gd name="T30" fmla="*/ 190 w 266"/>
                      <a:gd name="T31" fmla="*/ 323 h 385"/>
                      <a:gd name="T32" fmla="*/ 212 w 266"/>
                      <a:gd name="T33" fmla="*/ 339 h 385"/>
                      <a:gd name="T34" fmla="*/ 228 w 266"/>
                      <a:gd name="T35" fmla="*/ 351 h 385"/>
                      <a:gd name="T36" fmla="*/ 243 w 266"/>
                      <a:gd name="T37" fmla="*/ 361 h 385"/>
                      <a:gd name="T38" fmla="*/ 257 w 266"/>
                      <a:gd name="T39" fmla="*/ 372 h 385"/>
                      <a:gd name="T40" fmla="*/ 265 w 266"/>
                      <a:gd name="T41" fmla="*/ 384 h 38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66"/>
                      <a:gd name="T64" fmla="*/ 0 h 385"/>
                      <a:gd name="T65" fmla="*/ 266 w 266"/>
                      <a:gd name="T66" fmla="*/ 385 h 38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66" h="385">
                        <a:moveTo>
                          <a:pt x="0" y="0"/>
                        </a:moveTo>
                        <a:lnTo>
                          <a:pt x="20" y="20"/>
                        </a:lnTo>
                        <a:lnTo>
                          <a:pt x="43" y="42"/>
                        </a:lnTo>
                        <a:lnTo>
                          <a:pt x="58" y="59"/>
                        </a:lnTo>
                        <a:lnTo>
                          <a:pt x="72" y="80"/>
                        </a:lnTo>
                        <a:lnTo>
                          <a:pt x="82" y="96"/>
                        </a:lnTo>
                        <a:lnTo>
                          <a:pt x="89" y="117"/>
                        </a:lnTo>
                        <a:lnTo>
                          <a:pt x="96" y="143"/>
                        </a:lnTo>
                        <a:lnTo>
                          <a:pt x="106" y="181"/>
                        </a:lnTo>
                        <a:lnTo>
                          <a:pt x="110" y="205"/>
                        </a:lnTo>
                        <a:lnTo>
                          <a:pt x="118" y="231"/>
                        </a:lnTo>
                        <a:lnTo>
                          <a:pt x="128" y="252"/>
                        </a:lnTo>
                        <a:lnTo>
                          <a:pt x="141" y="274"/>
                        </a:lnTo>
                        <a:lnTo>
                          <a:pt x="155" y="291"/>
                        </a:lnTo>
                        <a:lnTo>
                          <a:pt x="173" y="307"/>
                        </a:lnTo>
                        <a:lnTo>
                          <a:pt x="190" y="323"/>
                        </a:lnTo>
                        <a:lnTo>
                          <a:pt x="212" y="339"/>
                        </a:lnTo>
                        <a:lnTo>
                          <a:pt x="228" y="351"/>
                        </a:lnTo>
                        <a:lnTo>
                          <a:pt x="243" y="361"/>
                        </a:lnTo>
                        <a:lnTo>
                          <a:pt x="257" y="372"/>
                        </a:lnTo>
                        <a:lnTo>
                          <a:pt x="265" y="384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6050" name="Freeform 51"/>
                  <p:cNvSpPr>
                    <a:spLocks/>
                  </p:cNvSpPr>
                  <p:nvPr/>
                </p:nvSpPr>
                <p:spPr bwMode="auto">
                  <a:xfrm>
                    <a:off x="5607" y="2534"/>
                    <a:ext cx="198" cy="396"/>
                  </a:xfrm>
                  <a:custGeom>
                    <a:avLst/>
                    <a:gdLst>
                      <a:gd name="T0" fmla="*/ 0 w 198"/>
                      <a:gd name="T1" fmla="*/ 0 h 396"/>
                      <a:gd name="T2" fmla="*/ 41 w 198"/>
                      <a:gd name="T3" fmla="*/ 30 h 396"/>
                      <a:gd name="T4" fmla="*/ 61 w 198"/>
                      <a:gd name="T5" fmla="*/ 49 h 396"/>
                      <a:gd name="T6" fmla="*/ 76 w 198"/>
                      <a:gd name="T7" fmla="*/ 71 h 396"/>
                      <a:gd name="T8" fmla="*/ 87 w 198"/>
                      <a:gd name="T9" fmla="*/ 93 h 396"/>
                      <a:gd name="T10" fmla="*/ 97 w 198"/>
                      <a:gd name="T11" fmla="*/ 118 h 396"/>
                      <a:gd name="T12" fmla="*/ 107 w 198"/>
                      <a:gd name="T13" fmla="*/ 157 h 396"/>
                      <a:gd name="T14" fmla="*/ 112 w 198"/>
                      <a:gd name="T15" fmla="*/ 185 h 396"/>
                      <a:gd name="T16" fmla="*/ 122 w 198"/>
                      <a:gd name="T17" fmla="*/ 211 h 396"/>
                      <a:gd name="T18" fmla="*/ 137 w 198"/>
                      <a:gd name="T19" fmla="*/ 237 h 396"/>
                      <a:gd name="T20" fmla="*/ 148 w 198"/>
                      <a:gd name="T21" fmla="*/ 261 h 396"/>
                      <a:gd name="T22" fmla="*/ 158 w 198"/>
                      <a:gd name="T23" fmla="*/ 279 h 396"/>
                      <a:gd name="T24" fmla="*/ 168 w 198"/>
                      <a:gd name="T25" fmla="*/ 307 h 396"/>
                      <a:gd name="T26" fmla="*/ 180 w 198"/>
                      <a:gd name="T27" fmla="*/ 333 h 396"/>
                      <a:gd name="T28" fmla="*/ 192 w 198"/>
                      <a:gd name="T29" fmla="*/ 366 h 396"/>
                      <a:gd name="T30" fmla="*/ 197 w 198"/>
                      <a:gd name="T31" fmla="*/ 395 h 39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98"/>
                      <a:gd name="T49" fmla="*/ 0 h 396"/>
                      <a:gd name="T50" fmla="*/ 198 w 198"/>
                      <a:gd name="T51" fmla="*/ 396 h 39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98" h="396">
                        <a:moveTo>
                          <a:pt x="0" y="0"/>
                        </a:moveTo>
                        <a:lnTo>
                          <a:pt x="41" y="30"/>
                        </a:lnTo>
                        <a:lnTo>
                          <a:pt x="61" y="49"/>
                        </a:lnTo>
                        <a:lnTo>
                          <a:pt x="76" y="71"/>
                        </a:lnTo>
                        <a:lnTo>
                          <a:pt x="87" y="93"/>
                        </a:lnTo>
                        <a:lnTo>
                          <a:pt x="97" y="118"/>
                        </a:lnTo>
                        <a:lnTo>
                          <a:pt x="107" y="157"/>
                        </a:lnTo>
                        <a:lnTo>
                          <a:pt x="112" y="185"/>
                        </a:lnTo>
                        <a:lnTo>
                          <a:pt x="122" y="211"/>
                        </a:lnTo>
                        <a:lnTo>
                          <a:pt x="137" y="237"/>
                        </a:lnTo>
                        <a:lnTo>
                          <a:pt x="148" y="261"/>
                        </a:lnTo>
                        <a:lnTo>
                          <a:pt x="158" y="279"/>
                        </a:lnTo>
                        <a:lnTo>
                          <a:pt x="168" y="307"/>
                        </a:lnTo>
                        <a:lnTo>
                          <a:pt x="180" y="333"/>
                        </a:lnTo>
                        <a:lnTo>
                          <a:pt x="192" y="366"/>
                        </a:lnTo>
                        <a:lnTo>
                          <a:pt x="197" y="395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86040" name="Group 52"/>
              <p:cNvGrpSpPr>
                <a:grpSpLocks/>
              </p:cNvGrpSpPr>
              <p:nvPr/>
            </p:nvGrpSpPr>
            <p:grpSpPr bwMode="auto">
              <a:xfrm>
                <a:off x="5550" y="3064"/>
                <a:ext cx="148" cy="77"/>
                <a:chOff x="5550" y="3064"/>
                <a:chExt cx="148" cy="77"/>
              </a:xfrm>
            </p:grpSpPr>
            <p:sp>
              <p:nvSpPr>
                <p:cNvPr id="86041" name="Oval 53"/>
                <p:cNvSpPr>
                  <a:spLocks noChangeArrowheads="1"/>
                </p:cNvSpPr>
                <p:nvPr/>
              </p:nvSpPr>
              <p:spPr bwMode="auto">
                <a:xfrm>
                  <a:off x="5661" y="3064"/>
                  <a:ext cx="37" cy="37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US"/>
                </a:p>
              </p:txBody>
            </p:sp>
            <p:sp>
              <p:nvSpPr>
                <p:cNvPr id="86042" name="Oval 54"/>
                <p:cNvSpPr>
                  <a:spLocks noChangeArrowheads="1"/>
                </p:cNvSpPr>
                <p:nvPr/>
              </p:nvSpPr>
              <p:spPr bwMode="auto">
                <a:xfrm>
                  <a:off x="5619" y="3087"/>
                  <a:ext cx="36" cy="37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US"/>
                </a:p>
              </p:txBody>
            </p:sp>
            <p:sp>
              <p:nvSpPr>
                <p:cNvPr id="86043" name="Oval 55"/>
                <p:cNvSpPr>
                  <a:spLocks noChangeArrowheads="1"/>
                </p:cNvSpPr>
                <p:nvPr/>
              </p:nvSpPr>
              <p:spPr bwMode="auto">
                <a:xfrm>
                  <a:off x="5550" y="3076"/>
                  <a:ext cx="37" cy="36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US"/>
                </a:p>
              </p:txBody>
            </p:sp>
            <p:sp>
              <p:nvSpPr>
                <p:cNvPr id="86044" name="Oval 56"/>
                <p:cNvSpPr>
                  <a:spLocks noChangeArrowheads="1"/>
                </p:cNvSpPr>
                <p:nvPr/>
              </p:nvSpPr>
              <p:spPr bwMode="auto">
                <a:xfrm>
                  <a:off x="5576" y="3104"/>
                  <a:ext cx="37" cy="37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US"/>
                </a:p>
              </p:txBody>
            </p:sp>
          </p:grpSp>
        </p:grpSp>
        <p:sp>
          <p:nvSpPr>
            <p:cNvPr id="86022" name="Rectangle 57"/>
            <p:cNvSpPr>
              <a:spLocks noChangeArrowheads="1"/>
            </p:cNvSpPr>
            <p:nvPr/>
          </p:nvSpPr>
          <p:spPr bwMode="auto">
            <a:xfrm>
              <a:off x="4790" y="2110"/>
              <a:ext cx="42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pitchFamily="34" charset="0"/>
                </a:rPr>
                <a:t>NH3</a:t>
              </a:r>
            </a:p>
          </p:txBody>
        </p:sp>
        <p:sp>
          <p:nvSpPr>
            <p:cNvPr id="86023" name="Rectangle 58"/>
            <p:cNvSpPr>
              <a:spLocks noChangeArrowheads="1"/>
            </p:cNvSpPr>
            <p:nvPr/>
          </p:nvSpPr>
          <p:spPr bwMode="auto">
            <a:xfrm>
              <a:off x="4918" y="2585"/>
              <a:ext cx="51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pitchFamily="34" charset="0"/>
                </a:rPr>
                <a:t>NH4+</a:t>
              </a:r>
            </a:p>
          </p:txBody>
        </p:sp>
        <p:sp>
          <p:nvSpPr>
            <p:cNvPr id="86024" name="Rectangle 59"/>
            <p:cNvSpPr>
              <a:spLocks noChangeArrowheads="1"/>
            </p:cNvSpPr>
            <p:nvPr/>
          </p:nvSpPr>
          <p:spPr bwMode="auto">
            <a:xfrm>
              <a:off x="5094" y="2255"/>
              <a:ext cx="89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pitchFamily="34" charset="0"/>
                </a:rPr>
                <a:t>Nitrobacter</a:t>
              </a:r>
            </a:p>
          </p:txBody>
        </p:sp>
        <p:sp>
          <p:nvSpPr>
            <p:cNvPr id="86025" name="Rectangle 60"/>
            <p:cNvSpPr>
              <a:spLocks noChangeArrowheads="1"/>
            </p:cNvSpPr>
            <p:nvPr/>
          </p:nvSpPr>
          <p:spPr bwMode="auto">
            <a:xfrm>
              <a:off x="4574" y="2283"/>
              <a:ext cx="48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pitchFamily="34" charset="0"/>
                </a:rPr>
                <a:t>NO2-</a:t>
              </a:r>
            </a:p>
          </p:txBody>
        </p:sp>
        <p:sp>
          <p:nvSpPr>
            <p:cNvPr id="86026" name="Rectangle 61"/>
            <p:cNvSpPr>
              <a:spLocks noChangeArrowheads="1"/>
            </p:cNvSpPr>
            <p:nvPr/>
          </p:nvSpPr>
          <p:spPr bwMode="auto">
            <a:xfrm>
              <a:off x="4271" y="2428"/>
              <a:ext cx="108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pitchFamily="34" charset="0"/>
                </a:rPr>
                <a:t>Nitrosomonas</a:t>
              </a:r>
            </a:p>
          </p:txBody>
        </p:sp>
        <p:sp>
          <p:nvSpPr>
            <p:cNvPr id="86027" name="Rectangle 62"/>
            <p:cNvSpPr>
              <a:spLocks noChangeArrowheads="1"/>
            </p:cNvSpPr>
            <p:nvPr/>
          </p:nvSpPr>
          <p:spPr bwMode="auto">
            <a:xfrm>
              <a:off x="5134" y="2412"/>
              <a:ext cx="72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fr-BE" sz="1200" b="1" i="1">
                  <a:solidFill>
                    <a:schemeClr val="bg2"/>
                  </a:solidFill>
                  <a:latin typeface="Arial" pitchFamily="34" charset="0"/>
                </a:rPr>
                <a:t>      </a:t>
              </a:r>
              <a:r>
                <a:rPr lang="en-GB" sz="1200" b="1" i="1">
                  <a:solidFill>
                    <a:schemeClr val="bg2"/>
                  </a:solidFill>
                  <a:latin typeface="Arial" pitchFamily="34" charset="0"/>
                </a:rPr>
                <a:t>NO3-</a:t>
              </a:r>
            </a:p>
          </p:txBody>
        </p:sp>
      </p:grpSp>
      <p:sp>
        <p:nvSpPr>
          <p:cNvPr id="86019" name="Rectangle 6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Selección de especies para </a:t>
            </a:r>
            <a:r>
              <a:rPr lang="es-MX" sz="4800" b="1" smtClean="0">
                <a:solidFill>
                  <a:srgbClr val="EE2712"/>
                </a:solidFill>
              </a:rPr>
              <a:t>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193024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8006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No reproduzca durante su crecimiento en piscinas o madure muy tempranamente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Eficiente utilización del alimento natural o que se alimente de un nivel bajo de la red trófica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Acepte ración artificial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Sea compatible con otras especies, no desplace las del lugar y exista posibilidad de policultivo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Se pueda mantener en altas densidades (atrofia para unos el crecimiento o la reproducción)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Fácil a cosechar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Buen porcentaje de filete, no tenga muchas espinas intramusculares.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3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3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3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3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3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3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3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3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30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30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30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30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024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7010400" y="4178300"/>
            <a:ext cx="2105025" cy="2679700"/>
            <a:chOff x="4248" y="1982"/>
            <a:chExt cx="1927" cy="2202"/>
          </a:xfrm>
        </p:grpSpPr>
        <p:grpSp>
          <p:nvGrpSpPr>
            <p:cNvPr id="87046" name="Group 3"/>
            <p:cNvGrpSpPr>
              <a:grpSpLocks/>
            </p:cNvGrpSpPr>
            <p:nvPr/>
          </p:nvGrpSpPr>
          <p:grpSpPr bwMode="auto">
            <a:xfrm>
              <a:off x="4248" y="1982"/>
              <a:ext cx="1927" cy="2202"/>
              <a:chOff x="4248" y="1982"/>
              <a:chExt cx="1927" cy="2202"/>
            </a:xfrm>
          </p:grpSpPr>
          <p:sp>
            <p:nvSpPr>
              <p:cNvPr id="87053" name="Freeform 4"/>
              <p:cNvSpPr>
                <a:spLocks/>
              </p:cNvSpPr>
              <p:nvPr/>
            </p:nvSpPr>
            <p:spPr bwMode="auto">
              <a:xfrm>
                <a:off x="5009" y="2943"/>
                <a:ext cx="505" cy="428"/>
              </a:xfrm>
              <a:custGeom>
                <a:avLst/>
                <a:gdLst>
                  <a:gd name="T0" fmla="*/ 444 w 505"/>
                  <a:gd name="T1" fmla="*/ 392 h 428"/>
                  <a:gd name="T2" fmla="*/ 228 w 505"/>
                  <a:gd name="T3" fmla="*/ 160 h 428"/>
                  <a:gd name="T4" fmla="*/ 233 w 505"/>
                  <a:gd name="T5" fmla="*/ 133 h 428"/>
                  <a:gd name="T6" fmla="*/ 222 w 505"/>
                  <a:gd name="T7" fmla="*/ 102 h 428"/>
                  <a:gd name="T8" fmla="*/ 215 w 505"/>
                  <a:gd name="T9" fmla="*/ 83 h 428"/>
                  <a:gd name="T10" fmla="*/ 217 w 505"/>
                  <a:gd name="T11" fmla="*/ 53 h 428"/>
                  <a:gd name="T12" fmla="*/ 221 w 505"/>
                  <a:gd name="T13" fmla="*/ 28 h 428"/>
                  <a:gd name="T14" fmla="*/ 209 w 505"/>
                  <a:gd name="T15" fmla="*/ 14 h 428"/>
                  <a:gd name="T16" fmla="*/ 188 w 505"/>
                  <a:gd name="T17" fmla="*/ 11 h 428"/>
                  <a:gd name="T18" fmla="*/ 173 w 505"/>
                  <a:gd name="T19" fmla="*/ 27 h 428"/>
                  <a:gd name="T20" fmla="*/ 171 w 505"/>
                  <a:gd name="T21" fmla="*/ 54 h 428"/>
                  <a:gd name="T22" fmla="*/ 184 w 505"/>
                  <a:gd name="T23" fmla="*/ 81 h 428"/>
                  <a:gd name="T24" fmla="*/ 94 w 505"/>
                  <a:gd name="T25" fmla="*/ 10 h 428"/>
                  <a:gd name="T26" fmla="*/ 77 w 505"/>
                  <a:gd name="T27" fmla="*/ 0 h 428"/>
                  <a:gd name="T28" fmla="*/ 66 w 505"/>
                  <a:gd name="T29" fmla="*/ 12 h 428"/>
                  <a:gd name="T30" fmla="*/ 86 w 505"/>
                  <a:gd name="T31" fmla="*/ 42 h 428"/>
                  <a:gd name="T32" fmla="*/ 135 w 505"/>
                  <a:gd name="T33" fmla="*/ 95 h 428"/>
                  <a:gd name="T34" fmla="*/ 50 w 505"/>
                  <a:gd name="T35" fmla="*/ 28 h 428"/>
                  <a:gd name="T36" fmla="*/ 35 w 505"/>
                  <a:gd name="T37" fmla="*/ 30 h 428"/>
                  <a:gd name="T38" fmla="*/ 36 w 505"/>
                  <a:gd name="T39" fmla="*/ 48 h 428"/>
                  <a:gd name="T40" fmla="*/ 108 w 505"/>
                  <a:gd name="T41" fmla="*/ 112 h 428"/>
                  <a:gd name="T42" fmla="*/ 20 w 505"/>
                  <a:gd name="T43" fmla="*/ 61 h 428"/>
                  <a:gd name="T44" fmla="*/ 8 w 505"/>
                  <a:gd name="T45" fmla="*/ 67 h 428"/>
                  <a:gd name="T46" fmla="*/ 10 w 505"/>
                  <a:gd name="T47" fmla="*/ 80 h 428"/>
                  <a:gd name="T48" fmla="*/ 63 w 505"/>
                  <a:gd name="T49" fmla="*/ 110 h 428"/>
                  <a:gd name="T50" fmla="*/ 89 w 505"/>
                  <a:gd name="T51" fmla="*/ 132 h 428"/>
                  <a:gd name="T52" fmla="*/ 15 w 505"/>
                  <a:gd name="T53" fmla="*/ 95 h 428"/>
                  <a:gd name="T54" fmla="*/ 0 w 505"/>
                  <a:gd name="T55" fmla="*/ 100 h 428"/>
                  <a:gd name="T56" fmla="*/ 5 w 505"/>
                  <a:gd name="T57" fmla="*/ 114 h 428"/>
                  <a:gd name="T58" fmla="*/ 82 w 505"/>
                  <a:gd name="T59" fmla="*/ 150 h 428"/>
                  <a:gd name="T60" fmla="*/ 117 w 505"/>
                  <a:gd name="T61" fmla="*/ 175 h 428"/>
                  <a:gd name="T62" fmla="*/ 142 w 505"/>
                  <a:gd name="T63" fmla="*/ 195 h 428"/>
                  <a:gd name="T64" fmla="*/ 192 w 505"/>
                  <a:gd name="T65" fmla="*/ 197 h 428"/>
                  <a:gd name="T66" fmla="*/ 430 w 505"/>
                  <a:gd name="T67" fmla="*/ 415 h 428"/>
                  <a:gd name="T68" fmla="*/ 448 w 505"/>
                  <a:gd name="T69" fmla="*/ 427 h 428"/>
                  <a:gd name="T70" fmla="*/ 465 w 505"/>
                  <a:gd name="T71" fmla="*/ 420 h 428"/>
                  <a:gd name="T72" fmla="*/ 504 w 505"/>
                  <a:gd name="T73" fmla="*/ 350 h 4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5"/>
                  <a:gd name="T112" fmla="*/ 0 h 428"/>
                  <a:gd name="T113" fmla="*/ 505 w 505"/>
                  <a:gd name="T114" fmla="*/ 428 h 4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5" h="428">
                    <a:moveTo>
                      <a:pt x="490" y="313"/>
                    </a:moveTo>
                    <a:lnTo>
                      <a:pt x="444" y="392"/>
                    </a:lnTo>
                    <a:lnTo>
                      <a:pt x="223" y="175"/>
                    </a:lnTo>
                    <a:lnTo>
                      <a:pt x="228" y="160"/>
                    </a:lnTo>
                    <a:lnTo>
                      <a:pt x="231" y="148"/>
                    </a:lnTo>
                    <a:lnTo>
                      <a:pt x="233" y="133"/>
                    </a:lnTo>
                    <a:lnTo>
                      <a:pt x="230" y="11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5" y="83"/>
                    </a:lnTo>
                    <a:lnTo>
                      <a:pt x="214" y="66"/>
                    </a:lnTo>
                    <a:lnTo>
                      <a:pt x="217" y="53"/>
                    </a:lnTo>
                    <a:lnTo>
                      <a:pt x="221" y="40"/>
                    </a:lnTo>
                    <a:lnTo>
                      <a:pt x="221" y="28"/>
                    </a:lnTo>
                    <a:lnTo>
                      <a:pt x="216" y="20"/>
                    </a:lnTo>
                    <a:lnTo>
                      <a:pt x="209" y="14"/>
                    </a:lnTo>
                    <a:lnTo>
                      <a:pt x="196" y="11"/>
                    </a:lnTo>
                    <a:lnTo>
                      <a:pt x="188" y="11"/>
                    </a:lnTo>
                    <a:lnTo>
                      <a:pt x="181" y="15"/>
                    </a:lnTo>
                    <a:lnTo>
                      <a:pt x="173" y="27"/>
                    </a:lnTo>
                    <a:lnTo>
                      <a:pt x="170" y="42"/>
                    </a:lnTo>
                    <a:lnTo>
                      <a:pt x="171" y="54"/>
                    </a:lnTo>
                    <a:lnTo>
                      <a:pt x="175" y="67"/>
                    </a:lnTo>
                    <a:lnTo>
                      <a:pt x="184" y="81"/>
                    </a:lnTo>
                    <a:lnTo>
                      <a:pt x="175" y="87"/>
                    </a:lnTo>
                    <a:lnTo>
                      <a:pt x="94" y="10"/>
                    </a:lnTo>
                    <a:lnTo>
                      <a:pt x="87" y="3"/>
                    </a:lnTo>
                    <a:lnTo>
                      <a:pt x="77" y="0"/>
                    </a:lnTo>
                    <a:lnTo>
                      <a:pt x="68" y="5"/>
                    </a:lnTo>
                    <a:lnTo>
                      <a:pt x="66" y="12"/>
                    </a:lnTo>
                    <a:lnTo>
                      <a:pt x="66" y="20"/>
                    </a:lnTo>
                    <a:lnTo>
                      <a:pt x="86" y="42"/>
                    </a:lnTo>
                    <a:lnTo>
                      <a:pt x="139" y="90"/>
                    </a:lnTo>
                    <a:lnTo>
                      <a:pt x="135" y="95"/>
                    </a:lnTo>
                    <a:lnTo>
                      <a:pt x="59" y="33"/>
                    </a:lnTo>
                    <a:lnTo>
                      <a:pt x="50" y="28"/>
                    </a:lnTo>
                    <a:lnTo>
                      <a:pt x="41" y="27"/>
                    </a:lnTo>
                    <a:lnTo>
                      <a:pt x="35" y="30"/>
                    </a:lnTo>
                    <a:lnTo>
                      <a:pt x="33" y="38"/>
                    </a:lnTo>
                    <a:lnTo>
                      <a:pt x="36" y="48"/>
                    </a:lnTo>
                    <a:lnTo>
                      <a:pt x="113" y="108"/>
                    </a:lnTo>
                    <a:lnTo>
                      <a:pt x="108" y="112"/>
                    </a:lnTo>
                    <a:lnTo>
                      <a:pt x="30" y="64"/>
                    </a:lnTo>
                    <a:lnTo>
                      <a:pt x="20" y="61"/>
                    </a:lnTo>
                    <a:lnTo>
                      <a:pt x="14" y="61"/>
                    </a:lnTo>
                    <a:lnTo>
                      <a:pt x="8" y="67"/>
                    </a:lnTo>
                    <a:lnTo>
                      <a:pt x="7" y="74"/>
                    </a:lnTo>
                    <a:lnTo>
                      <a:pt x="10" y="80"/>
                    </a:lnTo>
                    <a:lnTo>
                      <a:pt x="15" y="86"/>
                    </a:lnTo>
                    <a:lnTo>
                      <a:pt x="63" y="110"/>
                    </a:lnTo>
                    <a:lnTo>
                      <a:pt x="93" y="127"/>
                    </a:lnTo>
                    <a:lnTo>
                      <a:pt x="89" y="132"/>
                    </a:lnTo>
                    <a:lnTo>
                      <a:pt x="37" y="105"/>
                    </a:lnTo>
                    <a:lnTo>
                      <a:pt x="15" y="95"/>
                    </a:lnTo>
                    <a:lnTo>
                      <a:pt x="3" y="95"/>
                    </a:lnTo>
                    <a:lnTo>
                      <a:pt x="0" y="100"/>
                    </a:lnTo>
                    <a:lnTo>
                      <a:pt x="0" y="107"/>
                    </a:lnTo>
                    <a:lnTo>
                      <a:pt x="5" y="114"/>
                    </a:lnTo>
                    <a:lnTo>
                      <a:pt x="39" y="132"/>
                    </a:lnTo>
                    <a:lnTo>
                      <a:pt x="82" y="150"/>
                    </a:lnTo>
                    <a:lnTo>
                      <a:pt x="100" y="161"/>
                    </a:lnTo>
                    <a:lnTo>
                      <a:pt x="117" y="175"/>
                    </a:lnTo>
                    <a:lnTo>
                      <a:pt x="129" y="189"/>
                    </a:lnTo>
                    <a:lnTo>
                      <a:pt x="142" y="195"/>
                    </a:lnTo>
                    <a:lnTo>
                      <a:pt x="160" y="199"/>
                    </a:lnTo>
                    <a:lnTo>
                      <a:pt x="192" y="197"/>
                    </a:lnTo>
                    <a:lnTo>
                      <a:pt x="202" y="192"/>
                    </a:lnTo>
                    <a:lnTo>
                      <a:pt x="430" y="415"/>
                    </a:lnTo>
                    <a:lnTo>
                      <a:pt x="441" y="423"/>
                    </a:lnTo>
                    <a:lnTo>
                      <a:pt x="448" y="427"/>
                    </a:lnTo>
                    <a:lnTo>
                      <a:pt x="458" y="425"/>
                    </a:lnTo>
                    <a:lnTo>
                      <a:pt x="465" y="420"/>
                    </a:lnTo>
                    <a:lnTo>
                      <a:pt x="471" y="409"/>
                    </a:lnTo>
                    <a:lnTo>
                      <a:pt x="504" y="350"/>
                    </a:lnTo>
                    <a:lnTo>
                      <a:pt x="490" y="313"/>
                    </a:lnTo>
                  </a:path>
                </a:pathLst>
              </a:custGeom>
              <a:solidFill>
                <a:srgbClr val="F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87054" name="Group 5"/>
              <p:cNvGrpSpPr>
                <a:grpSpLocks/>
              </p:cNvGrpSpPr>
              <p:nvPr/>
            </p:nvGrpSpPr>
            <p:grpSpPr bwMode="auto">
              <a:xfrm>
                <a:off x="5600" y="3234"/>
                <a:ext cx="508" cy="918"/>
                <a:chOff x="5600" y="3234"/>
                <a:chExt cx="508" cy="918"/>
              </a:xfrm>
            </p:grpSpPr>
            <p:sp>
              <p:nvSpPr>
                <p:cNvPr id="87104" name="Freeform 6"/>
                <p:cNvSpPr>
                  <a:spLocks/>
                </p:cNvSpPr>
                <p:nvPr/>
              </p:nvSpPr>
              <p:spPr bwMode="auto">
                <a:xfrm>
                  <a:off x="5627" y="3721"/>
                  <a:ext cx="481" cy="431"/>
                </a:xfrm>
                <a:custGeom>
                  <a:avLst/>
                  <a:gdLst>
                    <a:gd name="T0" fmla="*/ 339 w 481"/>
                    <a:gd name="T1" fmla="*/ 7 h 431"/>
                    <a:gd name="T2" fmla="*/ 480 w 481"/>
                    <a:gd name="T3" fmla="*/ 390 h 431"/>
                    <a:gd name="T4" fmla="*/ 474 w 481"/>
                    <a:gd name="T5" fmla="*/ 398 h 431"/>
                    <a:gd name="T6" fmla="*/ 464 w 481"/>
                    <a:gd name="T7" fmla="*/ 391 h 431"/>
                    <a:gd name="T8" fmla="*/ 328 w 481"/>
                    <a:gd name="T9" fmla="*/ 23 h 431"/>
                    <a:gd name="T10" fmla="*/ 320 w 481"/>
                    <a:gd name="T11" fmla="*/ 19 h 431"/>
                    <a:gd name="T12" fmla="*/ 269 w 481"/>
                    <a:gd name="T13" fmla="*/ 17 h 431"/>
                    <a:gd name="T14" fmla="*/ 201 w 481"/>
                    <a:gd name="T15" fmla="*/ 20 h 431"/>
                    <a:gd name="T16" fmla="*/ 141 w 481"/>
                    <a:gd name="T17" fmla="*/ 23 h 431"/>
                    <a:gd name="T18" fmla="*/ 124 w 481"/>
                    <a:gd name="T19" fmla="*/ 29 h 431"/>
                    <a:gd name="T20" fmla="*/ 114 w 481"/>
                    <a:gd name="T21" fmla="*/ 39 h 431"/>
                    <a:gd name="T22" fmla="*/ 107 w 481"/>
                    <a:gd name="T23" fmla="*/ 50 h 431"/>
                    <a:gd name="T24" fmla="*/ 12 w 481"/>
                    <a:gd name="T25" fmla="*/ 426 h 431"/>
                    <a:gd name="T26" fmla="*/ 5 w 481"/>
                    <a:gd name="T27" fmla="*/ 430 h 431"/>
                    <a:gd name="T28" fmla="*/ 0 w 481"/>
                    <a:gd name="T29" fmla="*/ 423 h 431"/>
                    <a:gd name="T30" fmla="*/ 93 w 481"/>
                    <a:gd name="T31" fmla="*/ 49 h 431"/>
                    <a:gd name="T32" fmla="*/ 102 w 481"/>
                    <a:gd name="T33" fmla="*/ 28 h 431"/>
                    <a:gd name="T34" fmla="*/ 110 w 481"/>
                    <a:gd name="T35" fmla="*/ 20 h 431"/>
                    <a:gd name="T36" fmla="*/ 118 w 481"/>
                    <a:gd name="T37" fmla="*/ 14 h 431"/>
                    <a:gd name="T38" fmla="*/ 129 w 481"/>
                    <a:gd name="T39" fmla="*/ 9 h 431"/>
                    <a:gd name="T40" fmla="*/ 148 w 481"/>
                    <a:gd name="T41" fmla="*/ 7 h 431"/>
                    <a:gd name="T42" fmla="*/ 212 w 481"/>
                    <a:gd name="T43" fmla="*/ 2 h 431"/>
                    <a:gd name="T44" fmla="*/ 280 w 481"/>
                    <a:gd name="T45" fmla="*/ 0 h 431"/>
                    <a:gd name="T46" fmla="*/ 313 w 481"/>
                    <a:gd name="T47" fmla="*/ 1 h 431"/>
                    <a:gd name="T48" fmla="*/ 329 w 481"/>
                    <a:gd name="T49" fmla="*/ 2 h 431"/>
                    <a:gd name="T50" fmla="*/ 339 w 481"/>
                    <a:gd name="T51" fmla="*/ 7 h 4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81"/>
                    <a:gd name="T79" fmla="*/ 0 h 431"/>
                    <a:gd name="T80" fmla="*/ 481 w 481"/>
                    <a:gd name="T81" fmla="*/ 431 h 43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81" h="431">
                      <a:moveTo>
                        <a:pt x="339" y="7"/>
                      </a:moveTo>
                      <a:lnTo>
                        <a:pt x="480" y="390"/>
                      </a:lnTo>
                      <a:lnTo>
                        <a:pt x="474" y="398"/>
                      </a:lnTo>
                      <a:lnTo>
                        <a:pt x="464" y="391"/>
                      </a:lnTo>
                      <a:lnTo>
                        <a:pt x="328" y="23"/>
                      </a:lnTo>
                      <a:lnTo>
                        <a:pt x="320" y="19"/>
                      </a:lnTo>
                      <a:lnTo>
                        <a:pt x="269" y="17"/>
                      </a:lnTo>
                      <a:lnTo>
                        <a:pt x="201" y="20"/>
                      </a:lnTo>
                      <a:lnTo>
                        <a:pt x="141" y="23"/>
                      </a:lnTo>
                      <a:lnTo>
                        <a:pt x="124" y="29"/>
                      </a:lnTo>
                      <a:lnTo>
                        <a:pt x="114" y="39"/>
                      </a:lnTo>
                      <a:lnTo>
                        <a:pt x="107" y="50"/>
                      </a:lnTo>
                      <a:lnTo>
                        <a:pt x="12" y="426"/>
                      </a:lnTo>
                      <a:lnTo>
                        <a:pt x="5" y="430"/>
                      </a:lnTo>
                      <a:lnTo>
                        <a:pt x="0" y="423"/>
                      </a:lnTo>
                      <a:lnTo>
                        <a:pt x="93" y="49"/>
                      </a:lnTo>
                      <a:lnTo>
                        <a:pt x="102" y="28"/>
                      </a:lnTo>
                      <a:lnTo>
                        <a:pt x="110" y="20"/>
                      </a:lnTo>
                      <a:lnTo>
                        <a:pt x="118" y="14"/>
                      </a:lnTo>
                      <a:lnTo>
                        <a:pt x="129" y="9"/>
                      </a:lnTo>
                      <a:lnTo>
                        <a:pt x="148" y="7"/>
                      </a:lnTo>
                      <a:lnTo>
                        <a:pt x="212" y="2"/>
                      </a:lnTo>
                      <a:lnTo>
                        <a:pt x="280" y="0"/>
                      </a:lnTo>
                      <a:lnTo>
                        <a:pt x="313" y="1"/>
                      </a:lnTo>
                      <a:lnTo>
                        <a:pt x="329" y="2"/>
                      </a:lnTo>
                      <a:lnTo>
                        <a:pt x="339" y="7"/>
                      </a:lnTo>
                    </a:path>
                  </a:pathLst>
                </a:custGeom>
                <a:solidFill>
                  <a:srgbClr val="3F1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7105" name="Freeform 7"/>
                <p:cNvSpPr>
                  <a:spLocks/>
                </p:cNvSpPr>
                <p:nvPr/>
              </p:nvSpPr>
              <p:spPr bwMode="auto">
                <a:xfrm>
                  <a:off x="5600" y="3234"/>
                  <a:ext cx="502" cy="502"/>
                </a:xfrm>
                <a:custGeom>
                  <a:avLst/>
                  <a:gdLst>
                    <a:gd name="T0" fmla="*/ 399 w 502"/>
                    <a:gd name="T1" fmla="*/ 0 h 502"/>
                    <a:gd name="T2" fmla="*/ 469 w 502"/>
                    <a:gd name="T3" fmla="*/ 0 h 502"/>
                    <a:gd name="T4" fmla="*/ 498 w 502"/>
                    <a:gd name="T5" fmla="*/ 19 h 502"/>
                    <a:gd name="T6" fmla="*/ 501 w 502"/>
                    <a:gd name="T7" fmla="*/ 65 h 502"/>
                    <a:gd name="T8" fmla="*/ 425 w 502"/>
                    <a:gd name="T9" fmla="*/ 334 h 502"/>
                    <a:gd name="T10" fmla="*/ 418 w 502"/>
                    <a:gd name="T11" fmla="*/ 361 h 502"/>
                    <a:gd name="T12" fmla="*/ 416 w 502"/>
                    <a:gd name="T13" fmla="*/ 390 h 502"/>
                    <a:gd name="T14" fmla="*/ 411 w 502"/>
                    <a:gd name="T15" fmla="*/ 452 h 502"/>
                    <a:gd name="T16" fmla="*/ 398 w 502"/>
                    <a:gd name="T17" fmla="*/ 481 h 502"/>
                    <a:gd name="T18" fmla="*/ 379 w 502"/>
                    <a:gd name="T19" fmla="*/ 486 h 502"/>
                    <a:gd name="T20" fmla="*/ 357 w 502"/>
                    <a:gd name="T21" fmla="*/ 488 h 502"/>
                    <a:gd name="T22" fmla="*/ 297 w 502"/>
                    <a:gd name="T23" fmla="*/ 491 h 502"/>
                    <a:gd name="T24" fmla="*/ 185 w 502"/>
                    <a:gd name="T25" fmla="*/ 496 h 502"/>
                    <a:gd name="T26" fmla="*/ 98 w 502"/>
                    <a:gd name="T27" fmla="*/ 501 h 502"/>
                    <a:gd name="T28" fmla="*/ 76 w 502"/>
                    <a:gd name="T29" fmla="*/ 494 h 502"/>
                    <a:gd name="T30" fmla="*/ 59 w 502"/>
                    <a:gd name="T31" fmla="*/ 474 h 502"/>
                    <a:gd name="T32" fmla="*/ 40 w 502"/>
                    <a:gd name="T33" fmla="*/ 447 h 502"/>
                    <a:gd name="T34" fmla="*/ 25 w 502"/>
                    <a:gd name="T35" fmla="*/ 418 h 502"/>
                    <a:gd name="T36" fmla="*/ 15 w 502"/>
                    <a:gd name="T37" fmla="*/ 401 h 502"/>
                    <a:gd name="T38" fmla="*/ 10 w 502"/>
                    <a:gd name="T39" fmla="*/ 387 h 502"/>
                    <a:gd name="T40" fmla="*/ 1 w 502"/>
                    <a:gd name="T41" fmla="*/ 364 h 502"/>
                    <a:gd name="T42" fmla="*/ 0 w 502"/>
                    <a:gd name="T43" fmla="*/ 354 h 502"/>
                    <a:gd name="T44" fmla="*/ 1 w 502"/>
                    <a:gd name="T45" fmla="*/ 340 h 502"/>
                    <a:gd name="T46" fmla="*/ 8 w 502"/>
                    <a:gd name="T47" fmla="*/ 332 h 502"/>
                    <a:gd name="T48" fmla="*/ 22 w 502"/>
                    <a:gd name="T49" fmla="*/ 323 h 502"/>
                    <a:gd name="T50" fmla="*/ 39 w 502"/>
                    <a:gd name="T51" fmla="*/ 323 h 502"/>
                    <a:gd name="T52" fmla="*/ 59 w 502"/>
                    <a:gd name="T53" fmla="*/ 323 h 502"/>
                    <a:gd name="T54" fmla="*/ 337 w 502"/>
                    <a:gd name="T55" fmla="*/ 332 h 502"/>
                    <a:gd name="T56" fmla="*/ 343 w 502"/>
                    <a:gd name="T57" fmla="*/ 267 h 502"/>
                    <a:gd name="T58" fmla="*/ 353 w 502"/>
                    <a:gd name="T59" fmla="*/ 143 h 502"/>
                    <a:gd name="T60" fmla="*/ 359 w 502"/>
                    <a:gd name="T61" fmla="*/ 58 h 502"/>
                    <a:gd name="T62" fmla="*/ 369 w 502"/>
                    <a:gd name="T63" fmla="*/ 22 h 502"/>
                    <a:gd name="T64" fmla="*/ 399 w 502"/>
                    <a:gd name="T65" fmla="*/ 0 h 50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2"/>
                    <a:gd name="T100" fmla="*/ 0 h 502"/>
                    <a:gd name="T101" fmla="*/ 502 w 502"/>
                    <a:gd name="T102" fmla="*/ 502 h 50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2" h="502">
                      <a:moveTo>
                        <a:pt x="399" y="0"/>
                      </a:moveTo>
                      <a:lnTo>
                        <a:pt x="469" y="0"/>
                      </a:lnTo>
                      <a:lnTo>
                        <a:pt x="498" y="19"/>
                      </a:lnTo>
                      <a:lnTo>
                        <a:pt x="501" y="65"/>
                      </a:lnTo>
                      <a:lnTo>
                        <a:pt x="425" y="334"/>
                      </a:lnTo>
                      <a:lnTo>
                        <a:pt x="418" y="361"/>
                      </a:lnTo>
                      <a:lnTo>
                        <a:pt x="416" y="390"/>
                      </a:lnTo>
                      <a:lnTo>
                        <a:pt x="411" y="452"/>
                      </a:lnTo>
                      <a:lnTo>
                        <a:pt x="398" y="481"/>
                      </a:lnTo>
                      <a:lnTo>
                        <a:pt x="379" y="486"/>
                      </a:lnTo>
                      <a:lnTo>
                        <a:pt x="357" y="488"/>
                      </a:lnTo>
                      <a:lnTo>
                        <a:pt x="297" y="491"/>
                      </a:lnTo>
                      <a:lnTo>
                        <a:pt x="185" y="496"/>
                      </a:lnTo>
                      <a:lnTo>
                        <a:pt x="98" y="501"/>
                      </a:lnTo>
                      <a:lnTo>
                        <a:pt x="76" y="494"/>
                      </a:lnTo>
                      <a:lnTo>
                        <a:pt x="59" y="474"/>
                      </a:lnTo>
                      <a:lnTo>
                        <a:pt x="40" y="447"/>
                      </a:lnTo>
                      <a:lnTo>
                        <a:pt x="25" y="418"/>
                      </a:lnTo>
                      <a:lnTo>
                        <a:pt x="15" y="401"/>
                      </a:lnTo>
                      <a:lnTo>
                        <a:pt x="10" y="387"/>
                      </a:lnTo>
                      <a:lnTo>
                        <a:pt x="1" y="364"/>
                      </a:lnTo>
                      <a:lnTo>
                        <a:pt x="0" y="354"/>
                      </a:lnTo>
                      <a:lnTo>
                        <a:pt x="1" y="340"/>
                      </a:lnTo>
                      <a:lnTo>
                        <a:pt x="8" y="332"/>
                      </a:lnTo>
                      <a:lnTo>
                        <a:pt x="22" y="323"/>
                      </a:lnTo>
                      <a:lnTo>
                        <a:pt x="39" y="323"/>
                      </a:lnTo>
                      <a:lnTo>
                        <a:pt x="59" y="323"/>
                      </a:lnTo>
                      <a:lnTo>
                        <a:pt x="337" y="332"/>
                      </a:lnTo>
                      <a:lnTo>
                        <a:pt x="343" y="267"/>
                      </a:lnTo>
                      <a:lnTo>
                        <a:pt x="353" y="143"/>
                      </a:lnTo>
                      <a:lnTo>
                        <a:pt x="359" y="58"/>
                      </a:lnTo>
                      <a:lnTo>
                        <a:pt x="369" y="22"/>
                      </a:lnTo>
                      <a:lnTo>
                        <a:pt x="399" y="0"/>
                      </a:lnTo>
                    </a:path>
                  </a:pathLst>
                </a:custGeom>
                <a:solidFill>
                  <a:srgbClr val="9F7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87055" name="Freeform 8"/>
              <p:cNvSpPr>
                <a:spLocks/>
              </p:cNvSpPr>
              <p:nvPr/>
            </p:nvSpPr>
            <p:spPr bwMode="auto">
              <a:xfrm>
                <a:off x="5340" y="3076"/>
                <a:ext cx="603" cy="1055"/>
              </a:xfrm>
              <a:custGeom>
                <a:avLst/>
                <a:gdLst>
                  <a:gd name="T0" fmla="*/ 238 w 603"/>
                  <a:gd name="T1" fmla="*/ 20 h 1055"/>
                  <a:gd name="T2" fmla="*/ 187 w 603"/>
                  <a:gd name="T3" fmla="*/ 77 h 1055"/>
                  <a:gd name="T4" fmla="*/ 161 w 603"/>
                  <a:gd name="T5" fmla="*/ 118 h 1055"/>
                  <a:gd name="T6" fmla="*/ 135 w 603"/>
                  <a:gd name="T7" fmla="*/ 152 h 1055"/>
                  <a:gd name="T8" fmla="*/ 141 w 603"/>
                  <a:gd name="T9" fmla="*/ 200 h 1055"/>
                  <a:gd name="T10" fmla="*/ 164 w 603"/>
                  <a:gd name="T11" fmla="*/ 206 h 1055"/>
                  <a:gd name="T12" fmla="*/ 161 w 603"/>
                  <a:gd name="T13" fmla="*/ 243 h 1055"/>
                  <a:gd name="T14" fmla="*/ 169 w 603"/>
                  <a:gd name="T15" fmla="*/ 292 h 1055"/>
                  <a:gd name="T16" fmla="*/ 212 w 603"/>
                  <a:gd name="T17" fmla="*/ 312 h 1055"/>
                  <a:gd name="T18" fmla="*/ 229 w 603"/>
                  <a:gd name="T19" fmla="*/ 364 h 1055"/>
                  <a:gd name="T20" fmla="*/ 193 w 603"/>
                  <a:gd name="T21" fmla="*/ 390 h 1055"/>
                  <a:gd name="T22" fmla="*/ 81 w 603"/>
                  <a:gd name="T23" fmla="*/ 390 h 1055"/>
                  <a:gd name="T24" fmla="*/ 21 w 603"/>
                  <a:gd name="T25" fmla="*/ 412 h 1055"/>
                  <a:gd name="T26" fmla="*/ 0 w 603"/>
                  <a:gd name="T27" fmla="*/ 470 h 1055"/>
                  <a:gd name="T28" fmla="*/ 26 w 603"/>
                  <a:gd name="T29" fmla="*/ 572 h 1055"/>
                  <a:gd name="T30" fmla="*/ 95 w 603"/>
                  <a:gd name="T31" fmla="*/ 710 h 1055"/>
                  <a:gd name="T32" fmla="*/ 166 w 603"/>
                  <a:gd name="T33" fmla="*/ 905 h 1055"/>
                  <a:gd name="T34" fmla="*/ 198 w 603"/>
                  <a:gd name="T35" fmla="*/ 1054 h 1055"/>
                  <a:gd name="T36" fmla="*/ 261 w 603"/>
                  <a:gd name="T37" fmla="*/ 1013 h 1055"/>
                  <a:gd name="T38" fmla="*/ 327 w 603"/>
                  <a:gd name="T39" fmla="*/ 985 h 1055"/>
                  <a:gd name="T40" fmla="*/ 355 w 603"/>
                  <a:gd name="T41" fmla="*/ 965 h 1055"/>
                  <a:gd name="T42" fmla="*/ 407 w 603"/>
                  <a:gd name="T43" fmla="*/ 991 h 1055"/>
                  <a:gd name="T44" fmla="*/ 436 w 603"/>
                  <a:gd name="T45" fmla="*/ 994 h 1055"/>
                  <a:gd name="T46" fmla="*/ 409 w 603"/>
                  <a:gd name="T47" fmla="*/ 928 h 1055"/>
                  <a:gd name="T48" fmla="*/ 324 w 603"/>
                  <a:gd name="T49" fmla="*/ 823 h 1055"/>
                  <a:gd name="T50" fmla="*/ 312 w 603"/>
                  <a:gd name="T51" fmla="*/ 742 h 1055"/>
                  <a:gd name="T52" fmla="*/ 315 w 603"/>
                  <a:gd name="T53" fmla="*/ 627 h 1055"/>
                  <a:gd name="T54" fmla="*/ 361 w 603"/>
                  <a:gd name="T55" fmla="*/ 587 h 1055"/>
                  <a:gd name="T56" fmla="*/ 453 w 603"/>
                  <a:gd name="T57" fmla="*/ 607 h 1055"/>
                  <a:gd name="T58" fmla="*/ 525 w 603"/>
                  <a:gd name="T59" fmla="*/ 621 h 1055"/>
                  <a:gd name="T60" fmla="*/ 579 w 603"/>
                  <a:gd name="T61" fmla="*/ 604 h 1055"/>
                  <a:gd name="T62" fmla="*/ 602 w 603"/>
                  <a:gd name="T63" fmla="*/ 542 h 1055"/>
                  <a:gd name="T64" fmla="*/ 579 w 603"/>
                  <a:gd name="T65" fmla="*/ 476 h 1055"/>
                  <a:gd name="T66" fmla="*/ 513 w 603"/>
                  <a:gd name="T67" fmla="*/ 352 h 1055"/>
                  <a:gd name="T68" fmla="*/ 453 w 603"/>
                  <a:gd name="T69" fmla="*/ 264 h 1055"/>
                  <a:gd name="T70" fmla="*/ 412 w 603"/>
                  <a:gd name="T71" fmla="*/ 176 h 1055"/>
                  <a:gd name="T72" fmla="*/ 395 w 603"/>
                  <a:gd name="T73" fmla="*/ 86 h 1055"/>
                  <a:gd name="T74" fmla="*/ 373 w 603"/>
                  <a:gd name="T75" fmla="*/ 23 h 1055"/>
                  <a:gd name="T76" fmla="*/ 335 w 603"/>
                  <a:gd name="T77" fmla="*/ 5 h 1055"/>
                  <a:gd name="T78" fmla="*/ 265 w 603"/>
                  <a:gd name="T79" fmla="*/ 0 h 10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03"/>
                  <a:gd name="T121" fmla="*/ 0 h 1055"/>
                  <a:gd name="T122" fmla="*/ 603 w 603"/>
                  <a:gd name="T123" fmla="*/ 1055 h 105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03" h="1055">
                    <a:moveTo>
                      <a:pt x="265" y="0"/>
                    </a:moveTo>
                    <a:lnTo>
                      <a:pt x="238" y="20"/>
                    </a:lnTo>
                    <a:lnTo>
                      <a:pt x="204" y="51"/>
                    </a:lnTo>
                    <a:lnTo>
                      <a:pt x="187" y="77"/>
                    </a:lnTo>
                    <a:lnTo>
                      <a:pt x="173" y="101"/>
                    </a:lnTo>
                    <a:lnTo>
                      <a:pt x="161" y="118"/>
                    </a:lnTo>
                    <a:lnTo>
                      <a:pt x="144" y="135"/>
                    </a:lnTo>
                    <a:lnTo>
                      <a:pt x="135" y="152"/>
                    </a:lnTo>
                    <a:lnTo>
                      <a:pt x="135" y="183"/>
                    </a:lnTo>
                    <a:lnTo>
                      <a:pt x="141" y="200"/>
                    </a:lnTo>
                    <a:lnTo>
                      <a:pt x="152" y="203"/>
                    </a:lnTo>
                    <a:lnTo>
                      <a:pt x="164" y="206"/>
                    </a:lnTo>
                    <a:lnTo>
                      <a:pt x="166" y="221"/>
                    </a:lnTo>
                    <a:lnTo>
                      <a:pt x="161" y="243"/>
                    </a:lnTo>
                    <a:lnTo>
                      <a:pt x="161" y="275"/>
                    </a:lnTo>
                    <a:lnTo>
                      <a:pt x="169" y="292"/>
                    </a:lnTo>
                    <a:lnTo>
                      <a:pt x="198" y="312"/>
                    </a:lnTo>
                    <a:lnTo>
                      <a:pt x="212" y="312"/>
                    </a:lnTo>
                    <a:lnTo>
                      <a:pt x="224" y="323"/>
                    </a:lnTo>
                    <a:lnTo>
                      <a:pt x="229" y="364"/>
                    </a:lnTo>
                    <a:lnTo>
                      <a:pt x="229" y="398"/>
                    </a:lnTo>
                    <a:lnTo>
                      <a:pt x="193" y="390"/>
                    </a:lnTo>
                    <a:lnTo>
                      <a:pt x="138" y="390"/>
                    </a:lnTo>
                    <a:lnTo>
                      <a:pt x="81" y="390"/>
                    </a:lnTo>
                    <a:lnTo>
                      <a:pt x="43" y="398"/>
                    </a:lnTo>
                    <a:lnTo>
                      <a:pt x="21" y="412"/>
                    </a:lnTo>
                    <a:lnTo>
                      <a:pt x="4" y="441"/>
                    </a:lnTo>
                    <a:lnTo>
                      <a:pt x="0" y="470"/>
                    </a:lnTo>
                    <a:lnTo>
                      <a:pt x="6" y="504"/>
                    </a:lnTo>
                    <a:lnTo>
                      <a:pt x="26" y="572"/>
                    </a:lnTo>
                    <a:lnTo>
                      <a:pt x="58" y="644"/>
                    </a:lnTo>
                    <a:lnTo>
                      <a:pt x="95" y="710"/>
                    </a:lnTo>
                    <a:lnTo>
                      <a:pt x="138" y="823"/>
                    </a:lnTo>
                    <a:lnTo>
                      <a:pt x="166" y="905"/>
                    </a:lnTo>
                    <a:lnTo>
                      <a:pt x="187" y="999"/>
                    </a:lnTo>
                    <a:lnTo>
                      <a:pt x="198" y="1054"/>
                    </a:lnTo>
                    <a:lnTo>
                      <a:pt x="229" y="1037"/>
                    </a:lnTo>
                    <a:lnTo>
                      <a:pt x="261" y="1013"/>
                    </a:lnTo>
                    <a:lnTo>
                      <a:pt x="301" y="988"/>
                    </a:lnTo>
                    <a:lnTo>
                      <a:pt x="327" y="985"/>
                    </a:lnTo>
                    <a:lnTo>
                      <a:pt x="338" y="977"/>
                    </a:lnTo>
                    <a:lnTo>
                      <a:pt x="355" y="965"/>
                    </a:lnTo>
                    <a:lnTo>
                      <a:pt x="387" y="974"/>
                    </a:lnTo>
                    <a:lnTo>
                      <a:pt x="407" y="991"/>
                    </a:lnTo>
                    <a:lnTo>
                      <a:pt x="421" y="996"/>
                    </a:lnTo>
                    <a:lnTo>
                      <a:pt x="436" y="994"/>
                    </a:lnTo>
                    <a:lnTo>
                      <a:pt x="427" y="979"/>
                    </a:lnTo>
                    <a:lnTo>
                      <a:pt x="409" y="928"/>
                    </a:lnTo>
                    <a:lnTo>
                      <a:pt x="366" y="865"/>
                    </a:lnTo>
                    <a:lnTo>
                      <a:pt x="324" y="823"/>
                    </a:lnTo>
                    <a:lnTo>
                      <a:pt x="318" y="794"/>
                    </a:lnTo>
                    <a:lnTo>
                      <a:pt x="312" y="742"/>
                    </a:lnTo>
                    <a:lnTo>
                      <a:pt x="310" y="676"/>
                    </a:lnTo>
                    <a:lnTo>
                      <a:pt x="315" y="627"/>
                    </a:lnTo>
                    <a:lnTo>
                      <a:pt x="324" y="601"/>
                    </a:lnTo>
                    <a:lnTo>
                      <a:pt x="361" y="587"/>
                    </a:lnTo>
                    <a:lnTo>
                      <a:pt x="398" y="592"/>
                    </a:lnTo>
                    <a:lnTo>
                      <a:pt x="453" y="607"/>
                    </a:lnTo>
                    <a:lnTo>
                      <a:pt x="504" y="616"/>
                    </a:lnTo>
                    <a:lnTo>
                      <a:pt x="525" y="621"/>
                    </a:lnTo>
                    <a:lnTo>
                      <a:pt x="559" y="616"/>
                    </a:lnTo>
                    <a:lnTo>
                      <a:pt x="579" y="604"/>
                    </a:lnTo>
                    <a:lnTo>
                      <a:pt x="596" y="575"/>
                    </a:lnTo>
                    <a:lnTo>
                      <a:pt x="602" y="542"/>
                    </a:lnTo>
                    <a:lnTo>
                      <a:pt x="590" y="499"/>
                    </a:lnTo>
                    <a:lnTo>
                      <a:pt x="579" y="476"/>
                    </a:lnTo>
                    <a:lnTo>
                      <a:pt x="547" y="412"/>
                    </a:lnTo>
                    <a:lnTo>
                      <a:pt x="513" y="352"/>
                    </a:lnTo>
                    <a:lnTo>
                      <a:pt x="481" y="303"/>
                    </a:lnTo>
                    <a:lnTo>
                      <a:pt x="453" y="264"/>
                    </a:lnTo>
                    <a:lnTo>
                      <a:pt x="430" y="214"/>
                    </a:lnTo>
                    <a:lnTo>
                      <a:pt x="412" y="176"/>
                    </a:lnTo>
                    <a:lnTo>
                      <a:pt x="407" y="132"/>
                    </a:lnTo>
                    <a:lnTo>
                      <a:pt x="395" y="86"/>
                    </a:lnTo>
                    <a:lnTo>
                      <a:pt x="387" y="49"/>
                    </a:lnTo>
                    <a:lnTo>
                      <a:pt x="373" y="23"/>
                    </a:lnTo>
                    <a:lnTo>
                      <a:pt x="355" y="5"/>
                    </a:lnTo>
                    <a:lnTo>
                      <a:pt x="335" y="5"/>
                    </a:lnTo>
                    <a:lnTo>
                      <a:pt x="295" y="20"/>
                    </a:lnTo>
                    <a:lnTo>
                      <a:pt x="265" y="0"/>
                    </a:lnTo>
                  </a:path>
                </a:pathLst>
              </a:custGeom>
              <a:solidFill>
                <a:srgbClr val="9F3FD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7056" name="Freeform 9"/>
              <p:cNvSpPr>
                <a:spLocks/>
              </p:cNvSpPr>
              <p:nvPr/>
            </p:nvSpPr>
            <p:spPr bwMode="auto">
              <a:xfrm>
                <a:off x="4248" y="1982"/>
                <a:ext cx="1786" cy="871"/>
              </a:xfrm>
              <a:custGeom>
                <a:avLst/>
                <a:gdLst>
                  <a:gd name="T0" fmla="*/ 1003 w 1786"/>
                  <a:gd name="T1" fmla="*/ 106 h 871"/>
                  <a:gd name="T2" fmla="*/ 1107 w 1786"/>
                  <a:gd name="T3" fmla="*/ 94 h 871"/>
                  <a:gd name="T4" fmla="*/ 1194 w 1786"/>
                  <a:gd name="T5" fmla="*/ 103 h 871"/>
                  <a:gd name="T6" fmla="*/ 1269 w 1786"/>
                  <a:gd name="T7" fmla="*/ 123 h 871"/>
                  <a:gd name="T8" fmla="*/ 1345 w 1786"/>
                  <a:gd name="T9" fmla="*/ 159 h 871"/>
                  <a:gd name="T10" fmla="*/ 1408 w 1786"/>
                  <a:gd name="T11" fmla="*/ 212 h 871"/>
                  <a:gd name="T12" fmla="*/ 1440 w 1786"/>
                  <a:gd name="T13" fmla="*/ 261 h 871"/>
                  <a:gd name="T14" fmla="*/ 1482 w 1786"/>
                  <a:gd name="T15" fmla="*/ 285 h 871"/>
                  <a:gd name="T16" fmla="*/ 1554 w 1786"/>
                  <a:gd name="T17" fmla="*/ 283 h 871"/>
                  <a:gd name="T18" fmla="*/ 1620 w 1786"/>
                  <a:gd name="T19" fmla="*/ 298 h 871"/>
                  <a:gd name="T20" fmla="*/ 1684 w 1786"/>
                  <a:gd name="T21" fmla="*/ 330 h 871"/>
                  <a:gd name="T22" fmla="*/ 1726 w 1786"/>
                  <a:gd name="T23" fmla="*/ 368 h 871"/>
                  <a:gd name="T24" fmla="*/ 1762 w 1786"/>
                  <a:gd name="T25" fmla="*/ 423 h 871"/>
                  <a:gd name="T26" fmla="*/ 1780 w 1786"/>
                  <a:gd name="T27" fmla="*/ 481 h 871"/>
                  <a:gd name="T28" fmla="*/ 1785 w 1786"/>
                  <a:gd name="T29" fmla="*/ 528 h 871"/>
                  <a:gd name="T30" fmla="*/ 1779 w 1786"/>
                  <a:gd name="T31" fmla="*/ 582 h 871"/>
                  <a:gd name="T32" fmla="*/ 1761 w 1786"/>
                  <a:gd name="T33" fmla="*/ 632 h 871"/>
                  <a:gd name="T34" fmla="*/ 1724 w 1786"/>
                  <a:gd name="T35" fmla="*/ 686 h 871"/>
                  <a:gd name="T36" fmla="*/ 1673 w 1786"/>
                  <a:gd name="T37" fmla="*/ 730 h 871"/>
                  <a:gd name="T38" fmla="*/ 1618 w 1786"/>
                  <a:gd name="T39" fmla="*/ 757 h 871"/>
                  <a:gd name="T40" fmla="*/ 1564 w 1786"/>
                  <a:gd name="T41" fmla="*/ 770 h 871"/>
                  <a:gd name="T42" fmla="*/ 1501 w 1786"/>
                  <a:gd name="T43" fmla="*/ 771 h 871"/>
                  <a:gd name="T44" fmla="*/ 1446 w 1786"/>
                  <a:gd name="T45" fmla="*/ 759 h 871"/>
                  <a:gd name="T46" fmla="*/ 1411 w 1786"/>
                  <a:gd name="T47" fmla="*/ 773 h 871"/>
                  <a:gd name="T48" fmla="*/ 1359 w 1786"/>
                  <a:gd name="T49" fmla="*/ 805 h 871"/>
                  <a:gd name="T50" fmla="*/ 1294 w 1786"/>
                  <a:gd name="T51" fmla="*/ 836 h 871"/>
                  <a:gd name="T52" fmla="*/ 1209 w 1786"/>
                  <a:gd name="T53" fmla="*/ 858 h 871"/>
                  <a:gd name="T54" fmla="*/ 1122 w 1786"/>
                  <a:gd name="T55" fmla="*/ 870 h 871"/>
                  <a:gd name="T56" fmla="*/ 1049 w 1786"/>
                  <a:gd name="T57" fmla="*/ 870 h 871"/>
                  <a:gd name="T58" fmla="*/ 951 w 1786"/>
                  <a:gd name="T59" fmla="*/ 857 h 871"/>
                  <a:gd name="T60" fmla="*/ 876 w 1786"/>
                  <a:gd name="T61" fmla="*/ 838 h 871"/>
                  <a:gd name="T62" fmla="*/ 807 w 1786"/>
                  <a:gd name="T63" fmla="*/ 809 h 871"/>
                  <a:gd name="T64" fmla="*/ 763 w 1786"/>
                  <a:gd name="T65" fmla="*/ 804 h 871"/>
                  <a:gd name="T66" fmla="*/ 703 w 1786"/>
                  <a:gd name="T67" fmla="*/ 824 h 871"/>
                  <a:gd name="T68" fmla="*/ 645 w 1786"/>
                  <a:gd name="T69" fmla="*/ 831 h 871"/>
                  <a:gd name="T70" fmla="*/ 580 w 1786"/>
                  <a:gd name="T71" fmla="*/ 828 h 871"/>
                  <a:gd name="T72" fmla="*/ 513 w 1786"/>
                  <a:gd name="T73" fmla="*/ 809 h 871"/>
                  <a:gd name="T74" fmla="*/ 453 w 1786"/>
                  <a:gd name="T75" fmla="*/ 776 h 871"/>
                  <a:gd name="T76" fmla="*/ 375 w 1786"/>
                  <a:gd name="T77" fmla="*/ 797 h 871"/>
                  <a:gd name="T78" fmla="*/ 298 w 1786"/>
                  <a:gd name="T79" fmla="*/ 802 h 871"/>
                  <a:gd name="T80" fmla="*/ 194 w 1786"/>
                  <a:gd name="T81" fmla="*/ 780 h 871"/>
                  <a:gd name="T82" fmla="*/ 106 w 1786"/>
                  <a:gd name="T83" fmla="*/ 728 h 871"/>
                  <a:gd name="T84" fmla="*/ 46 w 1786"/>
                  <a:gd name="T85" fmla="*/ 664 h 871"/>
                  <a:gd name="T86" fmla="*/ 14 w 1786"/>
                  <a:gd name="T87" fmla="*/ 596 h 871"/>
                  <a:gd name="T88" fmla="*/ 0 w 1786"/>
                  <a:gd name="T89" fmla="*/ 520 h 871"/>
                  <a:gd name="T90" fmla="*/ 12 w 1786"/>
                  <a:gd name="T91" fmla="*/ 451 h 871"/>
                  <a:gd name="T92" fmla="*/ 45 w 1786"/>
                  <a:gd name="T93" fmla="*/ 381 h 871"/>
                  <a:gd name="T94" fmla="*/ 97 w 1786"/>
                  <a:gd name="T95" fmla="*/ 321 h 871"/>
                  <a:gd name="T96" fmla="*/ 152 w 1786"/>
                  <a:gd name="T97" fmla="*/ 283 h 871"/>
                  <a:gd name="T98" fmla="*/ 226 w 1786"/>
                  <a:gd name="T99" fmla="*/ 251 h 871"/>
                  <a:gd name="T100" fmla="*/ 292 w 1786"/>
                  <a:gd name="T101" fmla="*/ 241 h 871"/>
                  <a:gd name="T102" fmla="*/ 310 w 1786"/>
                  <a:gd name="T103" fmla="*/ 191 h 871"/>
                  <a:gd name="T104" fmla="*/ 341 w 1786"/>
                  <a:gd name="T105" fmla="*/ 141 h 871"/>
                  <a:gd name="T106" fmla="*/ 392 w 1786"/>
                  <a:gd name="T107" fmla="*/ 90 h 871"/>
                  <a:gd name="T108" fmla="*/ 452 w 1786"/>
                  <a:gd name="T109" fmla="*/ 51 h 871"/>
                  <a:gd name="T110" fmla="*/ 531 w 1786"/>
                  <a:gd name="T111" fmla="*/ 18 h 871"/>
                  <a:gd name="T112" fmla="*/ 613 w 1786"/>
                  <a:gd name="T113" fmla="*/ 3 h 871"/>
                  <a:gd name="T114" fmla="*/ 700 w 1786"/>
                  <a:gd name="T115" fmla="*/ 1 h 871"/>
                  <a:gd name="T116" fmla="*/ 789 w 1786"/>
                  <a:gd name="T117" fmla="*/ 17 h 871"/>
                  <a:gd name="T118" fmla="*/ 874 w 1786"/>
                  <a:gd name="T119" fmla="*/ 51 h 871"/>
                  <a:gd name="T120" fmla="*/ 936 w 1786"/>
                  <a:gd name="T121" fmla="*/ 93 h 8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86"/>
                  <a:gd name="T184" fmla="*/ 0 h 871"/>
                  <a:gd name="T185" fmla="*/ 1786 w 1786"/>
                  <a:gd name="T186" fmla="*/ 871 h 8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86" h="871">
                    <a:moveTo>
                      <a:pt x="961" y="115"/>
                    </a:moveTo>
                    <a:lnTo>
                      <a:pt x="1003" y="106"/>
                    </a:lnTo>
                    <a:lnTo>
                      <a:pt x="1059" y="97"/>
                    </a:lnTo>
                    <a:lnTo>
                      <a:pt x="1107" y="94"/>
                    </a:lnTo>
                    <a:lnTo>
                      <a:pt x="1158" y="99"/>
                    </a:lnTo>
                    <a:lnTo>
                      <a:pt x="1194" y="103"/>
                    </a:lnTo>
                    <a:lnTo>
                      <a:pt x="1231" y="111"/>
                    </a:lnTo>
                    <a:lnTo>
                      <a:pt x="1269" y="123"/>
                    </a:lnTo>
                    <a:lnTo>
                      <a:pt x="1306" y="139"/>
                    </a:lnTo>
                    <a:lnTo>
                      <a:pt x="1345" y="159"/>
                    </a:lnTo>
                    <a:lnTo>
                      <a:pt x="1383" y="187"/>
                    </a:lnTo>
                    <a:lnTo>
                      <a:pt x="1408" y="212"/>
                    </a:lnTo>
                    <a:lnTo>
                      <a:pt x="1425" y="236"/>
                    </a:lnTo>
                    <a:lnTo>
                      <a:pt x="1440" y="261"/>
                    </a:lnTo>
                    <a:lnTo>
                      <a:pt x="1451" y="294"/>
                    </a:lnTo>
                    <a:lnTo>
                      <a:pt x="1482" y="285"/>
                    </a:lnTo>
                    <a:lnTo>
                      <a:pt x="1520" y="282"/>
                    </a:lnTo>
                    <a:lnTo>
                      <a:pt x="1554" y="283"/>
                    </a:lnTo>
                    <a:lnTo>
                      <a:pt x="1590" y="289"/>
                    </a:lnTo>
                    <a:lnTo>
                      <a:pt x="1620" y="298"/>
                    </a:lnTo>
                    <a:lnTo>
                      <a:pt x="1651" y="310"/>
                    </a:lnTo>
                    <a:lnTo>
                      <a:pt x="1684" y="330"/>
                    </a:lnTo>
                    <a:lnTo>
                      <a:pt x="1704" y="348"/>
                    </a:lnTo>
                    <a:lnTo>
                      <a:pt x="1726" y="368"/>
                    </a:lnTo>
                    <a:lnTo>
                      <a:pt x="1744" y="390"/>
                    </a:lnTo>
                    <a:lnTo>
                      <a:pt x="1762" y="423"/>
                    </a:lnTo>
                    <a:lnTo>
                      <a:pt x="1773" y="451"/>
                    </a:lnTo>
                    <a:lnTo>
                      <a:pt x="1780" y="481"/>
                    </a:lnTo>
                    <a:lnTo>
                      <a:pt x="1783" y="505"/>
                    </a:lnTo>
                    <a:lnTo>
                      <a:pt x="1785" y="528"/>
                    </a:lnTo>
                    <a:lnTo>
                      <a:pt x="1783" y="556"/>
                    </a:lnTo>
                    <a:lnTo>
                      <a:pt x="1779" y="582"/>
                    </a:lnTo>
                    <a:lnTo>
                      <a:pt x="1771" y="606"/>
                    </a:lnTo>
                    <a:lnTo>
                      <a:pt x="1761" y="632"/>
                    </a:lnTo>
                    <a:lnTo>
                      <a:pt x="1744" y="660"/>
                    </a:lnTo>
                    <a:lnTo>
                      <a:pt x="1724" y="686"/>
                    </a:lnTo>
                    <a:lnTo>
                      <a:pt x="1702" y="708"/>
                    </a:lnTo>
                    <a:lnTo>
                      <a:pt x="1673" y="730"/>
                    </a:lnTo>
                    <a:lnTo>
                      <a:pt x="1644" y="746"/>
                    </a:lnTo>
                    <a:lnTo>
                      <a:pt x="1618" y="757"/>
                    </a:lnTo>
                    <a:lnTo>
                      <a:pt x="1593" y="764"/>
                    </a:lnTo>
                    <a:lnTo>
                      <a:pt x="1564" y="770"/>
                    </a:lnTo>
                    <a:lnTo>
                      <a:pt x="1533" y="771"/>
                    </a:lnTo>
                    <a:lnTo>
                      <a:pt x="1501" y="771"/>
                    </a:lnTo>
                    <a:lnTo>
                      <a:pt x="1470" y="766"/>
                    </a:lnTo>
                    <a:lnTo>
                      <a:pt x="1446" y="759"/>
                    </a:lnTo>
                    <a:lnTo>
                      <a:pt x="1429" y="754"/>
                    </a:lnTo>
                    <a:lnTo>
                      <a:pt x="1411" y="773"/>
                    </a:lnTo>
                    <a:lnTo>
                      <a:pt x="1386" y="790"/>
                    </a:lnTo>
                    <a:lnTo>
                      <a:pt x="1359" y="805"/>
                    </a:lnTo>
                    <a:lnTo>
                      <a:pt x="1330" y="821"/>
                    </a:lnTo>
                    <a:lnTo>
                      <a:pt x="1294" y="836"/>
                    </a:lnTo>
                    <a:lnTo>
                      <a:pt x="1255" y="848"/>
                    </a:lnTo>
                    <a:lnTo>
                      <a:pt x="1209" y="858"/>
                    </a:lnTo>
                    <a:lnTo>
                      <a:pt x="1167" y="866"/>
                    </a:lnTo>
                    <a:lnTo>
                      <a:pt x="1122" y="870"/>
                    </a:lnTo>
                    <a:lnTo>
                      <a:pt x="1086" y="870"/>
                    </a:lnTo>
                    <a:lnTo>
                      <a:pt x="1049" y="870"/>
                    </a:lnTo>
                    <a:lnTo>
                      <a:pt x="997" y="865"/>
                    </a:lnTo>
                    <a:lnTo>
                      <a:pt x="951" y="857"/>
                    </a:lnTo>
                    <a:lnTo>
                      <a:pt x="917" y="850"/>
                    </a:lnTo>
                    <a:lnTo>
                      <a:pt x="876" y="838"/>
                    </a:lnTo>
                    <a:lnTo>
                      <a:pt x="833" y="821"/>
                    </a:lnTo>
                    <a:lnTo>
                      <a:pt x="807" y="809"/>
                    </a:lnTo>
                    <a:lnTo>
                      <a:pt x="786" y="794"/>
                    </a:lnTo>
                    <a:lnTo>
                      <a:pt x="763" y="804"/>
                    </a:lnTo>
                    <a:lnTo>
                      <a:pt x="732" y="816"/>
                    </a:lnTo>
                    <a:lnTo>
                      <a:pt x="703" y="824"/>
                    </a:lnTo>
                    <a:lnTo>
                      <a:pt x="676" y="829"/>
                    </a:lnTo>
                    <a:lnTo>
                      <a:pt x="645" y="831"/>
                    </a:lnTo>
                    <a:lnTo>
                      <a:pt x="617" y="831"/>
                    </a:lnTo>
                    <a:lnTo>
                      <a:pt x="580" y="828"/>
                    </a:lnTo>
                    <a:lnTo>
                      <a:pt x="545" y="819"/>
                    </a:lnTo>
                    <a:lnTo>
                      <a:pt x="513" y="809"/>
                    </a:lnTo>
                    <a:lnTo>
                      <a:pt x="482" y="793"/>
                    </a:lnTo>
                    <a:lnTo>
                      <a:pt x="453" y="776"/>
                    </a:lnTo>
                    <a:lnTo>
                      <a:pt x="412" y="790"/>
                    </a:lnTo>
                    <a:lnTo>
                      <a:pt x="375" y="797"/>
                    </a:lnTo>
                    <a:lnTo>
                      <a:pt x="344" y="802"/>
                    </a:lnTo>
                    <a:lnTo>
                      <a:pt x="298" y="802"/>
                    </a:lnTo>
                    <a:lnTo>
                      <a:pt x="250" y="796"/>
                    </a:lnTo>
                    <a:lnTo>
                      <a:pt x="194" y="780"/>
                    </a:lnTo>
                    <a:lnTo>
                      <a:pt x="147" y="757"/>
                    </a:lnTo>
                    <a:lnTo>
                      <a:pt x="106" y="728"/>
                    </a:lnTo>
                    <a:lnTo>
                      <a:pt x="68" y="693"/>
                    </a:lnTo>
                    <a:lnTo>
                      <a:pt x="46" y="664"/>
                    </a:lnTo>
                    <a:lnTo>
                      <a:pt x="29" y="634"/>
                    </a:lnTo>
                    <a:lnTo>
                      <a:pt x="14" y="596"/>
                    </a:lnTo>
                    <a:lnTo>
                      <a:pt x="5" y="561"/>
                    </a:lnTo>
                    <a:lnTo>
                      <a:pt x="0" y="520"/>
                    </a:lnTo>
                    <a:lnTo>
                      <a:pt x="4" y="489"/>
                    </a:lnTo>
                    <a:lnTo>
                      <a:pt x="12" y="451"/>
                    </a:lnTo>
                    <a:lnTo>
                      <a:pt x="25" y="414"/>
                    </a:lnTo>
                    <a:lnTo>
                      <a:pt x="45" y="381"/>
                    </a:lnTo>
                    <a:lnTo>
                      <a:pt x="69" y="348"/>
                    </a:lnTo>
                    <a:lnTo>
                      <a:pt x="97" y="321"/>
                    </a:lnTo>
                    <a:lnTo>
                      <a:pt x="124" y="300"/>
                    </a:lnTo>
                    <a:lnTo>
                      <a:pt x="152" y="283"/>
                    </a:lnTo>
                    <a:lnTo>
                      <a:pt x="191" y="264"/>
                    </a:lnTo>
                    <a:lnTo>
                      <a:pt x="226" y="251"/>
                    </a:lnTo>
                    <a:lnTo>
                      <a:pt x="257" y="246"/>
                    </a:lnTo>
                    <a:lnTo>
                      <a:pt x="292" y="241"/>
                    </a:lnTo>
                    <a:lnTo>
                      <a:pt x="298" y="217"/>
                    </a:lnTo>
                    <a:lnTo>
                      <a:pt x="310" y="191"/>
                    </a:lnTo>
                    <a:lnTo>
                      <a:pt x="323" y="168"/>
                    </a:lnTo>
                    <a:lnTo>
                      <a:pt x="341" y="141"/>
                    </a:lnTo>
                    <a:lnTo>
                      <a:pt x="363" y="116"/>
                    </a:lnTo>
                    <a:lnTo>
                      <a:pt x="392" y="90"/>
                    </a:lnTo>
                    <a:lnTo>
                      <a:pt x="419" y="68"/>
                    </a:lnTo>
                    <a:lnTo>
                      <a:pt x="452" y="51"/>
                    </a:lnTo>
                    <a:lnTo>
                      <a:pt x="492" y="31"/>
                    </a:lnTo>
                    <a:lnTo>
                      <a:pt x="531" y="18"/>
                    </a:lnTo>
                    <a:lnTo>
                      <a:pt x="571" y="8"/>
                    </a:lnTo>
                    <a:lnTo>
                      <a:pt x="613" y="3"/>
                    </a:lnTo>
                    <a:lnTo>
                      <a:pt x="654" y="0"/>
                    </a:lnTo>
                    <a:lnTo>
                      <a:pt x="700" y="1"/>
                    </a:lnTo>
                    <a:lnTo>
                      <a:pt x="741" y="5"/>
                    </a:lnTo>
                    <a:lnTo>
                      <a:pt x="789" y="17"/>
                    </a:lnTo>
                    <a:lnTo>
                      <a:pt x="841" y="35"/>
                    </a:lnTo>
                    <a:lnTo>
                      <a:pt x="874" y="51"/>
                    </a:lnTo>
                    <a:lnTo>
                      <a:pt x="907" y="70"/>
                    </a:lnTo>
                    <a:lnTo>
                      <a:pt x="936" y="93"/>
                    </a:lnTo>
                    <a:lnTo>
                      <a:pt x="961" y="115"/>
                    </a:lnTo>
                  </a:path>
                </a:pathLst>
              </a:custGeom>
              <a:solidFill>
                <a:srgbClr val="3F7FFF"/>
              </a:solidFill>
              <a:ln w="50800" cap="rnd">
                <a:solidFill>
                  <a:srgbClr val="BFD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87057" name="Group 10"/>
              <p:cNvGrpSpPr>
                <a:grpSpLocks/>
              </p:cNvGrpSpPr>
              <p:nvPr/>
            </p:nvGrpSpPr>
            <p:grpSpPr bwMode="auto">
              <a:xfrm>
                <a:off x="4648" y="3355"/>
                <a:ext cx="974" cy="761"/>
                <a:chOff x="4648" y="3355"/>
                <a:chExt cx="974" cy="761"/>
              </a:xfrm>
            </p:grpSpPr>
            <p:sp>
              <p:nvSpPr>
                <p:cNvPr id="87102" name="Freeform 11"/>
                <p:cNvSpPr>
                  <a:spLocks/>
                </p:cNvSpPr>
                <p:nvPr/>
              </p:nvSpPr>
              <p:spPr bwMode="auto">
                <a:xfrm>
                  <a:off x="4721" y="3355"/>
                  <a:ext cx="811" cy="134"/>
                </a:xfrm>
                <a:custGeom>
                  <a:avLst/>
                  <a:gdLst>
                    <a:gd name="T0" fmla="*/ 538 w 811"/>
                    <a:gd name="T1" fmla="*/ 4 h 134"/>
                    <a:gd name="T2" fmla="*/ 611 w 811"/>
                    <a:gd name="T3" fmla="*/ 10 h 134"/>
                    <a:gd name="T4" fmla="*/ 680 w 811"/>
                    <a:gd name="T5" fmla="*/ 19 h 134"/>
                    <a:gd name="T6" fmla="*/ 722 w 811"/>
                    <a:gd name="T7" fmla="*/ 26 h 134"/>
                    <a:gd name="T8" fmla="*/ 753 w 811"/>
                    <a:gd name="T9" fmla="*/ 33 h 134"/>
                    <a:gd name="T10" fmla="*/ 774 w 811"/>
                    <a:gd name="T11" fmla="*/ 40 h 134"/>
                    <a:gd name="T12" fmla="*/ 790 w 811"/>
                    <a:gd name="T13" fmla="*/ 47 h 134"/>
                    <a:gd name="T14" fmla="*/ 802 w 811"/>
                    <a:gd name="T15" fmla="*/ 55 h 134"/>
                    <a:gd name="T16" fmla="*/ 808 w 811"/>
                    <a:gd name="T17" fmla="*/ 62 h 134"/>
                    <a:gd name="T18" fmla="*/ 809 w 811"/>
                    <a:gd name="T19" fmla="*/ 72 h 134"/>
                    <a:gd name="T20" fmla="*/ 803 w 811"/>
                    <a:gd name="T21" fmla="*/ 80 h 134"/>
                    <a:gd name="T22" fmla="*/ 791 w 811"/>
                    <a:gd name="T23" fmla="*/ 88 h 134"/>
                    <a:gd name="T24" fmla="*/ 776 w 811"/>
                    <a:gd name="T25" fmla="*/ 95 h 134"/>
                    <a:gd name="T26" fmla="*/ 748 w 811"/>
                    <a:gd name="T27" fmla="*/ 103 h 134"/>
                    <a:gd name="T28" fmla="*/ 716 w 811"/>
                    <a:gd name="T29" fmla="*/ 111 h 134"/>
                    <a:gd name="T30" fmla="*/ 661 w 811"/>
                    <a:gd name="T31" fmla="*/ 120 h 134"/>
                    <a:gd name="T32" fmla="*/ 608 w 811"/>
                    <a:gd name="T33" fmla="*/ 126 h 134"/>
                    <a:gd name="T34" fmla="*/ 539 w 811"/>
                    <a:gd name="T35" fmla="*/ 130 h 134"/>
                    <a:gd name="T36" fmla="*/ 448 w 811"/>
                    <a:gd name="T37" fmla="*/ 133 h 134"/>
                    <a:gd name="T38" fmla="*/ 266 w 811"/>
                    <a:gd name="T39" fmla="*/ 130 h 134"/>
                    <a:gd name="T40" fmla="*/ 154 w 811"/>
                    <a:gd name="T41" fmla="*/ 120 h 134"/>
                    <a:gd name="T42" fmla="*/ 89 w 811"/>
                    <a:gd name="T43" fmla="*/ 110 h 134"/>
                    <a:gd name="T44" fmla="*/ 53 w 811"/>
                    <a:gd name="T45" fmla="*/ 101 h 134"/>
                    <a:gd name="T46" fmla="*/ 30 w 811"/>
                    <a:gd name="T47" fmla="*/ 93 h 134"/>
                    <a:gd name="T48" fmla="*/ 14 w 811"/>
                    <a:gd name="T49" fmla="*/ 85 h 134"/>
                    <a:gd name="T50" fmla="*/ 5 w 811"/>
                    <a:gd name="T51" fmla="*/ 78 h 134"/>
                    <a:gd name="T52" fmla="*/ 0 w 811"/>
                    <a:gd name="T53" fmla="*/ 65 h 134"/>
                    <a:gd name="T54" fmla="*/ 13 w 811"/>
                    <a:gd name="T55" fmla="*/ 50 h 134"/>
                    <a:gd name="T56" fmla="*/ 34 w 811"/>
                    <a:gd name="T57" fmla="*/ 40 h 134"/>
                    <a:gd name="T58" fmla="*/ 77 w 811"/>
                    <a:gd name="T59" fmla="*/ 27 h 134"/>
                    <a:gd name="T60" fmla="*/ 157 w 811"/>
                    <a:gd name="T61" fmla="*/ 14 h 134"/>
                    <a:gd name="T62" fmla="*/ 266 w 811"/>
                    <a:gd name="T63" fmla="*/ 3 h 134"/>
                    <a:gd name="T64" fmla="*/ 396 w 811"/>
                    <a:gd name="T65" fmla="*/ 0 h 1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11"/>
                    <a:gd name="T100" fmla="*/ 0 h 134"/>
                    <a:gd name="T101" fmla="*/ 811 w 811"/>
                    <a:gd name="T102" fmla="*/ 134 h 1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11" h="134">
                      <a:moveTo>
                        <a:pt x="396" y="0"/>
                      </a:moveTo>
                      <a:lnTo>
                        <a:pt x="538" y="4"/>
                      </a:lnTo>
                      <a:lnTo>
                        <a:pt x="576" y="7"/>
                      </a:lnTo>
                      <a:lnTo>
                        <a:pt x="611" y="10"/>
                      </a:lnTo>
                      <a:lnTo>
                        <a:pt x="645" y="14"/>
                      </a:lnTo>
                      <a:lnTo>
                        <a:pt x="680" y="19"/>
                      </a:lnTo>
                      <a:lnTo>
                        <a:pt x="701" y="22"/>
                      </a:lnTo>
                      <a:lnTo>
                        <a:pt x="722" y="26"/>
                      </a:lnTo>
                      <a:lnTo>
                        <a:pt x="739" y="29"/>
                      </a:lnTo>
                      <a:lnTo>
                        <a:pt x="753" y="33"/>
                      </a:lnTo>
                      <a:lnTo>
                        <a:pt x="763" y="36"/>
                      </a:lnTo>
                      <a:lnTo>
                        <a:pt x="774" y="40"/>
                      </a:lnTo>
                      <a:lnTo>
                        <a:pt x="784" y="43"/>
                      </a:lnTo>
                      <a:lnTo>
                        <a:pt x="790" y="47"/>
                      </a:lnTo>
                      <a:lnTo>
                        <a:pt x="796" y="50"/>
                      </a:lnTo>
                      <a:lnTo>
                        <a:pt x="802" y="55"/>
                      </a:lnTo>
                      <a:lnTo>
                        <a:pt x="806" y="58"/>
                      </a:lnTo>
                      <a:lnTo>
                        <a:pt x="808" y="62"/>
                      </a:lnTo>
                      <a:lnTo>
                        <a:pt x="810" y="66"/>
                      </a:lnTo>
                      <a:lnTo>
                        <a:pt x="809" y="72"/>
                      </a:lnTo>
                      <a:lnTo>
                        <a:pt x="807" y="75"/>
                      </a:lnTo>
                      <a:lnTo>
                        <a:pt x="803" y="80"/>
                      </a:lnTo>
                      <a:lnTo>
                        <a:pt x="797" y="85"/>
                      </a:lnTo>
                      <a:lnTo>
                        <a:pt x="791" y="88"/>
                      </a:lnTo>
                      <a:lnTo>
                        <a:pt x="784" y="92"/>
                      </a:lnTo>
                      <a:lnTo>
                        <a:pt x="776" y="95"/>
                      </a:lnTo>
                      <a:lnTo>
                        <a:pt x="763" y="99"/>
                      </a:lnTo>
                      <a:lnTo>
                        <a:pt x="748" y="103"/>
                      </a:lnTo>
                      <a:lnTo>
                        <a:pt x="734" y="107"/>
                      </a:lnTo>
                      <a:lnTo>
                        <a:pt x="716" y="111"/>
                      </a:lnTo>
                      <a:lnTo>
                        <a:pt x="689" y="116"/>
                      </a:lnTo>
                      <a:lnTo>
                        <a:pt x="661" y="120"/>
                      </a:lnTo>
                      <a:lnTo>
                        <a:pt x="635" y="123"/>
                      </a:lnTo>
                      <a:lnTo>
                        <a:pt x="608" y="126"/>
                      </a:lnTo>
                      <a:lnTo>
                        <a:pt x="576" y="129"/>
                      </a:lnTo>
                      <a:lnTo>
                        <a:pt x="539" y="130"/>
                      </a:lnTo>
                      <a:lnTo>
                        <a:pt x="493" y="132"/>
                      </a:lnTo>
                      <a:lnTo>
                        <a:pt x="448" y="133"/>
                      </a:lnTo>
                      <a:lnTo>
                        <a:pt x="336" y="133"/>
                      </a:lnTo>
                      <a:lnTo>
                        <a:pt x="266" y="130"/>
                      </a:lnTo>
                      <a:lnTo>
                        <a:pt x="207" y="126"/>
                      </a:lnTo>
                      <a:lnTo>
                        <a:pt x="154" y="120"/>
                      </a:lnTo>
                      <a:lnTo>
                        <a:pt x="105" y="113"/>
                      </a:lnTo>
                      <a:lnTo>
                        <a:pt x="89" y="110"/>
                      </a:lnTo>
                      <a:lnTo>
                        <a:pt x="73" y="106"/>
                      </a:lnTo>
                      <a:lnTo>
                        <a:pt x="53" y="101"/>
                      </a:lnTo>
                      <a:lnTo>
                        <a:pt x="41" y="98"/>
                      </a:lnTo>
                      <a:lnTo>
                        <a:pt x="30" y="93"/>
                      </a:lnTo>
                      <a:lnTo>
                        <a:pt x="20" y="89"/>
                      </a:lnTo>
                      <a:lnTo>
                        <a:pt x="14" y="85"/>
                      </a:lnTo>
                      <a:lnTo>
                        <a:pt x="10" y="81"/>
                      </a:lnTo>
                      <a:lnTo>
                        <a:pt x="5" y="78"/>
                      </a:lnTo>
                      <a:lnTo>
                        <a:pt x="1" y="71"/>
                      </a:lnTo>
                      <a:lnTo>
                        <a:pt x="0" y="65"/>
                      </a:lnTo>
                      <a:lnTo>
                        <a:pt x="5" y="58"/>
                      </a:lnTo>
                      <a:lnTo>
                        <a:pt x="13" y="50"/>
                      </a:lnTo>
                      <a:lnTo>
                        <a:pt x="23" y="44"/>
                      </a:lnTo>
                      <a:lnTo>
                        <a:pt x="34" y="40"/>
                      </a:lnTo>
                      <a:lnTo>
                        <a:pt x="50" y="34"/>
                      </a:lnTo>
                      <a:lnTo>
                        <a:pt x="77" y="27"/>
                      </a:lnTo>
                      <a:lnTo>
                        <a:pt x="109" y="22"/>
                      </a:lnTo>
                      <a:lnTo>
                        <a:pt x="157" y="14"/>
                      </a:lnTo>
                      <a:lnTo>
                        <a:pt x="205" y="9"/>
                      </a:lnTo>
                      <a:lnTo>
                        <a:pt x="266" y="3"/>
                      </a:lnTo>
                      <a:lnTo>
                        <a:pt x="320" y="2"/>
                      </a:lnTo>
                      <a:lnTo>
                        <a:pt x="396" y="0"/>
                      </a:lnTo>
                    </a:path>
                  </a:pathLst>
                </a:custGeom>
                <a:solidFill>
                  <a:srgbClr val="3F7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7103" name="Freeform 12"/>
                <p:cNvSpPr>
                  <a:spLocks/>
                </p:cNvSpPr>
                <p:nvPr/>
              </p:nvSpPr>
              <p:spPr bwMode="auto">
                <a:xfrm>
                  <a:off x="4648" y="3420"/>
                  <a:ext cx="974" cy="696"/>
                </a:xfrm>
                <a:custGeom>
                  <a:avLst/>
                  <a:gdLst>
                    <a:gd name="T0" fmla="*/ 881 w 974"/>
                    <a:gd name="T1" fmla="*/ 7 h 696"/>
                    <a:gd name="T2" fmla="*/ 875 w 974"/>
                    <a:gd name="T3" fmla="*/ 15 h 696"/>
                    <a:gd name="T4" fmla="*/ 863 w 974"/>
                    <a:gd name="T5" fmla="*/ 23 h 696"/>
                    <a:gd name="T6" fmla="*/ 848 w 974"/>
                    <a:gd name="T7" fmla="*/ 31 h 696"/>
                    <a:gd name="T8" fmla="*/ 820 w 974"/>
                    <a:gd name="T9" fmla="*/ 39 h 696"/>
                    <a:gd name="T10" fmla="*/ 788 w 974"/>
                    <a:gd name="T11" fmla="*/ 47 h 696"/>
                    <a:gd name="T12" fmla="*/ 733 w 974"/>
                    <a:gd name="T13" fmla="*/ 56 h 696"/>
                    <a:gd name="T14" fmla="*/ 681 w 974"/>
                    <a:gd name="T15" fmla="*/ 61 h 696"/>
                    <a:gd name="T16" fmla="*/ 611 w 974"/>
                    <a:gd name="T17" fmla="*/ 66 h 696"/>
                    <a:gd name="T18" fmla="*/ 521 w 974"/>
                    <a:gd name="T19" fmla="*/ 68 h 696"/>
                    <a:gd name="T20" fmla="*/ 338 w 974"/>
                    <a:gd name="T21" fmla="*/ 66 h 696"/>
                    <a:gd name="T22" fmla="*/ 227 w 974"/>
                    <a:gd name="T23" fmla="*/ 56 h 696"/>
                    <a:gd name="T24" fmla="*/ 162 w 974"/>
                    <a:gd name="T25" fmla="*/ 45 h 696"/>
                    <a:gd name="T26" fmla="*/ 126 w 974"/>
                    <a:gd name="T27" fmla="*/ 36 h 696"/>
                    <a:gd name="T28" fmla="*/ 103 w 974"/>
                    <a:gd name="T29" fmla="*/ 29 h 696"/>
                    <a:gd name="T30" fmla="*/ 87 w 974"/>
                    <a:gd name="T31" fmla="*/ 21 h 696"/>
                    <a:gd name="T32" fmla="*/ 77 w 974"/>
                    <a:gd name="T33" fmla="*/ 13 h 696"/>
                    <a:gd name="T34" fmla="*/ 73 w 974"/>
                    <a:gd name="T35" fmla="*/ 0 h 696"/>
                    <a:gd name="T36" fmla="*/ 38 w 974"/>
                    <a:gd name="T37" fmla="*/ 626 h 696"/>
                    <a:gd name="T38" fmla="*/ 118 w 974"/>
                    <a:gd name="T39" fmla="*/ 661 h 696"/>
                    <a:gd name="T40" fmla="*/ 183 w 974"/>
                    <a:gd name="T41" fmla="*/ 664 h 696"/>
                    <a:gd name="T42" fmla="*/ 260 w 974"/>
                    <a:gd name="T43" fmla="*/ 678 h 696"/>
                    <a:gd name="T44" fmla="*/ 312 w 974"/>
                    <a:gd name="T45" fmla="*/ 695 h 696"/>
                    <a:gd name="T46" fmla="*/ 378 w 974"/>
                    <a:gd name="T47" fmla="*/ 686 h 696"/>
                    <a:gd name="T48" fmla="*/ 443 w 974"/>
                    <a:gd name="T49" fmla="*/ 669 h 696"/>
                    <a:gd name="T50" fmla="*/ 521 w 974"/>
                    <a:gd name="T51" fmla="*/ 672 h 696"/>
                    <a:gd name="T52" fmla="*/ 590 w 974"/>
                    <a:gd name="T53" fmla="*/ 683 h 696"/>
                    <a:gd name="T54" fmla="*/ 646 w 974"/>
                    <a:gd name="T55" fmla="*/ 690 h 696"/>
                    <a:gd name="T56" fmla="*/ 732 w 974"/>
                    <a:gd name="T57" fmla="*/ 675 h 696"/>
                    <a:gd name="T58" fmla="*/ 804 w 974"/>
                    <a:gd name="T59" fmla="*/ 669 h 696"/>
                    <a:gd name="T60" fmla="*/ 870 w 974"/>
                    <a:gd name="T61" fmla="*/ 678 h 696"/>
                    <a:gd name="T62" fmla="*/ 942 w 974"/>
                    <a:gd name="T63" fmla="*/ 655 h 696"/>
                    <a:gd name="T64" fmla="*/ 964 w 974"/>
                    <a:gd name="T65" fmla="*/ 569 h 69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74"/>
                    <a:gd name="T100" fmla="*/ 0 h 696"/>
                    <a:gd name="T101" fmla="*/ 974 w 974"/>
                    <a:gd name="T102" fmla="*/ 696 h 69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74" h="696">
                      <a:moveTo>
                        <a:pt x="882" y="1"/>
                      </a:moveTo>
                      <a:lnTo>
                        <a:pt x="881" y="7"/>
                      </a:lnTo>
                      <a:lnTo>
                        <a:pt x="879" y="10"/>
                      </a:lnTo>
                      <a:lnTo>
                        <a:pt x="875" y="15"/>
                      </a:lnTo>
                      <a:lnTo>
                        <a:pt x="869" y="21"/>
                      </a:lnTo>
                      <a:lnTo>
                        <a:pt x="863" y="23"/>
                      </a:lnTo>
                      <a:lnTo>
                        <a:pt x="856" y="27"/>
                      </a:lnTo>
                      <a:lnTo>
                        <a:pt x="848" y="31"/>
                      </a:lnTo>
                      <a:lnTo>
                        <a:pt x="835" y="34"/>
                      </a:lnTo>
                      <a:lnTo>
                        <a:pt x="820" y="39"/>
                      </a:lnTo>
                      <a:lnTo>
                        <a:pt x="806" y="42"/>
                      </a:lnTo>
                      <a:lnTo>
                        <a:pt x="788" y="47"/>
                      </a:lnTo>
                      <a:lnTo>
                        <a:pt x="762" y="51"/>
                      </a:lnTo>
                      <a:lnTo>
                        <a:pt x="733" y="56"/>
                      </a:lnTo>
                      <a:lnTo>
                        <a:pt x="707" y="58"/>
                      </a:lnTo>
                      <a:lnTo>
                        <a:pt x="681" y="61"/>
                      </a:lnTo>
                      <a:lnTo>
                        <a:pt x="648" y="64"/>
                      </a:lnTo>
                      <a:lnTo>
                        <a:pt x="611" y="66"/>
                      </a:lnTo>
                      <a:lnTo>
                        <a:pt x="566" y="67"/>
                      </a:lnTo>
                      <a:lnTo>
                        <a:pt x="521" y="68"/>
                      </a:lnTo>
                      <a:lnTo>
                        <a:pt x="408" y="68"/>
                      </a:lnTo>
                      <a:lnTo>
                        <a:pt x="338" y="66"/>
                      </a:lnTo>
                      <a:lnTo>
                        <a:pt x="280" y="61"/>
                      </a:lnTo>
                      <a:lnTo>
                        <a:pt x="227" y="56"/>
                      </a:lnTo>
                      <a:lnTo>
                        <a:pt x="178" y="49"/>
                      </a:lnTo>
                      <a:lnTo>
                        <a:pt x="162" y="45"/>
                      </a:lnTo>
                      <a:lnTo>
                        <a:pt x="146" y="41"/>
                      </a:lnTo>
                      <a:lnTo>
                        <a:pt x="126" y="36"/>
                      </a:lnTo>
                      <a:lnTo>
                        <a:pt x="114" y="33"/>
                      </a:lnTo>
                      <a:lnTo>
                        <a:pt x="103" y="29"/>
                      </a:lnTo>
                      <a:lnTo>
                        <a:pt x="93" y="24"/>
                      </a:lnTo>
                      <a:lnTo>
                        <a:pt x="87" y="21"/>
                      </a:lnTo>
                      <a:lnTo>
                        <a:pt x="83" y="16"/>
                      </a:lnTo>
                      <a:lnTo>
                        <a:pt x="77" y="13"/>
                      </a:lnTo>
                      <a:lnTo>
                        <a:pt x="74" y="6"/>
                      </a:lnTo>
                      <a:lnTo>
                        <a:pt x="73" y="0"/>
                      </a:lnTo>
                      <a:lnTo>
                        <a:pt x="0" y="608"/>
                      </a:lnTo>
                      <a:lnTo>
                        <a:pt x="38" y="626"/>
                      </a:lnTo>
                      <a:lnTo>
                        <a:pt x="80" y="646"/>
                      </a:lnTo>
                      <a:lnTo>
                        <a:pt x="118" y="661"/>
                      </a:lnTo>
                      <a:lnTo>
                        <a:pt x="149" y="666"/>
                      </a:lnTo>
                      <a:lnTo>
                        <a:pt x="183" y="664"/>
                      </a:lnTo>
                      <a:lnTo>
                        <a:pt x="224" y="664"/>
                      </a:lnTo>
                      <a:lnTo>
                        <a:pt x="260" y="678"/>
                      </a:lnTo>
                      <a:lnTo>
                        <a:pt x="291" y="690"/>
                      </a:lnTo>
                      <a:lnTo>
                        <a:pt x="312" y="695"/>
                      </a:lnTo>
                      <a:lnTo>
                        <a:pt x="344" y="692"/>
                      </a:lnTo>
                      <a:lnTo>
                        <a:pt x="378" y="686"/>
                      </a:lnTo>
                      <a:lnTo>
                        <a:pt x="409" y="678"/>
                      </a:lnTo>
                      <a:lnTo>
                        <a:pt x="443" y="669"/>
                      </a:lnTo>
                      <a:lnTo>
                        <a:pt x="478" y="664"/>
                      </a:lnTo>
                      <a:lnTo>
                        <a:pt x="521" y="672"/>
                      </a:lnTo>
                      <a:lnTo>
                        <a:pt x="552" y="678"/>
                      </a:lnTo>
                      <a:lnTo>
                        <a:pt x="590" y="683"/>
                      </a:lnTo>
                      <a:lnTo>
                        <a:pt x="614" y="686"/>
                      </a:lnTo>
                      <a:lnTo>
                        <a:pt x="646" y="690"/>
                      </a:lnTo>
                      <a:lnTo>
                        <a:pt x="695" y="681"/>
                      </a:lnTo>
                      <a:lnTo>
                        <a:pt x="732" y="675"/>
                      </a:lnTo>
                      <a:lnTo>
                        <a:pt x="775" y="666"/>
                      </a:lnTo>
                      <a:lnTo>
                        <a:pt x="804" y="669"/>
                      </a:lnTo>
                      <a:lnTo>
                        <a:pt x="841" y="678"/>
                      </a:lnTo>
                      <a:lnTo>
                        <a:pt x="870" y="678"/>
                      </a:lnTo>
                      <a:lnTo>
                        <a:pt x="904" y="669"/>
                      </a:lnTo>
                      <a:lnTo>
                        <a:pt x="942" y="655"/>
                      </a:lnTo>
                      <a:lnTo>
                        <a:pt x="973" y="626"/>
                      </a:lnTo>
                      <a:lnTo>
                        <a:pt x="964" y="569"/>
                      </a:lnTo>
                      <a:lnTo>
                        <a:pt x="882" y="1"/>
                      </a:lnTo>
                    </a:path>
                  </a:pathLst>
                </a:custGeom>
                <a:solidFill>
                  <a:srgbClr val="0000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87058" name="Freeform 13"/>
              <p:cNvSpPr>
                <a:spLocks/>
              </p:cNvSpPr>
              <p:nvPr/>
            </p:nvSpPr>
            <p:spPr bwMode="auto">
              <a:xfrm>
                <a:off x="5045" y="3185"/>
                <a:ext cx="483" cy="258"/>
              </a:xfrm>
              <a:custGeom>
                <a:avLst/>
                <a:gdLst>
                  <a:gd name="T0" fmla="*/ 482 w 483"/>
                  <a:gd name="T1" fmla="*/ 191 h 258"/>
                  <a:gd name="T2" fmla="*/ 466 w 483"/>
                  <a:gd name="T3" fmla="*/ 234 h 258"/>
                  <a:gd name="T4" fmla="*/ 458 w 483"/>
                  <a:gd name="T5" fmla="*/ 251 h 258"/>
                  <a:gd name="T6" fmla="*/ 451 w 483"/>
                  <a:gd name="T7" fmla="*/ 257 h 258"/>
                  <a:gd name="T8" fmla="*/ 443 w 483"/>
                  <a:gd name="T9" fmla="*/ 255 h 258"/>
                  <a:gd name="T10" fmla="*/ 434 w 483"/>
                  <a:gd name="T11" fmla="*/ 251 h 258"/>
                  <a:gd name="T12" fmla="*/ 196 w 483"/>
                  <a:gd name="T13" fmla="*/ 113 h 258"/>
                  <a:gd name="T14" fmla="*/ 184 w 483"/>
                  <a:gd name="T15" fmla="*/ 112 h 258"/>
                  <a:gd name="T16" fmla="*/ 170 w 483"/>
                  <a:gd name="T17" fmla="*/ 120 h 258"/>
                  <a:gd name="T18" fmla="*/ 155 w 483"/>
                  <a:gd name="T19" fmla="*/ 120 h 258"/>
                  <a:gd name="T20" fmla="*/ 136 w 483"/>
                  <a:gd name="T21" fmla="*/ 117 h 258"/>
                  <a:gd name="T22" fmla="*/ 110 w 483"/>
                  <a:gd name="T23" fmla="*/ 111 h 258"/>
                  <a:gd name="T24" fmla="*/ 95 w 483"/>
                  <a:gd name="T25" fmla="*/ 103 h 258"/>
                  <a:gd name="T26" fmla="*/ 18 w 483"/>
                  <a:gd name="T27" fmla="*/ 95 h 258"/>
                  <a:gd name="T28" fmla="*/ 4 w 483"/>
                  <a:gd name="T29" fmla="*/ 91 h 258"/>
                  <a:gd name="T30" fmla="*/ 7 w 483"/>
                  <a:gd name="T31" fmla="*/ 84 h 258"/>
                  <a:gd name="T32" fmla="*/ 13 w 483"/>
                  <a:gd name="T33" fmla="*/ 79 h 258"/>
                  <a:gd name="T34" fmla="*/ 44 w 483"/>
                  <a:gd name="T35" fmla="*/ 74 h 258"/>
                  <a:gd name="T36" fmla="*/ 81 w 483"/>
                  <a:gd name="T37" fmla="*/ 76 h 258"/>
                  <a:gd name="T38" fmla="*/ 80 w 483"/>
                  <a:gd name="T39" fmla="*/ 72 h 258"/>
                  <a:gd name="T40" fmla="*/ 44 w 483"/>
                  <a:gd name="T41" fmla="*/ 68 h 258"/>
                  <a:gd name="T42" fmla="*/ 13 w 483"/>
                  <a:gd name="T43" fmla="*/ 61 h 258"/>
                  <a:gd name="T44" fmla="*/ 1 w 483"/>
                  <a:gd name="T45" fmla="*/ 56 h 258"/>
                  <a:gd name="T46" fmla="*/ 0 w 483"/>
                  <a:gd name="T47" fmla="*/ 43 h 258"/>
                  <a:gd name="T48" fmla="*/ 18 w 483"/>
                  <a:gd name="T49" fmla="*/ 39 h 258"/>
                  <a:gd name="T50" fmla="*/ 87 w 483"/>
                  <a:gd name="T51" fmla="*/ 50 h 258"/>
                  <a:gd name="T52" fmla="*/ 87 w 483"/>
                  <a:gd name="T53" fmla="*/ 44 h 258"/>
                  <a:gd name="T54" fmla="*/ 22 w 483"/>
                  <a:gd name="T55" fmla="*/ 25 h 258"/>
                  <a:gd name="T56" fmla="*/ 7 w 483"/>
                  <a:gd name="T57" fmla="*/ 18 h 258"/>
                  <a:gd name="T58" fmla="*/ 8 w 483"/>
                  <a:gd name="T59" fmla="*/ 7 h 258"/>
                  <a:gd name="T60" fmla="*/ 17 w 483"/>
                  <a:gd name="T61" fmla="*/ 1 h 258"/>
                  <a:gd name="T62" fmla="*/ 25 w 483"/>
                  <a:gd name="T63" fmla="*/ 0 h 258"/>
                  <a:gd name="T64" fmla="*/ 103 w 483"/>
                  <a:gd name="T65" fmla="*/ 24 h 2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3"/>
                  <a:gd name="T100" fmla="*/ 0 h 258"/>
                  <a:gd name="T101" fmla="*/ 483 w 483"/>
                  <a:gd name="T102" fmla="*/ 258 h 2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3" h="258">
                    <a:moveTo>
                      <a:pt x="482" y="191"/>
                    </a:moveTo>
                    <a:lnTo>
                      <a:pt x="466" y="234"/>
                    </a:lnTo>
                    <a:lnTo>
                      <a:pt x="458" y="251"/>
                    </a:lnTo>
                    <a:lnTo>
                      <a:pt x="451" y="257"/>
                    </a:lnTo>
                    <a:lnTo>
                      <a:pt x="443" y="255"/>
                    </a:lnTo>
                    <a:lnTo>
                      <a:pt x="434" y="251"/>
                    </a:lnTo>
                    <a:lnTo>
                      <a:pt x="196" y="113"/>
                    </a:lnTo>
                    <a:lnTo>
                      <a:pt x="184" y="112"/>
                    </a:lnTo>
                    <a:lnTo>
                      <a:pt x="170" y="120"/>
                    </a:lnTo>
                    <a:lnTo>
                      <a:pt x="155" y="120"/>
                    </a:lnTo>
                    <a:lnTo>
                      <a:pt x="136" y="117"/>
                    </a:lnTo>
                    <a:lnTo>
                      <a:pt x="110" y="111"/>
                    </a:lnTo>
                    <a:lnTo>
                      <a:pt x="95" y="103"/>
                    </a:lnTo>
                    <a:lnTo>
                      <a:pt x="18" y="95"/>
                    </a:lnTo>
                    <a:lnTo>
                      <a:pt x="4" y="91"/>
                    </a:lnTo>
                    <a:lnTo>
                      <a:pt x="7" y="84"/>
                    </a:lnTo>
                    <a:lnTo>
                      <a:pt x="13" y="79"/>
                    </a:lnTo>
                    <a:lnTo>
                      <a:pt x="44" y="74"/>
                    </a:lnTo>
                    <a:lnTo>
                      <a:pt x="81" y="76"/>
                    </a:lnTo>
                    <a:lnTo>
                      <a:pt x="80" y="72"/>
                    </a:lnTo>
                    <a:lnTo>
                      <a:pt x="44" y="68"/>
                    </a:lnTo>
                    <a:lnTo>
                      <a:pt x="13" y="61"/>
                    </a:lnTo>
                    <a:lnTo>
                      <a:pt x="1" y="56"/>
                    </a:lnTo>
                    <a:lnTo>
                      <a:pt x="0" y="43"/>
                    </a:lnTo>
                    <a:lnTo>
                      <a:pt x="18" y="39"/>
                    </a:lnTo>
                    <a:lnTo>
                      <a:pt x="87" y="50"/>
                    </a:lnTo>
                    <a:lnTo>
                      <a:pt x="87" y="44"/>
                    </a:lnTo>
                    <a:lnTo>
                      <a:pt x="22" y="25"/>
                    </a:lnTo>
                    <a:lnTo>
                      <a:pt x="7" y="18"/>
                    </a:lnTo>
                    <a:lnTo>
                      <a:pt x="8" y="7"/>
                    </a:lnTo>
                    <a:lnTo>
                      <a:pt x="17" y="1"/>
                    </a:lnTo>
                    <a:lnTo>
                      <a:pt x="25" y="0"/>
                    </a:lnTo>
                    <a:lnTo>
                      <a:pt x="103" y="2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7059" name="Freeform 14"/>
              <p:cNvSpPr>
                <a:spLocks/>
              </p:cNvSpPr>
              <p:nvPr/>
            </p:nvSpPr>
            <p:spPr bwMode="auto">
              <a:xfrm>
                <a:off x="5584" y="3725"/>
                <a:ext cx="591" cy="459"/>
              </a:xfrm>
              <a:custGeom>
                <a:avLst/>
                <a:gdLst>
                  <a:gd name="T0" fmla="*/ 416 w 591"/>
                  <a:gd name="T1" fmla="*/ 9 h 459"/>
                  <a:gd name="T2" fmla="*/ 590 w 591"/>
                  <a:gd name="T3" fmla="*/ 416 h 459"/>
                  <a:gd name="T4" fmla="*/ 584 w 591"/>
                  <a:gd name="T5" fmla="*/ 424 h 459"/>
                  <a:gd name="T6" fmla="*/ 570 w 591"/>
                  <a:gd name="T7" fmla="*/ 417 h 459"/>
                  <a:gd name="T8" fmla="*/ 404 w 591"/>
                  <a:gd name="T9" fmla="*/ 24 h 459"/>
                  <a:gd name="T10" fmla="*/ 394 w 591"/>
                  <a:gd name="T11" fmla="*/ 20 h 459"/>
                  <a:gd name="T12" fmla="*/ 330 w 591"/>
                  <a:gd name="T13" fmla="*/ 19 h 459"/>
                  <a:gd name="T14" fmla="*/ 247 w 591"/>
                  <a:gd name="T15" fmla="*/ 22 h 459"/>
                  <a:gd name="T16" fmla="*/ 174 w 591"/>
                  <a:gd name="T17" fmla="*/ 26 h 459"/>
                  <a:gd name="T18" fmla="*/ 153 w 591"/>
                  <a:gd name="T19" fmla="*/ 31 h 459"/>
                  <a:gd name="T20" fmla="*/ 140 w 591"/>
                  <a:gd name="T21" fmla="*/ 41 h 459"/>
                  <a:gd name="T22" fmla="*/ 131 w 591"/>
                  <a:gd name="T23" fmla="*/ 55 h 459"/>
                  <a:gd name="T24" fmla="*/ 16 w 591"/>
                  <a:gd name="T25" fmla="*/ 454 h 459"/>
                  <a:gd name="T26" fmla="*/ 7 w 591"/>
                  <a:gd name="T27" fmla="*/ 458 h 459"/>
                  <a:gd name="T28" fmla="*/ 0 w 591"/>
                  <a:gd name="T29" fmla="*/ 450 h 459"/>
                  <a:gd name="T30" fmla="*/ 114 w 591"/>
                  <a:gd name="T31" fmla="*/ 51 h 459"/>
                  <a:gd name="T32" fmla="*/ 126 w 591"/>
                  <a:gd name="T33" fmla="*/ 31 h 459"/>
                  <a:gd name="T34" fmla="*/ 136 w 591"/>
                  <a:gd name="T35" fmla="*/ 22 h 459"/>
                  <a:gd name="T36" fmla="*/ 146 w 591"/>
                  <a:gd name="T37" fmla="*/ 16 h 459"/>
                  <a:gd name="T38" fmla="*/ 158 w 591"/>
                  <a:gd name="T39" fmla="*/ 10 h 459"/>
                  <a:gd name="T40" fmla="*/ 183 w 591"/>
                  <a:gd name="T41" fmla="*/ 9 h 459"/>
                  <a:gd name="T42" fmla="*/ 260 w 591"/>
                  <a:gd name="T43" fmla="*/ 3 h 459"/>
                  <a:gd name="T44" fmla="*/ 344 w 591"/>
                  <a:gd name="T45" fmla="*/ 0 h 459"/>
                  <a:gd name="T46" fmla="*/ 385 w 591"/>
                  <a:gd name="T47" fmla="*/ 2 h 459"/>
                  <a:gd name="T48" fmla="*/ 405 w 591"/>
                  <a:gd name="T49" fmla="*/ 3 h 459"/>
                  <a:gd name="T50" fmla="*/ 416 w 591"/>
                  <a:gd name="T51" fmla="*/ 9 h 4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1"/>
                  <a:gd name="T79" fmla="*/ 0 h 459"/>
                  <a:gd name="T80" fmla="*/ 591 w 591"/>
                  <a:gd name="T81" fmla="*/ 459 h 4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1" h="459">
                    <a:moveTo>
                      <a:pt x="416" y="9"/>
                    </a:moveTo>
                    <a:lnTo>
                      <a:pt x="590" y="416"/>
                    </a:lnTo>
                    <a:lnTo>
                      <a:pt x="584" y="424"/>
                    </a:lnTo>
                    <a:lnTo>
                      <a:pt x="570" y="417"/>
                    </a:lnTo>
                    <a:lnTo>
                      <a:pt x="404" y="24"/>
                    </a:lnTo>
                    <a:lnTo>
                      <a:pt x="394" y="20"/>
                    </a:lnTo>
                    <a:lnTo>
                      <a:pt x="330" y="19"/>
                    </a:lnTo>
                    <a:lnTo>
                      <a:pt x="247" y="22"/>
                    </a:lnTo>
                    <a:lnTo>
                      <a:pt x="174" y="26"/>
                    </a:lnTo>
                    <a:lnTo>
                      <a:pt x="153" y="31"/>
                    </a:lnTo>
                    <a:lnTo>
                      <a:pt x="140" y="41"/>
                    </a:lnTo>
                    <a:lnTo>
                      <a:pt x="131" y="55"/>
                    </a:lnTo>
                    <a:lnTo>
                      <a:pt x="16" y="454"/>
                    </a:lnTo>
                    <a:lnTo>
                      <a:pt x="7" y="458"/>
                    </a:lnTo>
                    <a:lnTo>
                      <a:pt x="0" y="450"/>
                    </a:lnTo>
                    <a:lnTo>
                      <a:pt x="114" y="51"/>
                    </a:lnTo>
                    <a:lnTo>
                      <a:pt x="126" y="31"/>
                    </a:lnTo>
                    <a:lnTo>
                      <a:pt x="136" y="22"/>
                    </a:lnTo>
                    <a:lnTo>
                      <a:pt x="146" y="16"/>
                    </a:lnTo>
                    <a:lnTo>
                      <a:pt x="158" y="10"/>
                    </a:lnTo>
                    <a:lnTo>
                      <a:pt x="183" y="9"/>
                    </a:lnTo>
                    <a:lnTo>
                      <a:pt x="260" y="3"/>
                    </a:lnTo>
                    <a:lnTo>
                      <a:pt x="344" y="0"/>
                    </a:lnTo>
                    <a:lnTo>
                      <a:pt x="385" y="2"/>
                    </a:lnTo>
                    <a:lnTo>
                      <a:pt x="405" y="3"/>
                    </a:lnTo>
                    <a:lnTo>
                      <a:pt x="416" y="9"/>
                    </a:lnTo>
                  </a:path>
                </a:pathLst>
              </a:custGeom>
              <a:solidFill>
                <a:srgbClr val="5F3F1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87060" name="Group 15"/>
              <p:cNvGrpSpPr>
                <a:grpSpLocks/>
              </p:cNvGrpSpPr>
              <p:nvPr/>
            </p:nvGrpSpPr>
            <p:grpSpPr bwMode="auto">
              <a:xfrm>
                <a:off x="4969" y="3574"/>
                <a:ext cx="474" cy="277"/>
                <a:chOff x="4969" y="3574"/>
                <a:chExt cx="474" cy="277"/>
              </a:xfrm>
            </p:grpSpPr>
            <p:sp>
              <p:nvSpPr>
                <p:cNvPr id="87100" name="Freeform 16"/>
                <p:cNvSpPr>
                  <a:spLocks/>
                </p:cNvSpPr>
                <p:nvPr/>
              </p:nvSpPr>
              <p:spPr bwMode="auto">
                <a:xfrm>
                  <a:off x="4969" y="3651"/>
                  <a:ext cx="185" cy="200"/>
                </a:xfrm>
                <a:custGeom>
                  <a:avLst/>
                  <a:gdLst>
                    <a:gd name="T0" fmla="*/ 85 w 185"/>
                    <a:gd name="T1" fmla="*/ 0 h 200"/>
                    <a:gd name="T2" fmla="*/ 122 w 185"/>
                    <a:gd name="T3" fmla="*/ 50 h 200"/>
                    <a:gd name="T4" fmla="*/ 184 w 185"/>
                    <a:gd name="T5" fmla="*/ 44 h 200"/>
                    <a:gd name="T6" fmla="*/ 134 w 185"/>
                    <a:gd name="T7" fmla="*/ 102 h 200"/>
                    <a:gd name="T8" fmla="*/ 180 w 185"/>
                    <a:gd name="T9" fmla="*/ 175 h 200"/>
                    <a:gd name="T10" fmla="*/ 97 w 185"/>
                    <a:gd name="T11" fmla="*/ 129 h 200"/>
                    <a:gd name="T12" fmla="*/ 40 w 185"/>
                    <a:gd name="T13" fmla="*/ 199 h 200"/>
                    <a:gd name="T14" fmla="*/ 54 w 185"/>
                    <a:gd name="T15" fmla="*/ 110 h 200"/>
                    <a:gd name="T16" fmla="*/ 0 w 185"/>
                    <a:gd name="T17" fmla="*/ 57 h 200"/>
                    <a:gd name="T18" fmla="*/ 66 w 185"/>
                    <a:gd name="T19" fmla="*/ 59 h 200"/>
                    <a:gd name="T20" fmla="*/ 85 w 185"/>
                    <a:gd name="T21" fmla="*/ 0 h 2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5"/>
                    <a:gd name="T34" fmla="*/ 0 h 200"/>
                    <a:gd name="T35" fmla="*/ 185 w 185"/>
                    <a:gd name="T36" fmla="*/ 200 h 2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5" h="200">
                      <a:moveTo>
                        <a:pt x="85" y="0"/>
                      </a:moveTo>
                      <a:lnTo>
                        <a:pt x="122" y="50"/>
                      </a:lnTo>
                      <a:lnTo>
                        <a:pt x="184" y="44"/>
                      </a:lnTo>
                      <a:lnTo>
                        <a:pt x="134" y="102"/>
                      </a:lnTo>
                      <a:lnTo>
                        <a:pt x="180" y="175"/>
                      </a:lnTo>
                      <a:lnTo>
                        <a:pt x="97" y="129"/>
                      </a:lnTo>
                      <a:lnTo>
                        <a:pt x="40" y="199"/>
                      </a:lnTo>
                      <a:lnTo>
                        <a:pt x="54" y="110"/>
                      </a:lnTo>
                      <a:lnTo>
                        <a:pt x="0" y="57"/>
                      </a:lnTo>
                      <a:lnTo>
                        <a:pt x="66" y="59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7101" name="Freeform 17"/>
                <p:cNvSpPr>
                  <a:spLocks/>
                </p:cNvSpPr>
                <p:nvPr/>
              </p:nvSpPr>
              <p:spPr bwMode="auto">
                <a:xfrm>
                  <a:off x="5264" y="3574"/>
                  <a:ext cx="179" cy="200"/>
                </a:xfrm>
                <a:custGeom>
                  <a:avLst/>
                  <a:gdLst>
                    <a:gd name="T0" fmla="*/ 129 w 179"/>
                    <a:gd name="T1" fmla="*/ 2 h 200"/>
                    <a:gd name="T2" fmla="*/ 143 w 179"/>
                    <a:gd name="T3" fmla="*/ 10 h 200"/>
                    <a:gd name="T4" fmla="*/ 148 w 179"/>
                    <a:gd name="T5" fmla="*/ 16 h 200"/>
                    <a:gd name="T6" fmla="*/ 155 w 179"/>
                    <a:gd name="T7" fmla="*/ 22 h 200"/>
                    <a:gd name="T8" fmla="*/ 163 w 179"/>
                    <a:gd name="T9" fmla="*/ 34 h 200"/>
                    <a:gd name="T10" fmla="*/ 167 w 179"/>
                    <a:gd name="T11" fmla="*/ 44 h 200"/>
                    <a:gd name="T12" fmla="*/ 172 w 179"/>
                    <a:gd name="T13" fmla="*/ 53 h 200"/>
                    <a:gd name="T14" fmla="*/ 175 w 179"/>
                    <a:gd name="T15" fmla="*/ 70 h 200"/>
                    <a:gd name="T16" fmla="*/ 177 w 179"/>
                    <a:gd name="T17" fmla="*/ 78 h 200"/>
                    <a:gd name="T18" fmla="*/ 178 w 179"/>
                    <a:gd name="T19" fmla="*/ 85 h 200"/>
                    <a:gd name="T20" fmla="*/ 178 w 179"/>
                    <a:gd name="T21" fmla="*/ 98 h 200"/>
                    <a:gd name="T22" fmla="*/ 177 w 179"/>
                    <a:gd name="T23" fmla="*/ 110 h 200"/>
                    <a:gd name="T24" fmla="*/ 174 w 179"/>
                    <a:gd name="T25" fmla="*/ 123 h 200"/>
                    <a:gd name="T26" fmla="*/ 172 w 179"/>
                    <a:gd name="T27" fmla="*/ 132 h 200"/>
                    <a:gd name="T28" fmla="*/ 168 w 179"/>
                    <a:gd name="T29" fmla="*/ 141 h 200"/>
                    <a:gd name="T30" fmla="*/ 164 w 179"/>
                    <a:gd name="T31" fmla="*/ 150 h 200"/>
                    <a:gd name="T32" fmla="*/ 157 w 179"/>
                    <a:gd name="T33" fmla="*/ 159 h 200"/>
                    <a:gd name="T34" fmla="*/ 152 w 179"/>
                    <a:gd name="T35" fmla="*/ 166 h 200"/>
                    <a:gd name="T36" fmla="*/ 143 w 179"/>
                    <a:gd name="T37" fmla="*/ 174 h 200"/>
                    <a:gd name="T38" fmla="*/ 136 w 179"/>
                    <a:gd name="T39" fmla="*/ 179 h 200"/>
                    <a:gd name="T40" fmla="*/ 129 w 179"/>
                    <a:gd name="T41" fmla="*/ 185 h 200"/>
                    <a:gd name="T42" fmla="*/ 120 w 179"/>
                    <a:gd name="T43" fmla="*/ 189 h 200"/>
                    <a:gd name="T44" fmla="*/ 113 w 179"/>
                    <a:gd name="T45" fmla="*/ 194 h 200"/>
                    <a:gd name="T46" fmla="*/ 104 w 179"/>
                    <a:gd name="T47" fmla="*/ 196 h 200"/>
                    <a:gd name="T48" fmla="*/ 94 w 179"/>
                    <a:gd name="T49" fmla="*/ 198 h 200"/>
                    <a:gd name="T50" fmla="*/ 87 w 179"/>
                    <a:gd name="T51" fmla="*/ 199 h 200"/>
                    <a:gd name="T52" fmla="*/ 74 w 179"/>
                    <a:gd name="T53" fmla="*/ 199 h 200"/>
                    <a:gd name="T54" fmla="*/ 63 w 179"/>
                    <a:gd name="T55" fmla="*/ 198 h 200"/>
                    <a:gd name="T56" fmla="*/ 55 w 179"/>
                    <a:gd name="T57" fmla="*/ 197 h 200"/>
                    <a:gd name="T58" fmla="*/ 48 w 179"/>
                    <a:gd name="T59" fmla="*/ 195 h 200"/>
                    <a:gd name="T60" fmla="*/ 40 w 179"/>
                    <a:gd name="T61" fmla="*/ 193 h 200"/>
                    <a:gd name="T62" fmla="*/ 30 w 179"/>
                    <a:gd name="T63" fmla="*/ 189 h 200"/>
                    <a:gd name="T64" fmla="*/ 22 w 179"/>
                    <a:gd name="T65" fmla="*/ 184 h 200"/>
                    <a:gd name="T66" fmla="*/ 15 w 179"/>
                    <a:gd name="T67" fmla="*/ 177 h 200"/>
                    <a:gd name="T68" fmla="*/ 12 w 179"/>
                    <a:gd name="T69" fmla="*/ 171 h 200"/>
                    <a:gd name="T70" fmla="*/ 8 w 179"/>
                    <a:gd name="T71" fmla="*/ 163 h 200"/>
                    <a:gd name="T72" fmla="*/ 4 w 179"/>
                    <a:gd name="T73" fmla="*/ 153 h 200"/>
                    <a:gd name="T74" fmla="*/ 1 w 179"/>
                    <a:gd name="T75" fmla="*/ 138 h 200"/>
                    <a:gd name="T76" fmla="*/ 0 w 179"/>
                    <a:gd name="T77" fmla="*/ 127 h 200"/>
                    <a:gd name="T78" fmla="*/ 13 w 179"/>
                    <a:gd name="T79" fmla="*/ 130 h 200"/>
                    <a:gd name="T80" fmla="*/ 22 w 179"/>
                    <a:gd name="T81" fmla="*/ 137 h 200"/>
                    <a:gd name="T82" fmla="*/ 37 w 179"/>
                    <a:gd name="T83" fmla="*/ 140 h 200"/>
                    <a:gd name="T84" fmla="*/ 55 w 179"/>
                    <a:gd name="T85" fmla="*/ 143 h 200"/>
                    <a:gd name="T86" fmla="*/ 73 w 179"/>
                    <a:gd name="T87" fmla="*/ 144 h 200"/>
                    <a:gd name="T88" fmla="*/ 87 w 179"/>
                    <a:gd name="T89" fmla="*/ 141 h 200"/>
                    <a:gd name="T90" fmla="*/ 105 w 179"/>
                    <a:gd name="T91" fmla="*/ 133 h 200"/>
                    <a:gd name="T92" fmla="*/ 120 w 179"/>
                    <a:gd name="T93" fmla="*/ 122 h 200"/>
                    <a:gd name="T94" fmla="*/ 129 w 179"/>
                    <a:gd name="T95" fmla="*/ 106 h 200"/>
                    <a:gd name="T96" fmla="*/ 133 w 179"/>
                    <a:gd name="T97" fmla="*/ 91 h 200"/>
                    <a:gd name="T98" fmla="*/ 134 w 179"/>
                    <a:gd name="T99" fmla="*/ 73 h 200"/>
                    <a:gd name="T100" fmla="*/ 134 w 179"/>
                    <a:gd name="T101" fmla="*/ 58 h 200"/>
                    <a:gd name="T102" fmla="*/ 131 w 179"/>
                    <a:gd name="T103" fmla="*/ 38 h 200"/>
                    <a:gd name="T104" fmla="*/ 128 w 179"/>
                    <a:gd name="T105" fmla="*/ 17 h 200"/>
                    <a:gd name="T106" fmla="*/ 117 w 179"/>
                    <a:gd name="T107" fmla="*/ 0 h 200"/>
                    <a:gd name="T108" fmla="*/ 129 w 179"/>
                    <a:gd name="T109" fmla="*/ 2 h 20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9"/>
                    <a:gd name="T166" fmla="*/ 0 h 200"/>
                    <a:gd name="T167" fmla="*/ 179 w 179"/>
                    <a:gd name="T168" fmla="*/ 200 h 20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9" h="200">
                      <a:moveTo>
                        <a:pt x="129" y="2"/>
                      </a:moveTo>
                      <a:lnTo>
                        <a:pt x="143" y="10"/>
                      </a:lnTo>
                      <a:lnTo>
                        <a:pt x="148" y="16"/>
                      </a:lnTo>
                      <a:lnTo>
                        <a:pt x="155" y="22"/>
                      </a:lnTo>
                      <a:lnTo>
                        <a:pt x="163" y="34"/>
                      </a:lnTo>
                      <a:lnTo>
                        <a:pt x="167" y="44"/>
                      </a:lnTo>
                      <a:lnTo>
                        <a:pt x="172" y="53"/>
                      </a:lnTo>
                      <a:lnTo>
                        <a:pt x="175" y="70"/>
                      </a:lnTo>
                      <a:lnTo>
                        <a:pt x="177" y="78"/>
                      </a:lnTo>
                      <a:lnTo>
                        <a:pt x="178" y="85"/>
                      </a:lnTo>
                      <a:lnTo>
                        <a:pt x="178" y="98"/>
                      </a:lnTo>
                      <a:lnTo>
                        <a:pt x="177" y="110"/>
                      </a:lnTo>
                      <a:lnTo>
                        <a:pt x="174" y="123"/>
                      </a:lnTo>
                      <a:lnTo>
                        <a:pt x="172" y="132"/>
                      </a:lnTo>
                      <a:lnTo>
                        <a:pt x="168" y="141"/>
                      </a:lnTo>
                      <a:lnTo>
                        <a:pt x="164" y="150"/>
                      </a:lnTo>
                      <a:lnTo>
                        <a:pt x="157" y="159"/>
                      </a:lnTo>
                      <a:lnTo>
                        <a:pt x="152" y="166"/>
                      </a:lnTo>
                      <a:lnTo>
                        <a:pt x="143" y="174"/>
                      </a:lnTo>
                      <a:lnTo>
                        <a:pt x="136" y="179"/>
                      </a:lnTo>
                      <a:lnTo>
                        <a:pt x="129" y="185"/>
                      </a:lnTo>
                      <a:lnTo>
                        <a:pt x="120" y="189"/>
                      </a:lnTo>
                      <a:lnTo>
                        <a:pt x="113" y="194"/>
                      </a:lnTo>
                      <a:lnTo>
                        <a:pt x="104" y="196"/>
                      </a:lnTo>
                      <a:lnTo>
                        <a:pt x="94" y="198"/>
                      </a:lnTo>
                      <a:lnTo>
                        <a:pt x="87" y="199"/>
                      </a:lnTo>
                      <a:lnTo>
                        <a:pt x="74" y="199"/>
                      </a:lnTo>
                      <a:lnTo>
                        <a:pt x="63" y="198"/>
                      </a:lnTo>
                      <a:lnTo>
                        <a:pt x="55" y="197"/>
                      </a:lnTo>
                      <a:lnTo>
                        <a:pt x="48" y="195"/>
                      </a:lnTo>
                      <a:lnTo>
                        <a:pt x="40" y="193"/>
                      </a:lnTo>
                      <a:lnTo>
                        <a:pt x="30" y="189"/>
                      </a:lnTo>
                      <a:lnTo>
                        <a:pt x="22" y="184"/>
                      </a:lnTo>
                      <a:lnTo>
                        <a:pt x="15" y="177"/>
                      </a:lnTo>
                      <a:lnTo>
                        <a:pt x="12" y="171"/>
                      </a:lnTo>
                      <a:lnTo>
                        <a:pt x="8" y="163"/>
                      </a:lnTo>
                      <a:lnTo>
                        <a:pt x="4" y="153"/>
                      </a:lnTo>
                      <a:lnTo>
                        <a:pt x="1" y="138"/>
                      </a:lnTo>
                      <a:lnTo>
                        <a:pt x="0" y="127"/>
                      </a:lnTo>
                      <a:lnTo>
                        <a:pt x="13" y="130"/>
                      </a:lnTo>
                      <a:lnTo>
                        <a:pt x="22" y="137"/>
                      </a:lnTo>
                      <a:lnTo>
                        <a:pt x="37" y="140"/>
                      </a:lnTo>
                      <a:lnTo>
                        <a:pt x="55" y="143"/>
                      </a:lnTo>
                      <a:lnTo>
                        <a:pt x="73" y="144"/>
                      </a:lnTo>
                      <a:lnTo>
                        <a:pt x="87" y="141"/>
                      </a:lnTo>
                      <a:lnTo>
                        <a:pt x="105" y="133"/>
                      </a:lnTo>
                      <a:lnTo>
                        <a:pt x="120" y="122"/>
                      </a:lnTo>
                      <a:lnTo>
                        <a:pt x="129" y="106"/>
                      </a:lnTo>
                      <a:lnTo>
                        <a:pt x="133" y="91"/>
                      </a:lnTo>
                      <a:lnTo>
                        <a:pt x="134" y="73"/>
                      </a:lnTo>
                      <a:lnTo>
                        <a:pt x="134" y="58"/>
                      </a:lnTo>
                      <a:lnTo>
                        <a:pt x="131" y="38"/>
                      </a:lnTo>
                      <a:lnTo>
                        <a:pt x="128" y="17"/>
                      </a:lnTo>
                      <a:lnTo>
                        <a:pt x="117" y="0"/>
                      </a:lnTo>
                      <a:lnTo>
                        <a:pt x="129" y="2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87061" name="Group 18"/>
              <p:cNvGrpSpPr>
                <a:grpSpLocks/>
              </p:cNvGrpSpPr>
              <p:nvPr/>
            </p:nvGrpSpPr>
            <p:grpSpPr bwMode="auto">
              <a:xfrm>
                <a:off x="4991" y="3551"/>
                <a:ext cx="475" cy="277"/>
                <a:chOff x="4991" y="3551"/>
                <a:chExt cx="475" cy="277"/>
              </a:xfrm>
            </p:grpSpPr>
            <p:sp>
              <p:nvSpPr>
                <p:cNvPr id="87098" name="Freeform 19"/>
                <p:cNvSpPr>
                  <a:spLocks/>
                </p:cNvSpPr>
                <p:nvPr/>
              </p:nvSpPr>
              <p:spPr bwMode="auto">
                <a:xfrm>
                  <a:off x="4991" y="3628"/>
                  <a:ext cx="185" cy="200"/>
                </a:xfrm>
                <a:custGeom>
                  <a:avLst/>
                  <a:gdLst>
                    <a:gd name="T0" fmla="*/ 85 w 185"/>
                    <a:gd name="T1" fmla="*/ 0 h 200"/>
                    <a:gd name="T2" fmla="*/ 122 w 185"/>
                    <a:gd name="T3" fmla="*/ 50 h 200"/>
                    <a:gd name="T4" fmla="*/ 184 w 185"/>
                    <a:gd name="T5" fmla="*/ 44 h 200"/>
                    <a:gd name="T6" fmla="*/ 134 w 185"/>
                    <a:gd name="T7" fmla="*/ 101 h 200"/>
                    <a:gd name="T8" fmla="*/ 180 w 185"/>
                    <a:gd name="T9" fmla="*/ 175 h 200"/>
                    <a:gd name="T10" fmla="*/ 97 w 185"/>
                    <a:gd name="T11" fmla="*/ 129 h 200"/>
                    <a:gd name="T12" fmla="*/ 40 w 185"/>
                    <a:gd name="T13" fmla="*/ 199 h 200"/>
                    <a:gd name="T14" fmla="*/ 54 w 185"/>
                    <a:gd name="T15" fmla="*/ 110 h 200"/>
                    <a:gd name="T16" fmla="*/ 0 w 185"/>
                    <a:gd name="T17" fmla="*/ 57 h 200"/>
                    <a:gd name="T18" fmla="*/ 66 w 185"/>
                    <a:gd name="T19" fmla="*/ 59 h 200"/>
                    <a:gd name="T20" fmla="*/ 85 w 185"/>
                    <a:gd name="T21" fmla="*/ 0 h 2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5"/>
                    <a:gd name="T34" fmla="*/ 0 h 200"/>
                    <a:gd name="T35" fmla="*/ 185 w 185"/>
                    <a:gd name="T36" fmla="*/ 200 h 2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5" h="200">
                      <a:moveTo>
                        <a:pt x="85" y="0"/>
                      </a:moveTo>
                      <a:lnTo>
                        <a:pt x="122" y="50"/>
                      </a:lnTo>
                      <a:lnTo>
                        <a:pt x="184" y="44"/>
                      </a:lnTo>
                      <a:lnTo>
                        <a:pt x="134" y="101"/>
                      </a:lnTo>
                      <a:lnTo>
                        <a:pt x="180" y="175"/>
                      </a:lnTo>
                      <a:lnTo>
                        <a:pt x="97" y="129"/>
                      </a:lnTo>
                      <a:lnTo>
                        <a:pt x="40" y="199"/>
                      </a:lnTo>
                      <a:lnTo>
                        <a:pt x="54" y="110"/>
                      </a:lnTo>
                      <a:lnTo>
                        <a:pt x="0" y="57"/>
                      </a:lnTo>
                      <a:lnTo>
                        <a:pt x="66" y="59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9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7099" name="Freeform 20"/>
                <p:cNvSpPr>
                  <a:spLocks/>
                </p:cNvSpPr>
                <p:nvPr/>
              </p:nvSpPr>
              <p:spPr bwMode="auto">
                <a:xfrm>
                  <a:off x="5287" y="3551"/>
                  <a:ext cx="179" cy="200"/>
                </a:xfrm>
                <a:custGeom>
                  <a:avLst/>
                  <a:gdLst>
                    <a:gd name="T0" fmla="*/ 129 w 179"/>
                    <a:gd name="T1" fmla="*/ 2 h 200"/>
                    <a:gd name="T2" fmla="*/ 143 w 179"/>
                    <a:gd name="T3" fmla="*/ 11 h 200"/>
                    <a:gd name="T4" fmla="*/ 148 w 179"/>
                    <a:gd name="T5" fmla="*/ 16 h 200"/>
                    <a:gd name="T6" fmla="*/ 155 w 179"/>
                    <a:gd name="T7" fmla="*/ 22 h 200"/>
                    <a:gd name="T8" fmla="*/ 163 w 179"/>
                    <a:gd name="T9" fmla="*/ 35 h 200"/>
                    <a:gd name="T10" fmla="*/ 167 w 179"/>
                    <a:gd name="T11" fmla="*/ 44 h 200"/>
                    <a:gd name="T12" fmla="*/ 172 w 179"/>
                    <a:gd name="T13" fmla="*/ 54 h 200"/>
                    <a:gd name="T14" fmla="*/ 175 w 179"/>
                    <a:gd name="T15" fmla="*/ 71 h 200"/>
                    <a:gd name="T16" fmla="*/ 177 w 179"/>
                    <a:gd name="T17" fmla="*/ 78 h 200"/>
                    <a:gd name="T18" fmla="*/ 178 w 179"/>
                    <a:gd name="T19" fmla="*/ 86 h 200"/>
                    <a:gd name="T20" fmla="*/ 178 w 179"/>
                    <a:gd name="T21" fmla="*/ 97 h 200"/>
                    <a:gd name="T22" fmla="*/ 177 w 179"/>
                    <a:gd name="T23" fmla="*/ 110 h 200"/>
                    <a:gd name="T24" fmla="*/ 174 w 179"/>
                    <a:gd name="T25" fmla="*/ 122 h 200"/>
                    <a:gd name="T26" fmla="*/ 172 w 179"/>
                    <a:gd name="T27" fmla="*/ 132 h 200"/>
                    <a:gd name="T28" fmla="*/ 168 w 179"/>
                    <a:gd name="T29" fmla="*/ 141 h 200"/>
                    <a:gd name="T30" fmla="*/ 164 w 179"/>
                    <a:gd name="T31" fmla="*/ 149 h 200"/>
                    <a:gd name="T32" fmla="*/ 157 w 179"/>
                    <a:gd name="T33" fmla="*/ 158 h 200"/>
                    <a:gd name="T34" fmla="*/ 152 w 179"/>
                    <a:gd name="T35" fmla="*/ 166 h 200"/>
                    <a:gd name="T36" fmla="*/ 143 w 179"/>
                    <a:gd name="T37" fmla="*/ 174 h 200"/>
                    <a:gd name="T38" fmla="*/ 136 w 179"/>
                    <a:gd name="T39" fmla="*/ 179 h 200"/>
                    <a:gd name="T40" fmla="*/ 129 w 179"/>
                    <a:gd name="T41" fmla="*/ 185 h 200"/>
                    <a:gd name="T42" fmla="*/ 120 w 179"/>
                    <a:gd name="T43" fmla="*/ 189 h 200"/>
                    <a:gd name="T44" fmla="*/ 113 w 179"/>
                    <a:gd name="T45" fmla="*/ 193 h 200"/>
                    <a:gd name="T46" fmla="*/ 104 w 179"/>
                    <a:gd name="T47" fmla="*/ 195 h 200"/>
                    <a:gd name="T48" fmla="*/ 94 w 179"/>
                    <a:gd name="T49" fmla="*/ 198 h 200"/>
                    <a:gd name="T50" fmla="*/ 87 w 179"/>
                    <a:gd name="T51" fmla="*/ 199 h 200"/>
                    <a:gd name="T52" fmla="*/ 74 w 179"/>
                    <a:gd name="T53" fmla="*/ 199 h 200"/>
                    <a:gd name="T54" fmla="*/ 63 w 179"/>
                    <a:gd name="T55" fmla="*/ 198 h 200"/>
                    <a:gd name="T56" fmla="*/ 55 w 179"/>
                    <a:gd name="T57" fmla="*/ 196 h 200"/>
                    <a:gd name="T58" fmla="*/ 48 w 179"/>
                    <a:gd name="T59" fmla="*/ 194 h 200"/>
                    <a:gd name="T60" fmla="*/ 40 w 179"/>
                    <a:gd name="T61" fmla="*/ 193 h 200"/>
                    <a:gd name="T62" fmla="*/ 30 w 179"/>
                    <a:gd name="T63" fmla="*/ 188 h 200"/>
                    <a:gd name="T64" fmla="*/ 22 w 179"/>
                    <a:gd name="T65" fmla="*/ 184 h 200"/>
                    <a:gd name="T66" fmla="*/ 15 w 179"/>
                    <a:gd name="T67" fmla="*/ 176 h 200"/>
                    <a:gd name="T68" fmla="*/ 12 w 179"/>
                    <a:gd name="T69" fmla="*/ 170 h 200"/>
                    <a:gd name="T70" fmla="*/ 8 w 179"/>
                    <a:gd name="T71" fmla="*/ 163 h 200"/>
                    <a:gd name="T72" fmla="*/ 4 w 179"/>
                    <a:gd name="T73" fmla="*/ 153 h 200"/>
                    <a:gd name="T74" fmla="*/ 1 w 179"/>
                    <a:gd name="T75" fmla="*/ 139 h 200"/>
                    <a:gd name="T76" fmla="*/ 0 w 179"/>
                    <a:gd name="T77" fmla="*/ 127 h 200"/>
                    <a:gd name="T78" fmla="*/ 13 w 179"/>
                    <a:gd name="T79" fmla="*/ 131 h 200"/>
                    <a:gd name="T80" fmla="*/ 22 w 179"/>
                    <a:gd name="T81" fmla="*/ 136 h 200"/>
                    <a:gd name="T82" fmla="*/ 37 w 179"/>
                    <a:gd name="T83" fmla="*/ 140 h 200"/>
                    <a:gd name="T84" fmla="*/ 54 w 179"/>
                    <a:gd name="T85" fmla="*/ 143 h 200"/>
                    <a:gd name="T86" fmla="*/ 73 w 179"/>
                    <a:gd name="T87" fmla="*/ 143 h 200"/>
                    <a:gd name="T88" fmla="*/ 87 w 179"/>
                    <a:gd name="T89" fmla="*/ 141 h 200"/>
                    <a:gd name="T90" fmla="*/ 105 w 179"/>
                    <a:gd name="T91" fmla="*/ 132 h 200"/>
                    <a:gd name="T92" fmla="*/ 120 w 179"/>
                    <a:gd name="T93" fmla="*/ 122 h 200"/>
                    <a:gd name="T94" fmla="*/ 129 w 179"/>
                    <a:gd name="T95" fmla="*/ 106 h 200"/>
                    <a:gd name="T96" fmla="*/ 133 w 179"/>
                    <a:gd name="T97" fmla="*/ 92 h 200"/>
                    <a:gd name="T98" fmla="*/ 134 w 179"/>
                    <a:gd name="T99" fmla="*/ 75 h 200"/>
                    <a:gd name="T100" fmla="*/ 134 w 179"/>
                    <a:gd name="T101" fmla="*/ 59 h 200"/>
                    <a:gd name="T102" fmla="*/ 131 w 179"/>
                    <a:gd name="T103" fmla="*/ 38 h 200"/>
                    <a:gd name="T104" fmla="*/ 128 w 179"/>
                    <a:gd name="T105" fmla="*/ 18 h 200"/>
                    <a:gd name="T106" fmla="*/ 117 w 179"/>
                    <a:gd name="T107" fmla="*/ 0 h 200"/>
                    <a:gd name="T108" fmla="*/ 129 w 179"/>
                    <a:gd name="T109" fmla="*/ 2 h 20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9"/>
                    <a:gd name="T166" fmla="*/ 0 h 200"/>
                    <a:gd name="T167" fmla="*/ 179 w 179"/>
                    <a:gd name="T168" fmla="*/ 200 h 20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9" h="200">
                      <a:moveTo>
                        <a:pt x="129" y="2"/>
                      </a:moveTo>
                      <a:lnTo>
                        <a:pt x="143" y="11"/>
                      </a:lnTo>
                      <a:lnTo>
                        <a:pt x="148" y="16"/>
                      </a:lnTo>
                      <a:lnTo>
                        <a:pt x="155" y="22"/>
                      </a:lnTo>
                      <a:lnTo>
                        <a:pt x="163" y="35"/>
                      </a:lnTo>
                      <a:lnTo>
                        <a:pt x="167" y="44"/>
                      </a:lnTo>
                      <a:lnTo>
                        <a:pt x="172" y="54"/>
                      </a:lnTo>
                      <a:lnTo>
                        <a:pt x="175" y="71"/>
                      </a:lnTo>
                      <a:lnTo>
                        <a:pt x="177" y="78"/>
                      </a:lnTo>
                      <a:lnTo>
                        <a:pt x="178" y="86"/>
                      </a:lnTo>
                      <a:lnTo>
                        <a:pt x="178" y="97"/>
                      </a:lnTo>
                      <a:lnTo>
                        <a:pt x="177" y="110"/>
                      </a:lnTo>
                      <a:lnTo>
                        <a:pt x="174" y="122"/>
                      </a:lnTo>
                      <a:lnTo>
                        <a:pt x="172" y="132"/>
                      </a:lnTo>
                      <a:lnTo>
                        <a:pt x="168" y="141"/>
                      </a:lnTo>
                      <a:lnTo>
                        <a:pt x="164" y="149"/>
                      </a:lnTo>
                      <a:lnTo>
                        <a:pt x="157" y="158"/>
                      </a:lnTo>
                      <a:lnTo>
                        <a:pt x="152" y="166"/>
                      </a:lnTo>
                      <a:lnTo>
                        <a:pt x="143" y="174"/>
                      </a:lnTo>
                      <a:lnTo>
                        <a:pt x="136" y="179"/>
                      </a:lnTo>
                      <a:lnTo>
                        <a:pt x="129" y="185"/>
                      </a:lnTo>
                      <a:lnTo>
                        <a:pt x="120" y="189"/>
                      </a:lnTo>
                      <a:lnTo>
                        <a:pt x="113" y="193"/>
                      </a:lnTo>
                      <a:lnTo>
                        <a:pt x="104" y="195"/>
                      </a:lnTo>
                      <a:lnTo>
                        <a:pt x="94" y="198"/>
                      </a:lnTo>
                      <a:lnTo>
                        <a:pt x="87" y="199"/>
                      </a:lnTo>
                      <a:lnTo>
                        <a:pt x="74" y="199"/>
                      </a:lnTo>
                      <a:lnTo>
                        <a:pt x="63" y="198"/>
                      </a:lnTo>
                      <a:lnTo>
                        <a:pt x="55" y="196"/>
                      </a:lnTo>
                      <a:lnTo>
                        <a:pt x="48" y="194"/>
                      </a:lnTo>
                      <a:lnTo>
                        <a:pt x="40" y="193"/>
                      </a:lnTo>
                      <a:lnTo>
                        <a:pt x="30" y="188"/>
                      </a:lnTo>
                      <a:lnTo>
                        <a:pt x="22" y="184"/>
                      </a:lnTo>
                      <a:lnTo>
                        <a:pt x="15" y="176"/>
                      </a:lnTo>
                      <a:lnTo>
                        <a:pt x="12" y="170"/>
                      </a:lnTo>
                      <a:lnTo>
                        <a:pt x="8" y="163"/>
                      </a:lnTo>
                      <a:lnTo>
                        <a:pt x="4" y="153"/>
                      </a:lnTo>
                      <a:lnTo>
                        <a:pt x="1" y="139"/>
                      </a:lnTo>
                      <a:lnTo>
                        <a:pt x="0" y="127"/>
                      </a:lnTo>
                      <a:lnTo>
                        <a:pt x="13" y="131"/>
                      </a:lnTo>
                      <a:lnTo>
                        <a:pt x="22" y="136"/>
                      </a:lnTo>
                      <a:lnTo>
                        <a:pt x="37" y="140"/>
                      </a:lnTo>
                      <a:lnTo>
                        <a:pt x="54" y="143"/>
                      </a:lnTo>
                      <a:lnTo>
                        <a:pt x="73" y="143"/>
                      </a:lnTo>
                      <a:lnTo>
                        <a:pt x="87" y="141"/>
                      </a:lnTo>
                      <a:lnTo>
                        <a:pt x="105" y="132"/>
                      </a:lnTo>
                      <a:lnTo>
                        <a:pt x="120" y="122"/>
                      </a:lnTo>
                      <a:lnTo>
                        <a:pt x="129" y="106"/>
                      </a:lnTo>
                      <a:lnTo>
                        <a:pt x="133" y="92"/>
                      </a:lnTo>
                      <a:lnTo>
                        <a:pt x="134" y="75"/>
                      </a:lnTo>
                      <a:lnTo>
                        <a:pt x="134" y="59"/>
                      </a:lnTo>
                      <a:lnTo>
                        <a:pt x="131" y="38"/>
                      </a:lnTo>
                      <a:lnTo>
                        <a:pt x="128" y="18"/>
                      </a:lnTo>
                      <a:lnTo>
                        <a:pt x="117" y="0"/>
                      </a:lnTo>
                      <a:lnTo>
                        <a:pt x="129" y="2"/>
                      </a:lnTo>
                    </a:path>
                  </a:pathLst>
                </a:custGeom>
                <a:solidFill>
                  <a:srgbClr val="FF9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87062" name="Group 21"/>
              <p:cNvGrpSpPr>
                <a:grpSpLocks/>
              </p:cNvGrpSpPr>
              <p:nvPr/>
            </p:nvGrpSpPr>
            <p:grpSpPr bwMode="auto">
              <a:xfrm>
                <a:off x="4888" y="2974"/>
                <a:ext cx="472" cy="464"/>
                <a:chOff x="4888" y="2974"/>
                <a:chExt cx="472" cy="464"/>
              </a:xfrm>
            </p:grpSpPr>
            <p:grpSp>
              <p:nvGrpSpPr>
                <p:cNvPr id="87093" name="Group 22"/>
                <p:cNvGrpSpPr>
                  <a:grpSpLocks/>
                </p:cNvGrpSpPr>
                <p:nvPr/>
              </p:nvGrpSpPr>
              <p:grpSpPr bwMode="auto">
                <a:xfrm>
                  <a:off x="4888" y="2974"/>
                  <a:ext cx="472" cy="464"/>
                  <a:chOff x="4888" y="2974"/>
                  <a:chExt cx="472" cy="464"/>
                </a:xfrm>
              </p:grpSpPr>
              <p:sp>
                <p:nvSpPr>
                  <p:cNvPr id="87095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888" y="2974"/>
                    <a:ext cx="472" cy="464"/>
                  </a:xfrm>
                  <a:prstGeom prst="ellipse">
                    <a:avLst/>
                  </a:prstGeom>
                  <a:solidFill>
                    <a:srgbClr val="9F9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US"/>
                  </a:p>
                </p:txBody>
              </p:sp>
              <p:sp>
                <p:nvSpPr>
                  <p:cNvPr id="8709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2978"/>
                    <a:ext cx="423" cy="412"/>
                  </a:xfrm>
                  <a:prstGeom prst="ellipse">
                    <a:avLst/>
                  </a:prstGeom>
                  <a:solidFill>
                    <a:srgbClr val="BF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US"/>
                  </a:p>
                </p:txBody>
              </p:sp>
              <p:sp>
                <p:nvSpPr>
                  <p:cNvPr id="87097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928" y="3001"/>
                    <a:ext cx="326" cy="313"/>
                  </a:xfrm>
                  <a:prstGeom prst="ellipse">
                    <a:avLst/>
                  </a:prstGeom>
                  <a:solidFill>
                    <a:srgbClr val="DFD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US"/>
                  </a:p>
                </p:txBody>
              </p:sp>
            </p:grpSp>
            <p:sp>
              <p:nvSpPr>
                <p:cNvPr id="87094" name="Oval 26"/>
                <p:cNvSpPr>
                  <a:spLocks noChangeArrowheads="1"/>
                </p:cNvSpPr>
                <p:nvPr/>
              </p:nvSpPr>
              <p:spPr bwMode="auto">
                <a:xfrm>
                  <a:off x="5008" y="3048"/>
                  <a:ext cx="81" cy="7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US"/>
                </a:p>
              </p:txBody>
            </p:sp>
          </p:grpSp>
          <p:grpSp>
            <p:nvGrpSpPr>
              <p:cNvPr id="87063" name="Group 27"/>
              <p:cNvGrpSpPr>
                <a:grpSpLocks/>
              </p:cNvGrpSpPr>
              <p:nvPr/>
            </p:nvGrpSpPr>
            <p:grpSpPr bwMode="auto">
              <a:xfrm>
                <a:off x="5020" y="3129"/>
                <a:ext cx="671" cy="336"/>
                <a:chOff x="5020" y="3129"/>
                <a:chExt cx="671" cy="336"/>
              </a:xfrm>
            </p:grpSpPr>
            <p:sp>
              <p:nvSpPr>
                <p:cNvPr id="87090" name="Freeform 28"/>
                <p:cNvSpPr>
                  <a:spLocks/>
                </p:cNvSpPr>
                <p:nvPr/>
              </p:nvSpPr>
              <p:spPr bwMode="auto">
                <a:xfrm>
                  <a:off x="5020" y="3129"/>
                  <a:ext cx="513" cy="316"/>
                </a:xfrm>
                <a:custGeom>
                  <a:avLst/>
                  <a:gdLst>
                    <a:gd name="T0" fmla="*/ 494 w 513"/>
                    <a:gd name="T1" fmla="*/ 302 h 316"/>
                    <a:gd name="T2" fmla="*/ 487 w 513"/>
                    <a:gd name="T3" fmla="*/ 312 h 316"/>
                    <a:gd name="T4" fmla="*/ 472 w 513"/>
                    <a:gd name="T5" fmla="*/ 315 h 316"/>
                    <a:gd name="T6" fmla="*/ 220 w 513"/>
                    <a:gd name="T7" fmla="*/ 173 h 316"/>
                    <a:gd name="T8" fmla="*/ 197 w 513"/>
                    <a:gd name="T9" fmla="*/ 176 h 316"/>
                    <a:gd name="T10" fmla="*/ 155 w 513"/>
                    <a:gd name="T11" fmla="*/ 177 h 316"/>
                    <a:gd name="T12" fmla="*/ 104 w 513"/>
                    <a:gd name="T13" fmla="*/ 161 h 316"/>
                    <a:gd name="T14" fmla="*/ 21 w 513"/>
                    <a:gd name="T15" fmla="*/ 152 h 316"/>
                    <a:gd name="T16" fmla="*/ 19 w 513"/>
                    <a:gd name="T17" fmla="*/ 137 h 316"/>
                    <a:gd name="T18" fmla="*/ 100 w 513"/>
                    <a:gd name="T19" fmla="*/ 139 h 316"/>
                    <a:gd name="T20" fmla="*/ 16 w 513"/>
                    <a:gd name="T21" fmla="*/ 125 h 316"/>
                    <a:gd name="T22" fmla="*/ 3 w 513"/>
                    <a:gd name="T23" fmla="*/ 113 h 316"/>
                    <a:gd name="T24" fmla="*/ 45 w 513"/>
                    <a:gd name="T25" fmla="*/ 107 h 316"/>
                    <a:gd name="T26" fmla="*/ 102 w 513"/>
                    <a:gd name="T27" fmla="*/ 107 h 316"/>
                    <a:gd name="T28" fmla="*/ 3 w 513"/>
                    <a:gd name="T29" fmla="*/ 88 h 316"/>
                    <a:gd name="T30" fmla="*/ 4 w 513"/>
                    <a:gd name="T31" fmla="*/ 75 h 316"/>
                    <a:gd name="T32" fmla="*/ 35 w 513"/>
                    <a:gd name="T33" fmla="*/ 70 h 316"/>
                    <a:gd name="T34" fmla="*/ 111 w 513"/>
                    <a:gd name="T35" fmla="*/ 89 h 316"/>
                    <a:gd name="T36" fmla="*/ 31 w 513"/>
                    <a:gd name="T37" fmla="*/ 53 h 316"/>
                    <a:gd name="T38" fmla="*/ 26 w 513"/>
                    <a:gd name="T39" fmla="*/ 33 h 316"/>
                    <a:gd name="T40" fmla="*/ 45 w 513"/>
                    <a:gd name="T41" fmla="*/ 25 h 316"/>
                    <a:gd name="T42" fmla="*/ 134 w 513"/>
                    <a:gd name="T43" fmla="*/ 63 h 316"/>
                    <a:gd name="T44" fmla="*/ 157 w 513"/>
                    <a:gd name="T45" fmla="*/ 73 h 316"/>
                    <a:gd name="T46" fmla="*/ 144 w 513"/>
                    <a:gd name="T47" fmla="*/ 50 h 316"/>
                    <a:gd name="T48" fmla="*/ 146 w 513"/>
                    <a:gd name="T49" fmla="*/ 10 h 316"/>
                    <a:gd name="T50" fmla="*/ 184 w 513"/>
                    <a:gd name="T51" fmla="*/ 3 h 316"/>
                    <a:gd name="T52" fmla="*/ 196 w 513"/>
                    <a:gd name="T53" fmla="*/ 54 h 316"/>
                    <a:gd name="T54" fmla="*/ 220 w 513"/>
                    <a:gd name="T55" fmla="*/ 88 h 316"/>
                    <a:gd name="T56" fmla="*/ 236 w 513"/>
                    <a:gd name="T57" fmla="*/ 122 h 316"/>
                    <a:gd name="T58" fmla="*/ 236 w 513"/>
                    <a:gd name="T59" fmla="*/ 148 h 316"/>
                    <a:gd name="T60" fmla="*/ 471 w 513"/>
                    <a:gd name="T61" fmla="*/ 275 h 316"/>
                    <a:gd name="T62" fmla="*/ 479 w 513"/>
                    <a:gd name="T63" fmla="*/ 240 h 3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3"/>
                    <a:gd name="T97" fmla="*/ 0 h 316"/>
                    <a:gd name="T98" fmla="*/ 513 w 513"/>
                    <a:gd name="T99" fmla="*/ 316 h 3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3" h="316">
                      <a:moveTo>
                        <a:pt x="512" y="259"/>
                      </a:moveTo>
                      <a:lnTo>
                        <a:pt x="494" y="302"/>
                      </a:lnTo>
                      <a:lnTo>
                        <a:pt x="490" y="310"/>
                      </a:lnTo>
                      <a:lnTo>
                        <a:pt x="487" y="312"/>
                      </a:lnTo>
                      <a:lnTo>
                        <a:pt x="481" y="315"/>
                      </a:lnTo>
                      <a:lnTo>
                        <a:pt x="472" y="315"/>
                      </a:lnTo>
                      <a:lnTo>
                        <a:pt x="463" y="311"/>
                      </a:lnTo>
                      <a:lnTo>
                        <a:pt x="220" y="173"/>
                      </a:lnTo>
                      <a:lnTo>
                        <a:pt x="206" y="168"/>
                      </a:lnTo>
                      <a:lnTo>
                        <a:pt x="197" y="176"/>
                      </a:lnTo>
                      <a:lnTo>
                        <a:pt x="181" y="182"/>
                      </a:lnTo>
                      <a:lnTo>
                        <a:pt x="155" y="177"/>
                      </a:lnTo>
                      <a:lnTo>
                        <a:pt x="125" y="168"/>
                      </a:lnTo>
                      <a:lnTo>
                        <a:pt x="104" y="161"/>
                      </a:lnTo>
                      <a:lnTo>
                        <a:pt x="40" y="155"/>
                      </a:lnTo>
                      <a:lnTo>
                        <a:pt x="21" y="152"/>
                      </a:lnTo>
                      <a:lnTo>
                        <a:pt x="14" y="146"/>
                      </a:lnTo>
                      <a:lnTo>
                        <a:pt x="19" y="137"/>
                      </a:lnTo>
                      <a:lnTo>
                        <a:pt x="40" y="134"/>
                      </a:lnTo>
                      <a:lnTo>
                        <a:pt x="100" y="139"/>
                      </a:lnTo>
                      <a:lnTo>
                        <a:pt x="102" y="132"/>
                      </a:lnTo>
                      <a:lnTo>
                        <a:pt x="16" y="125"/>
                      </a:lnTo>
                      <a:lnTo>
                        <a:pt x="3" y="120"/>
                      </a:lnTo>
                      <a:lnTo>
                        <a:pt x="3" y="113"/>
                      </a:lnTo>
                      <a:lnTo>
                        <a:pt x="12" y="106"/>
                      </a:lnTo>
                      <a:lnTo>
                        <a:pt x="45" y="107"/>
                      </a:lnTo>
                      <a:lnTo>
                        <a:pt x="102" y="113"/>
                      </a:lnTo>
                      <a:lnTo>
                        <a:pt x="102" y="107"/>
                      </a:lnTo>
                      <a:lnTo>
                        <a:pt x="9" y="91"/>
                      </a:lnTo>
                      <a:lnTo>
                        <a:pt x="3" y="88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13" y="72"/>
                      </a:lnTo>
                      <a:lnTo>
                        <a:pt x="35" y="70"/>
                      </a:lnTo>
                      <a:lnTo>
                        <a:pt x="82" y="80"/>
                      </a:lnTo>
                      <a:lnTo>
                        <a:pt x="111" y="89"/>
                      </a:lnTo>
                      <a:lnTo>
                        <a:pt x="112" y="85"/>
                      </a:lnTo>
                      <a:lnTo>
                        <a:pt x="31" y="53"/>
                      </a:lnTo>
                      <a:lnTo>
                        <a:pt x="26" y="43"/>
                      </a:lnTo>
                      <a:lnTo>
                        <a:pt x="26" y="33"/>
                      </a:lnTo>
                      <a:lnTo>
                        <a:pt x="31" y="25"/>
                      </a:lnTo>
                      <a:lnTo>
                        <a:pt x="45" y="25"/>
                      </a:lnTo>
                      <a:lnTo>
                        <a:pt x="62" y="30"/>
                      </a:lnTo>
                      <a:lnTo>
                        <a:pt x="134" y="63"/>
                      </a:lnTo>
                      <a:lnTo>
                        <a:pt x="148" y="70"/>
                      </a:lnTo>
                      <a:lnTo>
                        <a:pt x="157" y="73"/>
                      </a:lnTo>
                      <a:lnTo>
                        <a:pt x="157" y="66"/>
                      </a:lnTo>
                      <a:lnTo>
                        <a:pt x="144" y="50"/>
                      </a:lnTo>
                      <a:lnTo>
                        <a:pt x="140" y="28"/>
                      </a:lnTo>
                      <a:lnTo>
                        <a:pt x="146" y="10"/>
                      </a:lnTo>
                      <a:lnTo>
                        <a:pt x="162" y="0"/>
                      </a:lnTo>
                      <a:lnTo>
                        <a:pt x="184" y="3"/>
                      </a:lnTo>
                      <a:lnTo>
                        <a:pt x="193" y="28"/>
                      </a:lnTo>
                      <a:lnTo>
                        <a:pt x="196" y="54"/>
                      </a:lnTo>
                      <a:lnTo>
                        <a:pt x="208" y="77"/>
                      </a:lnTo>
                      <a:lnTo>
                        <a:pt x="220" y="88"/>
                      </a:lnTo>
                      <a:lnTo>
                        <a:pt x="229" y="103"/>
                      </a:lnTo>
                      <a:lnTo>
                        <a:pt x="236" y="122"/>
                      </a:lnTo>
                      <a:lnTo>
                        <a:pt x="238" y="141"/>
                      </a:lnTo>
                      <a:lnTo>
                        <a:pt x="236" y="148"/>
                      </a:lnTo>
                      <a:lnTo>
                        <a:pt x="465" y="279"/>
                      </a:lnTo>
                      <a:lnTo>
                        <a:pt x="471" y="275"/>
                      </a:lnTo>
                      <a:lnTo>
                        <a:pt x="475" y="261"/>
                      </a:lnTo>
                      <a:lnTo>
                        <a:pt x="479" y="240"/>
                      </a:lnTo>
                      <a:lnTo>
                        <a:pt x="512" y="259"/>
                      </a:lnTo>
                    </a:path>
                  </a:pathLst>
                </a:custGeom>
                <a:solidFill>
                  <a:srgbClr val="FF9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7091" name="Freeform 29"/>
                <p:cNvSpPr>
                  <a:spLocks/>
                </p:cNvSpPr>
                <p:nvPr/>
              </p:nvSpPr>
              <p:spPr bwMode="auto">
                <a:xfrm>
                  <a:off x="5477" y="3134"/>
                  <a:ext cx="214" cy="331"/>
                </a:xfrm>
                <a:custGeom>
                  <a:avLst/>
                  <a:gdLst>
                    <a:gd name="T0" fmla="*/ 13 w 214"/>
                    <a:gd name="T1" fmla="*/ 265 h 331"/>
                    <a:gd name="T2" fmla="*/ 7 w 214"/>
                    <a:gd name="T3" fmla="*/ 241 h 331"/>
                    <a:gd name="T4" fmla="*/ 4 w 214"/>
                    <a:gd name="T5" fmla="*/ 229 h 331"/>
                    <a:gd name="T6" fmla="*/ 2 w 214"/>
                    <a:gd name="T7" fmla="*/ 224 h 331"/>
                    <a:gd name="T8" fmla="*/ 0 w 214"/>
                    <a:gd name="T9" fmla="*/ 215 h 331"/>
                    <a:gd name="T10" fmla="*/ 4 w 214"/>
                    <a:gd name="T11" fmla="*/ 205 h 331"/>
                    <a:gd name="T12" fmla="*/ 12 w 214"/>
                    <a:gd name="T13" fmla="*/ 196 h 331"/>
                    <a:gd name="T14" fmla="*/ 23 w 214"/>
                    <a:gd name="T15" fmla="*/ 188 h 331"/>
                    <a:gd name="T16" fmla="*/ 35 w 214"/>
                    <a:gd name="T17" fmla="*/ 180 h 331"/>
                    <a:gd name="T18" fmla="*/ 48 w 214"/>
                    <a:gd name="T19" fmla="*/ 164 h 331"/>
                    <a:gd name="T20" fmla="*/ 67 w 214"/>
                    <a:gd name="T21" fmla="*/ 132 h 331"/>
                    <a:gd name="T22" fmla="*/ 77 w 214"/>
                    <a:gd name="T23" fmla="*/ 109 h 331"/>
                    <a:gd name="T24" fmla="*/ 91 w 214"/>
                    <a:gd name="T25" fmla="*/ 82 h 331"/>
                    <a:gd name="T26" fmla="*/ 101 w 214"/>
                    <a:gd name="T27" fmla="*/ 56 h 331"/>
                    <a:gd name="T28" fmla="*/ 109 w 214"/>
                    <a:gd name="T29" fmla="*/ 39 h 331"/>
                    <a:gd name="T30" fmla="*/ 120 w 214"/>
                    <a:gd name="T31" fmla="*/ 27 h 331"/>
                    <a:gd name="T32" fmla="*/ 129 w 214"/>
                    <a:gd name="T33" fmla="*/ 15 h 331"/>
                    <a:gd name="T34" fmla="*/ 142 w 214"/>
                    <a:gd name="T35" fmla="*/ 5 h 331"/>
                    <a:gd name="T36" fmla="*/ 153 w 214"/>
                    <a:gd name="T37" fmla="*/ 1 h 331"/>
                    <a:gd name="T38" fmla="*/ 168 w 214"/>
                    <a:gd name="T39" fmla="*/ 0 h 331"/>
                    <a:gd name="T40" fmla="*/ 182 w 214"/>
                    <a:gd name="T41" fmla="*/ 0 h 331"/>
                    <a:gd name="T42" fmla="*/ 191 w 214"/>
                    <a:gd name="T43" fmla="*/ 5 h 331"/>
                    <a:gd name="T44" fmla="*/ 196 w 214"/>
                    <a:gd name="T45" fmla="*/ 13 h 331"/>
                    <a:gd name="T46" fmla="*/ 206 w 214"/>
                    <a:gd name="T47" fmla="*/ 24 h 331"/>
                    <a:gd name="T48" fmla="*/ 213 w 214"/>
                    <a:gd name="T49" fmla="*/ 44 h 331"/>
                    <a:gd name="T50" fmla="*/ 213 w 214"/>
                    <a:gd name="T51" fmla="*/ 61 h 331"/>
                    <a:gd name="T52" fmla="*/ 213 w 214"/>
                    <a:gd name="T53" fmla="*/ 83 h 331"/>
                    <a:gd name="T54" fmla="*/ 209 w 214"/>
                    <a:gd name="T55" fmla="*/ 105 h 331"/>
                    <a:gd name="T56" fmla="*/ 197 w 214"/>
                    <a:gd name="T57" fmla="*/ 134 h 331"/>
                    <a:gd name="T58" fmla="*/ 180 w 214"/>
                    <a:gd name="T59" fmla="*/ 176 h 331"/>
                    <a:gd name="T60" fmla="*/ 165 w 214"/>
                    <a:gd name="T61" fmla="*/ 214 h 331"/>
                    <a:gd name="T62" fmla="*/ 153 w 214"/>
                    <a:gd name="T63" fmla="*/ 231 h 331"/>
                    <a:gd name="T64" fmla="*/ 130 w 214"/>
                    <a:gd name="T65" fmla="*/ 267 h 331"/>
                    <a:gd name="T66" fmla="*/ 112 w 214"/>
                    <a:gd name="T67" fmla="*/ 297 h 331"/>
                    <a:gd name="T68" fmla="*/ 92 w 214"/>
                    <a:gd name="T69" fmla="*/ 320 h 331"/>
                    <a:gd name="T70" fmla="*/ 82 w 214"/>
                    <a:gd name="T71" fmla="*/ 330 h 331"/>
                    <a:gd name="T72" fmla="*/ 76 w 214"/>
                    <a:gd name="T73" fmla="*/ 314 h 331"/>
                    <a:gd name="T74" fmla="*/ 69 w 214"/>
                    <a:gd name="T75" fmla="*/ 285 h 331"/>
                    <a:gd name="T76" fmla="*/ 62 w 214"/>
                    <a:gd name="T77" fmla="*/ 268 h 331"/>
                    <a:gd name="T78" fmla="*/ 50 w 214"/>
                    <a:gd name="T79" fmla="*/ 253 h 331"/>
                    <a:gd name="T80" fmla="*/ 23 w 214"/>
                    <a:gd name="T81" fmla="*/ 238 h 331"/>
                    <a:gd name="T82" fmla="*/ 21 w 214"/>
                    <a:gd name="T83" fmla="*/ 236 h 331"/>
                    <a:gd name="T84" fmla="*/ 13 w 214"/>
                    <a:gd name="T85" fmla="*/ 265 h 33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331"/>
                    <a:gd name="T131" fmla="*/ 214 w 214"/>
                    <a:gd name="T132" fmla="*/ 331 h 33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331">
                      <a:moveTo>
                        <a:pt x="13" y="265"/>
                      </a:moveTo>
                      <a:lnTo>
                        <a:pt x="7" y="241"/>
                      </a:lnTo>
                      <a:lnTo>
                        <a:pt x="4" y="229"/>
                      </a:lnTo>
                      <a:lnTo>
                        <a:pt x="2" y="224"/>
                      </a:lnTo>
                      <a:lnTo>
                        <a:pt x="0" y="215"/>
                      </a:lnTo>
                      <a:lnTo>
                        <a:pt x="4" y="205"/>
                      </a:lnTo>
                      <a:lnTo>
                        <a:pt x="12" y="196"/>
                      </a:lnTo>
                      <a:lnTo>
                        <a:pt x="23" y="188"/>
                      </a:lnTo>
                      <a:lnTo>
                        <a:pt x="35" y="180"/>
                      </a:lnTo>
                      <a:lnTo>
                        <a:pt x="48" y="164"/>
                      </a:lnTo>
                      <a:lnTo>
                        <a:pt x="67" y="132"/>
                      </a:lnTo>
                      <a:lnTo>
                        <a:pt x="77" y="109"/>
                      </a:lnTo>
                      <a:lnTo>
                        <a:pt x="91" y="82"/>
                      </a:lnTo>
                      <a:lnTo>
                        <a:pt x="101" y="56"/>
                      </a:lnTo>
                      <a:lnTo>
                        <a:pt x="109" y="39"/>
                      </a:lnTo>
                      <a:lnTo>
                        <a:pt x="120" y="27"/>
                      </a:lnTo>
                      <a:lnTo>
                        <a:pt x="129" y="15"/>
                      </a:lnTo>
                      <a:lnTo>
                        <a:pt x="142" y="5"/>
                      </a:lnTo>
                      <a:lnTo>
                        <a:pt x="153" y="1"/>
                      </a:lnTo>
                      <a:lnTo>
                        <a:pt x="168" y="0"/>
                      </a:lnTo>
                      <a:lnTo>
                        <a:pt x="182" y="0"/>
                      </a:lnTo>
                      <a:lnTo>
                        <a:pt x="191" y="5"/>
                      </a:lnTo>
                      <a:lnTo>
                        <a:pt x="196" y="13"/>
                      </a:lnTo>
                      <a:lnTo>
                        <a:pt x="206" y="24"/>
                      </a:lnTo>
                      <a:lnTo>
                        <a:pt x="213" y="44"/>
                      </a:lnTo>
                      <a:lnTo>
                        <a:pt x="213" y="61"/>
                      </a:lnTo>
                      <a:lnTo>
                        <a:pt x="213" y="83"/>
                      </a:lnTo>
                      <a:lnTo>
                        <a:pt x="209" y="105"/>
                      </a:lnTo>
                      <a:lnTo>
                        <a:pt x="197" y="134"/>
                      </a:lnTo>
                      <a:lnTo>
                        <a:pt x="180" y="176"/>
                      </a:lnTo>
                      <a:lnTo>
                        <a:pt x="165" y="214"/>
                      </a:lnTo>
                      <a:lnTo>
                        <a:pt x="153" y="231"/>
                      </a:lnTo>
                      <a:lnTo>
                        <a:pt x="130" y="267"/>
                      </a:lnTo>
                      <a:lnTo>
                        <a:pt x="112" y="297"/>
                      </a:lnTo>
                      <a:lnTo>
                        <a:pt x="92" y="320"/>
                      </a:lnTo>
                      <a:lnTo>
                        <a:pt x="82" y="330"/>
                      </a:lnTo>
                      <a:lnTo>
                        <a:pt x="76" y="314"/>
                      </a:lnTo>
                      <a:lnTo>
                        <a:pt x="69" y="285"/>
                      </a:lnTo>
                      <a:lnTo>
                        <a:pt x="62" y="268"/>
                      </a:lnTo>
                      <a:lnTo>
                        <a:pt x="50" y="253"/>
                      </a:lnTo>
                      <a:lnTo>
                        <a:pt x="23" y="238"/>
                      </a:lnTo>
                      <a:lnTo>
                        <a:pt x="21" y="236"/>
                      </a:lnTo>
                      <a:lnTo>
                        <a:pt x="13" y="265"/>
                      </a:lnTo>
                    </a:path>
                  </a:pathLst>
                </a:custGeom>
                <a:solidFill>
                  <a:srgbClr val="9F3F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7092" name="Freeform 30"/>
                <p:cNvSpPr>
                  <a:spLocks/>
                </p:cNvSpPr>
                <p:nvPr/>
              </p:nvSpPr>
              <p:spPr bwMode="auto">
                <a:xfrm>
                  <a:off x="5512" y="3393"/>
                  <a:ext cx="47" cy="71"/>
                </a:xfrm>
                <a:custGeom>
                  <a:avLst/>
                  <a:gdLst>
                    <a:gd name="T0" fmla="*/ 18 w 47"/>
                    <a:gd name="T1" fmla="*/ 0 h 71"/>
                    <a:gd name="T2" fmla="*/ 27 w 47"/>
                    <a:gd name="T3" fmla="*/ 13 h 71"/>
                    <a:gd name="T4" fmla="*/ 34 w 47"/>
                    <a:gd name="T5" fmla="*/ 29 h 71"/>
                    <a:gd name="T6" fmla="*/ 41 w 47"/>
                    <a:gd name="T7" fmla="*/ 56 h 71"/>
                    <a:gd name="T8" fmla="*/ 46 w 47"/>
                    <a:gd name="T9" fmla="*/ 69 h 71"/>
                    <a:gd name="T10" fmla="*/ 46 w 47"/>
                    <a:gd name="T11" fmla="*/ 70 h 71"/>
                    <a:gd name="T12" fmla="*/ 32 w 47"/>
                    <a:gd name="T13" fmla="*/ 67 h 71"/>
                    <a:gd name="T14" fmla="*/ 12 w 47"/>
                    <a:gd name="T15" fmla="*/ 55 h 71"/>
                    <a:gd name="T16" fmla="*/ 4 w 47"/>
                    <a:gd name="T17" fmla="*/ 46 h 71"/>
                    <a:gd name="T18" fmla="*/ 0 w 47"/>
                    <a:gd name="T19" fmla="*/ 40 h 71"/>
                    <a:gd name="T20" fmla="*/ 7 w 47"/>
                    <a:gd name="T21" fmla="*/ 23 h 71"/>
                    <a:gd name="T22" fmla="*/ 18 w 47"/>
                    <a:gd name="T23" fmla="*/ 0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"/>
                    <a:gd name="T37" fmla="*/ 0 h 71"/>
                    <a:gd name="T38" fmla="*/ 47 w 47"/>
                    <a:gd name="T39" fmla="*/ 71 h 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" h="71">
                      <a:moveTo>
                        <a:pt x="18" y="0"/>
                      </a:moveTo>
                      <a:lnTo>
                        <a:pt x="27" y="13"/>
                      </a:lnTo>
                      <a:lnTo>
                        <a:pt x="34" y="29"/>
                      </a:lnTo>
                      <a:lnTo>
                        <a:pt x="41" y="56"/>
                      </a:lnTo>
                      <a:lnTo>
                        <a:pt x="46" y="69"/>
                      </a:lnTo>
                      <a:lnTo>
                        <a:pt x="46" y="70"/>
                      </a:lnTo>
                      <a:lnTo>
                        <a:pt x="32" y="67"/>
                      </a:lnTo>
                      <a:lnTo>
                        <a:pt x="12" y="55"/>
                      </a:lnTo>
                      <a:lnTo>
                        <a:pt x="4" y="46"/>
                      </a:lnTo>
                      <a:lnTo>
                        <a:pt x="0" y="40"/>
                      </a:lnTo>
                      <a:lnTo>
                        <a:pt x="7" y="23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7F00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87064" name="Group 31"/>
              <p:cNvGrpSpPr>
                <a:grpSpLocks/>
              </p:cNvGrpSpPr>
              <p:nvPr/>
            </p:nvGrpSpPr>
            <p:grpSpPr bwMode="auto">
              <a:xfrm>
                <a:off x="5297" y="2528"/>
                <a:ext cx="751" cy="1038"/>
                <a:chOff x="5297" y="2528"/>
                <a:chExt cx="751" cy="1038"/>
              </a:xfrm>
            </p:grpSpPr>
            <p:grpSp>
              <p:nvGrpSpPr>
                <p:cNvPr id="87070" name="Group 32"/>
                <p:cNvGrpSpPr>
                  <a:grpSpLocks/>
                </p:cNvGrpSpPr>
                <p:nvPr/>
              </p:nvGrpSpPr>
              <p:grpSpPr bwMode="auto">
                <a:xfrm>
                  <a:off x="5297" y="2593"/>
                  <a:ext cx="421" cy="518"/>
                  <a:chOff x="5297" y="2593"/>
                  <a:chExt cx="421" cy="518"/>
                </a:xfrm>
              </p:grpSpPr>
              <p:sp>
                <p:nvSpPr>
                  <p:cNvPr id="87076" name="Freeform 33"/>
                  <p:cNvSpPr>
                    <a:spLocks/>
                  </p:cNvSpPr>
                  <p:nvPr/>
                </p:nvSpPr>
                <p:spPr bwMode="auto">
                  <a:xfrm>
                    <a:off x="5587" y="2969"/>
                    <a:ext cx="92" cy="142"/>
                  </a:xfrm>
                  <a:custGeom>
                    <a:avLst/>
                    <a:gdLst>
                      <a:gd name="T0" fmla="*/ 56 w 92"/>
                      <a:gd name="T1" fmla="*/ 0 h 142"/>
                      <a:gd name="T2" fmla="*/ 60 w 92"/>
                      <a:gd name="T3" fmla="*/ 49 h 142"/>
                      <a:gd name="T4" fmla="*/ 76 w 92"/>
                      <a:gd name="T5" fmla="*/ 95 h 142"/>
                      <a:gd name="T6" fmla="*/ 91 w 92"/>
                      <a:gd name="T7" fmla="*/ 119 h 142"/>
                      <a:gd name="T8" fmla="*/ 45 w 92"/>
                      <a:gd name="T9" fmla="*/ 141 h 142"/>
                      <a:gd name="T10" fmla="*/ 19 w 92"/>
                      <a:gd name="T11" fmla="*/ 88 h 142"/>
                      <a:gd name="T12" fmla="*/ 11 w 92"/>
                      <a:gd name="T13" fmla="*/ 53 h 142"/>
                      <a:gd name="T14" fmla="*/ 0 w 92"/>
                      <a:gd name="T15" fmla="*/ 7 h 142"/>
                      <a:gd name="T16" fmla="*/ 56 w 92"/>
                      <a:gd name="T17" fmla="*/ 0 h 1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2"/>
                      <a:gd name="T28" fmla="*/ 0 h 142"/>
                      <a:gd name="T29" fmla="*/ 92 w 92"/>
                      <a:gd name="T30" fmla="*/ 142 h 1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2" h="142">
                        <a:moveTo>
                          <a:pt x="56" y="0"/>
                        </a:moveTo>
                        <a:lnTo>
                          <a:pt x="60" y="49"/>
                        </a:lnTo>
                        <a:lnTo>
                          <a:pt x="76" y="95"/>
                        </a:lnTo>
                        <a:lnTo>
                          <a:pt x="91" y="119"/>
                        </a:lnTo>
                        <a:lnTo>
                          <a:pt x="45" y="141"/>
                        </a:lnTo>
                        <a:lnTo>
                          <a:pt x="19" y="88"/>
                        </a:lnTo>
                        <a:lnTo>
                          <a:pt x="11" y="53"/>
                        </a:lnTo>
                        <a:lnTo>
                          <a:pt x="0" y="7"/>
                        </a:lnTo>
                        <a:lnTo>
                          <a:pt x="56" y="0"/>
                        </a:lnTo>
                      </a:path>
                    </a:pathLst>
                  </a:custGeom>
                  <a:solidFill>
                    <a:srgbClr val="FF9F9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87077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5297" y="2593"/>
                    <a:ext cx="421" cy="488"/>
                    <a:chOff x="5297" y="2593"/>
                    <a:chExt cx="421" cy="488"/>
                  </a:xfrm>
                </p:grpSpPr>
                <p:grpSp>
                  <p:nvGrpSpPr>
                    <p:cNvPr id="87078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74" y="2914"/>
                      <a:ext cx="56" cy="69"/>
                      <a:chOff x="5474" y="2914"/>
                      <a:chExt cx="56" cy="69"/>
                    </a:xfrm>
                  </p:grpSpPr>
                  <p:sp>
                    <p:nvSpPr>
                      <p:cNvPr id="87088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4" y="2914"/>
                        <a:ext cx="56" cy="31"/>
                      </a:xfrm>
                      <a:custGeom>
                        <a:avLst/>
                        <a:gdLst>
                          <a:gd name="T0" fmla="*/ 0 w 56"/>
                          <a:gd name="T1" fmla="*/ 4 h 31"/>
                          <a:gd name="T2" fmla="*/ 3 w 56"/>
                          <a:gd name="T3" fmla="*/ 30 h 31"/>
                          <a:gd name="T4" fmla="*/ 55 w 56"/>
                          <a:gd name="T5" fmla="*/ 23 h 31"/>
                          <a:gd name="T6" fmla="*/ 46 w 56"/>
                          <a:gd name="T7" fmla="*/ 0 h 31"/>
                          <a:gd name="T8" fmla="*/ 0 w 56"/>
                          <a:gd name="T9" fmla="*/ 4 h 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31"/>
                          <a:gd name="T17" fmla="*/ 56 w 56"/>
                          <a:gd name="T18" fmla="*/ 31 h 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31">
                            <a:moveTo>
                              <a:pt x="0" y="4"/>
                            </a:moveTo>
                            <a:lnTo>
                              <a:pt x="3" y="30"/>
                            </a:lnTo>
                            <a:lnTo>
                              <a:pt x="55" y="23"/>
                            </a:lnTo>
                            <a:lnTo>
                              <a:pt x="46" y="0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7089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0" y="2942"/>
                        <a:ext cx="40" cy="41"/>
                      </a:xfrm>
                      <a:custGeom>
                        <a:avLst/>
                        <a:gdLst>
                          <a:gd name="T0" fmla="*/ 0 w 40"/>
                          <a:gd name="T1" fmla="*/ 2 h 41"/>
                          <a:gd name="T2" fmla="*/ 3 w 40"/>
                          <a:gd name="T3" fmla="*/ 13 h 41"/>
                          <a:gd name="T4" fmla="*/ 3 w 40"/>
                          <a:gd name="T5" fmla="*/ 20 h 41"/>
                          <a:gd name="T6" fmla="*/ 3 w 40"/>
                          <a:gd name="T7" fmla="*/ 26 h 41"/>
                          <a:gd name="T8" fmla="*/ 0 w 40"/>
                          <a:gd name="T9" fmla="*/ 40 h 41"/>
                          <a:gd name="T10" fmla="*/ 37 w 40"/>
                          <a:gd name="T11" fmla="*/ 22 h 41"/>
                          <a:gd name="T12" fmla="*/ 39 w 40"/>
                          <a:gd name="T13" fmla="*/ 0 h 41"/>
                          <a:gd name="T14" fmla="*/ 0 w 40"/>
                          <a:gd name="T15" fmla="*/ 2 h 4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0"/>
                          <a:gd name="T25" fmla="*/ 0 h 41"/>
                          <a:gd name="T26" fmla="*/ 40 w 40"/>
                          <a:gd name="T27" fmla="*/ 41 h 4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0" h="41">
                            <a:moveTo>
                              <a:pt x="0" y="2"/>
                            </a:moveTo>
                            <a:lnTo>
                              <a:pt x="3" y="13"/>
                            </a:lnTo>
                            <a:lnTo>
                              <a:pt x="3" y="20"/>
                            </a:lnTo>
                            <a:lnTo>
                              <a:pt x="3" y="26"/>
                            </a:lnTo>
                            <a:lnTo>
                              <a:pt x="0" y="40"/>
                            </a:lnTo>
                            <a:lnTo>
                              <a:pt x="37" y="22"/>
                            </a:lnTo>
                            <a:lnTo>
                              <a:pt x="39" y="0"/>
                            </a:lnTo>
                            <a:lnTo>
                              <a:pt x="0" y="2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grpSp>
                  <p:nvGrpSpPr>
                    <p:cNvPr id="87079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7" y="2593"/>
                      <a:ext cx="421" cy="488"/>
                      <a:chOff x="5297" y="2593"/>
                      <a:chExt cx="421" cy="488"/>
                    </a:xfrm>
                  </p:grpSpPr>
                  <p:sp>
                    <p:nvSpPr>
                      <p:cNvPr id="87085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97" y="2593"/>
                        <a:ext cx="421" cy="488"/>
                      </a:xfrm>
                      <a:custGeom>
                        <a:avLst/>
                        <a:gdLst>
                          <a:gd name="T0" fmla="*/ 133 w 421"/>
                          <a:gd name="T1" fmla="*/ 40 h 488"/>
                          <a:gd name="T2" fmla="*/ 102 w 421"/>
                          <a:gd name="T3" fmla="*/ 66 h 488"/>
                          <a:gd name="T4" fmla="*/ 73 w 421"/>
                          <a:gd name="T5" fmla="*/ 106 h 488"/>
                          <a:gd name="T6" fmla="*/ 70 w 421"/>
                          <a:gd name="T7" fmla="*/ 150 h 488"/>
                          <a:gd name="T8" fmla="*/ 72 w 421"/>
                          <a:gd name="T9" fmla="*/ 176 h 488"/>
                          <a:gd name="T10" fmla="*/ 46 w 421"/>
                          <a:gd name="T11" fmla="*/ 212 h 488"/>
                          <a:gd name="T12" fmla="*/ 19 w 421"/>
                          <a:gd name="T13" fmla="*/ 254 h 488"/>
                          <a:gd name="T14" fmla="*/ 3 w 421"/>
                          <a:gd name="T15" fmla="*/ 288 h 488"/>
                          <a:gd name="T16" fmla="*/ 5 w 421"/>
                          <a:gd name="T17" fmla="*/ 323 h 488"/>
                          <a:gd name="T18" fmla="*/ 14 w 421"/>
                          <a:gd name="T19" fmla="*/ 340 h 488"/>
                          <a:gd name="T20" fmla="*/ 39 w 421"/>
                          <a:gd name="T21" fmla="*/ 347 h 488"/>
                          <a:gd name="T22" fmla="*/ 80 w 421"/>
                          <a:gd name="T23" fmla="*/ 325 h 488"/>
                          <a:gd name="T24" fmla="*/ 102 w 421"/>
                          <a:gd name="T25" fmla="*/ 291 h 488"/>
                          <a:gd name="T26" fmla="*/ 118 w 421"/>
                          <a:gd name="T27" fmla="*/ 347 h 488"/>
                          <a:gd name="T28" fmla="*/ 152 w 421"/>
                          <a:gd name="T29" fmla="*/ 325 h 488"/>
                          <a:gd name="T30" fmla="*/ 203 w 421"/>
                          <a:gd name="T31" fmla="*/ 326 h 488"/>
                          <a:gd name="T32" fmla="*/ 227 w 421"/>
                          <a:gd name="T33" fmla="*/ 347 h 488"/>
                          <a:gd name="T34" fmla="*/ 223 w 421"/>
                          <a:gd name="T35" fmla="*/ 365 h 488"/>
                          <a:gd name="T36" fmla="*/ 177 w 421"/>
                          <a:gd name="T37" fmla="*/ 382 h 488"/>
                          <a:gd name="T38" fmla="*/ 135 w 421"/>
                          <a:gd name="T39" fmla="*/ 388 h 488"/>
                          <a:gd name="T40" fmla="*/ 138 w 421"/>
                          <a:gd name="T41" fmla="*/ 432 h 488"/>
                          <a:gd name="T42" fmla="*/ 147 w 421"/>
                          <a:gd name="T43" fmla="*/ 473 h 488"/>
                          <a:gd name="T44" fmla="*/ 162 w 421"/>
                          <a:gd name="T45" fmla="*/ 487 h 488"/>
                          <a:gd name="T46" fmla="*/ 196 w 421"/>
                          <a:gd name="T47" fmla="*/ 475 h 488"/>
                          <a:gd name="T48" fmla="*/ 288 w 421"/>
                          <a:gd name="T49" fmla="*/ 417 h 488"/>
                          <a:gd name="T50" fmla="*/ 333 w 421"/>
                          <a:gd name="T51" fmla="*/ 382 h 488"/>
                          <a:gd name="T52" fmla="*/ 338 w 421"/>
                          <a:gd name="T53" fmla="*/ 365 h 488"/>
                          <a:gd name="T54" fmla="*/ 367 w 421"/>
                          <a:gd name="T55" fmla="*/ 366 h 488"/>
                          <a:gd name="T56" fmla="*/ 387 w 421"/>
                          <a:gd name="T57" fmla="*/ 350 h 488"/>
                          <a:gd name="T58" fmla="*/ 391 w 421"/>
                          <a:gd name="T59" fmla="*/ 307 h 488"/>
                          <a:gd name="T60" fmla="*/ 406 w 421"/>
                          <a:gd name="T61" fmla="*/ 262 h 488"/>
                          <a:gd name="T62" fmla="*/ 420 w 421"/>
                          <a:gd name="T63" fmla="*/ 181 h 488"/>
                          <a:gd name="T64" fmla="*/ 400 w 421"/>
                          <a:gd name="T65" fmla="*/ 86 h 488"/>
                          <a:gd name="T66" fmla="*/ 369 w 421"/>
                          <a:gd name="T67" fmla="*/ 41 h 488"/>
                          <a:gd name="T68" fmla="*/ 317 w 421"/>
                          <a:gd name="T69" fmla="*/ 10 h 488"/>
                          <a:gd name="T70" fmla="*/ 260 w 421"/>
                          <a:gd name="T71" fmla="*/ 0 h 488"/>
                          <a:gd name="T72" fmla="*/ 213 w 421"/>
                          <a:gd name="T73" fmla="*/ 5 h 488"/>
                          <a:gd name="T74" fmla="*/ 165 w 421"/>
                          <a:gd name="T75" fmla="*/ 23 h 488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421"/>
                          <a:gd name="T115" fmla="*/ 0 h 488"/>
                          <a:gd name="T116" fmla="*/ 421 w 421"/>
                          <a:gd name="T117" fmla="*/ 488 h 488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421" h="488">
                            <a:moveTo>
                              <a:pt x="165" y="23"/>
                            </a:moveTo>
                            <a:lnTo>
                              <a:pt x="133" y="40"/>
                            </a:lnTo>
                            <a:lnTo>
                              <a:pt x="115" y="54"/>
                            </a:lnTo>
                            <a:lnTo>
                              <a:pt x="102" y="66"/>
                            </a:lnTo>
                            <a:lnTo>
                              <a:pt x="84" y="87"/>
                            </a:lnTo>
                            <a:lnTo>
                              <a:pt x="73" y="106"/>
                            </a:lnTo>
                            <a:lnTo>
                              <a:pt x="69" y="124"/>
                            </a:lnTo>
                            <a:lnTo>
                              <a:pt x="70" y="150"/>
                            </a:lnTo>
                            <a:lnTo>
                              <a:pt x="75" y="165"/>
                            </a:lnTo>
                            <a:lnTo>
                              <a:pt x="72" y="176"/>
                            </a:lnTo>
                            <a:lnTo>
                              <a:pt x="63" y="192"/>
                            </a:lnTo>
                            <a:lnTo>
                              <a:pt x="46" y="212"/>
                            </a:lnTo>
                            <a:lnTo>
                              <a:pt x="32" y="232"/>
                            </a:lnTo>
                            <a:lnTo>
                              <a:pt x="19" y="254"/>
                            </a:lnTo>
                            <a:lnTo>
                              <a:pt x="7" y="274"/>
                            </a:lnTo>
                            <a:lnTo>
                              <a:pt x="3" y="288"/>
                            </a:lnTo>
                            <a:lnTo>
                              <a:pt x="0" y="303"/>
                            </a:lnTo>
                            <a:lnTo>
                              <a:pt x="5" y="323"/>
                            </a:lnTo>
                            <a:lnTo>
                              <a:pt x="9" y="333"/>
                            </a:lnTo>
                            <a:lnTo>
                              <a:pt x="14" y="340"/>
                            </a:lnTo>
                            <a:lnTo>
                              <a:pt x="24" y="347"/>
                            </a:lnTo>
                            <a:lnTo>
                              <a:pt x="39" y="347"/>
                            </a:lnTo>
                            <a:lnTo>
                              <a:pt x="58" y="338"/>
                            </a:lnTo>
                            <a:lnTo>
                              <a:pt x="80" y="325"/>
                            </a:lnTo>
                            <a:lnTo>
                              <a:pt x="104" y="311"/>
                            </a:lnTo>
                            <a:lnTo>
                              <a:pt x="102" y="291"/>
                            </a:lnTo>
                            <a:lnTo>
                              <a:pt x="106" y="343"/>
                            </a:lnTo>
                            <a:lnTo>
                              <a:pt x="118" y="347"/>
                            </a:lnTo>
                            <a:lnTo>
                              <a:pt x="130" y="336"/>
                            </a:lnTo>
                            <a:lnTo>
                              <a:pt x="152" y="325"/>
                            </a:lnTo>
                            <a:lnTo>
                              <a:pt x="174" y="321"/>
                            </a:lnTo>
                            <a:lnTo>
                              <a:pt x="203" y="326"/>
                            </a:lnTo>
                            <a:lnTo>
                              <a:pt x="220" y="333"/>
                            </a:lnTo>
                            <a:lnTo>
                              <a:pt x="227" y="347"/>
                            </a:lnTo>
                            <a:lnTo>
                              <a:pt x="227" y="357"/>
                            </a:lnTo>
                            <a:lnTo>
                              <a:pt x="223" y="365"/>
                            </a:lnTo>
                            <a:lnTo>
                              <a:pt x="200" y="376"/>
                            </a:lnTo>
                            <a:lnTo>
                              <a:pt x="177" y="382"/>
                            </a:lnTo>
                            <a:lnTo>
                              <a:pt x="154" y="388"/>
                            </a:lnTo>
                            <a:lnTo>
                              <a:pt x="135" y="388"/>
                            </a:lnTo>
                            <a:lnTo>
                              <a:pt x="132" y="383"/>
                            </a:lnTo>
                            <a:lnTo>
                              <a:pt x="138" y="432"/>
                            </a:lnTo>
                            <a:lnTo>
                              <a:pt x="144" y="458"/>
                            </a:lnTo>
                            <a:lnTo>
                              <a:pt x="147" y="473"/>
                            </a:lnTo>
                            <a:lnTo>
                              <a:pt x="151" y="480"/>
                            </a:lnTo>
                            <a:lnTo>
                              <a:pt x="162" y="487"/>
                            </a:lnTo>
                            <a:lnTo>
                              <a:pt x="176" y="485"/>
                            </a:lnTo>
                            <a:lnTo>
                              <a:pt x="196" y="475"/>
                            </a:lnTo>
                            <a:lnTo>
                              <a:pt x="242" y="446"/>
                            </a:lnTo>
                            <a:lnTo>
                              <a:pt x="288" y="417"/>
                            </a:lnTo>
                            <a:lnTo>
                              <a:pt x="324" y="392"/>
                            </a:lnTo>
                            <a:lnTo>
                              <a:pt x="333" y="382"/>
                            </a:lnTo>
                            <a:lnTo>
                              <a:pt x="337" y="371"/>
                            </a:lnTo>
                            <a:lnTo>
                              <a:pt x="338" y="365"/>
                            </a:lnTo>
                            <a:lnTo>
                              <a:pt x="352" y="366"/>
                            </a:lnTo>
                            <a:lnTo>
                              <a:pt x="367" y="366"/>
                            </a:lnTo>
                            <a:lnTo>
                              <a:pt x="377" y="364"/>
                            </a:lnTo>
                            <a:lnTo>
                              <a:pt x="387" y="350"/>
                            </a:lnTo>
                            <a:lnTo>
                              <a:pt x="393" y="333"/>
                            </a:lnTo>
                            <a:lnTo>
                              <a:pt x="391" y="307"/>
                            </a:lnTo>
                            <a:lnTo>
                              <a:pt x="394" y="288"/>
                            </a:lnTo>
                            <a:lnTo>
                              <a:pt x="406" y="262"/>
                            </a:lnTo>
                            <a:lnTo>
                              <a:pt x="417" y="234"/>
                            </a:lnTo>
                            <a:lnTo>
                              <a:pt x="420" y="181"/>
                            </a:lnTo>
                            <a:lnTo>
                              <a:pt x="415" y="131"/>
                            </a:lnTo>
                            <a:lnTo>
                              <a:pt x="400" y="86"/>
                            </a:lnTo>
                            <a:lnTo>
                              <a:pt x="386" y="61"/>
                            </a:lnTo>
                            <a:lnTo>
                              <a:pt x="369" y="41"/>
                            </a:lnTo>
                            <a:lnTo>
                              <a:pt x="348" y="23"/>
                            </a:lnTo>
                            <a:lnTo>
                              <a:pt x="317" y="10"/>
                            </a:lnTo>
                            <a:lnTo>
                              <a:pt x="292" y="3"/>
                            </a:lnTo>
                            <a:lnTo>
                              <a:pt x="260" y="0"/>
                            </a:lnTo>
                            <a:lnTo>
                              <a:pt x="233" y="3"/>
                            </a:lnTo>
                            <a:lnTo>
                              <a:pt x="213" y="5"/>
                            </a:lnTo>
                            <a:lnTo>
                              <a:pt x="191" y="13"/>
                            </a:lnTo>
                            <a:lnTo>
                              <a:pt x="165" y="23"/>
                            </a:lnTo>
                          </a:path>
                        </a:pathLst>
                      </a:custGeom>
                      <a:solidFill>
                        <a:srgbClr val="FF9F9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7086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8" y="2681"/>
                        <a:ext cx="100" cy="65"/>
                      </a:xfrm>
                      <a:custGeom>
                        <a:avLst/>
                        <a:gdLst>
                          <a:gd name="T0" fmla="*/ 96 w 100"/>
                          <a:gd name="T1" fmla="*/ 41 h 65"/>
                          <a:gd name="T2" fmla="*/ 75 w 100"/>
                          <a:gd name="T3" fmla="*/ 23 h 65"/>
                          <a:gd name="T4" fmla="*/ 50 w 100"/>
                          <a:gd name="T5" fmla="*/ 9 h 65"/>
                          <a:gd name="T6" fmla="*/ 27 w 100"/>
                          <a:gd name="T7" fmla="*/ 2 h 65"/>
                          <a:gd name="T8" fmla="*/ 16 w 100"/>
                          <a:gd name="T9" fmla="*/ 0 h 65"/>
                          <a:gd name="T10" fmla="*/ 7 w 100"/>
                          <a:gd name="T11" fmla="*/ 0 h 65"/>
                          <a:gd name="T12" fmla="*/ 2 w 100"/>
                          <a:gd name="T13" fmla="*/ 5 h 65"/>
                          <a:gd name="T14" fmla="*/ 0 w 100"/>
                          <a:gd name="T15" fmla="*/ 12 h 65"/>
                          <a:gd name="T16" fmla="*/ 2 w 100"/>
                          <a:gd name="T17" fmla="*/ 18 h 65"/>
                          <a:gd name="T18" fmla="*/ 10 w 100"/>
                          <a:gd name="T19" fmla="*/ 22 h 65"/>
                          <a:gd name="T20" fmla="*/ 24 w 100"/>
                          <a:gd name="T21" fmla="*/ 26 h 65"/>
                          <a:gd name="T22" fmla="*/ 45 w 100"/>
                          <a:gd name="T23" fmla="*/ 35 h 65"/>
                          <a:gd name="T24" fmla="*/ 62 w 100"/>
                          <a:gd name="T25" fmla="*/ 45 h 65"/>
                          <a:gd name="T26" fmla="*/ 75 w 100"/>
                          <a:gd name="T27" fmla="*/ 53 h 65"/>
                          <a:gd name="T28" fmla="*/ 85 w 100"/>
                          <a:gd name="T29" fmla="*/ 62 h 65"/>
                          <a:gd name="T30" fmla="*/ 95 w 100"/>
                          <a:gd name="T31" fmla="*/ 64 h 65"/>
                          <a:gd name="T32" fmla="*/ 99 w 100"/>
                          <a:gd name="T33" fmla="*/ 53 h 65"/>
                          <a:gd name="T34" fmla="*/ 96 w 100"/>
                          <a:gd name="T35" fmla="*/ 41 h 65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00"/>
                          <a:gd name="T55" fmla="*/ 0 h 65"/>
                          <a:gd name="T56" fmla="*/ 100 w 100"/>
                          <a:gd name="T57" fmla="*/ 65 h 65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00" h="65">
                            <a:moveTo>
                              <a:pt x="96" y="41"/>
                            </a:moveTo>
                            <a:lnTo>
                              <a:pt x="75" y="23"/>
                            </a:lnTo>
                            <a:lnTo>
                              <a:pt x="50" y="9"/>
                            </a:lnTo>
                            <a:lnTo>
                              <a:pt x="27" y="2"/>
                            </a:lnTo>
                            <a:lnTo>
                              <a:pt x="16" y="0"/>
                            </a:lnTo>
                            <a:lnTo>
                              <a:pt x="7" y="0"/>
                            </a:lnTo>
                            <a:lnTo>
                              <a:pt x="2" y="5"/>
                            </a:lnTo>
                            <a:lnTo>
                              <a:pt x="0" y="12"/>
                            </a:lnTo>
                            <a:lnTo>
                              <a:pt x="2" y="18"/>
                            </a:lnTo>
                            <a:lnTo>
                              <a:pt x="10" y="22"/>
                            </a:lnTo>
                            <a:lnTo>
                              <a:pt x="24" y="26"/>
                            </a:lnTo>
                            <a:lnTo>
                              <a:pt x="45" y="35"/>
                            </a:lnTo>
                            <a:lnTo>
                              <a:pt x="62" y="45"/>
                            </a:lnTo>
                            <a:lnTo>
                              <a:pt x="75" y="53"/>
                            </a:lnTo>
                            <a:lnTo>
                              <a:pt x="85" y="62"/>
                            </a:lnTo>
                            <a:lnTo>
                              <a:pt x="95" y="64"/>
                            </a:lnTo>
                            <a:lnTo>
                              <a:pt x="99" y="53"/>
                            </a:lnTo>
                            <a:lnTo>
                              <a:pt x="96" y="41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7087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40" y="2820"/>
                        <a:ext cx="117" cy="132"/>
                      </a:xfrm>
                      <a:custGeom>
                        <a:avLst/>
                        <a:gdLst>
                          <a:gd name="T0" fmla="*/ 12 w 117"/>
                          <a:gd name="T1" fmla="*/ 0 h 132"/>
                          <a:gd name="T2" fmla="*/ 6 w 117"/>
                          <a:gd name="T3" fmla="*/ 25 h 132"/>
                          <a:gd name="T4" fmla="*/ 2 w 117"/>
                          <a:gd name="T5" fmla="*/ 46 h 132"/>
                          <a:gd name="T6" fmla="*/ 0 w 117"/>
                          <a:gd name="T7" fmla="*/ 72 h 132"/>
                          <a:gd name="T8" fmla="*/ 6 w 117"/>
                          <a:gd name="T9" fmla="*/ 95 h 132"/>
                          <a:gd name="T10" fmla="*/ 28 w 117"/>
                          <a:gd name="T11" fmla="*/ 80 h 132"/>
                          <a:gd name="T12" fmla="*/ 29 w 117"/>
                          <a:gd name="T13" fmla="*/ 116 h 132"/>
                          <a:gd name="T14" fmla="*/ 52 w 117"/>
                          <a:gd name="T15" fmla="*/ 102 h 132"/>
                          <a:gd name="T16" fmla="*/ 59 w 117"/>
                          <a:gd name="T17" fmla="*/ 131 h 132"/>
                          <a:gd name="T18" fmla="*/ 78 w 117"/>
                          <a:gd name="T19" fmla="*/ 126 h 132"/>
                          <a:gd name="T20" fmla="*/ 91 w 117"/>
                          <a:gd name="T21" fmla="*/ 114 h 132"/>
                          <a:gd name="T22" fmla="*/ 103 w 117"/>
                          <a:gd name="T23" fmla="*/ 97 h 132"/>
                          <a:gd name="T24" fmla="*/ 116 w 117"/>
                          <a:gd name="T25" fmla="*/ 70 h 132"/>
                          <a:gd name="T26" fmla="*/ 12 w 117"/>
                          <a:gd name="T27" fmla="*/ 0 h 132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117"/>
                          <a:gd name="T43" fmla="*/ 0 h 132"/>
                          <a:gd name="T44" fmla="*/ 117 w 117"/>
                          <a:gd name="T45" fmla="*/ 132 h 132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117" h="132">
                            <a:moveTo>
                              <a:pt x="12" y="0"/>
                            </a:moveTo>
                            <a:lnTo>
                              <a:pt x="6" y="25"/>
                            </a:lnTo>
                            <a:lnTo>
                              <a:pt x="2" y="46"/>
                            </a:lnTo>
                            <a:lnTo>
                              <a:pt x="0" y="72"/>
                            </a:lnTo>
                            <a:lnTo>
                              <a:pt x="6" y="95"/>
                            </a:lnTo>
                            <a:lnTo>
                              <a:pt x="28" y="80"/>
                            </a:lnTo>
                            <a:lnTo>
                              <a:pt x="29" y="116"/>
                            </a:lnTo>
                            <a:lnTo>
                              <a:pt x="52" y="102"/>
                            </a:lnTo>
                            <a:lnTo>
                              <a:pt x="59" y="131"/>
                            </a:lnTo>
                            <a:lnTo>
                              <a:pt x="78" y="126"/>
                            </a:lnTo>
                            <a:lnTo>
                              <a:pt x="91" y="114"/>
                            </a:lnTo>
                            <a:lnTo>
                              <a:pt x="103" y="97"/>
                            </a:lnTo>
                            <a:lnTo>
                              <a:pt x="116" y="70"/>
                            </a:lnTo>
                            <a:lnTo>
                              <a:pt x="12" y="0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87080" name="Arc 42"/>
                    <p:cNvSpPr>
                      <a:spLocks/>
                    </p:cNvSpPr>
                    <p:nvPr/>
                  </p:nvSpPr>
                  <p:spPr bwMode="auto">
                    <a:xfrm>
                      <a:off x="5633" y="2906"/>
                      <a:ext cx="77" cy="112"/>
                    </a:xfrm>
                    <a:custGeom>
                      <a:avLst/>
                      <a:gdLst>
                        <a:gd name="T0" fmla="*/ 0 w 43200"/>
                        <a:gd name="T1" fmla="*/ 0 h 43200"/>
                        <a:gd name="T2" fmla="*/ 0 w 43200"/>
                        <a:gd name="T3" fmla="*/ 0 h 43200"/>
                        <a:gd name="T4" fmla="*/ 0 w 432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43200"/>
                        <a:gd name="T11" fmla="*/ 43200 w 432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43200" fill="none" extrusionOk="0">
                          <a:moveTo>
                            <a:pt x="20479" y="29"/>
                          </a:moveTo>
                          <a:cubicBezTo>
                            <a:pt x="20852" y="9"/>
                            <a:pt x="21226" y="-1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33529"/>
                            <a:pt x="33529" y="43200"/>
                            <a:pt x="21600" y="43200"/>
                          </a:cubicBezTo>
                          <a:cubicBezTo>
                            <a:pt x="9670" y="43200"/>
                            <a:pt x="0" y="33529"/>
                            <a:pt x="0" y="21600"/>
                          </a:cubicBezTo>
                          <a:cubicBezTo>
                            <a:pt x="-1" y="21219"/>
                            <a:pt x="10" y="20839"/>
                            <a:pt x="30" y="20459"/>
                          </a:cubicBezTo>
                        </a:path>
                        <a:path w="43200" h="43200" stroke="0" extrusionOk="0">
                          <a:moveTo>
                            <a:pt x="20479" y="29"/>
                          </a:moveTo>
                          <a:cubicBezTo>
                            <a:pt x="20852" y="9"/>
                            <a:pt x="21226" y="-1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33529"/>
                            <a:pt x="33529" y="43200"/>
                            <a:pt x="21600" y="43200"/>
                          </a:cubicBezTo>
                          <a:cubicBezTo>
                            <a:pt x="9670" y="43200"/>
                            <a:pt x="0" y="33529"/>
                            <a:pt x="0" y="21600"/>
                          </a:cubicBezTo>
                          <a:cubicBezTo>
                            <a:pt x="-1" y="21219"/>
                            <a:pt x="10" y="20839"/>
                            <a:pt x="30" y="2045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50800" cap="rnd">
                      <a:solidFill>
                        <a:srgbClr val="FF9F1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87081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96" y="2723"/>
                      <a:ext cx="102" cy="117"/>
                      <a:chOff x="5396" y="2723"/>
                      <a:chExt cx="102" cy="117"/>
                    </a:xfrm>
                  </p:grpSpPr>
                  <p:sp>
                    <p:nvSpPr>
                      <p:cNvPr id="8708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96" y="2733"/>
                        <a:ext cx="91" cy="107"/>
                      </a:xfrm>
                      <a:custGeom>
                        <a:avLst/>
                        <a:gdLst>
                          <a:gd name="T0" fmla="*/ 10 w 91"/>
                          <a:gd name="T1" fmla="*/ 15 h 107"/>
                          <a:gd name="T2" fmla="*/ 2 w 91"/>
                          <a:gd name="T3" fmla="*/ 30 h 107"/>
                          <a:gd name="T4" fmla="*/ 0 w 91"/>
                          <a:gd name="T5" fmla="*/ 41 h 107"/>
                          <a:gd name="T6" fmla="*/ 0 w 91"/>
                          <a:gd name="T7" fmla="*/ 53 h 107"/>
                          <a:gd name="T8" fmla="*/ 2 w 91"/>
                          <a:gd name="T9" fmla="*/ 64 h 107"/>
                          <a:gd name="T10" fmla="*/ 5 w 91"/>
                          <a:gd name="T11" fmla="*/ 73 h 107"/>
                          <a:gd name="T12" fmla="*/ 10 w 91"/>
                          <a:gd name="T13" fmla="*/ 84 h 107"/>
                          <a:gd name="T14" fmla="*/ 17 w 91"/>
                          <a:gd name="T15" fmla="*/ 94 h 107"/>
                          <a:gd name="T16" fmla="*/ 26 w 91"/>
                          <a:gd name="T17" fmla="*/ 102 h 107"/>
                          <a:gd name="T18" fmla="*/ 36 w 91"/>
                          <a:gd name="T19" fmla="*/ 106 h 107"/>
                          <a:gd name="T20" fmla="*/ 49 w 91"/>
                          <a:gd name="T21" fmla="*/ 106 h 107"/>
                          <a:gd name="T22" fmla="*/ 59 w 91"/>
                          <a:gd name="T23" fmla="*/ 103 h 107"/>
                          <a:gd name="T24" fmla="*/ 67 w 91"/>
                          <a:gd name="T25" fmla="*/ 99 h 107"/>
                          <a:gd name="T26" fmla="*/ 74 w 91"/>
                          <a:gd name="T27" fmla="*/ 93 h 107"/>
                          <a:gd name="T28" fmla="*/ 81 w 91"/>
                          <a:gd name="T29" fmla="*/ 84 h 107"/>
                          <a:gd name="T30" fmla="*/ 87 w 91"/>
                          <a:gd name="T31" fmla="*/ 73 h 107"/>
                          <a:gd name="T32" fmla="*/ 90 w 91"/>
                          <a:gd name="T33" fmla="*/ 59 h 107"/>
                          <a:gd name="T34" fmla="*/ 90 w 91"/>
                          <a:gd name="T35" fmla="*/ 46 h 107"/>
                          <a:gd name="T36" fmla="*/ 86 w 91"/>
                          <a:gd name="T37" fmla="*/ 34 h 107"/>
                          <a:gd name="T38" fmla="*/ 85 w 91"/>
                          <a:gd name="T39" fmla="*/ 25 h 107"/>
                          <a:gd name="T40" fmla="*/ 78 w 91"/>
                          <a:gd name="T41" fmla="*/ 17 h 107"/>
                          <a:gd name="T42" fmla="*/ 70 w 91"/>
                          <a:gd name="T43" fmla="*/ 8 h 107"/>
                          <a:gd name="T44" fmla="*/ 56 w 91"/>
                          <a:gd name="T45" fmla="*/ 1 h 107"/>
                          <a:gd name="T46" fmla="*/ 42 w 91"/>
                          <a:gd name="T47" fmla="*/ 0 h 107"/>
                          <a:gd name="T48" fmla="*/ 28 w 91"/>
                          <a:gd name="T49" fmla="*/ 2 h 107"/>
                          <a:gd name="T50" fmla="*/ 19 w 91"/>
                          <a:gd name="T51" fmla="*/ 7 h 107"/>
                          <a:gd name="T52" fmla="*/ 10 w 91"/>
                          <a:gd name="T53" fmla="*/ 15 h 107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91"/>
                          <a:gd name="T82" fmla="*/ 0 h 107"/>
                          <a:gd name="T83" fmla="*/ 91 w 91"/>
                          <a:gd name="T84" fmla="*/ 107 h 107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91" h="107">
                            <a:moveTo>
                              <a:pt x="10" y="15"/>
                            </a:moveTo>
                            <a:lnTo>
                              <a:pt x="2" y="30"/>
                            </a:lnTo>
                            <a:lnTo>
                              <a:pt x="0" y="41"/>
                            </a:lnTo>
                            <a:lnTo>
                              <a:pt x="0" y="53"/>
                            </a:lnTo>
                            <a:lnTo>
                              <a:pt x="2" y="64"/>
                            </a:lnTo>
                            <a:lnTo>
                              <a:pt x="5" y="73"/>
                            </a:lnTo>
                            <a:lnTo>
                              <a:pt x="10" y="84"/>
                            </a:lnTo>
                            <a:lnTo>
                              <a:pt x="17" y="94"/>
                            </a:lnTo>
                            <a:lnTo>
                              <a:pt x="26" y="102"/>
                            </a:lnTo>
                            <a:lnTo>
                              <a:pt x="36" y="106"/>
                            </a:lnTo>
                            <a:lnTo>
                              <a:pt x="49" y="106"/>
                            </a:lnTo>
                            <a:lnTo>
                              <a:pt x="59" y="103"/>
                            </a:lnTo>
                            <a:lnTo>
                              <a:pt x="67" y="99"/>
                            </a:lnTo>
                            <a:lnTo>
                              <a:pt x="74" y="93"/>
                            </a:lnTo>
                            <a:lnTo>
                              <a:pt x="81" y="84"/>
                            </a:lnTo>
                            <a:lnTo>
                              <a:pt x="87" y="73"/>
                            </a:lnTo>
                            <a:lnTo>
                              <a:pt x="90" y="59"/>
                            </a:lnTo>
                            <a:lnTo>
                              <a:pt x="90" y="46"/>
                            </a:lnTo>
                            <a:lnTo>
                              <a:pt x="86" y="34"/>
                            </a:lnTo>
                            <a:lnTo>
                              <a:pt x="85" y="25"/>
                            </a:lnTo>
                            <a:lnTo>
                              <a:pt x="78" y="17"/>
                            </a:lnTo>
                            <a:lnTo>
                              <a:pt x="70" y="8"/>
                            </a:lnTo>
                            <a:lnTo>
                              <a:pt x="56" y="1"/>
                            </a:lnTo>
                            <a:lnTo>
                              <a:pt x="42" y="0"/>
                            </a:lnTo>
                            <a:lnTo>
                              <a:pt x="28" y="2"/>
                            </a:lnTo>
                            <a:lnTo>
                              <a:pt x="19" y="7"/>
                            </a:lnTo>
                            <a:lnTo>
                              <a:pt x="10" y="15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708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18" y="2791"/>
                        <a:ext cx="33" cy="41"/>
                      </a:xfrm>
                      <a:custGeom>
                        <a:avLst/>
                        <a:gdLst>
                          <a:gd name="T0" fmla="*/ 3 w 33"/>
                          <a:gd name="T1" fmla="*/ 6 h 41"/>
                          <a:gd name="T2" fmla="*/ 0 w 33"/>
                          <a:gd name="T3" fmla="*/ 11 h 41"/>
                          <a:gd name="T4" fmla="*/ 0 w 33"/>
                          <a:gd name="T5" fmla="*/ 15 h 41"/>
                          <a:gd name="T6" fmla="*/ 0 w 33"/>
                          <a:gd name="T7" fmla="*/ 20 h 41"/>
                          <a:gd name="T8" fmla="*/ 0 w 33"/>
                          <a:gd name="T9" fmla="*/ 24 h 41"/>
                          <a:gd name="T10" fmla="*/ 2 w 33"/>
                          <a:gd name="T11" fmla="*/ 28 h 41"/>
                          <a:gd name="T12" fmla="*/ 3 w 33"/>
                          <a:gd name="T13" fmla="*/ 32 h 41"/>
                          <a:gd name="T14" fmla="*/ 6 w 33"/>
                          <a:gd name="T15" fmla="*/ 36 h 41"/>
                          <a:gd name="T16" fmla="*/ 9 w 33"/>
                          <a:gd name="T17" fmla="*/ 39 h 41"/>
                          <a:gd name="T18" fmla="*/ 13 w 33"/>
                          <a:gd name="T19" fmla="*/ 40 h 41"/>
                          <a:gd name="T20" fmla="*/ 18 w 33"/>
                          <a:gd name="T21" fmla="*/ 40 h 41"/>
                          <a:gd name="T22" fmla="*/ 21 w 33"/>
                          <a:gd name="T23" fmla="*/ 39 h 41"/>
                          <a:gd name="T24" fmla="*/ 24 w 33"/>
                          <a:gd name="T25" fmla="*/ 38 h 41"/>
                          <a:gd name="T26" fmla="*/ 27 w 33"/>
                          <a:gd name="T27" fmla="*/ 35 h 41"/>
                          <a:gd name="T28" fmla="*/ 29 w 33"/>
                          <a:gd name="T29" fmla="*/ 32 h 41"/>
                          <a:gd name="T30" fmla="*/ 31 w 33"/>
                          <a:gd name="T31" fmla="*/ 28 h 41"/>
                          <a:gd name="T32" fmla="*/ 32 w 33"/>
                          <a:gd name="T33" fmla="*/ 22 h 41"/>
                          <a:gd name="T34" fmla="*/ 32 w 33"/>
                          <a:gd name="T35" fmla="*/ 17 h 41"/>
                          <a:gd name="T36" fmla="*/ 31 w 33"/>
                          <a:gd name="T37" fmla="*/ 13 h 41"/>
                          <a:gd name="T38" fmla="*/ 30 w 33"/>
                          <a:gd name="T39" fmla="*/ 10 h 41"/>
                          <a:gd name="T40" fmla="*/ 28 w 33"/>
                          <a:gd name="T41" fmla="*/ 6 h 41"/>
                          <a:gd name="T42" fmla="*/ 25 w 33"/>
                          <a:gd name="T43" fmla="*/ 2 h 41"/>
                          <a:gd name="T44" fmla="*/ 20 w 33"/>
                          <a:gd name="T45" fmla="*/ 0 h 41"/>
                          <a:gd name="T46" fmla="*/ 14 w 33"/>
                          <a:gd name="T47" fmla="*/ 0 h 41"/>
                          <a:gd name="T48" fmla="*/ 10 w 33"/>
                          <a:gd name="T49" fmla="*/ 1 h 41"/>
                          <a:gd name="T50" fmla="*/ 7 w 33"/>
                          <a:gd name="T51" fmla="*/ 2 h 41"/>
                          <a:gd name="T52" fmla="*/ 3 w 33"/>
                          <a:gd name="T53" fmla="*/ 6 h 41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33"/>
                          <a:gd name="T82" fmla="*/ 0 h 41"/>
                          <a:gd name="T83" fmla="*/ 33 w 33"/>
                          <a:gd name="T84" fmla="*/ 41 h 41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33" h="41">
                            <a:moveTo>
                              <a:pt x="3" y="6"/>
                            </a:moveTo>
                            <a:lnTo>
                              <a:pt x="0" y="11"/>
                            </a:lnTo>
                            <a:lnTo>
                              <a:pt x="0" y="15"/>
                            </a:lnTo>
                            <a:lnTo>
                              <a:pt x="0" y="20"/>
                            </a:lnTo>
                            <a:lnTo>
                              <a:pt x="0" y="24"/>
                            </a:lnTo>
                            <a:lnTo>
                              <a:pt x="2" y="28"/>
                            </a:lnTo>
                            <a:lnTo>
                              <a:pt x="3" y="32"/>
                            </a:lnTo>
                            <a:lnTo>
                              <a:pt x="6" y="36"/>
                            </a:lnTo>
                            <a:lnTo>
                              <a:pt x="9" y="39"/>
                            </a:lnTo>
                            <a:lnTo>
                              <a:pt x="13" y="40"/>
                            </a:lnTo>
                            <a:lnTo>
                              <a:pt x="18" y="40"/>
                            </a:lnTo>
                            <a:lnTo>
                              <a:pt x="21" y="39"/>
                            </a:lnTo>
                            <a:lnTo>
                              <a:pt x="24" y="38"/>
                            </a:lnTo>
                            <a:lnTo>
                              <a:pt x="27" y="35"/>
                            </a:lnTo>
                            <a:lnTo>
                              <a:pt x="29" y="32"/>
                            </a:lnTo>
                            <a:lnTo>
                              <a:pt x="31" y="28"/>
                            </a:lnTo>
                            <a:lnTo>
                              <a:pt x="32" y="22"/>
                            </a:lnTo>
                            <a:lnTo>
                              <a:pt x="32" y="17"/>
                            </a:lnTo>
                            <a:lnTo>
                              <a:pt x="31" y="13"/>
                            </a:lnTo>
                            <a:lnTo>
                              <a:pt x="30" y="10"/>
                            </a:lnTo>
                            <a:lnTo>
                              <a:pt x="28" y="6"/>
                            </a:lnTo>
                            <a:lnTo>
                              <a:pt x="25" y="2"/>
                            </a:lnTo>
                            <a:lnTo>
                              <a:pt x="20" y="0"/>
                            </a:lnTo>
                            <a:lnTo>
                              <a:pt x="14" y="0"/>
                            </a:lnTo>
                            <a:lnTo>
                              <a:pt x="10" y="1"/>
                            </a:lnTo>
                            <a:lnTo>
                              <a:pt x="7" y="2"/>
                            </a:lnTo>
                            <a:lnTo>
                              <a:pt x="3" y="6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7084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1" y="2723"/>
                        <a:ext cx="97" cy="88"/>
                      </a:xfrm>
                      <a:custGeom>
                        <a:avLst/>
                        <a:gdLst>
                          <a:gd name="T0" fmla="*/ 0 w 97"/>
                          <a:gd name="T1" fmla="*/ 22 h 88"/>
                          <a:gd name="T2" fmla="*/ 13 w 97"/>
                          <a:gd name="T3" fmla="*/ 11 h 88"/>
                          <a:gd name="T4" fmla="*/ 26 w 97"/>
                          <a:gd name="T5" fmla="*/ 4 h 88"/>
                          <a:gd name="T6" fmla="*/ 38 w 97"/>
                          <a:gd name="T7" fmla="*/ 0 h 88"/>
                          <a:gd name="T8" fmla="*/ 49 w 97"/>
                          <a:gd name="T9" fmla="*/ 0 h 88"/>
                          <a:gd name="T10" fmla="*/ 61 w 97"/>
                          <a:gd name="T11" fmla="*/ 3 h 88"/>
                          <a:gd name="T12" fmla="*/ 68 w 97"/>
                          <a:gd name="T13" fmla="*/ 6 h 88"/>
                          <a:gd name="T14" fmla="*/ 76 w 97"/>
                          <a:gd name="T15" fmla="*/ 12 h 88"/>
                          <a:gd name="T16" fmla="*/ 83 w 97"/>
                          <a:gd name="T17" fmla="*/ 20 h 88"/>
                          <a:gd name="T18" fmla="*/ 89 w 97"/>
                          <a:gd name="T19" fmla="*/ 34 h 88"/>
                          <a:gd name="T20" fmla="*/ 91 w 97"/>
                          <a:gd name="T21" fmla="*/ 46 h 88"/>
                          <a:gd name="T22" fmla="*/ 94 w 97"/>
                          <a:gd name="T23" fmla="*/ 57 h 88"/>
                          <a:gd name="T24" fmla="*/ 96 w 97"/>
                          <a:gd name="T25" fmla="*/ 66 h 88"/>
                          <a:gd name="T26" fmla="*/ 96 w 97"/>
                          <a:gd name="T27" fmla="*/ 80 h 88"/>
                          <a:gd name="T28" fmla="*/ 96 w 97"/>
                          <a:gd name="T29" fmla="*/ 87 h 88"/>
                          <a:gd name="T30" fmla="*/ 0 w 97"/>
                          <a:gd name="T31" fmla="*/ 22 h 88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97"/>
                          <a:gd name="T49" fmla="*/ 0 h 88"/>
                          <a:gd name="T50" fmla="*/ 97 w 97"/>
                          <a:gd name="T51" fmla="*/ 88 h 88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97" h="88">
                            <a:moveTo>
                              <a:pt x="0" y="22"/>
                            </a:moveTo>
                            <a:lnTo>
                              <a:pt x="13" y="11"/>
                            </a:lnTo>
                            <a:lnTo>
                              <a:pt x="26" y="4"/>
                            </a:lnTo>
                            <a:lnTo>
                              <a:pt x="38" y="0"/>
                            </a:lnTo>
                            <a:lnTo>
                              <a:pt x="49" y="0"/>
                            </a:lnTo>
                            <a:lnTo>
                              <a:pt x="61" y="3"/>
                            </a:lnTo>
                            <a:lnTo>
                              <a:pt x="68" y="6"/>
                            </a:lnTo>
                            <a:lnTo>
                              <a:pt x="76" y="12"/>
                            </a:lnTo>
                            <a:lnTo>
                              <a:pt x="83" y="20"/>
                            </a:lnTo>
                            <a:lnTo>
                              <a:pt x="89" y="34"/>
                            </a:lnTo>
                            <a:lnTo>
                              <a:pt x="91" y="46"/>
                            </a:lnTo>
                            <a:lnTo>
                              <a:pt x="94" y="57"/>
                            </a:lnTo>
                            <a:lnTo>
                              <a:pt x="96" y="66"/>
                            </a:lnTo>
                            <a:lnTo>
                              <a:pt x="96" y="80"/>
                            </a:lnTo>
                            <a:lnTo>
                              <a:pt x="96" y="87"/>
                            </a:lnTo>
                            <a:lnTo>
                              <a:pt x="0" y="22"/>
                            </a:lnTo>
                          </a:path>
                        </a:pathLst>
                      </a:custGeom>
                      <a:solidFill>
                        <a:srgbClr val="FF9F9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</p:grpSp>
            </p:grpSp>
            <p:grpSp>
              <p:nvGrpSpPr>
                <p:cNvPr id="87071" name="Group 47"/>
                <p:cNvGrpSpPr>
                  <a:grpSpLocks/>
                </p:cNvGrpSpPr>
                <p:nvPr/>
              </p:nvGrpSpPr>
              <p:grpSpPr bwMode="auto">
                <a:xfrm>
                  <a:off x="5421" y="2528"/>
                  <a:ext cx="627" cy="1038"/>
                  <a:chOff x="5421" y="2528"/>
                  <a:chExt cx="627" cy="1038"/>
                </a:xfrm>
              </p:grpSpPr>
              <p:sp>
                <p:nvSpPr>
                  <p:cNvPr id="87072" name="Freeform 48"/>
                  <p:cNvSpPr>
                    <a:spLocks/>
                  </p:cNvSpPr>
                  <p:nvPr/>
                </p:nvSpPr>
                <p:spPr bwMode="auto">
                  <a:xfrm>
                    <a:off x="5421" y="2528"/>
                    <a:ext cx="627" cy="1038"/>
                  </a:xfrm>
                  <a:custGeom>
                    <a:avLst/>
                    <a:gdLst>
                      <a:gd name="T0" fmla="*/ 12 w 627"/>
                      <a:gd name="T1" fmla="*/ 123 h 1038"/>
                      <a:gd name="T2" fmla="*/ 0 w 627"/>
                      <a:gd name="T3" fmla="*/ 103 h 1038"/>
                      <a:gd name="T4" fmla="*/ 3 w 627"/>
                      <a:gd name="T5" fmla="*/ 84 h 1038"/>
                      <a:gd name="T6" fmla="*/ 17 w 627"/>
                      <a:gd name="T7" fmla="*/ 58 h 1038"/>
                      <a:gd name="T8" fmla="*/ 49 w 627"/>
                      <a:gd name="T9" fmla="*/ 29 h 1038"/>
                      <a:gd name="T10" fmla="*/ 94 w 627"/>
                      <a:gd name="T11" fmla="*/ 12 h 1038"/>
                      <a:gd name="T12" fmla="*/ 149 w 627"/>
                      <a:gd name="T13" fmla="*/ 9 h 1038"/>
                      <a:gd name="T14" fmla="*/ 190 w 627"/>
                      <a:gd name="T15" fmla="*/ 0 h 1038"/>
                      <a:gd name="T16" fmla="*/ 240 w 627"/>
                      <a:gd name="T17" fmla="*/ 12 h 1038"/>
                      <a:gd name="T18" fmla="*/ 269 w 627"/>
                      <a:gd name="T19" fmla="*/ 17 h 1038"/>
                      <a:gd name="T20" fmla="*/ 306 w 627"/>
                      <a:gd name="T21" fmla="*/ 35 h 1038"/>
                      <a:gd name="T22" fmla="*/ 335 w 627"/>
                      <a:gd name="T23" fmla="*/ 52 h 1038"/>
                      <a:gd name="T24" fmla="*/ 354 w 627"/>
                      <a:gd name="T25" fmla="*/ 89 h 1038"/>
                      <a:gd name="T26" fmla="*/ 389 w 627"/>
                      <a:gd name="T27" fmla="*/ 149 h 1038"/>
                      <a:gd name="T28" fmla="*/ 432 w 627"/>
                      <a:gd name="T29" fmla="*/ 244 h 1038"/>
                      <a:gd name="T30" fmla="*/ 446 w 627"/>
                      <a:gd name="T31" fmla="*/ 296 h 1038"/>
                      <a:gd name="T32" fmla="*/ 450 w 627"/>
                      <a:gd name="T33" fmla="*/ 339 h 1038"/>
                      <a:gd name="T34" fmla="*/ 429 w 627"/>
                      <a:gd name="T35" fmla="*/ 398 h 1038"/>
                      <a:gd name="T36" fmla="*/ 400 w 627"/>
                      <a:gd name="T37" fmla="*/ 444 h 1038"/>
                      <a:gd name="T38" fmla="*/ 398 w 627"/>
                      <a:gd name="T39" fmla="*/ 510 h 1038"/>
                      <a:gd name="T40" fmla="*/ 409 w 627"/>
                      <a:gd name="T41" fmla="*/ 565 h 1038"/>
                      <a:gd name="T42" fmla="*/ 441 w 627"/>
                      <a:gd name="T43" fmla="*/ 665 h 1038"/>
                      <a:gd name="T44" fmla="*/ 458 w 627"/>
                      <a:gd name="T45" fmla="*/ 691 h 1038"/>
                      <a:gd name="T46" fmla="*/ 530 w 627"/>
                      <a:gd name="T47" fmla="*/ 773 h 1038"/>
                      <a:gd name="T48" fmla="*/ 592 w 627"/>
                      <a:gd name="T49" fmla="*/ 822 h 1038"/>
                      <a:gd name="T50" fmla="*/ 614 w 627"/>
                      <a:gd name="T51" fmla="*/ 845 h 1038"/>
                      <a:gd name="T52" fmla="*/ 626 w 627"/>
                      <a:gd name="T53" fmla="*/ 868 h 1038"/>
                      <a:gd name="T54" fmla="*/ 544 w 627"/>
                      <a:gd name="T55" fmla="*/ 851 h 1038"/>
                      <a:gd name="T56" fmla="*/ 604 w 627"/>
                      <a:gd name="T57" fmla="*/ 899 h 1038"/>
                      <a:gd name="T58" fmla="*/ 626 w 627"/>
                      <a:gd name="T59" fmla="*/ 957 h 1038"/>
                      <a:gd name="T60" fmla="*/ 589 w 627"/>
                      <a:gd name="T61" fmla="*/ 936 h 1038"/>
                      <a:gd name="T62" fmla="*/ 535 w 627"/>
                      <a:gd name="T63" fmla="*/ 885 h 1038"/>
                      <a:gd name="T64" fmla="*/ 498 w 627"/>
                      <a:gd name="T65" fmla="*/ 856 h 1038"/>
                      <a:gd name="T66" fmla="*/ 564 w 627"/>
                      <a:gd name="T67" fmla="*/ 960 h 1038"/>
                      <a:gd name="T68" fmla="*/ 592 w 627"/>
                      <a:gd name="T69" fmla="*/ 1037 h 1038"/>
                      <a:gd name="T70" fmla="*/ 527 w 627"/>
                      <a:gd name="T71" fmla="*/ 974 h 1038"/>
                      <a:gd name="T72" fmla="*/ 470 w 627"/>
                      <a:gd name="T73" fmla="*/ 888 h 1038"/>
                      <a:gd name="T74" fmla="*/ 470 w 627"/>
                      <a:gd name="T75" fmla="*/ 948 h 1038"/>
                      <a:gd name="T76" fmla="*/ 415 w 627"/>
                      <a:gd name="T77" fmla="*/ 839 h 1038"/>
                      <a:gd name="T78" fmla="*/ 363 w 627"/>
                      <a:gd name="T79" fmla="*/ 728 h 1038"/>
                      <a:gd name="T80" fmla="*/ 349 w 627"/>
                      <a:gd name="T81" fmla="*/ 688 h 1038"/>
                      <a:gd name="T82" fmla="*/ 329 w 627"/>
                      <a:gd name="T83" fmla="*/ 587 h 1038"/>
                      <a:gd name="T84" fmla="*/ 303 w 627"/>
                      <a:gd name="T85" fmla="*/ 533 h 1038"/>
                      <a:gd name="T86" fmla="*/ 289 w 627"/>
                      <a:gd name="T87" fmla="*/ 455 h 1038"/>
                      <a:gd name="T88" fmla="*/ 286 w 627"/>
                      <a:gd name="T89" fmla="*/ 438 h 1038"/>
                      <a:gd name="T90" fmla="*/ 272 w 627"/>
                      <a:gd name="T91" fmla="*/ 413 h 1038"/>
                      <a:gd name="T92" fmla="*/ 255 w 627"/>
                      <a:gd name="T93" fmla="*/ 407 h 1038"/>
                      <a:gd name="T94" fmla="*/ 237 w 627"/>
                      <a:gd name="T95" fmla="*/ 398 h 1038"/>
                      <a:gd name="T96" fmla="*/ 202 w 627"/>
                      <a:gd name="T97" fmla="*/ 380 h 1038"/>
                      <a:gd name="T98" fmla="*/ 175 w 627"/>
                      <a:gd name="T99" fmla="*/ 361 h 1038"/>
                      <a:gd name="T100" fmla="*/ 138 w 627"/>
                      <a:gd name="T101" fmla="*/ 333 h 1038"/>
                      <a:gd name="T102" fmla="*/ 98 w 627"/>
                      <a:gd name="T103" fmla="*/ 279 h 1038"/>
                      <a:gd name="T104" fmla="*/ 67 w 627"/>
                      <a:gd name="T105" fmla="*/ 221 h 1038"/>
                      <a:gd name="T106" fmla="*/ 23 w 627"/>
                      <a:gd name="T107" fmla="*/ 158 h 1038"/>
                      <a:gd name="T108" fmla="*/ 12 w 627"/>
                      <a:gd name="T109" fmla="*/ 123 h 103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27"/>
                      <a:gd name="T166" fmla="*/ 0 h 1038"/>
                      <a:gd name="T167" fmla="*/ 627 w 627"/>
                      <a:gd name="T168" fmla="*/ 1038 h 103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27" h="1038">
                        <a:moveTo>
                          <a:pt x="12" y="123"/>
                        </a:moveTo>
                        <a:lnTo>
                          <a:pt x="0" y="103"/>
                        </a:lnTo>
                        <a:lnTo>
                          <a:pt x="3" y="84"/>
                        </a:lnTo>
                        <a:lnTo>
                          <a:pt x="17" y="58"/>
                        </a:lnTo>
                        <a:lnTo>
                          <a:pt x="49" y="29"/>
                        </a:lnTo>
                        <a:lnTo>
                          <a:pt x="94" y="12"/>
                        </a:lnTo>
                        <a:lnTo>
                          <a:pt x="149" y="9"/>
                        </a:lnTo>
                        <a:lnTo>
                          <a:pt x="190" y="0"/>
                        </a:lnTo>
                        <a:lnTo>
                          <a:pt x="240" y="12"/>
                        </a:lnTo>
                        <a:lnTo>
                          <a:pt x="269" y="17"/>
                        </a:lnTo>
                        <a:lnTo>
                          <a:pt x="306" y="35"/>
                        </a:lnTo>
                        <a:lnTo>
                          <a:pt x="335" y="52"/>
                        </a:lnTo>
                        <a:lnTo>
                          <a:pt x="354" y="89"/>
                        </a:lnTo>
                        <a:lnTo>
                          <a:pt x="389" y="149"/>
                        </a:lnTo>
                        <a:lnTo>
                          <a:pt x="432" y="244"/>
                        </a:lnTo>
                        <a:lnTo>
                          <a:pt x="446" y="296"/>
                        </a:lnTo>
                        <a:lnTo>
                          <a:pt x="450" y="339"/>
                        </a:lnTo>
                        <a:lnTo>
                          <a:pt x="429" y="398"/>
                        </a:lnTo>
                        <a:lnTo>
                          <a:pt x="400" y="444"/>
                        </a:lnTo>
                        <a:lnTo>
                          <a:pt x="398" y="510"/>
                        </a:lnTo>
                        <a:lnTo>
                          <a:pt x="409" y="565"/>
                        </a:lnTo>
                        <a:lnTo>
                          <a:pt x="441" y="665"/>
                        </a:lnTo>
                        <a:lnTo>
                          <a:pt x="458" y="691"/>
                        </a:lnTo>
                        <a:lnTo>
                          <a:pt x="530" y="773"/>
                        </a:lnTo>
                        <a:lnTo>
                          <a:pt x="592" y="822"/>
                        </a:lnTo>
                        <a:lnTo>
                          <a:pt x="614" y="845"/>
                        </a:lnTo>
                        <a:lnTo>
                          <a:pt x="626" y="868"/>
                        </a:lnTo>
                        <a:lnTo>
                          <a:pt x="544" y="851"/>
                        </a:lnTo>
                        <a:lnTo>
                          <a:pt x="604" y="899"/>
                        </a:lnTo>
                        <a:lnTo>
                          <a:pt x="626" y="957"/>
                        </a:lnTo>
                        <a:lnTo>
                          <a:pt x="589" y="936"/>
                        </a:lnTo>
                        <a:lnTo>
                          <a:pt x="535" y="885"/>
                        </a:lnTo>
                        <a:lnTo>
                          <a:pt x="498" y="856"/>
                        </a:lnTo>
                        <a:lnTo>
                          <a:pt x="564" y="960"/>
                        </a:lnTo>
                        <a:lnTo>
                          <a:pt x="592" y="1037"/>
                        </a:lnTo>
                        <a:lnTo>
                          <a:pt x="527" y="974"/>
                        </a:lnTo>
                        <a:lnTo>
                          <a:pt x="470" y="888"/>
                        </a:lnTo>
                        <a:lnTo>
                          <a:pt x="470" y="948"/>
                        </a:lnTo>
                        <a:lnTo>
                          <a:pt x="415" y="839"/>
                        </a:lnTo>
                        <a:lnTo>
                          <a:pt x="363" y="728"/>
                        </a:lnTo>
                        <a:lnTo>
                          <a:pt x="349" y="688"/>
                        </a:lnTo>
                        <a:lnTo>
                          <a:pt x="329" y="587"/>
                        </a:lnTo>
                        <a:lnTo>
                          <a:pt x="303" y="533"/>
                        </a:lnTo>
                        <a:lnTo>
                          <a:pt x="289" y="455"/>
                        </a:lnTo>
                        <a:lnTo>
                          <a:pt x="286" y="438"/>
                        </a:lnTo>
                        <a:lnTo>
                          <a:pt x="272" y="413"/>
                        </a:lnTo>
                        <a:lnTo>
                          <a:pt x="255" y="407"/>
                        </a:lnTo>
                        <a:lnTo>
                          <a:pt x="237" y="398"/>
                        </a:lnTo>
                        <a:lnTo>
                          <a:pt x="202" y="380"/>
                        </a:lnTo>
                        <a:lnTo>
                          <a:pt x="175" y="361"/>
                        </a:lnTo>
                        <a:lnTo>
                          <a:pt x="138" y="333"/>
                        </a:lnTo>
                        <a:lnTo>
                          <a:pt x="98" y="279"/>
                        </a:lnTo>
                        <a:lnTo>
                          <a:pt x="67" y="221"/>
                        </a:lnTo>
                        <a:lnTo>
                          <a:pt x="23" y="158"/>
                        </a:lnTo>
                        <a:lnTo>
                          <a:pt x="12" y="123"/>
                        </a:lnTo>
                      </a:path>
                    </a:pathLst>
                  </a:custGeom>
                  <a:solidFill>
                    <a:srgbClr val="FF00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7073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5704" y="2941"/>
                    <a:ext cx="136" cy="136"/>
                  </a:xfrm>
                  <a:prstGeom prst="ellipse">
                    <a:avLst/>
                  </a:prstGeom>
                  <a:solidFill>
                    <a:srgbClr val="FF00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US"/>
                  </a:p>
                </p:txBody>
              </p:sp>
              <p:sp>
                <p:nvSpPr>
                  <p:cNvPr id="87074" name="Freeform 50"/>
                  <p:cNvSpPr>
                    <a:spLocks/>
                  </p:cNvSpPr>
                  <p:nvPr/>
                </p:nvSpPr>
                <p:spPr bwMode="auto">
                  <a:xfrm>
                    <a:off x="5493" y="2548"/>
                    <a:ext cx="266" cy="385"/>
                  </a:xfrm>
                  <a:custGeom>
                    <a:avLst/>
                    <a:gdLst>
                      <a:gd name="T0" fmla="*/ 0 w 266"/>
                      <a:gd name="T1" fmla="*/ 0 h 385"/>
                      <a:gd name="T2" fmla="*/ 20 w 266"/>
                      <a:gd name="T3" fmla="*/ 20 h 385"/>
                      <a:gd name="T4" fmla="*/ 43 w 266"/>
                      <a:gd name="T5" fmla="*/ 42 h 385"/>
                      <a:gd name="T6" fmla="*/ 58 w 266"/>
                      <a:gd name="T7" fmla="*/ 59 h 385"/>
                      <a:gd name="T8" fmla="*/ 72 w 266"/>
                      <a:gd name="T9" fmla="*/ 80 h 385"/>
                      <a:gd name="T10" fmla="*/ 82 w 266"/>
                      <a:gd name="T11" fmla="*/ 96 h 385"/>
                      <a:gd name="T12" fmla="*/ 89 w 266"/>
                      <a:gd name="T13" fmla="*/ 117 h 385"/>
                      <a:gd name="T14" fmla="*/ 96 w 266"/>
                      <a:gd name="T15" fmla="*/ 143 h 385"/>
                      <a:gd name="T16" fmla="*/ 106 w 266"/>
                      <a:gd name="T17" fmla="*/ 181 h 385"/>
                      <a:gd name="T18" fmla="*/ 110 w 266"/>
                      <a:gd name="T19" fmla="*/ 205 h 385"/>
                      <a:gd name="T20" fmla="*/ 118 w 266"/>
                      <a:gd name="T21" fmla="*/ 231 h 385"/>
                      <a:gd name="T22" fmla="*/ 128 w 266"/>
                      <a:gd name="T23" fmla="*/ 252 h 385"/>
                      <a:gd name="T24" fmla="*/ 141 w 266"/>
                      <a:gd name="T25" fmla="*/ 274 h 385"/>
                      <a:gd name="T26" fmla="*/ 155 w 266"/>
                      <a:gd name="T27" fmla="*/ 291 h 385"/>
                      <a:gd name="T28" fmla="*/ 173 w 266"/>
                      <a:gd name="T29" fmla="*/ 307 h 385"/>
                      <a:gd name="T30" fmla="*/ 190 w 266"/>
                      <a:gd name="T31" fmla="*/ 323 h 385"/>
                      <a:gd name="T32" fmla="*/ 212 w 266"/>
                      <a:gd name="T33" fmla="*/ 339 h 385"/>
                      <a:gd name="T34" fmla="*/ 228 w 266"/>
                      <a:gd name="T35" fmla="*/ 351 h 385"/>
                      <a:gd name="T36" fmla="*/ 243 w 266"/>
                      <a:gd name="T37" fmla="*/ 361 h 385"/>
                      <a:gd name="T38" fmla="*/ 257 w 266"/>
                      <a:gd name="T39" fmla="*/ 372 h 385"/>
                      <a:gd name="T40" fmla="*/ 265 w 266"/>
                      <a:gd name="T41" fmla="*/ 384 h 38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66"/>
                      <a:gd name="T64" fmla="*/ 0 h 385"/>
                      <a:gd name="T65" fmla="*/ 266 w 266"/>
                      <a:gd name="T66" fmla="*/ 385 h 38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66" h="385">
                        <a:moveTo>
                          <a:pt x="0" y="0"/>
                        </a:moveTo>
                        <a:lnTo>
                          <a:pt x="20" y="20"/>
                        </a:lnTo>
                        <a:lnTo>
                          <a:pt x="43" y="42"/>
                        </a:lnTo>
                        <a:lnTo>
                          <a:pt x="58" y="59"/>
                        </a:lnTo>
                        <a:lnTo>
                          <a:pt x="72" y="80"/>
                        </a:lnTo>
                        <a:lnTo>
                          <a:pt x="82" y="96"/>
                        </a:lnTo>
                        <a:lnTo>
                          <a:pt x="89" y="117"/>
                        </a:lnTo>
                        <a:lnTo>
                          <a:pt x="96" y="143"/>
                        </a:lnTo>
                        <a:lnTo>
                          <a:pt x="106" y="181"/>
                        </a:lnTo>
                        <a:lnTo>
                          <a:pt x="110" y="205"/>
                        </a:lnTo>
                        <a:lnTo>
                          <a:pt x="118" y="231"/>
                        </a:lnTo>
                        <a:lnTo>
                          <a:pt x="128" y="252"/>
                        </a:lnTo>
                        <a:lnTo>
                          <a:pt x="141" y="274"/>
                        </a:lnTo>
                        <a:lnTo>
                          <a:pt x="155" y="291"/>
                        </a:lnTo>
                        <a:lnTo>
                          <a:pt x="173" y="307"/>
                        </a:lnTo>
                        <a:lnTo>
                          <a:pt x="190" y="323"/>
                        </a:lnTo>
                        <a:lnTo>
                          <a:pt x="212" y="339"/>
                        </a:lnTo>
                        <a:lnTo>
                          <a:pt x="228" y="351"/>
                        </a:lnTo>
                        <a:lnTo>
                          <a:pt x="243" y="361"/>
                        </a:lnTo>
                        <a:lnTo>
                          <a:pt x="257" y="372"/>
                        </a:lnTo>
                        <a:lnTo>
                          <a:pt x="265" y="384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7075" name="Freeform 51"/>
                  <p:cNvSpPr>
                    <a:spLocks/>
                  </p:cNvSpPr>
                  <p:nvPr/>
                </p:nvSpPr>
                <p:spPr bwMode="auto">
                  <a:xfrm>
                    <a:off x="5607" y="2534"/>
                    <a:ext cx="198" cy="396"/>
                  </a:xfrm>
                  <a:custGeom>
                    <a:avLst/>
                    <a:gdLst>
                      <a:gd name="T0" fmla="*/ 0 w 198"/>
                      <a:gd name="T1" fmla="*/ 0 h 396"/>
                      <a:gd name="T2" fmla="*/ 41 w 198"/>
                      <a:gd name="T3" fmla="*/ 30 h 396"/>
                      <a:gd name="T4" fmla="*/ 61 w 198"/>
                      <a:gd name="T5" fmla="*/ 49 h 396"/>
                      <a:gd name="T6" fmla="*/ 76 w 198"/>
                      <a:gd name="T7" fmla="*/ 71 h 396"/>
                      <a:gd name="T8" fmla="*/ 87 w 198"/>
                      <a:gd name="T9" fmla="*/ 93 h 396"/>
                      <a:gd name="T10" fmla="*/ 97 w 198"/>
                      <a:gd name="T11" fmla="*/ 118 h 396"/>
                      <a:gd name="T12" fmla="*/ 107 w 198"/>
                      <a:gd name="T13" fmla="*/ 157 h 396"/>
                      <a:gd name="T14" fmla="*/ 112 w 198"/>
                      <a:gd name="T15" fmla="*/ 185 h 396"/>
                      <a:gd name="T16" fmla="*/ 122 w 198"/>
                      <a:gd name="T17" fmla="*/ 211 h 396"/>
                      <a:gd name="T18" fmla="*/ 137 w 198"/>
                      <a:gd name="T19" fmla="*/ 237 h 396"/>
                      <a:gd name="T20" fmla="*/ 148 w 198"/>
                      <a:gd name="T21" fmla="*/ 261 h 396"/>
                      <a:gd name="T22" fmla="*/ 158 w 198"/>
                      <a:gd name="T23" fmla="*/ 279 h 396"/>
                      <a:gd name="T24" fmla="*/ 168 w 198"/>
                      <a:gd name="T25" fmla="*/ 307 h 396"/>
                      <a:gd name="T26" fmla="*/ 180 w 198"/>
                      <a:gd name="T27" fmla="*/ 333 h 396"/>
                      <a:gd name="T28" fmla="*/ 192 w 198"/>
                      <a:gd name="T29" fmla="*/ 366 h 396"/>
                      <a:gd name="T30" fmla="*/ 197 w 198"/>
                      <a:gd name="T31" fmla="*/ 395 h 39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98"/>
                      <a:gd name="T49" fmla="*/ 0 h 396"/>
                      <a:gd name="T50" fmla="*/ 198 w 198"/>
                      <a:gd name="T51" fmla="*/ 396 h 39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98" h="396">
                        <a:moveTo>
                          <a:pt x="0" y="0"/>
                        </a:moveTo>
                        <a:lnTo>
                          <a:pt x="41" y="30"/>
                        </a:lnTo>
                        <a:lnTo>
                          <a:pt x="61" y="49"/>
                        </a:lnTo>
                        <a:lnTo>
                          <a:pt x="76" y="71"/>
                        </a:lnTo>
                        <a:lnTo>
                          <a:pt x="87" y="93"/>
                        </a:lnTo>
                        <a:lnTo>
                          <a:pt x="97" y="118"/>
                        </a:lnTo>
                        <a:lnTo>
                          <a:pt x="107" y="157"/>
                        </a:lnTo>
                        <a:lnTo>
                          <a:pt x="112" y="185"/>
                        </a:lnTo>
                        <a:lnTo>
                          <a:pt x="122" y="211"/>
                        </a:lnTo>
                        <a:lnTo>
                          <a:pt x="137" y="237"/>
                        </a:lnTo>
                        <a:lnTo>
                          <a:pt x="148" y="261"/>
                        </a:lnTo>
                        <a:lnTo>
                          <a:pt x="158" y="279"/>
                        </a:lnTo>
                        <a:lnTo>
                          <a:pt x="168" y="307"/>
                        </a:lnTo>
                        <a:lnTo>
                          <a:pt x="180" y="333"/>
                        </a:lnTo>
                        <a:lnTo>
                          <a:pt x="192" y="366"/>
                        </a:lnTo>
                        <a:lnTo>
                          <a:pt x="197" y="395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87065" name="Group 52"/>
              <p:cNvGrpSpPr>
                <a:grpSpLocks/>
              </p:cNvGrpSpPr>
              <p:nvPr/>
            </p:nvGrpSpPr>
            <p:grpSpPr bwMode="auto">
              <a:xfrm>
                <a:off x="5550" y="3064"/>
                <a:ext cx="148" cy="77"/>
                <a:chOff x="5550" y="3064"/>
                <a:chExt cx="148" cy="77"/>
              </a:xfrm>
            </p:grpSpPr>
            <p:sp>
              <p:nvSpPr>
                <p:cNvPr id="87066" name="Oval 53"/>
                <p:cNvSpPr>
                  <a:spLocks noChangeArrowheads="1"/>
                </p:cNvSpPr>
                <p:nvPr/>
              </p:nvSpPr>
              <p:spPr bwMode="auto">
                <a:xfrm>
                  <a:off x="5661" y="3064"/>
                  <a:ext cx="37" cy="37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US"/>
                </a:p>
              </p:txBody>
            </p:sp>
            <p:sp>
              <p:nvSpPr>
                <p:cNvPr id="87067" name="Oval 54"/>
                <p:cNvSpPr>
                  <a:spLocks noChangeArrowheads="1"/>
                </p:cNvSpPr>
                <p:nvPr/>
              </p:nvSpPr>
              <p:spPr bwMode="auto">
                <a:xfrm>
                  <a:off x="5619" y="3087"/>
                  <a:ext cx="36" cy="37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US"/>
                </a:p>
              </p:txBody>
            </p:sp>
            <p:sp>
              <p:nvSpPr>
                <p:cNvPr id="87068" name="Oval 55"/>
                <p:cNvSpPr>
                  <a:spLocks noChangeArrowheads="1"/>
                </p:cNvSpPr>
                <p:nvPr/>
              </p:nvSpPr>
              <p:spPr bwMode="auto">
                <a:xfrm>
                  <a:off x="5550" y="3076"/>
                  <a:ext cx="37" cy="36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US"/>
                </a:p>
              </p:txBody>
            </p:sp>
            <p:sp>
              <p:nvSpPr>
                <p:cNvPr id="87069" name="Oval 56"/>
                <p:cNvSpPr>
                  <a:spLocks noChangeArrowheads="1"/>
                </p:cNvSpPr>
                <p:nvPr/>
              </p:nvSpPr>
              <p:spPr bwMode="auto">
                <a:xfrm>
                  <a:off x="5576" y="3104"/>
                  <a:ext cx="37" cy="37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US"/>
                </a:p>
              </p:txBody>
            </p:sp>
          </p:grpSp>
        </p:grpSp>
        <p:sp>
          <p:nvSpPr>
            <p:cNvPr id="87047" name="Rectangle 57"/>
            <p:cNvSpPr>
              <a:spLocks noChangeArrowheads="1"/>
            </p:cNvSpPr>
            <p:nvPr/>
          </p:nvSpPr>
          <p:spPr bwMode="auto">
            <a:xfrm>
              <a:off x="4790" y="2110"/>
              <a:ext cx="42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pitchFamily="34" charset="0"/>
                </a:rPr>
                <a:t>NH3</a:t>
              </a:r>
            </a:p>
          </p:txBody>
        </p:sp>
        <p:sp>
          <p:nvSpPr>
            <p:cNvPr id="87048" name="Rectangle 58"/>
            <p:cNvSpPr>
              <a:spLocks noChangeArrowheads="1"/>
            </p:cNvSpPr>
            <p:nvPr/>
          </p:nvSpPr>
          <p:spPr bwMode="auto">
            <a:xfrm>
              <a:off x="4918" y="2585"/>
              <a:ext cx="51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pitchFamily="34" charset="0"/>
                </a:rPr>
                <a:t>NH4+</a:t>
              </a:r>
            </a:p>
          </p:txBody>
        </p:sp>
        <p:sp>
          <p:nvSpPr>
            <p:cNvPr id="87049" name="Rectangle 59"/>
            <p:cNvSpPr>
              <a:spLocks noChangeArrowheads="1"/>
            </p:cNvSpPr>
            <p:nvPr/>
          </p:nvSpPr>
          <p:spPr bwMode="auto">
            <a:xfrm>
              <a:off x="5094" y="2255"/>
              <a:ext cx="89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pitchFamily="34" charset="0"/>
                </a:rPr>
                <a:t>Nitrobacter</a:t>
              </a:r>
            </a:p>
          </p:txBody>
        </p:sp>
        <p:sp>
          <p:nvSpPr>
            <p:cNvPr id="87050" name="Rectangle 60"/>
            <p:cNvSpPr>
              <a:spLocks noChangeArrowheads="1"/>
            </p:cNvSpPr>
            <p:nvPr/>
          </p:nvSpPr>
          <p:spPr bwMode="auto">
            <a:xfrm>
              <a:off x="4574" y="2283"/>
              <a:ext cx="48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pitchFamily="34" charset="0"/>
                </a:rPr>
                <a:t>NO2-</a:t>
              </a:r>
            </a:p>
          </p:txBody>
        </p:sp>
        <p:sp>
          <p:nvSpPr>
            <p:cNvPr id="87051" name="Rectangle 61"/>
            <p:cNvSpPr>
              <a:spLocks noChangeArrowheads="1"/>
            </p:cNvSpPr>
            <p:nvPr/>
          </p:nvSpPr>
          <p:spPr bwMode="auto">
            <a:xfrm>
              <a:off x="4271" y="2428"/>
              <a:ext cx="108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pitchFamily="34" charset="0"/>
                </a:rPr>
                <a:t>Nitrosomonas</a:t>
              </a:r>
            </a:p>
          </p:txBody>
        </p:sp>
        <p:sp>
          <p:nvSpPr>
            <p:cNvPr id="87052" name="Rectangle 62"/>
            <p:cNvSpPr>
              <a:spLocks noChangeArrowheads="1"/>
            </p:cNvSpPr>
            <p:nvPr/>
          </p:nvSpPr>
          <p:spPr bwMode="auto">
            <a:xfrm>
              <a:off x="5134" y="2412"/>
              <a:ext cx="72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fr-BE" sz="1200" b="1" i="1">
                  <a:solidFill>
                    <a:schemeClr val="bg2"/>
                  </a:solidFill>
                  <a:latin typeface="Arial" pitchFamily="34" charset="0"/>
                </a:rPr>
                <a:t>      </a:t>
              </a:r>
              <a:r>
                <a:rPr lang="en-GB" sz="1200" b="1" i="1">
                  <a:solidFill>
                    <a:schemeClr val="bg2"/>
                  </a:solidFill>
                  <a:latin typeface="Arial" pitchFamily="34" charset="0"/>
                </a:rPr>
                <a:t>NO3-</a:t>
              </a:r>
            </a:p>
          </p:txBody>
        </p:sp>
      </p:grpSp>
      <p:sp>
        <p:nvSpPr>
          <p:cNvPr id="87043" name="Rectangle 6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Selección de especies para </a:t>
            </a:r>
            <a:r>
              <a:rPr lang="es-MX" sz="4800" b="1" smtClean="0">
                <a:solidFill>
                  <a:srgbClr val="EE2712"/>
                </a:solidFill>
              </a:rPr>
              <a:t>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195072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1066800"/>
          </a:xfrm>
        </p:spPr>
        <p:txBody>
          <a:bodyPr/>
          <a:lstStyle/>
          <a:p>
            <a:pPr marL="381000" indent="-381000" eaLnBrk="1" hangingPunct="1"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Sea económicamente rentable. (Esta consideración puede variar en tiempo y espacio).</a:t>
            </a:r>
          </a:p>
        </p:txBody>
      </p:sp>
      <p:sp>
        <p:nvSpPr>
          <p:cNvPr id="1195073" name="Rectangle 65"/>
          <p:cNvSpPr>
            <a:spLocks noChangeArrowheads="1"/>
          </p:cNvSpPr>
          <p:nvPr/>
        </p:nvSpPr>
        <p:spPr bwMode="auto">
          <a:xfrm>
            <a:off x="762000" y="28956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eaLnBrk="0" hangingPunct="0">
              <a:spcBef>
                <a:spcPct val="20000"/>
              </a:spcBef>
              <a:buClr>
                <a:srgbClr val="EE2712"/>
              </a:buClr>
              <a:buFont typeface="Math B" pitchFamily="2" charset="2"/>
              <a:buNone/>
            </a:pPr>
            <a:r>
              <a:rPr lang="es-ES" sz="2400" b="1"/>
              <a:t>Para que exista un mercado depende de:</a:t>
            </a:r>
          </a:p>
          <a:p>
            <a:pPr marL="381000" indent="-381000" eaLnBrk="0" hangingPunct="0">
              <a:spcBef>
                <a:spcPct val="20000"/>
              </a:spcBef>
              <a:buClr>
                <a:srgbClr val="EE2712"/>
              </a:buClr>
              <a:buFont typeface="Wingdings" pitchFamily="2" charset="2"/>
              <a:buChar char="Ø"/>
            </a:pPr>
            <a:r>
              <a:rPr lang="es-ES" sz="2400"/>
              <a:t>Deseo de los consumidores</a:t>
            </a:r>
          </a:p>
          <a:p>
            <a:pPr marL="381000" indent="-381000" eaLnBrk="0" hangingPunct="0">
              <a:spcBef>
                <a:spcPct val="20000"/>
              </a:spcBef>
              <a:buClr>
                <a:srgbClr val="EE2712"/>
              </a:buClr>
              <a:buFont typeface="Wingdings" pitchFamily="2" charset="2"/>
              <a:buChar char="Ø"/>
            </a:pPr>
            <a:r>
              <a:rPr lang="es-ES" sz="2400"/>
              <a:t>Precios que puedan pagar</a:t>
            </a:r>
          </a:p>
          <a:p>
            <a:pPr marL="381000" indent="-381000" eaLnBrk="0" hangingPunct="0">
              <a:spcBef>
                <a:spcPct val="20000"/>
              </a:spcBef>
              <a:buClr>
                <a:srgbClr val="EE2712"/>
              </a:buClr>
              <a:buFont typeface="Wingdings" pitchFamily="2" charset="2"/>
              <a:buChar char="Ø"/>
            </a:pPr>
            <a:r>
              <a:rPr lang="es-ES" sz="2400"/>
              <a:t>Formas fácil de preparación del producto</a:t>
            </a:r>
          </a:p>
          <a:p>
            <a:pPr marL="381000" indent="-381000" eaLnBrk="0" hangingPunct="0">
              <a:spcBef>
                <a:spcPct val="20000"/>
              </a:spcBef>
              <a:buClr>
                <a:srgbClr val="EE2712"/>
              </a:buClr>
              <a:buFont typeface="Wingdings" pitchFamily="2" charset="2"/>
              <a:buChar char="Ø"/>
            </a:pPr>
            <a:r>
              <a:rPr lang="es-ES" sz="2400"/>
              <a:t>Capacidad de oferta para grandes consumidores (volumen)</a:t>
            </a:r>
          </a:p>
          <a:p>
            <a:pPr marL="381000" indent="-381000" eaLnBrk="0" hangingPunct="0">
              <a:spcBef>
                <a:spcPct val="20000"/>
              </a:spcBef>
              <a:buClr>
                <a:srgbClr val="EE2712"/>
              </a:buClr>
              <a:buFont typeface="Wingdings" pitchFamily="2" charset="2"/>
              <a:buChar char="Ø"/>
            </a:pPr>
            <a:r>
              <a:rPr lang="es-ES" sz="2400"/>
              <a:t>Gusto al consumidor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5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5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5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5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5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5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5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5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5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5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5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5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072" grpId="0" build="p" autoUpdateAnimBg="0"/>
      <p:bldP spid="119507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295400"/>
          </a:xfrm>
        </p:spPr>
        <p:txBody>
          <a:bodyPr/>
          <a:lstStyle/>
          <a:p>
            <a:pPr eaLnBrk="1" hangingPunct="1"/>
            <a:r>
              <a:rPr lang="es-ES_tradnl" smtClean="0"/>
              <a:t>Ahorros Energía Animales Acuáticos Sangre Fría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56588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Flotabilidad reduce requer. energía para mantener posición/movimientos casuales.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No gasta energía en mantener T</a:t>
            </a:r>
            <a:r>
              <a:rPr lang="es-ES_tradnl" sz="2800" smtClean="0">
                <a:cs typeface="Arial" charset="0"/>
              </a:rPr>
              <a:t>ºC constante. Ahorra energía en </a:t>
            </a:r>
            <a:r>
              <a:rPr lang="es-ES_tradnl" sz="2800" smtClean="0"/>
              <a:t>T</a:t>
            </a:r>
            <a:r>
              <a:rPr lang="es-ES_tradnl" sz="2800" smtClean="0">
                <a:cs typeface="Arial" charset="0"/>
              </a:rPr>
              <a:t>ºC óptima.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Arial" charset="0"/>
              </a:rPr>
              <a:t>Forma más simple eliminar N: NH</a:t>
            </a:r>
            <a:r>
              <a:rPr lang="es-ES_tradnl" sz="2800" baseline="-25000" smtClean="0">
                <a:cs typeface="Arial" charset="0"/>
              </a:rPr>
              <a:t>4</a:t>
            </a:r>
            <a:r>
              <a:rPr lang="es-ES_tradnl" sz="2800" smtClean="0">
                <a:cs typeface="Arial" charset="0"/>
              </a:rPr>
              <a:t> vs úrea y ácido úrico (Sangre Caliente Terrestre).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Arial" charset="0"/>
              </a:rPr>
              <a:t>Menos requerimiento energía / gr proteína.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Arial" charset="0"/>
              </a:rPr>
              <a:t>SCT: 30-35 KCal En. Dig. / gr Proteína.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Arial" charset="0"/>
              </a:rPr>
              <a:t>14-20% Prot.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Arial" charset="0"/>
              </a:rPr>
              <a:t>SFA: Peces: 8-9 KCal En. Dig. / gr Prot.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Arial" charset="0"/>
              </a:rPr>
              <a:t>25-35% Prot. (menos carbohidratos).</a:t>
            </a:r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527050"/>
            <a:ext cx="7772401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Mucho se ha hablado en el país sobre la diversificación de cultivos Acuícolas.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Tilapia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Ostras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Scallop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Crawfish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Red Claw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Red Drum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Huayaipe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Chame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Cachama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Paiche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Ranas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Caracoles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Bocachico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Vieja Roja y Azul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Pepino y Caballitos de Mar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….etc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315913"/>
            <a:ext cx="7772400" cy="1143001"/>
          </a:xfrm>
        </p:spPr>
        <p:txBody>
          <a:bodyPr/>
          <a:lstStyle/>
          <a:p>
            <a:pPr eaLnBrk="1" hangingPunct="1"/>
            <a:r>
              <a:rPr lang="en-US" smtClean="0"/>
              <a:t>Diversificacion?</a:t>
            </a:r>
            <a:endParaRPr lang="es-ES" smtClean="0"/>
          </a:p>
        </p:txBody>
      </p:sp>
      <p:pic>
        <p:nvPicPr>
          <p:cNvPr id="11489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700213"/>
            <a:ext cx="2289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628775"/>
            <a:ext cx="15890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628775"/>
            <a:ext cx="209232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3068638"/>
            <a:ext cx="20875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3068638"/>
            <a:ext cx="23399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7" name="Picture 9" descr="curso%20peces[1]"/>
          <p:cNvPicPr>
            <a:picLocks noChangeAspect="1" noChangeArrowheads="1"/>
          </p:cNvPicPr>
          <p:nvPr/>
        </p:nvPicPr>
        <p:blipFill>
          <a:blip r:embed="rId8"/>
          <a:srcRect l="8302" t="28003" r="56389" b="38376"/>
          <a:stretch>
            <a:fillRect/>
          </a:stretch>
        </p:blipFill>
        <p:spPr bwMode="auto">
          <a:xfrm>
            <a:off x="6551613" y="5129213"/>
            <a:ext cx="25923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8" name="Picture 10"/>
          <p:cNvPicPr>
            <a:picLocks noChangeAspect="1" noChangeArrowheads="1"/>
          </p:cNvPicPr>
          <p:nvPr/>
        </p:nvPicPr>
        <p:blipFill>
          <a:blip r:embed="rId9"/>
          <a:srcRect l="25800" t="50000" r="21266" b="29822"/>
          <a:stretch>
            <a:fillRect/>
          </a:stretch>
        </p:blipFill>
        <p:spPr bwMode="auto">
          <a:xfrm>
            <a:off x="3203575" y="5910263"/>
            <a:ext cx="3313113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9" name="Picture 11" descr="DSC00005"/>
          <p:cNvPicPr>
            <a:picLocks noChangeAspect="1" noChangeArrowheads="1"/>
          </p:cNvPicPr>
          <p:nvPr/>
        </p:nvPicPr>
        <p:blipFill>
          <a:blip r:embed="rId10" cstate="print"/>
          <a:srcRect l="16667" t="18504" r="15257" b="29616"/>
          <a:stretch>
            <a:fillRect/>
          </a:stretch>
        </p:blipFill>
        <p:spPr bwMode="auto">
          <a:xfrm>
            <a:off x="3924300" y="4292600"/>
            <a:ext cx="25908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40" name="Picture 12"/>
          <p:cNvPicPr>
            <a:picLocks noChangeAspect="1" noChangeArrowheads="1"/>
          </p:cNvPicPr>
          <p:nvPr/>
        </p:nvPicPr>
        <p:blipFill>
          <a:blip r:embed="rId11"/>
          <a:srcRect l="16231" r="11786" b="14673"/>
          <a:stretch>
            <a:fillRect/>
          </a:stretch>
        </p:blipFill>
        <p:spPr bwMode="auto">
          <a:xfrm>
            <a:off x="2411413" y="2924175"/>
            <a:ext cx="1381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41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96250" y="47625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42" name="Picture 14"/>
          <p:cNvPicPr>
            <a:picLocks noChangeAspect="1" noChangeArrowheads="1"/>
          </p:cNvPicPr>
          <p:nvPr/>
        </p:nvPicPr>
        <p:blipFill>
          <a:blip r:embed="rId13"/>
          <a:srcRect t="29755"/>
          <a:stretch>
            <a:fillRect/>
          </a:stretch>
        </p:blipFill>
        <p:spPr bwMode="auto">
          <a:xfrm>
            <a:off x="6011863" y="765175"/>
            <a:ext cx="207168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43" name="Picture 15"/>
          <p:cNvPicPr>
            <a:picLocks noChangeAspect="1" noChangeArrowheads="1"/>
          </p:cNvPicPr>
          <p:nvPr/>
        </p:nvPicPr>
        <p:blipFill>
          <a:blip r:embed="rId14"/>
          <a:srcRect t="36095" r="2112" b="8282"/>
          <a:stretch>
            <a:fillRect/>
          </a:stretch>
        </p:blipFill>
        <p:spPr bwMode="auto">
          <a:xfrm>
            <a:off x="468313" y="6042025"/>
            <a:ext cx="2641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44" name="Picture 16"/>
          <p:cNvPicPr>
            <a:picLocks noChangeAspect="1" noChangeArrowheads="1"/>
          </p:cNvPicPr>
          <p:nvPr/>
        </p:nvPicPr>
        <p:blipFill>
          <a:blip r:embed="rId15"/>
          <a:srcRect l="10760" t="18794" r="17848" b="17831"/>
          <a:stretch>
            <a:fillRect/>
          </a:stretch>
        </p:blipFill>
        <p:spPr bwMode="auto">
          <a:xfrm>
            <a:off x="6588125" y="4221163"/>
            <a:ext cx="1295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45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1000" y="4365625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Resultado a la Fecha?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7772400" cy="2038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Camarón sigue siendo el principal cultivo acuícola en el país.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Diversificación Acuícola con mismo enfoque del camarón no ha sido lo óptimo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Tilapia ha sido único cultivo de diversificación que ha logrado niveles importantes de producción.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800" smtClean="0"/>
          </a:p>
        </p:txBody>
      </p:sp>
      <p:sp>
        <p:nvSpPr>
          <p:cNvPr id="1150980" name="Rectangle 4"/>
          <p:cNvSpPr>
            <a:spLocks noChangeArrowheads="1"/>
          </p:cNvSpPr>
          <p:nvPr/>
        </p:nvSpPr>
        <p:spPr bwMode="auto">
          <a:xfrm>
            <a:off x="971550" y="4940300"/>
            <a:ext cx="7772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s-E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Porque?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8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-26988"/>
            <a:ext cx="7772400" cy="1143001"/>
          </a:xfrm>
        </p:spPr>
        <p:txBody>
          <a:bodyPr/>
          <a:lstStyle/>
          <a:p>
            <a:pPr eaLnBrk="1" hangingPunct="1"/>
            <a:r>
              <a:rPr lang="es-ES" smtClean="0"/>
              <a:t>No Olvidar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2684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Para cultivar una especie debemos tener la técnica para su producción.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Sin embargo, posibilidad técnica de cultivar una especie no es razón suficiente para cultivarla.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Demanda, Cadena de comercialización, precio, costos de producción, posicionamiento, etc. son consideraciones muy importantes.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No olvidar efectos ecológicos de introducción de especies. </a:t>
            </a: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463"/>
            <a:ext cx="7775575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1750" y="-90488"/>
            <a:ext cx="7772400" cy="1143001"/>
          </a:xfrm>
        </p:spPr>
        <p:txBody>
          <a:bodyPr/>
          <a:lstStyle/>
          <a:p>
            <a:pPr eaLnBrk="1" hangingPunct="1"/>
            <a:r>
              <a:rPr lang="es-ES" smtClean="0"/>
              <a:t>Mercado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353425" cy="6084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Demanda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Es conocida la especie?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Existe una demanda actual REAL del producto? </a:t>
            </a:r>
            <a:r>
              <a:rPr lang="es-ES" sz="2000" b="1" u="sng" smtClean="0"/>
              <a:t>ESTE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Todo el mercado o parte de el?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Oferta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Pesca o Acuicultura?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Estacional o continua?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Posición estratégica de competidores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Productos sustitutos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Precio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Márgenes en la cadena.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Rendimientos y costos de proceso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Canales de Distribución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Acceso a canales, distribución, conservación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Gastos de Venta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Presentación y proceso de producto.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Entero/ Carne, Fresco / congelado, Crudo / Cocinado, etc.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>
                <a:solidFill>
                  <a:srgbClr val="FF0000"/>
                </a:solidFill>
              </a:rPr>
              <a:t>Posicionamiento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-304800"/>
            <a:ext cx="9753600" cy="1143000"/>
          </a:xfrm>
        </p:spPr>
        <p:txBody>
          <a:bodyPr/>
          <a:lstStyle/>
          <a:p>
            <a:pPr eaLnBrk="1" hangingPunct="1"/>
            <a:r>
              <a:rPr lang="es-ES_tradnl" sz="3600" smtClean="0"/>
              <a:t>Posicionamiento</a:t>
            </a:r>
          </a:p>
        </p:txBody>
      </p:sp>
      <p:graphicFrame>
        <p:nvGraphicFramePr>
          <p:cNvPr id="1159171" name="Group 3"/>
          <p:cNvGraphicFramePr>
            <a:graphicFrameLocks noGrp="1"/>
          </p:cNvGraphicFramePr>
          <p:nvPr/>
        </p:nvGraphicFramePr>
        <p:xfrm>
          <a:off x="762000" y="2009775"/>
          <a:ext cx="7848600" cy="4094163"/>
        </p:xfrm>
        <a:graphic>
          <a:graphicData uri="http://schemas.openxmlformats.org/drawingml/2006/table">
            <a:tbl>
              <a:tblPr/>
              <a:tblGrid>
                <a:gridCol w="1676400"/>
                <a:gridCol w="3200400"/>
                <a:gridCol w="2971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`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Exclusividad percibida por Cliente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Posición de Costo Bajo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Todo un Sector Industrial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DIFERENCIACION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LIDERAZGO GENERAL EN COSTOS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Solo un Segmento Particular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ENFOQUE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ENICHAMIENTO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O ALTA SEGMENTACION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3202" name="Text Box 27"/>
          <p:cNvSpPr txBox="1">
            <a:spLocks noChangeArrowheads="1"/>
          </p:cNvSpPr>
          <p:nvPr/>
        </p:nvSpPr>
        <p:spPr bwMode="auto">
          <a:xfrm>
            <a:off x="3276600" y="1066800"/>
            <a:ext cx="378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>
                <a:latin typeface="Arial" pitchFamily="34" charset="0"/>
              </a:rPr>
              <a:t>VENTAJA ESTRATEGICA</a:t>
            </a:r>
          </a:p>
        </p:txBody>
      </p:sp>
      <p:sp>
        <p:nvSpPr>
          <p:cNvPr id="93203" name="Text Box 28"/>
          <p:cNvSpPr txBox="1">
            <a:spLocks noChangeArrowheads="1"/>
          </p:cNvSpPr>
          <p:nvPr/>
        </p:nvSpPr>
        <p:spPr bwMode="auto">
          <a:xfrm rot="-5423282">
            <a:off x="-1520825" y="3654425"/>
            <a:ext cx="395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>
                <a:latin typeface="Arial" pitchFamily="34" charset="0"/>
              </a:rPr>
              <a:t>OBJETIVO ESTRATEGICO</a:t>
            </a:r>
          </a:p>
        </p:txBody>
      </p:sp>
      <p:sp>
        <p:nvSpPr>
          <p:cNvPr id="93204" name="Line 29"/>
          <p:cNvSpPr>
            <a:spLocks noChangeShapeType="1"/>
          </p:cNvSpPr>
          <p:nvPr/>
        </p:nvSpPr>
        <p:spPr bwMode="auto">
          <a:xfrm>
            <a:off x="5651500" y="45085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-304800"/>
            <a:ext cx="9753600" cy="1143000"/>
          </a:xfrm>
        </p:spPr>
        <p:txBody>
          <a:bodyPr/>
          <a:lstStyle/>
          <a:p>
            <a:pPr eaLnBrk="1" hangingPunct="1"/>
            <a:r>
              <a:rPr lang="es-ES_tradnl" sz="3600" smtClean="0"/>
              <a:t>Posicionamiento</a:t>
            </a:r>
          </a:p>
        </p:txBody>
      </p:sp>
      <p:graphicFrame>
        <p:nvGraphicFramePr>
          <p:cNvPr id="1161219" name="Group 3"/>
          <p:cNvGraphicFramePr>
            <a:graphicFrameLocks noGrp="1"/>
          </p:cNvGraphicFramePr>
          <p:nvPr/>
        </p:nvGraphicFramePr>
        <p:xfrm>
          <a:off x="762000" y="2009775"/>
          <a:ext cx="7848600" cy="3836988"/>
        </p:xfrm>
        <a:graphic>
          <a:graphicData uri="http://schemas.openxmlformats.org/drawingml/2006/table">
            <a:tbl>
              <a:tblPr/>
              <a:tblGrid>
                <a:gridCol w="1676400"/>
                <a:gridCol w="3200400"/>
                <a:gridCol w="2971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`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Exclusividad percibida por Cliente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Posición de Costo Bajo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Todo un Sector Industrial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Lexus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Toyota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Solo un Segmento Particular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Hummer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Andino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27" name="Text Box 26"/>
          <p:cNvSpPr txBox="1">
            <a:spLocks noChangeArrowheads="1"/>
          </p:cNvSpPr>
          <p:nvPr/>
        </p:nvSpPr>
        <p:spPr bwMode="auto">
          <a:xfrm>
            <a:off x="3276600" y="1066800"/>
            <a:ext cx="378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>
                <a:latin typeface="Arial" pitchFamily="34" charset="0"/>
              </a:rPr>
              <a:t>VENTAJA ESTRATEGICA</a:t>
            </a:r>
          </a:p>
        </p:txBody>
      </p:sp>
      <p:sp>
        <p:nvSpPr>
          <p:cNvPr id="94228" name="Text Box 27"/>
          <p:cNvSpPr txBox="1">
            <a:spLocks noChangeArrowheads="1"/>
          </p:cNvSpPr>
          <p:nvPr/>
        </p:nvSpPr>
        <p:spPr bwMode="auto">
          <a:xfrm rot="-5423282">
            <a:off x="-1520825" y="3654425"/>
            <a:ext cx="395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>
                <a:latin typeface="Arial" pitchFamily="34" charset="0"/>
              </a:rPr>
              <a:t>OBJETIVO ESTRATEGICO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458200" cy="1143000"/>
          </a:xfrm>
        </p:spPr>
        <p:txBody>
          <a:bodyPr/>
          <a:lstStyle/>
          <a:p>
            <a:pPr eaLnBrk="1" hangingPunct="1"/>
            <a:r>
              <a:rPr lang="es-ES_tradnl" sz="3600" smtClean="0"/>
              <a:t>Fuerzas Que Mueven La Competencia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581400" y="533400"/>
            <a:ext cx="209391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2400">
                <a:latin typeface="Arial" pitchFamily="34" charset="0"/>
              </a:rPr>
              <a:t>Competidores</a:t>
            </a:r>
          </a:p>
          <a:p>
            <a:pPr algn="ctr"/>
            <a:r>
              <a:rPr lang="es-ES_tradnl" sz="2400">
                <a:latin typeface="Arial" pitchFamily="34" charset="0"/>
              </a:rPr>
              <a:t>Potenciales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887788" y="6315075"/>
            <a:ext cx="15319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2400">
                <a:latin typeface="Arial" pitchFamily="34" charset="0"/>
              </a:rPr>
              <a:t>Sustitutos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537325" y="2935288"/>
            <a:ext cx="20431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2400">
                <a:latin typeface="Arial" pitchFamily="34" charset="0"/>
              </a:rPr>
              <a:t>Compradores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65125" y="2706688"/>
            <a:ext cx="19240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2400">
                <a:latin typeface="Arial" pitchFamily="34" charset="0"/>
              </a:rPr>
              <a:t>Proveedores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3124200" y="2133600"/>
            <a:ext cx="2819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US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3200400" y="2073275"/>
            <a:ext cx="260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>
                <a:latin typeface="Arial" pitchFamily="34" charset="0"/>
              </a:rPr>
              <a:t>Competidores en Sector Industrial</a:t>
            </a: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4572000" y="586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2362200" y="2971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 flipH="1">
            <a:off x="6096000" y="320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4419600" y="1447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489325" y="4456113"/>
            <a:ext cx="2073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800">
                <a:latin typeface="Arial" pitchFamily="34" charset="0"/>
              </a:rPr>
              <a:t>Rivalidad entre competidores existentes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1295400" y="5835650"/>
            <a:ext cx="2987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800">
                <a:latin typeface="Arial" pitchFamily="34" charset="0"/>
              </a:rPr>
              <a:t>Amenaza de Productos substitutos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381000" y="34290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800">
                <a:latin typeface="Arial" pitchFamily="34" charset="0"/>
              </a:rPr>
              <a:t>Poder Negociador de Proveedores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6477000" y="35814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800">
                <a:latin typeface="Arial" pitchFamily="34" charset="0"/>
              </a:rPr>
              <a:t>Poder Negociador de Compradores</a:t>
            </a: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5029200" y="13716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800">
                <a:latin typeface="Arial" pitchFamily="34" charset="0"/>
              </a:rPr>
              <a:t>Amenaza de Nuevos Ingresos</a:t>
            </a:r>
          </a:p>
        </p:txBody>
      </p:sp>
      <p:sp>
        <p:nvSpPr>
          <p:cNvPr id="95250" name="AutoShape 18"/>
          <p:cNvSpPr>
            <a:spLocks noChangeArrowheads="1"/>
          </p:cNvSpPr>
          <p:nvPr/>
        </p:nvSpPr>
        <p:spPr bwMode="auto">
          <a:xfrm>
            <a:off x="3581400" y="3505200"/>
            <a:ext cx="1828800" cy="762000"/>
          </a:xfrm>
          <a:prstGeom prst="curvedUpArrow">
            <a:avLst>
              <a:gd name="adj1" fmla="val 48000"/>
              <a:gd name="adj2" fmla="val 96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US"/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-242888"/>
            <a:ext cx="7772400" cy="1143001"/>
          </a:xfrm>
        </p:spPr>
        <p:txBody>
          <a:bodyPr/>
          <a:lstStyle/>
          <a:p>
            <a:pPr eaLnBrk="1" hangingPunct="1"/>
            <a:r>
              <a:rPr lang="es-ES" smtClean="0"/>
              <a:t>Tecnología / Biología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836613"/>
            <a:ext cx="8012112" cy="5940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Existe técnica de producción para esta especie?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Aquí o en el exterior?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Se aplica esta tecnología a nuestro medio?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Se aplica esta tecnología a nuestra POSICION?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Requerimientos alimenticios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Se conocen?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Nivel en la cadena trófica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Acepta alimento artificial?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Provisión de semilla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Existen reproductores en medio natural?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400" smtClean="0"/>
              <a:t>Existe tecnología producción de semilla?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Tolerancia condiciones adversas.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/>
              <a:t>Hacinamiento, Calidad Agua, Enfermedades, Parásitos, Transporte, Manipuleo.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000" smtClean="0"/>
              <a:t>Infraestructura, Ingeniería, Insumos, Industria de Apoyo.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400" smtClean="0"/>
          </a:p>
        </p:txBody>
      </p:sp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00013"/>
            <a:ext cx="7772400" cy="1143001"/>
          </a:xfrm>
        </p:spPr>
        <p:txBody>
          <a:bodyPr/>
          <a:lstStyle/>
          <a:p>
            <a:pPr eaLnBrk="1" hangingPunct="1"/>
            <a:r>
              <a:rPr lang="es-ES" smtClean="0"/>
              <a:t>Costos</a:t>
            </a:r>
          </a:p>
        </p:txBody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969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Viene dada por la tecnología de Cultivo.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Debe de estar de acorde con el Posicionamiento de nuestro negocio.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Deben de poder ser cubiertos por precio de venta.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Tener en cuenta otros costos ocultos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/>
              <a:t>Costo de oportunidad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/>
              <a:t>Costo del dinero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mtClean="0"/>
              <a:t>Gastos Generales y de venta.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/>
              <a:t>Duración del ciclo y periodo de cobro afectan a rentabilidad.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Conversión De Proteína Para 100 gr De Dieta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990600" y="2209800"/>
          <a:ext cx="7799388" cy="2608263"/>
        </p:xfrm>
        <a:graphic>
          <a:graphicData uri="http://schemas.openxmlformats.org/presentationml/2006/ole">
            <p:oleObj spid="_x0000_s1026" name="Worksheet" r:id="rId4" imgW="2934242" imgH="981316" progId="Excel.Sheet.8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44450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Introducción de Especies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90805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smtClean="0"/>
              <a:t>Especies nativas no siempre son conocidas en mercados internacionales.</a:t>
            </a:r>
          </a:p>
          <a:p>
            <a:pPr lvl="1" eaLnBrk="1" hangingPunct="1">
              <a:defRPr/>
            </a:pPr>
            <a:r>
              <a:rPr lang="es-ES" sz="2800" smtClean="0"/>
              <a:t>Nicho de mercado:</a:t>
            </a:r>
          </a:p>
          <a:p>
            <a:pPr lvl="2" eaLnBrk="1" hangingPunct="1">
              <a:defRPr/>
            </a:pPr>
            <a:r>
              <a:rPr lang="es-ES" sz="2800" smtClean="0"/>
              <a:t>Local</a:t>
            </a:r>
          </a:p>
          <a:p>
            <a:pPr lvl="2" eaLnBrk="1" hangingPunct="1">
              <a:defRPr/>
            </a:pPr>
            <a:r>
              <a:rPr lang="es-ES" sz="2800" smtClean="0"/>
              <a:t>Regional</a:t>
            </a:r>
          </a:p>
          <a:p>
            <a:pPr lvl="2" eaLnBrk="1" hangingPunct="1">
              <a:defRPr/>
            </a:pPr>
            <a:r>
              <a:rPr lang="es-ES" sz="2800" smtClean="0"/>
              <a:t>Mercados étnicos</a:t>
            </a:r>
          </a:p>
          <a:p>
            <a:pPr lvl="1" eaLnBrk="1" hangingPunct="1">
              <a:defRPr/>
            </a:pPr>
            <a:r>
              <a:rPr lang="es-ES" sz="2800" smtClean="0"/>
              <a:t>Desarrollo de mercado</a:t>
            </a:r>
          </a:p>
          <a:p>
            <a:pPr lvl="2" eaLnBrk="1" hangingPunct="1">
              <a:defRPr/>
            </a:pPr>
            <a:r>
              <a:rPr lang="es-ES" sz="2800" smtClean="0"/>
              <a:t>Costo de desarrollo de producto</a:t>
            </a:r>
          </a:p>
          <a:p>
            <a:pPr lvl="2" eaLnBrk="1" hangingPunct="1">
              <a:defRPr/>
            </a:pPr>
            <a:r>
              <a:rPr lang="es-ES" sz="2800" smtClean="0"/>
              <a:t>Tiempo de desarrollo</a:t>
            </a:r>
          </a:p>
          <a:p>
            <a:pPr lvl="2" eaLnBrk="1" hangingPunct="1">
              <a:defRPr/>
            </a:pPr>
            <a:r>
              <a:rPr lang="es-ES" sz="2800" smtClean="0"/>
              <a:t>Riesgo de no lograrlo</a:t>
            </a:r>
          </a:p>
          <a:p>
            <a:pPr lvl="1" eaLnBrk="1" hangingPunct="1">
              <a:defRPr/>
            </a:pPr>
            <a:r>
              <a:rPr lang="es-ES" sz="2800" smtClean="0"/>
              <a:t>Introducción de especies</a:t>
            </a:r>
          </a:p>
          <a:p>
            <a:pPr lvl="2" eaLnBrk="1" hangingPunct="1">
              <a:defRPr/>
            </a:pPr>
            <a:r>
              <a:rPr lang="es-ES" sz="2800" smtClean="0"/>
              <a:t>Enfermedades</a:t>
            </a:r>
          </a:p>
          <a:p>
            <a:pPr lvl="2" eaLnBrk="1" hangingPunct="1">
              <a:defRPr/>
            </a:pPr>
            <a:r>
              <a:rPr lang="es-ES" sz="2800" smtClean="0"/>
              <a:t>Competir o cruzar con especies nativas</a:t>
            </a:r>
          </a:p>
          <a:p>
            <a:pPr lvl="2" eaLnBrk="1" hangingPunct="1">
              <a:defRPr/>
            </a:pPr>
            <a:r>
              <a:rPr lang="es-ES" sz="2800" smtClean="0"/>
              <a:t>No adaptarse: producción, enfermedades o mercado</a:t>
            </a:r>
          </a:p>
        </p:txBody>
      </p:sp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5413"/>
            <a:ext cx="7772400" cy="1143000"/>
          </a:xfrm>
        </p:spPr>
        <p:txBody>
          <a:bodyPr/>
          <a:lstStyle/>
          <a:p>
            <a:pPr eaLnBrk="1" hangingPunct="1"/>
            <a:r>
              <a:rPr lang="es-ES" sz="4000" smtClean="0"/>
              <a:t>Reglamentación Introducción Especies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0638" y="1295400"/>
            <a:ext cx="7651750" cy="3862388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Ministerio de Acuicultura ha desarrollado reglamentación para introducir animales acuáticos al país</a:t>
            </a:r>
          </a:p>
          <a:p>
            <a:pPr eaLnBrk="1" hangingPunct="1">
              <a:defRPr/>
            </a:pPr>
            <a:r>
              <a:rPr lang="es-ES" smtClean="0"/>
              <a:t>Basado en modelo internacional.</a:t>
            </a:r>
          </a:p>
          <a:p>
            <a:pPr eaLnBrk="1" hangingPunct="1">
              <a:defRPr/>
            </a:pPr>
            <a:r>
              <a:rPr lang="es-ES" smtClean="0"/>
              <a:t>Disminuye riesgo de introducción de enfermedades y / o especies potencialmente dañinas.</a:t>
            </a:r>
          </a:p>
          <a:p>
            <a:pPr eaLnBrk="1" hangingPunct="1">
              <a:defRPr/>
            </a:pPr>
            <a:r>
              <a:rPr lang="es-ES" smtClean="0"/>
              <a:t>Debe ser ágil, transparente para desincentivar importaciones “por la izquierda”</a:t>
            </a:r>
          </a:p>
          <a:p>
            <a:pPr eaLnBrk="1" hangingPunct="1">
              <a:defRPr/>
            </a:pPr>
            <a:endParaRPr lang="es-ES" smtClean="0"/>
          </a:p>
        </p:txBody>
      </p:sp>
    </p:spTree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445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Tilapia</a:t>
            </a:r>
            <a:endParaRPr lang="es-ES" smtClean="0"/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18586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Originalmente introducida al país en 1965 como “proteína barata”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Posicionamiento: Segmentación mercado / Bajo costo.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En década de los 80 ESPOL desarrolla proyecto experimental con el mismo enfoque: animales de 1 libra para consumo local.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Problemas de mercado no alientan su producción.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Año pasado tesis en este sentido encuentra que este enfoque no es todavía viable.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Precio mercado mayorista $0.25 - $0.35 / lb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Opciones de venta directa requieren alta mano de obra para venta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800" smtClean="0"/>
          </a:p>
        </p:txBody>
      </p:sp>
    </p:spTree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26988"/>
            <a:ext cx="7772400" cy="1143001"/>
          </a:xfrm>
        </p:spPr>
        <p:txBody>
          <a:bodyPr/>
          <a:lstStyle/>
          <a:p>
            <a:pPr eaLnBrk="1" hangingPunct="1"/>
            <a:r>
              <a:rPr lang="en-US" smtClean="0"/>
              <a:t>Tilapia</a:t>
            </a:r>
            <a:endParaRPr lang="es-ES" smtClean="0"/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11442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A mediados de la década del 90, se retoma su cultivo como alternativa al camarón afectado por síndrome de Taura.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Se cambia su posicionamiento: Liderazgo general en costos.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Peces de &gt; 700 g, filete fresco, estados unidos.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Se debe desarrollar tanto mercado, como canales de distribución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Al inicio algunos productores tienen fuertes pérdidas, debido a mercado reducido y falta de canales de distribución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Industria va a instalaciones grandes altamente integradas.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A finales de la década industria empieza a estabilizarse.</a:t>
            </a:r>
          </a:p>
        </p:txBody>
      </p:sp>
    </p:spTree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100013"/>
            <a:ext cx="7772400" cy="1143001"/>
          </a:xfrm>
        </p:spPr>
        <p:txBody>
          <a:bodyPr/>
          <a:lstStyle/>
          <a:p>
            <a:pPr eaLnBrk="1" hangingPunct="1"/>
            <a:r>
              <a:rPr lang="en-US" smtClean="0"/>
              <a:t>Red Claw</a:t>
            </a:r>
            <a:endParaRPr lang="es-ES" smtClean="0"/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898525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Introducido al país en 1994 como otra alternativa a síndrome de Taura.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La expectativa de mercado con la cual se enfocó la estrategia para el desarrollo de este nuevo cultivo fue de diferenciación.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Se esperaba contar con una demanda suficiente de este producto a precios FOB de entre US$ 5 y US$ 7. (Graca, 1996).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Los niveles de inversión para producir un producto de estas características aunque altos, parecían justificarse por el alto valor de mercado.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No se logró las expectativas de mercado y para 2002 todas las granjas menos una habían cerrado.</a:t>
            </a:r>
          </a:p>
        </p:txBody>
      </p:sp>
    </p:spTree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-26988"/>
            <a:ext cx="7772400" cy="1143001"/>
          </a:xfrm>
        </p:spPr>
        <p:txBody>
          <a:bodyPr/>
          <a:lstStyle/>
          <a:p>
            <a:pPr eaLnBrk="1" hangingPunct="1"/>
            <a:r>
              <a:rPr lang="en-US" smtClean="0"/>
              <a:t>Red Claw</a:t>
            </a:r>
            <a:endParaRPr lang="es-ES" smtClean="0"/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34143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Poblaciones naturales se habían desarrollado en varias presas.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Una pesquería artesanal de estas poblaciones se desarrolló y proveyó producto barato que permitió a procesadores buscar nichos de mercado para un producto específico.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Al momento existe un mercado puntual para producción a bajo costo de esta especie.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Posicionamiento: Segmentación mercado / Bajo costo.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Reto es poder producir a bajo costo para lograr mejor rentabilidad que cultivos alternativo.</a:t>
            </a:r>
          </a:p>
        </p:txBody>
      </p:sp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100013"/>
            <a:ext cx="7772400" cy="1143001"/>
          </a:xfrm>
        </p:spPr>
        <p:txBody>
          <a:bodyPr/>
          <a:lstStyle/>
          <a:p>
            <a:pPr eaLnBrk="1" hangingPunct="1"/>
            <a:r>
              <a:rPr lang="en-US" smtClean="0"/>
              <a:t>Posicionamiento?</a:t>
            </a:r>
            <a:endParaRPr lang="es-ES" smtClean="0"/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0525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Ostras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Scallop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Crawfish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Red Drum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Huayaipe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Chame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Cachama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Paiche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Ranas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Caracoles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Bocachico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Vieja Roja y Azul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smtClean="0"/>
              <a:t>Pepino y Caballitos de Mar</a:t>
            </a:r>
          </a:p>
        </p:txBody>
      </p:sp>
    </p:spTree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Términos a Usar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3600" smtClean="0"/>
              <a:t>Producción.- Total de peso de materia orgánica asimilada por un organismo en un periodo dado de tiempo y área.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s-ES" sz="3600" smtClean="0"/>
              <a:t>	Cuando se refiere a producción comprende: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2400" smtClean="0"/>
              <a:t>	Peso cosechado de animales (Gross yield)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2400" smtClean="0"/>
              <a:t>+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2400" smtClean="0"/>
              <a:t>Peso de los animales muertos (mortality)</a:t>
            </a:r>
            <a:endParaRPr lang="es-ES_tradnl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2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2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498" grpId="0" autoUpdateAnimBg="0"/>
      <p:bldP spid="1002499" grpId="0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Términos a Usar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257800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3600" smtClean="0"/>
              <a:t>Cosecha Total =	Total de peso de organismos cosechados por unidad de área, en un tiempo dado.</a:t>
            </a:r>
          </a:p>
          <a:p>
            <a:pPr algn="just" eaLnBrk="1" hangingPunct="1">
              <a:defRPr/>
            </a:pPr>
            <a:endParaRPr lang="es-ES" sz="3600" smtClean="0"/>
          </a:p>
          <a:p>
            <a:pPr algn="just" eaLnBrk="1" hangingPunct="1">
              <a:defRPr/>
            </a:pPr>
            <a:r>
              <a:rPr lang="es-ES" sz="3600" smtClean="0"/>
              <a:t>Cosecha Neta =	Total de peso de organismos cosechados por unidad de área, en un tiempo dado, menos el peso total que había en un tiempo dado.</a:t>
            </a:r>
            <a:endParaRPr lang="es-ES_tradnl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4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4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4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4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6" grpId="0" autoUpdateAnimBg="0"/>
      <p:bldP spid="1004547" grpId="0" build="p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Términos a Usar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91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z="3600" smtClean="0"/>
              <a:t>Producción instantanea.-	Cantidad (peso) de biomasa del organismo en una unidad de área en un momento dado (Biomasa/área).</a:t>
            </a:r>
            <a:endParaRPr lang="es-ES_tradnl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594" grpId="0" autoUpdateAnimBg="0"/>
      <p:bldP spid="1006595" grpId="0" build="p" autoUpdateAnimBg="0"/>
    </p:bld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2314</TotalTime>
  <Words>5767</Words>
  <Application>Microsoft PowerPoint</Application>
  <PresentationFormat>Presentación en pantalla (4:3)</PresentationFormat>
  <Paragraphs>1145</Paragraphs>
  <Slides>129</Slides>
  <Notes>129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129</vt:i4>
      </vt:variant>
    </vt:vector>
  </HeadingPairs>
  <TitlesOfParts>
    <vt:vector size="142" baseType="lpstr">
      <vt:lpstr>Times New Roman</vt:lpstr>
      <vt:lpstr>Arial</vt:lpstr>
      <vt:lpstr>Wingdings</vt:lpstr>
      <vt:lpstr>Math B</vt:lpstr>
      <vt:lpstr>Century Schoolbook</vt:lpstr>
      <vt:lpstr>Times</vt:lpstr>
      <vt:lpstr>Symbol</vt:lpstr>
      <vt:lpstr>CG Times</vt:lpstr>
      <vt:lpstr>Azure</vt:lpstr>
      <vt:lpstr>Microsoft Excel Worksheet</vt:lpstr>
      <vt:lpstr>Lotus Freelance 96 Dibujo</vt:lpstr>
      <vt:lpstr>Microsoft Word Document</vt:lpstr>
      <vt:lpstr>Imagen de Microsoft Word</vt:lpstr>
      <vt:lpstr>Fundamentos de Ciencias Acuáticas – Clase 1</vt:lpstr>
      <vt:lpstr>Fabrizio Marcillo Morla</vt:lpstr>
      <vt:lpstr>Que es la Acuicultura</vt:lpstr>
      <vt:lpstr>Cultivo</vt:lpstr>
      <vt:lpstr>Razones por las que Aventaja la Acuicultura</vt:lpstr>
      <vt:lpstr>Razones por las que Aventaja la Acuicultura</vt:lpstr>
      <vt:lpstr>Factores q’ Afectan Productividad: Asociados Al Organismo</vt:lpstr>
      <vt:lpstr>Ahorros Energía Animales Acuáticos Sangre Fría</vt:lpstr>
      <vt:lpstr>Conversión De Proteína Para 100 gr De Dieta</vt:lpstr>
      <vt:lpstr>Razones que dificultan la Acuicultura</vt:lpstr>
      <vt:lpstr>Razones que dificultan la Acuicultura</vt:lpstr>
      <vt:lpstr>Ventajas Y Desventajas Del Agua Como Medio De Cultivo</vt:lpstr>
      <vt:lpstr>Ventajas Y Desventajas Del Agua Como Medio De Cultivo</vt:lpstr>
      <vt:lpstr>Ventajas Y Desventajas Del Agua Como Medio De Cultivo</vt:lpstr>
      <vt:lpstr>Ventajas Y Desventajas Del Agua Como Medio De Cultivo</vt:lpstr>
      <vt:lpstr>Tipos de sistémas en Acuacultura</vt:lpstr>
      <vt:lpstr>Tipos de sistémas en Acuacultura</vt:lpstr>
      <vt:lpstr>Tipos de sistémas en Acuacultura</vt:lpstr>
      <vt:lpstr>Tipos de sistémas en Acuacultura</vt:lpstr>
      <vt:lpstr>Tipos de sistémas en Acuacultura</vt:lpstr>
      <vt:lpstr>Tipos de sistémas en Acuacultura</vt:lpstr>
      <vt:lpstr>Tipos de sistémas en Acuacultura</vt:lpstr>
      <vt:lpstr>Tipos de sistémas en Acuacultura</vt:lpstr>
      <vt:lpstr>Tipos de sistémas en Acuacultura</vt:lpstr>
      <vt:lpstr>Tipos de sistémas en Acuacultura</vt:lpstr>
      <vt:lpstr>Diapositiva 26</vt:lpstr>
      <vt:lpstr>Tipos de sistémas en Acuacultura</vt:lpstr>
      <vt:lpstr>Recipientes De Cultivo.</vt:lpstr>
      <vt:lpstr>Estanque</vt:lpstr>
      <vt:lpstr>ESTANQUE TIERRA</vt:lpstr>
      <vt:lpstr>ESTANQUE RECUBIERTO</vt:lpstr>
      <vt:lpstr>Jaula</vt:lpstr>
      <vt:lpstr>Galpón</vt:lpstr>
      <vt:lpstr>Raceway</vt:lpstr>
      <vt:lpstr>Diapositiva 35</vt:lpstr>
      <vt:lpstr>Tanques</vt:lpstr>
      <vt:lpstr>Silos</vt:lpstr>
      <vt:lpstr>Tipos de sistémas en Acuacultura</vt:lpstr>
      <vt:lpstr>Relación Especies  Existentes : Cultivadas</vt:lpstr>
      <vt:lpstr>Tipos de sistémas en Acuacultura</vt:lpstr>
      <vt:lpstr>Hatchery seawater circuits: two possible options</vt:lpstr>
      <vt:lpstr>Hatchery seawater parameters</vt:lpstr>
      <vt:lpstr>Open circuit scheme</vt:lpstr>
      <vt:lpstr>Semi-closed circuit scheme</vt:lpstr>
      <vt:lpstr>Comparaison between open and semi-closed systems</vt:lpstr>
      <vt:lpstr>Tipos de sistémas en Acuacultura</vt:lpstr>
      <vt:lpstr>Razones por las que hacemos Acuicultura</vt:lpstr>
      <vt:lpstr>Razones Por Las Que Hacemos Acuicultura</vt:lpstr>
      <vt:lpstr>Alimento?</vt:lpstr>
      <vt:lpstr>Crecimiento Demográfico</vt:lpstr>
      <vt:lpstr>Diapositiva 51</vt:lpstr>
      <vt:lpstr>Diapositiva 52</vt:lpstr>
      <vt:lpstr>Alimento o Dinero ?</vt:lpstr>
      <vt:lpstr>Objetivos Acuicultura</vt:lpstr>
      <vt:lpstr>Objetivos Acuicultura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Requerimientos para tener éxito en Acuacultura</vt:lpstr>
      <vt:lpstr>Requerimientos para tener éxito en Acuacultura</vt:lpstr>
      <vt:lpstr>Requerimientos para tener éxito en Acuacultura</vt:lpstr>
      <vt:lpstr>Requerimientos para tener éxito en Acuacultura</vt:lpstr>
      <vt:lpstr>La Rueda Del Éxito.</vt:lpstr>
      <vt:lpstr>La Rueda Del Exito</vt:lpstr>
      <vt:lpstr>La Rueda Del Éxito.</vt:lpstr>
      <vt:lpstr>Criterios Para La Selección De Una Especie a Cultivar</vt:lpstr>
      <vt:lpstr>Criterios Para La Selección De Una Especie a Cultivar</vt:lpstr>
      <vt:lpstr>Caracteristicas Fisicas. Socioeconómicas Y Regionales</vt:lpstr>
      <vt:lpstr>Costos Insumos</vt:lpstr>
      <vt:lpstr>Selección de especies para Acuacultura</vt:lpstr>
      <vt:lpstr>Selección de especies para Acuacultura</vt:lpstr>
      <vt:lpstr>Diversificacion?</vt:lpstr>
      <vt:lpstr>Resultado a la Fecha?</vt:lpstr>
      <vt:lpstr>No Olvidar</vt:lpstr>
      <vt:lpstr>Diapositiva 83</vt:lpstr>
      <vt:lpstr>Mercado</vt:lpstr>
      <vt:lpstr>Posicionamiento</vt:lpstr>
      <vt:lpstr>Posicionamiento</vt:lpstr>
      <vt:lpstr>Fuerzas Que Mueven La Competencia</vt:lpstr>
      <vt:lpstr>Tecnología / Biología</vt:lpstr>
      <vt:lpstr>Costos</vt:lpstr>
      <vt:lpstr>Introducción de Especies</vt:lpstr>
      <vt:lpstr>Reglamentación Introducción Especies</vt:lpstr>
      <vt:lpstr>Tilapia</vt:lpstr>
      <vt:lpstr>Tilapia</vt:lpstr>
      <vt:lpstr>Red Claw</vt:lpstr>
      <vt:lpstr>Red Claw</vt:lpstr>
      <vt:lpstr>Posicionamiento?</vt:lpstr>
      <vt:lpstr>Términos a Usar</vt:lpstr>
      <vt:lpstr>Términos a Usar</vt:lpstr>
      <vt:lpstr>Términos a Usar</vt:lpstr>
      <vt:lpstr>Términos a Usar</vt:lpstr>
      <vt:lpstr>Límites de Crecimiento</vt:lpstr>
      <vt:lpstr>Términos a Usar</vt:lpstr>
      <vt:lpstr>Límites de Crecimiento</vt:lpstr>
      <vt:lpstr>Límites de Crecimiento</vt:lpstr>
      <vt:lpstr>Efectos Nutrición : Productividad</vt:lpstr>
      <vt:lpstr>Rol Alimento Natural y Artificial en Relación con Intensidad</vt:lpstr>
      <vt:lpstr>Textura, Sabor Y Tipo</vt:lpstr>
      <vt:lpstr>Hábitos Alimenticios</vt:lpstr>
      <vt:lpstr>Piramide Alimenticia</vt:lpstr>
      <vt:lpstr>Tipos De Tractos GI</vt:lpstr>
      <vt:lpstr>Biologia Comparada De Peces, Crustáceos Y Moluscos.</vt:lpstr>
      <vt:lpstr>Comparación Aparato Digestivo</vt:lpstr>
      <vt:lpstr>Destino De Alimento</vt:lpstr>
      <vt:lpstr>Destino De Alimento</vt:lpstr>
      <vt:lpstr>Destino de Nitrogeno y Fosforo de Alimento</vt:lpstr>
      <vt:lpstr>Carbohidratos</vt:lpstr>
      <vt:lpstr>Carbohidratos</vt:lpstr>
      <vt:lpstr>Lípidos o Grasas</vt:lpstr>
      <vt:lpstr>Lípidos o Grasas</vt:lpstr>
      <vt:lpstr>Lípidos o Grasas</vt:lpstr>
      <vt:lpstr>Proteínas</vt:lpstr>
      <vt:lpstr>Proteínas</vt:lpstr>
      <vt:lpstr>Destino del Alimento</vt:lpstr>
      <vt:lpstr>Vitaminas</vt:lpstr>
      <vt:lpstr>Minerales</vt:lpstr>
      <vt:lpstr>Minerales</vt:lpstr>
      <vt:lpstr>Diapositiva 127</vt:lpstr>
      <vt:lpstr>Diapositiva 128</vt:lpstr>
      <vt:lpstr>Diapositiva 129</vt:lpstr>
    </vt:vector>
  </TitlesOfParts>
  <Company>Barcillo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Barcillo Barzinister</dc:creator>
  <cp:lastModifiedBy>Administrador</cp:lastModifiedBy>
  <cp:revision>383</cp:revision>
  <cp:lastPrinted>1601-01-01T00:00:00Z</cp:lastPrinted>
  <dcterms:created xsi:type="dcterms:W3CDTF">2002-07-19T11:47:45Z</dcterms:created>
  <dcterms:modified xsi:type="dcterms:W3CDTF">2010-02-01T16:11:03Z</dcterms:modified>
</cp:coreProperties>
</file>