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561" r:id="rId2"/>
    <p:sldId id="562" r:id="rId3"/>
    <p:sldId id="326" r:id="rId4"/>
    <p:sldId id="551" r:id="rId5"/>
    <p:sldId id="542" r:id="rId6"/>
    <p:sldId id="543" r:id="rId7"/>
    <p:sldId id="552" r:id="rId8"/>
    <p:sldId id="553" r:id="rId9"/>
    <p:sldId id="554" r:id="rId10"/>
    <p:sldId id="555" r:id="rId11"/>
    <p:sldId id="556" r:id="rId12"/>
    <p:sldId id="557" r:id="rId13"/>
    <p:sldId id="558" r:id="rId14"/>
    <p:sldId id="559" r:id="rId15"/>
    <p:sldId id="544" r:id="rId16"/>
    <p:sldId id="56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63" d="100"/>
          <a:sy n="63" d="100"/>
        </p:scale>
        <p:origin x="-7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4" Type="http://schemas.openxmlformats.org/officeDocument/2006/relationships/slide" Target="slides/slide1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0A72EB-ECE1-423F-8DAE-709391A3C44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C8CCFF-9FD6-4518-B341-3655C088277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C3621C-B6FC-4FBA-A607-C20D4A97D724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FAEAE-E0C2-4F82-A569-B2B4F1367D77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26F32E-9382-4DC3-B460-77A0FA6091E4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D29EED-DAF1-4942-A7C7-8227BA0D707E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16418-8B5A-46FA-90E9-A22EFA935F87}" type="slidenum">
              <a:rPr lang="es-ES_tradnl" smtClean="0"/>
              <a:pPr/>
              <a:t>13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84FF3-0C95-44EC-9AF6-0FBF0EF26B66}" type="slidenum">
              <a:rPr lang="es-ES_tradnl" smtClean="0"/>
              <a:pPr/>
              <a:t>14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2DE288-481B-42A3-89A0-BB808A088D94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358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81DF5-6B11-4CAF-A68D-7A6EB71D48A2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BA32D5-0652-4914-B001-5D65F4D51E09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7201C-80A6-4434-8F82-13729C72A911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96206-A729-43A3-8F17-BA7976EC837D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10F19-99B9-46C7-AA11-9C2639D6D234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D8B2A-04D5-452D-80F2-56BD5E2E9221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49480-BE7A-432F-A919-B7E3778E9C3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E3C2C-658D-414D-90A6-6E31FC507626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65B74-A54F-4479-8901-49CF1E35A2E0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2FEA66-8B79-4115-9BA3-88214D66857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1561C-707C-4655-B86E-96A070DC563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80E8F-0E1B-4432-9D58-254E0001502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5743C-D0E5-4E34-8460-F0E39163AC6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2FA57-7041-471B-B4A0-A43366ABC7D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16EF5-6247-4BC3-8AA4-97E9317E937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2A4B8-C5C7-4241-9B28-B9C34C222EB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11FC8-4480-4AF6-8485-5A4B282B63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D65B7-2F25-4B40-8056-07C69697070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5D045-AC8D-4484-8186-AA54DCE5133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A511A-24EA-463B-98C7-978D0D15678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911A2-6DAF-41BB-B6DA-C769A204C7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3819AC4-CF70-4687-94C6-FBE851CB68E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order=ASC&amp;rpp=20&amp;value=Marcillo+Morla%2C+Fabrizi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Nutrición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V.	PROCEDIMIENTO PARA DIETAS PRÁCTICAS. </a:t>
            </a:r>
          </a:p>
        </p:txBody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Cálculos.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Presentación de alimentos.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Métodos de alimentación.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Determinación de cantidades racionales (reajustes).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Eficiencia.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Sabor de la carne del organismo: causas y control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VI.	VITAMINAS Y FACTORES PARA EL CRECIMIENTO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Generalidades.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Las vitaminas.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Ácidos grasos esenciales.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Minerales: Calcio y Fósforo.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Otros minerales esenciales.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Guía para llenar los requisitos de materiales.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VII.	FORMULACIONES DIETÉTICAS Y PROCESOS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Alimentación completa.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Alimentación suplementaria.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Granulación.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Almacenaje de insumos.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Dietas experimentales.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VIII.	ALIMENTACIÓN PARA VARIAS ESPECIES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Dietas para juveniles de invertebrados y vertebrados.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Dietas para trucha.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Dieta para Cíclidos.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Dieta experimentales para especies nativas.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Dieta de carnada.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s-ES" smtClean="0"/>
              <a:t>Dieta para organismos ornamentales.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IX.	PRÁCTICAS DE FORMULACIÓN</a:t>
            </a:r>
          </a:p>
        </p:txBody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Tablas y procesos de experimentaciones.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Programación Lineal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Uso de Solver en Excel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Introducción al Brill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Bibliografia</a:t>
            </a:r>
            <a:endParaRPr lang="es-ES_tradnl" smtClean="0"/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696200" cy="5410200"/>
          </a:xfrm>
        </p:spPr>
        <p:txBody>
          <a:bodyPr/>
          <a:lstStyle/>
          <a:p>
            <a:pPr eaLnBrk="1" hangingPunct="1">
              <a:defRPr/>
            </a:pPr>
            <a:r>
              <a:rPr lang="sv-SE" smtClean="0"/>
              <a:t>Helver J. “Fish nutrition” 1972.</a:t>
            </a:r>
          </a:p>
          <a:p>
            <a:pPr eaLnBrk="1" hangingPunct="1">
              <a:defRPr/>
            </a:pPr>
            <a:r>
              <a:rPr lang="en-US" smtClean="0"/>
              <a:t>Fisheries Department Fish nutrition.1980. Auburn University.</a:t>
            </a:r>
            <a:endParaRPr lang="es-ES" smtClean="0"/>
          </a:p>
          <a:p>
            <a:pPr eaLnBrk="1" hangingPunct="1">
              <a:defRPr/>
            </a:pPr>
            <a:r>
              <a:rPr lang="es-ES_tradnl" smtClean="0"/>
              <a:t>Papers Varios.</a:t>
            </a:r>
          </a:p>
          <a:p>
            <a:pPr eaLnBrk="1" hangingPunct="1">
              <a:defRPr/>
            </a:pPr>
            <a:r>
              <a:rPr lang="es-ES" smtClean="0"/>
              <a:t>Nutricion y alimentacion de peces y camarones cultivados manual de capacacitacion</a:t>
            </a:r>
          </a:p>
          <a:p>
            <a:pPr eaLnBrk="1" hangingPunct="1">
              <a:defRPr/>
            </a:pPr>
            <a:r>
              <a:rPr lang="es-ES" smtClean="0"/>
              <a:t>http://www.fao.org/docrep/field/003/AB492S/AB492S00.htm#TOC</a:t>
            </a:r>
          </a:p>
          <a:p>
            <a:pPr eaLnBrk="1" hangingPunct="1">
              <a:defRPr/>
            </a:pPr>
            <a:endParaRPr lang="es-ES_tradnl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0"/>
            <a:ext cx="190500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Organización Clases</a:t>
            </a:r>
            <a:endParaRPr lang="es-ES" smtClean="0"/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/>
              <a:t>Introducción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/>
              <a:t>Energía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/>
              <a:t>Proteínas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/>
              <a:t>Lípidos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/>
              <a:t>Carbohidratos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/>
              <a:t>Vitaminas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/>
              <a:t>Minerales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/>
              <a:t>Alimentos Vivos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/>
              <a:t>Materias Primas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/>
              <a:t>Alimentación Práctica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400" smtClean="0"/>
              <a:t>Quimioatracción</a:t>
            </a:r>
            <a:endParaRPr lang="es-ES" sz="2400" smtClean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s-US" sz="2400" dirty="0">
                <a:latin typeface="+mn-lt"/>
                <a:hlinkClick r:id="rId4"/>
              </a:rPr>
              <a:t>Otras Publicaciones del mismo autor en Repositorio ESPOL</a:t>
            </a:r>
            <a:endParaRPr lang="es-US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Objetivos Generales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848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Reconocer la importancia de la alimentación eficiente de las especies cultivadas en cautiverio, argumentando los efectos tanto positivos como negativos de la sobrealimentación y subalimentación de los piensos empleados en Acuicultura.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Evaluar y valorar los ingredientes orgánicos e inorgánicos que integran una dieta complementaria.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3789363"/>
            <a:ext cx="23018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Objetivos</a:t>
            </a:r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848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Componer dietas para los diversos estadios larvarios.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Entender los principales grupos alimenticios y su función.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Preparación de alimentos mediante experiencias en laboratorios.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Uso de programación lineal para formulación de dietas.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" sz="2800" smtClean="0"/>
              <a:t>Introducción a programas comerciales de formulación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0"/>
            <a:ext cx="11461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445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Horario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84263"/>
            <a:ext cx="8258175" cy="5153025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/>
              <a:t>3 Horas teóricas a la semana.</a:t>
            </a:r>
          </a:p>
          <a:p>
            <a:pPr lvl="1" eaLnBrk="1" hangingPunct="1">
              <a:defRPr/>
            </a:pPr>
            <a:r>
              <a:rPr lang="es-ES" dirty="0" smtClean="0"/>
              <a:t>Jueves 7:30 – 8:30</a:t>
            </a:r>
          </a:p>
          <a:p>
            <a:pPr lvl="1" eaLnBrk="1" hangingPunct="1">
              <a:defRPr/>
            </a:pPr>
            <a:r>
              <a:rPr lang="es-ES" dirty="0" smtClean="0"/>
              <a:t>Viernes: 9:30 – 10:30</a:t>
            </a:r>
          </a:p>
          <a:p>
            <a:pPr eaLnBrk="1" hangingPunct="1">
              <a:defRPr/>
            </a:pPr>
            <a:r>
              <a:rPr lang="es-ES" dirty="0" smtClean="0"/>
              <a:t>1 Hora Práctica a la semana.</a:t>
            </a:r>
          </a:p>
          <a:p>
            <a:pPr lvl="1" eaLnBrk="1" hangingPunct="1">
              <a:defRPr/>
            </a:pPr>
            <a:r>
              <a:rPr lang="es-ES" dirty="0" err="1" smtClean="0"/>
              <a:t>Algun</a:t>
            </a:r>
            <a:r>
              <a:rPr lang="es-ES" dirty="0" smtClean="0"/>
              <a:t> horario raro</a:t>
            </a:r>
          </a:p>
          <a:p>
            <a:pPr lvl="1" eaLnBrk="1" hangingPunct="1">
              <a:defRPr/>
            </a:pPr>
            <a:r>
              <a:rPr lang="en-US" dirty="0" err="1" smtClean="0"/>
              <a:t>Acumulable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practicas</a:t>
            </a:r>
            <a:r>
              <a:rPr lang="en-US" dirty="0" smtClean="0"/>
              <a:t>, </a:t>
            </a:r>
            <a:r>
              <a:rPr lang="en-US" dirty="0" err="1" smtClean="0"/>
              <a:t>trabajo</a:t>
            </a:r>
            <a:r>
              <a:rPr lang="en-US" dirty="0" smtClean="0"/>
              <a:t> de </a:t>
            </a:r>
            <a:r>
              <a:rPr lang="en-US" dirty="0" err="1" smtClean="0"/>
              <a:t>investigacion</a:t>
            </a:r>
            <a:r>
              <a:rPr lang="en-US" dirty="0" smtClean="0"/>
              <a:t> </a:t>
            </a:r>
            <a:r>
              <a:rPr lang="en-US" dirty="0" err="1" smtClean="0"/>
              <a:t>practico</a:t>
            </a:r>
            <a:r>
              <a:rPr lang="en-US" dirty="0" smtClean="0"/>
              <a:t> y/o </a:t>
            </a:r>
            <a:r>
              <a:rPr lang="en-US" dirty="0" err="1" smtClean="0"/>
              <a:t>salidas</a:t>
            </a:r>
            <a:r>
              <a:rPr lang="en-US" dirty="0" smtClean="0"/>
              <a:t> de campo en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fechas</a:t>
            </a:r>
            <a:endParaRPr lang="es-ES" dirty="0" smtClean="0"/>
          </a:p>
        </p:txBody>
      </p:sp>
      <p:pic>
        <p:nvPicPr>
          <p:cNvPr id="7172" name="Picture 4" descr="bs0055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4300" y="2276475"/>
            <a:ext cx="26797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188913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Sistema de Calificación</a:t>
            </a:r>
          </a:p>
        </p:txBody>
      </p:sp>
      <p:graphicFrame>
        <p:nvGraphicFramePr>
          <p:cNvPr id="1080396" name="Group 76"/>
          <p:cNvGraphicFramePr>
            <a:graphicFrameLocks noGrp="1"/>
          </p:cNvGraphicFramePr>
          <p:nvPr>
            <p:ph type="tbl" idx="1"/>
          </p:nvPr>
        </p:nvGraphicFramePr>
        <p:xfrm>
          <a:off x="755650" y="1412875"/>
          <a:ext cx="8186738" cy="5152708"/>
        </p:xfrm>
        <a:graphic>
          <a:graphicData uri="http://schemas.openxmlformats.org/drawingml/2006/table">
            <a:tbl>
              <a:tblPr/>
              <a:tblGrid>
                <a:gridCol w="2357438"/>
                <a:gridCol w="1943100"/>
                <a:gridCol w="1943100"/>
                <a:gridCol w="1943100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1er 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2do parcial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Mejoram.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Examen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Actuación, lecciones, deberes, practicas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Trabajos Investigación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I.	IMPORTANCIA DE LA ALIMENTACIÓN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Importancia de la alimentación artificial.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Cociente nutritivo.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Cantidad, calidad, tipos de alimento y valor nutricional.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Alimentos vegetales: hojas vegetales, terrestres y acuáticas, levadura, harinas y salvados.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s-ES" sz="2800" smtClean="0"/>
              <a:t>Alimentos de origen animal: pescado fresco, harina de pescado, harina de carne y desperdicios de visceras.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II.	ENERGÍA Y METABOLISMO</a:t>
            </a:r>
          </a:p>
        </p:txBody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Ritmo metabólico.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Necesidades calóricas para el crecimiento y mantenimiento.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Requisitos de energía.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Importancia de los niveles óptimos de energía y fuentes energéticas.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smtClean="0"/>
              <a:t>III.	ALIMENTOS PRINCIPALES.</a:t>
            </a:r>
          </a:p>
        </p:txBody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Preparación de los alimentos: alimentos frescos, conservación, cocción, división y composición.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mtClean="0"/>
              <a:t>Alimentos secos concentrados: composición, conservación y presentación.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3301</TotalTime>
  <Words>550</Words>
  <Application>Microsoft PowerPoint</Application>
  <PresentationFormat>Presentación en pantalla (4:3)</PresentationFormat>
  <Paragraphs>132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Wingdings</vt:lpstr>
      <vt:lpstr>Azure</vt:lpstr>
      <vt:lpstr>Nutrición</vt:lpstr>
      <vt:lpstr>Fabrizio Marcillo Morla</vt:lpstr>
      <vt:lpstr>Objetivos Generales</vt:lpstr>
      <vt:lpstr>Objetivos</vt:lpstr>
      <vt:lpstr>Horario</vt:lpstr>
      <vt:lpstr>Sistema de Calificación</vt:lpstr>
      <vt:lpstr>I. IMPORTANCIA DE LA ALIMENTACIÓN</vt:lpstr>
      <vt:lpstr>II. ENERGÍA Y METABOLISMO</vt:lpstr>
      <vt:lpstr>III. ALIMENTOS PRINCIPALES.</vt:lpstr>
      <vt:lpstr>V. PROCEDIMIENTO PARA DIETAS PRÁCTICAS. </vt:lpstr>
      <vt:lpstr>VI. VITAMINAS Y FACTORES PARA EL CRECIMIENTO</vt:lpstr>
      <vt:lpstr>VII. FORMULACIONES DIETÉTICAS Y PROCESOS</vt:lpstr>
      <vt:lpstr>VIII. ALIMENTACIÓN PARA VARIAS ESPECIES</vt:lpstr>
      <vt:lpstr>IX. PRÁCTICAS DE FORMULACIÓN</vt:lpstr>
      <vt:lpstr>Bibliografia</vt:lpstr>
      <vt:lpstr>Organización Clases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kenjjime</cp:lastModifiedBy>
  <cp:revision>531</cp:revision>
  <cp:lastPrinted>1601-01-01T00:00:00Z</cp:lastPrinted>
  <dcterms:created xsi:type="dcterms:W3CDTF">2002-07-19T11:47:45Z</dcterms:created>
  <dcterms:modified xsi:type="dcterms:W3CDTF">2010-01-29T18:14:53Z</dcterms:modified>
</cp:coreProperties>
</file>