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88" r:id="rId2"/>
    <p:sldId id="289" r:id="rId3"/>
    <p:sldId id="257" r:id="rId4"/>
    <p:sldId id="258" r:id="rId5"/>
    <p:sldId id="259" r:id="rId6"/>
    <p:sldId id="260" r:id="rId7"/>
    <p:sldId id="263" r:id="rId8"/>
    <p:sldId id="264" r:id="rId9"/>
    <p:sldId id="265" r:id="rId10"/>
    <p:sldId id="261" r:id="rId11"/>
    <p:sldId id="266" r:id="rId12"/>
    <p:sldId id="262" r:id="rId13"/>
    <p:sldId id="267" r:id="rId14"/>
    <p:sldId id="268" r:id="rId15"/>
    <p:sldId id="269" r:id="rId16"/>
    <p:sldId id="270" r:id="rId17"/>
    <p:sldId id="271" r:id="rId18"/>
    <p:sldId id="273" r:id="rId19"/>
    <p:sldId id="275" r:id="rId20"/>
    <p:sldId id="276" r:id="rId21"/>
    <p:sldId id="277" r:id="rId22"/>
    <p:sldId id="278" r:id="rId23"/>
    <p:sldId id="279" r:id="rId24"/>
    <p:sldId id="274" r:id="rId25"/>
    <p:sldId id="280" r:id="rId26"/>
    <p:sldId id="281" r:id="rId27"/>
    <p:sldId id="282" r:id="rId28"/>
    <p:sldId id="283" r:id="rId29"/>
    <p:sldId id="272" r:id="rId30"/>
    <p:sldId id="284" r:id="rId31"/>
    <p:sldId id="285" r:id="rId32"/>
    <p:sldId id="286" r:id="rId33"/>
    <p:sldId id="28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varScale="1">
        <p:scale>
          <a:sx n="63" d="100"/>
          <a:sy n="63" d="100"/>
        </p:scale>
        <p:origin x="-79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3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29ED68B-4290-4D57-96D2-2B32DAC30817}"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368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15D6EE-9CDC-49FE-A90F-FF2D4EADC3F1}"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EAD0FC6-05E1-40C3-9539-D93E99B5B223}" type="slidenum">
              <a:rPr lang="es-ES_tradnl"/>
              <a:pPr/>
              <a:t>1</a:t>
            </a:fld>
            <a:endParaRPr lang="es-ES_tradnl"/>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US" smtClean="0"/>
          </a:p>
        </p:txBody>
      </p:sp>
      <p:sp>
        <p:nvSpPr>
          <p:cNvPr id="29700" name="3 Marcador de número de diapositiva"/>
          <p:cNvSpPr>
            <a:spLocks noGrp="1"/>
          </p:cNvSpPr>
          <p:nvPr>
            <p:ph type="sldNum" sz="quarter" idx="5"/>
          </p:nvPr>
        </p:nvSpPr>
        <p:spPr>
          <a:noFill/>
        </p:spPr>
        <p:txBody>
          <a:bodyPr/>
          <a:lstStyle/>
          <a:p>
            <a:fld id="{CABA32D5-0652-4914-B001-5D65F4D51E09}" type="slidenum">
              <a:rPr lang="es-ES_tradnl" smtClean="0"/>
              <a:pPr/>
              <a:t>2</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3162C529-A3FA-44D6-BB5A-B8F26C7A6409}"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E1C3C7B7-24DA-44DC-869E-AD5CC4AFB17B}"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3B95E6B7-95E1-4BDD-88E0-3FC3824E7C97}" type="slidenum">
              <a:rPr lang="es-ES_tradnl"/>
              <a:pPr>
                <a:defRPr/>
              </a:pPr>
              <a:t>‹Nº›</a:t>
            </a:fld>
            <a:endParaRPr lang="es-ES_tradn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69988" y="1946275"/>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169988" y="4079875"/>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77CCEB4E-F02F-4DFA-8EAD-B908367AC94D}"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0A13505F-CAD5-410E-AB53-C45A59D84C85}" type="slidenum">
              <a:rPr lang="es-ES_tradnl"/>
              <a:pPr>
                <a:defRPr/>
              </a:pPr>
              <a:t>‹Nº›</a:t>
            </a:fld>
            <a:endParaRPr lang="es-ES_trad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83E7DFA3-B55B-416B-9823-58FCB155E83F}"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226D381C-BAC3-409A-99D5-C53D7F336793}"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44A8A181-156B-4305-A4D2-276C587C2BE0}"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ED3B793D-004A-4A0C-BBAA-7D823970FC37}"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3DB093F1-7B54-4742-98AC-079B4FD4AAD1}"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75F1059A-8CB7-4730-A393-61C86DF29740}"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111437C6-BAA9-4F52-BF0B-EF4980D9668A}"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1033"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73AF2E29-8683-43C0-915E-3666E484EA02}"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es.wikipedia.org/wiki/C%C3%B3digo_gen%C3%A9tico#_ref-0#_ref-0"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es.wikipedia.org/wiki/ARN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s.wikipedia.org/wiki/Imagen:Enlpep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609600"/>
            <a:ext cx="7772400" cy="1676400"/>
          </a:xfrm>
        </p:spPr>
        <p:txBody>
          <a:bodyPr/>
          <a:lstStyle/>
          <a:p>
            <a:pPr eaLnBrk="1" hangingPunct="1"/>
            <a:r>
              <a:rPr lang="es-ES_tradnl" smtClean="0"/>
              <a:t>Proteínas</a:t>
            </a:r>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3076"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3077"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3078"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smtClean="0"/>
              <a:t>Metabolismo Aminoácidos</a:t>
            </a:r>
          </a:p>
        </p:txBody>
      </p:sp>
      <p:sp>
        <p:nvSpPr>
          <p:cNvPr id="1214467" name="Rectangle 3"/>
          <p:cNvSpPr>
            <a:spLocks noGrp="1" noChangeArrowheads="1"/>
          </p:cNvSpPr>
          <p:nvPr>
            <p:ph type="body" idx="1"/>
          </p:nvPr>
        </p:nvSpPr>
        <p:spPr>
          <a:xfrm>
            <a:off x="900113" y="1946275"/>
            <a:ext cx="8042275" cy="4435475"/>
          </a:xfrm>
        </p:spPr>
        <p:txBody>
          <a:bodyPr/>
          <a:lstStyle/>
          <a:p>
            <a:pPr eaLnBrk="1" hangingPunct="1">
              <a:lnSpc>
                <a:spcPct val="90000"/>
              </a:lnSpc>
              <a:defRPr/>
            </a:pPr>
            <a:r>
              <a:rPr lang="es-ES" sz="2400" smtClean="0"/>
              <a:t>AA encuentran en forma libre o unidos a proteinas</a:t>
            </a:r>
          </a:p>
          <a:p>
            <a:pPr eaLnBrk="1" hangingPunct="1">
              <a:lnSpc>
                <a:spcPct val="90000"/>
              </a:lnSpc>
              <a:defRPr/>
            </a:pPr>
            <a:r>
              <a:rPr lang="es-ES" sz="2400" smtClean="0"/>
              <a:t>AA libres tienen 3 posibles orígenes:</a:t>
            </a:r>
          </a:p>
          <a:p>
            <a:pPr lvl="1" eaLnBrk="1" hangingPunct="1">
              <a:lnSpc>
                <a:spcPct val="90000"/>
              </a:lnSpc>
              <a:defRPr/>
            </a:pPr>
            <a:r>
              <a:rPr lang="es-ES" sz="2000" smtClean="0"/>
              <a:t>Absorción intestinal de productos de hidrólisis alimentaria</a:t>
            </a:r>
          </a:p>
          <a:p>
            <a:pPr lvl="1" eaLnBrk="1" hangingPunct="1">
              <a:lnSpc>
                <a:spcPct val="90000"/>
              </a:lnSpc>
              <a:defRPr/>
            </a:pPr>
            <a:r>
              <a:rPr lang="es-ES" sz="2000" smtClean="0"/>
              <a:t>Síntesis </a:t>
            </a:r>
            <a:r>
              <a:rPr lang="es-ES" sz="2000" i="1" smtClean="0"/>
              <a:t>de novo</a:t>
            </a:r>
          </a:p>
          <a:p>
            <a:pPr lvl="1" eaLnBrk="1" hangingPunct="1">
              <a:lnSpc>
                <a:spcPct val="90000"/>
              </a:lnSpc>
              <a:defRPr/>
            </a:pPr>
            <a:r>
              <a:rPr lang="es-ES" sz="2000" smtClean="0"/>
              <a:t>Hidrólisis de proteínas corporales</a:t>
            </a:r>
          </a:p>
          <a:p>
            <a:pPr eaLnBrk="1" hangingPunct="1">
              <a:lnSpc>
                <a:spcPct val="90000"/>
              </a:lnSpc>
              <a:defRPr/>
            </a:pPr>
            <a:r>
              <a:rPr lang="es-ES" sz="2400" smtClean="0"/>
              <a:t>Pueden servir para:</a:t>
            </a:r>
          </a:p>
          <a:p>
            <a:pPr lvl="1" eaLnBrk="1" hangingPunct="1">
              <a:lnSpc>
                <a:spcPct val="90000"/>
              </a:lnSpc>
              <a:defRPr/>
            </a:pPr>
            <a:r>
              <a:rPr lang="es-ES" sz="2000" smtClean="0"/>
              <a:t>Síntesis de proteínas corporales u otros compuestos nitrogenados (ácidos nucleicos, aminas, péptidos, hormonas, etc.)</a:t>
            </a:r>
          </a:p>
          <a:p>
            <a:pPr lvl="1" eaLnBrk="1" hangingPunct="1">
              <a:lnSpc>
                <a:spcPct val="90000"/>
              </a:lnSpc>
              <a:defRPr/>
            </a:pPr>
            <a:r>
              <a:rPr lang="es-ES" sz="2000" smtClean="0"/>
              <a:t>Fuente de carbono en metabolismo intermedio</a:t>
            </a:r>
          </a:p>
          <a:p>
            <a:pPr lvl="1" eaLnBrk="1" hangingPunct="1">
              <a:lnSpc>
                <a:spcPct val="90000"/>
              </a:lnSpc>
              <a:defRPr/>
            </a:pPr>
            <a:r>
              <a:rPr lang="es-ES" sz="2000" smtClean="0"/>
              <a:t>Oxidados para fines de energía</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smtClean="0"/>
              <a:t>Clasificación Aminoácidos</a:t>
            </a:r>
          </a:p>
        </p:txBody>
      </p:sp>
      <p:sp>
        <p:nvSpPr>
          <p:cNvPr id="1219587" name="Rectangle 3"/>
          <p:cNvSpPr>
            <a:spLocks noGrp="1" noChangeArrowheads="1"/>
          </p:cNvSpPr>
          <p:nvPr>
            <p:ph type="body" idx="1"/>
          </p:nvPr>
        </p:nvSpPr>
        <p:spPr/>
        <p:txBody>
          <a:bodyPr/>
          <a:lstStyle/>
          <a:p>
            <a:pPr eaLnBrk="1" hangingPunct="1">
              <a:lnSpc>
                <a:spcPct val="90000"/>
              </a:lnSpc>
              <a:defRPr/>
            </a:pPr>
            <a:r>
              <a:rPr lang="es-ES" smtClean="0"/>
              <a:t>Según su obtención</a:t>
            </a:r>
          </a:p>
          <a:p>
            <a:pPr eaLnBrk="1" hangingPunct="1">
              <a:lnSpc>
                <a:spcPct val="90000"/>
              </a:lnSpc>
              <a:defRPr/>
            </a:pPr>
            <a:r>
              <a:rPr lang="es-ES" smtClean="0"/>
              <a:t>Esenciales:</a:t>
            </a:r>
          </a:p>
          <a:p>
            <a:pPr lvl="1" eaLnBrk="1" hangingPunct="1">
              <a:lnSpc>
                <a:spcPct val="90000"/>
              </a:lnSpc>
              <a:defRPr/>
            </a:pPr>
            <a:r>
              <a:rPr lang="es-ES" smtClean="0"/>
              <a:t>No pueden ser sintetizados de novo a partir de glucosa u otros AA</a:t>
            </a:r>
          </a:p>
          <a:p>
            <a:pPr lvl="1" eaLnBrk="1" hangingPunct="1">
              <a:lnSpc>
                <a:spcPct val="90000"/>
              </a:lnSpc>
              <a:defRPr/>
            </a:pPr>
            <a:r>
              <a:rPr lang="es-ES" smtClean="0"/>
              <a:t>Deben ser ingeridos para obtenerlos</a:t>
            </a:r>
          </a:p>
          <a:p>
            <a:pPr eaLnBrk="1" hangingPunct="1">
              <a:lnSpc>
                <a:spcPct val="90000"/>
              </a:lnSpc>
              <a:defRPr/>
            </a:pPr>
            <a:r>
              <a:rPr lang="es-ES" smtClean="0"/>
              <a:t>No Esenciales:</a:t>
            </a:r>
          </a:p>
          <a:p>
            <a:pPr lvl="1" eaLnBrk="1" hangingPunct="1">
              <a:lnSpc>
                <a:spcPct val="90000"/>
              </a:lnSpc>
              <a:defRPr/>
            </a:pPr>
            <a:r>
              <a:rPr lang="es-ES" smtClean="0"/>
              <a:t>Si pueden ser sintetizados de novo a partir de glucosa u otros AA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_tradnl" b="1" smtClean="0"/>
              <a:t>Aminoácidos Esenciales</a:t>
            </a:r>
            <a:endParaRPr lang="es-ES_tradnl" smtClean="0"/>
          </a:p>
        </p:txBody>
      </p:sp>
      <p:sp>
        <p:nvSpPr>
          <p:cNvPr id="1215491" name="Rectangle 3"/>
          <p:cNvSpPr>
            <a:spLocks noGrp="1" noChangeArrowheads="1"/>
          </p:cNvSpPr>
          <p:nvPr>
            <p:ph type="body" idx="1"/>
          </p:nvPr>
        </p:nvSpPr>
        <p:spPr>
          <a:xfrm>
            <a:off x="1371600" y="2057400"/>
            <a:ext cx="7772400" cy="4114800"/>
          </a:xfrm>
        </p:spPr>
        <p:txBody>
          <a:bodyPr/>
          <a:lstStyle/>
          <a:p>
            <a:pPr eaLnBrk="1" hangingPunct="1">
              <a:defRPr/>
            </a:pPr>
            <a:r>
              <a:rPr lang="es-ES_tradnl" b="1" smtClean="0"/>
              <a:t>Diez:</a:t>
            </a:r>
          </a:p>
          <a:p>
            <a:pPr eaLnBrk="1" hangingPunct="1">
              <a:buFont typeface="Wingdings" pitchFamily="2" charset="2"/>
              <a:buNone/>
              <a:defRPr/>
            </a:pPr>
            <a:r>
              <a:rPr lang="es-ES_tradnl" b="1" smtClean="0"/>
              <a:t>    1.-  Arginina          6.-  Metionina</a:t>
            </a:r>
          </a:p>
          <a:p>
            <a:pPr eaLnBrk="1" hangingPunct="1">
              <a:buFont typeface="Wingdings" pitchFamily="2" charset="2"/>
              <a:buNone/>
              <a:defRPr/>
            </a:pPr>
            <a:r>
              <a:rPr lang="es-ES_tradnl" b="1" smtClean="0"/>
              <a:t>    2.- Histidina          7.-  Fenilalanina</a:t>
            </a:r>
          </a:p>
          <a:p>
            <a:pPr eaLnBrk="1" hangingPunct="1">
              <a:buFont typeface="Wingdings" pitchFamily="2" charset="2"/>
              <a:buNone/>
              <a:defRPr/>
            </a:pPr>
            <a:r>
              <a:rPr lang="es-ES_tradnl" b="1" smtClean="0"/>
              <a:t>    3.- Isoleucina        8.- Treonina</a:t>
            </a:r>
          </a:p>
          <a:p>
            <a:pPr eaLnBrk="1" hangingPunct="1">
              <a:buFont typeface="Wingdings" pitchFamily="2" charset="2"/>
              <a:buNone/>
              <a:defRPr/>
            </a:pPr>
            <a:r>
              <a:rPr lang="es-ES_tradnl" b="1" smtClean="0"/>
              <a:t>    4.- Leucina            9.- Triptofano</a:t>
            </a:r>
          </a:p>
          <a:p>
            <a:pPr eaLnBrk="1" hangingPunct="1">
              <a:buFont typeface="Wingdings" pitchFamily="2" charset="2"/>
              <a:buNone/>
              <a:defRPr/>
            </a:pPr>
            <a:r>
              <a:rPr lang="es-ES_tradnl" b="1" smtClean="0"/>
              <a:t>    5.- Lisina             10.- Valina</a:t>
            </a:r>
            <a:endParaRPr lang="es-ES_tradnl" smtClean="0"/>
          </a:p>
          <a:p>
            <a:pPr eaLnBrk="1" hangingPunct="1">
              <a:buFont typeface="Wingdings" pitchFamily="2" charset="2"/>
              <a:buNone/>
              <a:defRPr/>
            </a:pPr>
            <a:endParaRPr lang="es-ES_tradnl"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smtClean="0"/>
              <a:t>Aminoácidos No Esenciales</a:t>
            </a:r>
          </a:p>
        </p:txBody>
      </p:sp>
      <p:sp>
        <p:nvSpPr>
          <p:cNvPr id="1220611" name="Rectangle 3"/>
          <p:cNvSpPr>
            <a:spLocks noGrp="1" noChangeArrowheads="1"/>
          </p:cNvSpPr>
          <p:nvPr>
            <p:ph type="body" idx="1"/>
          </p:nvPr>
        </p:nvSpPr>
        <p:spPr/>
        <p:txBody>
          <a:bodyPr/>
          <a:lstStyle/>
          <a:p>
            <a:pPr eaLnBrk="1" hangingPunct="1">
              <a:defRPr/>
            </a:pPr>
            <a:r>
              <a:rPr lang="es-ES" sz="2800" smtClean="0"/>
              <a:t>Alanina</a:t>
            </a:r>
          </a:p>
          <a:p>
            <a:pPr eaLnBrk="1" hangingPunct="1">
              <a:defRPr/>
            </a:pPr>
            <a:r>
              <a:rPr lang="es-ES" sz="2800" smtClean="0"/>
              <a:t>Aspargina</a:t>
            </a:r>
          </a:p>
          <a:p>
            <a:pPr eaLnBrk="1" hangingPunct="1">
              <a:defRPr/>
            </a:pPr>
            <a:r>
              <a:rPr lang="es-ES" sz="2800" smtClean="0"/>
              <a:t>Acido Aspartico</a:t>
            </a:r>
          </a:p>
          <a:p>
            <a:pPr eaLnBrk="1" hangingPunct="1">
              <a:defRPr/>
            </a:pPr>
            <a:r>
              <a:rPr lang="es-ES" sz="2800" smtClean="0"/>
              <a:t>Acido Glutamico</a:t>
            </a:r>
          </a:p>
          <a:p>
            <a:pPr eaLnBrk="1" hangingPunct="1">
              <a:defRPr/>
            </a:pPr>
            <a:r>
              <a:rPr lang="es-ES" sz="2800" smtClean="0"/>
              <a:t>Glutamina</a:t>
            </a:r>
          </a:p>
          <a:p>
            <a:pPr eaLnBrk="1" hangingPunct="1">
              <a:defRPr/>
            </a:pPr>
            <a:r>
              <a:rPr lang="es-ES" sz="2800" smtClean="0"/>
              <a:t>Glicina</a:t>
            </a:r>
          </a:p>
          <a:p>
            <a:pPr eaLnBrk="1" hangingPunct="1">
              <a:defRPr/>
            </a:pPr>
            <a:r>
              <a:rPr lang="es-ES" sz="2800" smtClean="0"/>
              <a:t>Prolina</a:t>
            </a:r>
          </a:p>
          <a:p>
            <a:pPr eaLnBrk="1" hangingPunct="1">
              <a:defRPr/>
            </a:pPr>
            <a:r>
              <a:rPr lang="es-ES" sz="2800" smtClean="0"/>
              <a:t>Serina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mtClean="0"/>
              <a:t>Aminoácidos Semi-Esenciales</a:t>
            </a:r>
          </a:p>
        </p:txBody>
      </p:sp>
      <p:sp>
        <p:nvSpPr>
          <p:cNvPr id="1221635" name="Rectangle 3"/>
          <p:cNvSpPr>
            <a:spLocks noGrp="1" noChangeArrowheads="1"/>
          </p:cNvSpPr>
          <p:nvPr>
            <p:ph type="body" idx="1"/>
          </p:nvPr>
        </p:nvSpPr>
        <p:spPr/>
        <p:txBody>
          <a:bodyPr/>
          <a:lstStyle/>
          <a:p>
            <a:pPr eaLnBrk="1" hangingPunct="1">
              <a:defRPr/>
            </a:pPr>
            <a:r>
              <a:rPr lang="es-ES" smtClean="0"/>
              <a:t>Solo sintetizados a partir de AAE</a:t>
            </a:r>
          </a:p>
          <a:p>
            <a:pPr eaLnBrk="1" hangingPunct="1">
              <a:defRPr/>
            </a:pPr>
            <a:r>
              <a:rPr lang="es-ES" smtClean="0"/>
              <a:t>Cistenia</a:t>
            </a:r>
          </a:p>
          <a:p>
            <a:pPr lvl="1" eaLnBrk="1" hangingPunct="1">
              <a:defRPr/>
            </a:pPr>
            <a:r>
              <a:rPr lang="es-ES" smtClean="0"/>
              <a:t>Metionina + Serina</a:t>
            </a:r>
          </a:p>
          <a:p>
            <a:pPr eaLnBrk="1" hangingPunct="1">
              <a:defRPr/>
            </a:pPr>
            <a:r>
              <a:rPr lang="es-ES" smtClean="0"/>
              <a:t>Tirosina</a:t>
            </a:r>
          </a:p>
          <a:p>
            <a:pPr lvl="1" eaLnBrk="1" hangingPunct="1">
              <a:defRPr/>
            </a:pPr>
            <a:r>
              <a:rPr lang="es-ES" smtClean="0"/>
              <a:t>Fenilanina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949450" y="139700"/>
            <a:ext cx="5243513" cy="6584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s-ES" sz="4000" smtClean="0"/>
              <a:t>Metabolismo Proteínas en Peces</a:t>
            </a:r>
          </a:p>
        </p:txBody>
      </p:sp>
      <p:pic>
        <p:nvPicPr>
          <p:cNvPr id="18435" name="Picture 5"/>
          <p:cNvPicPr>
            <a:picLocks noChangeAspect="1" noChangeArrowheads="1"/>
          </p:cNvPicPr>
          <p:nvPr/>
        </p:nvPicPr>
        <p:blipFill>
          <a:blip r:embed="rId2"/>
          <a:srcRect/>
          <a:stretch>
            <a:fillRect/>
          </a:stretch>
        </p:blipFill>
        <p:spPr bwMode="auto">
          <a:xfrm>
            <a:off x="1042988" y="2420938"/>
            <a:ext cx="7632700" cy="4117975"/>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 smtClean="0"/>
              <a:t>Síntesis Proteínas</a:t>
            </a:r>
          </a:p>
        </p:txBody>
      </p:sp>
      <p:sp>
        <p:nvSpPr>
          <p:cNvPr id="1226755" name="Rectangle 3"/>
          <p:cNvSpPr>
            <a:spLocks noGrp="1" noChangeArrowheads="1"/>
          </p:cNvSpPr>
          <p:nvPr>
            <p:ph type="body" idx="1"/>
          </p:nvPr>
        </p:nvSpPr>
        <p:spPr/>
        <p:txBody>
          <a:bodyPr/>
          <a:lstStyle/>
          <a:p>
            <a:pPr eaLnBrk="1" hangingPunct="1">
              <a:lnSpc>
                <a:spcPct val="90000"/>
              </a:lnSpc>
              <a:defRPr/>
            </a:pPr>
            <a:r>
              <a:rPr lang="es-ES" sz="2400" smtClean="0"/>
              <a:t>Por su tamaño, proteínas no pueden atravesar membrana celular, por eso existe en interior mecanismo que las construye (síntesis) según necesidades que tenga en ese momento.</a:t>
            </a:r>
          </a:p>
          <a:p>
            <a:pPr eaLnBrk="1" hangingPunct="1">
              <a:lnSpc>
                <a:spcPct val="90000"/>
              </a:lnSpc>
              <a:defRPr/>
            </a:pPr>
            <a:r>
              <a:rPr lang="es-ES" sz="2400" smtClean="0"/>
              <a:t>Consta de dos etapas: </a:t>
            </a:r>
          </a:p>
          <a:p>
            <a:pPr lvl="1" eaLnBrk="1" hangingPunct="1">
              <a:lnSpc>
                <a:spcPct val="90000"/>
              </a:lnSpc>
              <a:defRPr/>
            </a:pPr>
            <a:r>
              <a:rPr lang="es-ES" sz="2000" smtClean="0"/>
              <a:t>Transcripción: ocurre dentro del núcleo, la secuencia de nucleótidos que denominamos gen (segmento de ADN que determina una proteína) se transcribe en una molécula de ARN. </a:t>
            </a:r>
          </a:p>
          <a:p>
            <a:pPr lvl="1" eaLnBrk="1" hangingPunct="1">
              <a:lnSpc>
                <a:spcPct val="90000"/>
              </a:lnSpc>
              <a:defRPr/>
            </a:pPr>
            <a:r>
              <a:rPr lang="es-ES" sz="2000" smtClean="0"/>
              <a:t>Traducción – síntesis: el ARN pasa del núcleo al citoplasma donde es traducida por los ribosomas que arman una proteína.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smtClean="0"/>
              <a:t>Síntesis Proteínas</a:t>
            </a:r>
          </a:p>
        </p:txBody>
      </p:sp>
      <p:sp>
        <p:nvSpPr>
          <p:cNvPr id="1228803" name="Rectangle 3"/>
          <p:cNvSpPr>
            <a:spLocks noGrp="1" noChangeArrowheads="1"/>
          </p:cNvSpPr>
          <p:nvPr>
            <p:ph type="body" idx="1"/>
          </p:nvPr>
        </p:nvSpPr>
        <p:spPr/>
        <p:txBody>
          <a:bodyPr/>
          <a:lstStyle/>
          <a:p>
            <a:pPr eaLnBrk="1" hangingPunct="1">
              <a:lnSpc>
                <a:spcPct val="90000"/>
              </a:lnSpc>
              <a:defRPr/>
            </a:pPr>
            <a:r>
              <a:rPr lang="es-ES" sz="2400" smtClean="0"/>
              <a:t>Proceso de fundamental importancia: todos caracteres de célula (fenotipo) regulados por sus actividades enzimáticas específicas. </a:t>
            </a:r>
          </a:p>
          <a:p>
            <a:pPr eaLnBrk="1" hangingPunct="1">
              <a:lnSpc>
                <a:spcPct val="90000"/>
              </a:lnSpc>
              <a:defRPr/>
            </a:pPr>
            <a:r>
              <a:rPr lang="es-ES" sz="2400" smtClean="0"/>
              <a:t>Como enzimas son proteínas, morfología y funcionameinto celular dependen de tipo proteínas que célula pueda armar. </a:t>
            </a:r>
          </a:p>
          <a:p>
            <a:pPr eaLnBrk="1" hangingPunct="1">
              <a:lnSpc>
                <a:spcPct val="90000"/>
              </a:lnSpc>
              <a:defRPr/>
            </a:pPr>
            <a:r>
              <a:rPr lang="es-ES" sz="2400" smtClean="0"/>
              <a:t>En transcurso evolución, organismos han asegurado que información para sintetizar enzimas específicas esté presente en células y su descendencia.</a:t>
            </a:r>
          </a:p>
          <a:p>
            <a:pPr eaLnBrk="1" hangingPunct="1">
              <a:lnSpc>
                <a:spcPct val="90000"/>
              </a:lnSpc>
              <a:defRPr/>
            </a:pPr>
            <a:r>
              <a:rPr lang="es-ES" sz="2400" smtClean="0"/>
              <a:t>Esa información reside en ADN y gracias a la replicación, la trasmisión está garantizada.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uente: Lourdes Luengo"/>
          <p:cNvPicPr>
            <a:picLocks noChangeAspect="1" noChangeArrowheads="1"/>
          </p:cNvPicPr>
          <p:nvPr/>
        </p:nvPicPr>
        <p:blipFill>
          <a:blip r:embed="rId2"/>
          <a:srcRect/>
          <a:stretch>
            <a:fillRect/>
          </a:stretch>
        </p:blipFill>
        <p:spPr bwMode="auto">
          <a:xfrm>
            <a:off x="1835150" y="0"/>
            <a:ext cx="4278313" cy="6597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228725" y="0"/>
            <a:ext cx="7772400" cy="1143000"/>
          </a:xfrm>
        </p:spPr>
        <p:txBody>
          <a:bodyPr/>
          <a:lstStyle/>
          <a:p>
            <a:pPr algn="r" eaLnBrk="1" hangingPunct="1"/>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eaLnBrk="1" hangingPunct="1">
              <a:defRPr/>
            </a:pPr>
            <a:r>
              <a:rPr lang="es-EC" dirty="0" smtClean="0"/>
              <a:t>Guayaquil, 1966.</a:t>
            </a:r>
          </a:p>
          <a:p>
            <a:pPr algn="r" eaLnBrk="1" hangingPunct="1">
              <a:defRPr/>
            </a:pPr>
            <a:r>
              <a:rPr lang="es-EC" dirty="0" err="1" smtClean="0"/>
              <a:t>BSc.</a:t>
            </a:r>
            <a:r>
              <a:rPr lang="es-EC" dirty="0" smtClean="0"/>
              <a:t> Acuicultura. (ESPOL 1991).</a:t>
            </a:r>
          </a:p>
          <a:p>
            <a:pPr algn="r" eaLnBrk="1" hangingPunct="1">
              <a:defRPr/>
            </a:pPr>
            <a:r>
              <a:rPr lang="es-EC" dirty="0" smtClean="0"/>
              <a:t>Magister en Administración de Empresas. (ESPOL, 1996).</a:t>
            </a:r>
          </a:p>
          <a:p>
            <a:pPr algn="r" eaLnBrk="1" hangingPunct="1">
              <a:defRPr/>
            </a:pPr>
            <a:r>
              <a:rPr lang="es-EC" dirty="0" smtClean="0"/>
              <a:t>Profesor ESPOL desde el 2001.</a:t>
            </a:r>
          </a:p>
          <a:p>
            <a:pPr algn="r" eaLnBrk="1" hangingPunct="1">
              <a:defRPr/>
            </a:pPr>
            <a:r>
              <a:rPr lang="es-EC" dirty="0" smtClean="0"/>
              <a:t>20 años experiencia profesional: </a:t>
            </a:r>
          </a:p>
          <a:p>
            <a:pPr lvl="1" algn="r" eaLnBrk="1" hangingPunct="1">
              <a:defRPr/>
            </a:pPr>
            <a:r>
              <a:rPr lang="es-EC" dirty="0" smtClean="0"/>
              <a:t>Producción.</a:t>
            </a:r>
          </a:p>
          <a:p>
            <a:pPr lvl="1" algn="r" eaLnBrk="1" hangingPunct="1">
              <a:defRPr/>
            </a:pPr>
            <a:r>
              <a:rPr lang="es-EC" dirty="0" smtClean="0"/>
              <a:t>Administración.</a:t>
            </a:r>
          </a:p>
          <a:p>
            <a:pPr lvl="1" algn="r" eaLnBrk="1" hangingPunct="1">
              <a:defRPr/>
            </a:pPr>
            <a:r>
              <a:rPr lang="es-EC" dirty="0" smtClean="0"/>
              <a:t>Finanzas.</a:t>
            </a:r>
          </a:p>
          <a:p>
            <a:pPr lvl="1" algn="r" eaLnBrk="1" hangingPunct="1">
              <a:defRPr/>
            </a:pPr>
            <a:r>
              <a:rPr lang="es-EC" dirty="0" smtClean="0"/>
              <a:t>Investigación.</a:t>
            </a:r>
          </a:p>
          <a:p>
            <a:pPr lvl="1" algn="r" eaLnBrk="1" hangingPunct="1">
              <a:defRPr/>
            </a:pPr>
            <a:r>
              <a:rPr lang="es-EC" dirty="0" smtClean="0"/>
              <a:t>Consultorías.</a:t>
            </a:r>
          </a:p>
        </p:txBody>
      </p:sp>
      <p:pic>
        <p:nvPicPr>
          <p:cNvPr id="4100"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buFont typeface="Wingdings" pitchFamily="2" charset="2"/>
              <a:buNone/>
              <a:defRPr/>
            </a:pPr>
            <a:r>
              <a:rPr lang="es-US" sz="2400" dirty="0">
                <a:latin typeface="+mn-lt"/>
                <a:hlinkClick r:id="rId4"/>
              </a:rPr>
              <a:t>Otras Publicaciones del mismo autor en Repositorio ESPOL</a:t>
            </a:r>
            <a:endParaRPr lang="es-US" sz="2400"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lIns="91440" tIns="45720" rIns="91440" bIns="45720" anchorCtr="1"/>
          <a:lstStyle/>
          <a:p>
            <a:pPr eaLnBrk="1" hangingPunct="1">
              <a:defRPr/>
            </a:pPr>
            <a:r>
              <a:rPr lang="es-EC" smtClean="0">
                <a:effectLst>
                  <a:outerShdw blurRad="38100" dist="38100" dir="2700000" algn="tl">
                    <a:srgbClr val="000000"/>
                  </a:outerShdw>
                </a:effectLst>
              </a:rPr>
              <a:t>Código Genético</a:t>
            </a:r>
            <a:endParaRPr lang="es-ES" smtClean="0">
              <a:effectLst>
                <a:outerShdw blurRad="38100" dist="38100" dir="2700000" algn="tl">
                  <a:srgbClr val="000000"/>
                </a:outerShdw>
              </a:effectLst>
            </a:endParaRPr>
          </a:p>
        </p:txBody>
      </p:sp>
      <p:pic>
        <p:nvPicPr>
          <p:cNvPr id="22531" name="Picture 2"/>
          <p:cNvPicPr>
            <a:picLocks noChangeAspect="1" noChangeArrowheads="1"/>
          </p:cNvPicPr>
          <p:nvPr/>
        </p:nvPicPr>
        <p:blipFill>
          <a:blip r:embed="rId2"/>
          <a:srcRect/>
          <a:stretch>
            <a:fillRect/>
          </a:stretch>
        </p:blipFill>
        <p:spPr bwMode="auto">
          <a:xfrm>
            <a:off x="714375" y="1500188"/>
            <a:ext cx="7858125" cy="48291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lIns="91440" tIns="45720" rIns="91440" bIns="45720" anchorCtr="1"/>
          <a:lstStyle/>
          <a:p>
            <a:pPr eaLnBrk="1" hangingPunct="1"/>
            <a:r>
              <a:rPr lang="es-ES" sz="4000" smtClean="0"/>
              <a:t>EL CÓDIGO GÉNETICO</a:t>
            </a:r>
            <a:br>
              <a:rPr lang="es-ES" sz="4000" smtClean="0"/>
            </a:br>
            <a:endParaRPr lang="es-ES" sz="4000" smtClean="0"/>
          </a:p>
        </p:txBody>
      </p:sp>
      <p:sp>
        <p:nvSpPr>
          <p:cNvPr id="48131" name="Rectangle 3"/>
          <p:cNvSpPr>
            <a:spLocks noGrp="1" noChangeArrowheads="1"/>
          </p:cNvSpPr>
          <p:nvPr>
            <p:ph type="body" idx="4294967295"/>
          </p:nvPr>
        </p:nvSpPr>
        <p:spPr/>
        <p:txBody>
          <a:bodyPr/>
          <a:lstStyle/>
          <a:p>
            <a:pPr eaLnBrk="1" hangingPunct="1">
              <a:lnSpc>
                <a:spcPct val="90000"/>
              </a:lnSpc>
              <a:defRPr/>
            </a:pPr>
            <a:r>
              <a:rPr lang="es-ES" smtClean="0"/>
              <a:t>El codón, constituye el lenguaje de los ácidos nucléicos, y esta palabra es traducida a una palabra en el por un aminoácido.</a:t>
            </a:r>
          </a:p>
          <a:p>
            <a:pPr eaLnBrk="1" hangingPunct="1">
              <a:lnSpc>
                <a:spcPct val="90000"/>
              </a:lnSpc>
              <a:defRPr/>
            </a:pPr>
            <a:r>
              <a:rPr lang="es-ES" smtClean="0"/>
              <a:t>Este código es universal, desde las bacterias hasta el hombre.</a:t>
            </a:r>
          </a:p>
          <a:p>
            <a:pPr eaLnBrk="1" hangingPunct="1">
              <a:lnSpc>
                <a:spcPct val="90000"/>
              </a:lnSpc>
              <a:defRPr/>
            </a:pPr>
            <a:r>
              <a:rPr lang="es-ES" smtClean="0"/>
              <a:t>La interpretación de los codones por aminoácidos es igual en todas las células, todas "leen" de la misma manera los genes.</a:t>
            </a:r>
          </a:p>
          <a:p>
            <a:pPr eaLnBrk="1" hangingPunct="1">
              <a:lnSpc>
                <a:spcPct val="90000"/>
              </a:lnSpc>
              <a:defRPr/>
            </a:pPr>
            <a:endParaRPr lang="es-ES"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Grp="1" noChangeAspect="1" noChangeArrowheads="1"/>
          </p:cNvPicPr>
          <p:nvPr>
            <p:ph idx="4294967295"/>
          </p:nvPr>
        </p:nvPicPr>
        <p:blipFill>
          <a:blip r:embed="rId2"/>
          <a:srcRect/>
          <a:stretch>
            <a:fillRect/>
          </a:stretch>
        </p:blipFill>
        <p:spPr>
          <a:xfrm>
            <a:off x="285750" y="714375"/>
            <a:ext cx="5357813" cy="5848350"/>
          </a:xfrm>
          <a:noFill/>
        </p:spPr>
      </p:pic>
      <p:sp>
        <p:nvSpPr>
          <p:cNvPr id="24579" name="Rectangle 8"/>
          <p:cNvSpPr>
            <a:spLocks noChangeArrowheads="1"/>
          </p:cNvSpPr>
          <p:nvPr/>
        </p:nvSpPr>
        <p:spPr bwMode="auto">
          <a:xfrm>
            <a:off x="6000750" y="2873375"/>
            <a:ext cx="2643188" cy="3444875"/>
          </a:xfrm>
          <a:prstGeom prst="rect">
            <a:avLst/>
          </a:prstGeom>
          <a:noFill/>
          <a:ln w="9525">
            <a:noFill/>
            <a:miter lim="800000"/>
            <a:headEnd/>
            <a:tailEnd/>
          </a:ln>
        </p:spPr>
        <p:txBody>
          <a:bodyPr anchor="ctr">
            <a:spAutoFit/>
          </a:bodyPr>
          <a:lstStyle/>
          <a:p>
            <a:r>
              <a:rPr lang="es-ES" sz="2000">
                <a:latin typeface="Comic Sans MS" pitchFamily="66" charset="0"/>
                <a:cs typeface="Times New Roman" pitchFamily="18" charset="0"/>
                <a:hlinkClick r:id="rId3"/>
              </a:rPr>
              <a:t>↑</a:t>
            </a:r>
            <a:r>
              <a:rPr lang="es-ES" sz="2000">
                <a:latin typeface="Comic Sans MS" pitchFamily="66" charset="0"/>
                <a:cs typeface="Times New Roman" pitchFamily="18" charset="0"/>
              </a:rPr>
              <a:t> El </a:t>
            </a:r>
            <a:r>
              <a:rPr lang="es-ES" sz="2000" b="1">
                <a:latin typeface="Comic Sans MS" pitchFamily="66" charset="0"/>
                <a:cs typeface="Times New Roman" pitchFamily="18" charset="0"/>
              </a:rPr>
              <a:t>codón AUG</a:t>
            </a:r>
            <a:r>
              <a:rPr lang="es-ES" sz="2000">
                <a:latin typeface="Comic Sans MS" pitchFamily="66" charset="0"/>
                <a:cs typeface="Times New Roman" pitchFamily="18" charset="0"/>
              </a:rPr>
              <a:t> codifica ambos: </a:t>
            </a:r>
            <a:endParaRPr lang="es-ES" sz="2000">
              <a:latin typeface="Comic Sans MS" pitchFamily="66" charset="0"/>
              <a:cs typeface="Arial" charset="0"/>
            </a:endParaRPr>
          </a:p>
          <a:p>
            <a:pPr eaLnBrk="0" hangingPunct="0"/>
            <a:r>
              <a:rPr lang="es-ES" sz="2000">
                <a:latin typeface="Comic Sans MS" pitchFamily="66" charset="0"/>
                <a:cs typeface="Times New Roman" pitchFamily="18" charset="0"/>
              </a:rPr>
              <a:t>Para la </a:t>
            </a:r>
            <a:r>
              <a:rPr lang="es-ES" sz="2000" b="1">
                <a:latin typeface="Comic Sans MS" pitchFamily="66" charset="0"/>
                <a:cs typeface="Times New Roman" pitchFamily="18" charset="0"/>
              </a:rPr>
              <a:t>metionina</a:t>
            </a:r>
            <a:r>
              <a:rPr lang="es-ES" sz="2000">
                <a:latin typeface="Comic Sans MS" pitchFamily="66" charset="0"/>
                <a:cs typeface="Times New Roman" pitchFamily="18" charset="0"/>
              </a:rPr>
              <a:t> y sirve como sitio de iniciación; el primer AUG en un </a:t>
            </a:r>
            <a:r>
              <a:rPr lang="es-ES" sz="2000">
                <a:latin typeface="Comic Sans MS" pitchFamily="66" charset="0"/>
                <a:cs typeface="Times New Roman" pitchFamily="18" charset="0"/>
                <a:hlinkClick r:id="rId4" tooltip="ARNm"/>
              </a:rPr>
              <a:t>ARNm</a:t>
            </a:r>
            <a:r>
              <a:rPr lang="es-ES" sz="2000">
                <a:latin typeface="Comic Sans MS" pitchFamily="66" charset="0"/>
                <a:cs typeface="Times New Roman" pitchFamily="18" charset="0"/>
              </a:rPr>
              <a:t> es la región que codifica el sitio donde la </a:t>
            </a:r>
            <a:r>
              <a:rPr lang="es-ES" sz="2000" b="1">
                <a:latin typeface="Comic Sans MS" pitchFamily="66" charset="0"/>
                <a:cs typeface="Times New Roman" pitchFamily="18" charset="0"/>
              </a:rPr>
              <a:t>traducción</a:t>
            </a:r>
            <a:r>
              <a:rPr lang="es-ES" sz="2000">
                <a:latin typeface="Comic Sans MS" pitchFamily="66" charset="0"/>
                <a:cs typeface="Times New Roman" pitchFamily="18" charset="0"/>
              </a:rPr>
              <a:t> de proteínas se inicia. </a:t>
            </a:r>
            <a:endParaRPr lang="es-ES" sz="2000">
              <a:latin typeface="Comic Sans MS" pitchFamily="66" charset="0"/>
              <a:cs typeface="Arial" charset="0"/>
            </a:endParaRPr>
          </a:p>
        </p:txBody>
      </p:sp>
      <p:sp>
        <p:nvSpPr>
          <p:cNvPr id="24580" name="8 Rectángulo"/>
          <p:cNvSpPr>
            <a:spLocks noChangeArrowheads="1"/>
          </p:cNvSpPr>
          <p:nvPr/>
        </p:nvSpPr>
        <p:spPr bwMode="auto">
          <a:xfrm>
            <a:off x="5786438" y="2000250"/>
            <a:ext cx="3009900" cy="400050"/>
          </a:xfrm>
          <a:prstGeom prst="rect">
            <a:avLst/>
          </a:prstGeom>
          <a:noFill/>
          <a:ln w="9525">
            <a:noFill/>
            <a:miter lim="800000"/>
            <a:headEnd/>
            <a:tailEnd/>
          </a:ln>
        </p:spPr>
        <p:txBody>
          <a:bodyPr wrap="none">
            <a:spAutoFit/>
          </a:bodyPr>
          <a:lstStyle/>
          <a:p>
            <a:r>
              <a:rPr lang="es-EC" sz="2000" b="1">
                <a:latin typeface="Arial" charset="0"/>
                <a:cs typeface="Arial" charset="0"/>
              </a:rPr>
              <a:t>EL CODIGO GENETICO</a:t>
            </a:r>
            <a:endParaRPr lang="es-ES" sz="2000" b="1">
              <a:latin typeface="Arial" charset="0"/>
              <a:cs typeface="Arial" charset="0"/>
            </a:endParaRPr>
          </a:p>
        </p:txBody>
      </p:sp>
      <p:sp>
        <p:nvSpPr>
          <p:cNvPr id="24581" name="4 Rectángulo"/>
          <p:cNvSpPr>
            <a:spLocks noChangeArrowheads="1"/>
          </p:cNvSpPr>
          <p:nvPr/>
        </p:nvSpPr>
        <p:spPr bwMode="auto">
          <a:xfrm>
            <a:off x="1785938" y="214313"/>
            <a:ext cx="5062537" cy="369887"/>
          </a:xfrm>
          <a:prstGeom prst="rect">
            <a:avLst/>
          </a:prstGeom>
          <a:noFill/>
          <a:ln w="9525">
            <a:noFill/>
            <a:miter lim="800000"/>
            <a:headEnd/>
            <a:tailEnd/>
          </a:ln>
        </p:spPr>
        <p:txBody>
          <a:bodyPr wrap="none">
            <a:spAutoFit/>
          </a:bodyPr>
          <a:lstStyle/>
          <a:p>
            <a:r>
              <a:rPr lang="es-EC" sz="1800" b="1">
                <a:latin typeface="Arial" charset="0"/>
                <a:cs typeface="Arial" charset="0"/>
              </a:rPr>
              <a:t>TABLA ESTANDAR DEL CODIGO GENETICO</a:t>
            </a:r>
            <a:endParaRPr lang="es-ES" sz="1800" b="1">
              <a:latin typeface="Arial" charset="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noChangeArrowheads="1"/>
          </p:cNvPicPr>
          <p:nvPr>
            <p:ph idx="4294967295"/>
          </p:nvPr>
        </p:nvPicPr>
        <p:blipFill>
          <a:blip r:embed="rId2"/>
          <a:srcRect/>
          <a:stretch>
            <a:fillRect/>
          </a:stretch>
        </p:blipFill>
        <p:spPr>
          <a:xfrm>
            <a:off x="671513" y="277813"/>
            <a:ext cx="7800975" cy="5848350"/>
          </a:xfrm>
          <a:noFill/>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a:xfrm>
            <a:off x="457200" y="277813"/>
            <a:ext cx="8362950" cy="1139825"/>
          </a:xfrm>
        </p:spPr>
        <p:txBody>
          <a:bodyPr/>
          <a:lstStyle/>
          <a:p>
            <a:pPr eaLnBrk="1" hangingPunct="1">
              <a:defRPr/>
            </a:pPr>
            <a:r>
              <a:rPr lang="es-ES" sz="4000" smtClean="0">
                <a:effectLst>
                  <a:outerShdw blurRad="38100" dist="38100" dir="2700000" algn="tl">
                    <a:srgbClr val="000000"/>
                  </a:outerShdw>
                </a:effectLst>
              </a:rPr>
              <a:t>La trascripción del ADN</a:t>
            </a:r>
          </a:p>
        </p:txBody>
      </p:sp>
      <p:sp>
        <p:nvSpPr>
          <p:cNvPr id="1229827" name="Rectangle 3"/>
          <p:cNvSpPr>
            <a:spLocks noGrp="1" noChangeArrowheads="1"/>
          </p:cNvSpPr>
          <p:nvPr>
            <p:ph type="body" idx="1"/>
          </p:nvPr>
        </p:nvSpPr>
        <p:spPr>
          <a:xfrm>
            <a:off x="0" y="1846263"/>
            <a:ext cx="4572000" cy="1943100"/>
          </a:xfrm>
        </p:spPr>
        <p:txBody>
          <a:bodyPr/>
          <a:lstStyle/>
          <a:p>
            <a:pPr algn="just" eaLnBrk="1" hangingPunct="1">
              <a:lnSpc>
                <a:spcPct val="80000"/>
              </a:lnSpc>
              <a:defRPr/>
            </a:pPr>
            <a:r>
              <a:rPr lang="es-ES" sz="2000" smtClean="0"/>
              <a:t>Cuando una parte de la información contenida en la molécula de </a:t>
            </a:r>
            <a:r>
              <a:rPr lang="es-ES" sz="2000" i="1" smtClean="0"/>
              <a:t>ADN</a:t>
            </a:r>
            <a:r>
              <a:rPr lang="es-ES" sz="2000" smtClean="0"/>
              <a:t> debe ser utilizada en el citoplasma de la célula para la construcción de las proteínas, ella es </a:t>
            </a:r>
            <a:r>
              <a:rPr lang="es-ES" sz="2000" b="1" i="1" smtClean="0"/>
              <a:t>transcrita</a:t>
            </a:r>
            <a:r>
              <a:rPr lang="es-ES" sz="2000" smtClean="0"/>
              <a:t> bajo la forma de una pequeña cadena de </a:t>
            </a:r>
            <a:r>
              <a:rPr lang="es-ES" sz="2000" i="1" smtClean="0"/>
              <a:t>ácido ribonucléico</a:t>
            </a:r>
            <a:r>
              <a:rPr lang="es-ES" sz="2000" smtClean="0"/>
              <a:t>: </a:t>
            </a:r>
          </a:p>
        </p:txBody>
      </p:sp>
      <p:sp>
        <p:nvSpPr>
          <p:cNvPr id="26628" name="Rectangle 4"/>
          <p:cNvSpPr>
            <a:spLocks noChangeArrowheads="1"/>
          </p:cNvSpPr>
          <p:nvPr/>
        </p:nvSpPr>
        <p:spPr bwMode="auto">
          <a:xfrm>
            <a:off x="-3101975" y="266700"/>
            <a:ext cx="9144000" cy="0"/>
          </a:xfrm>
          <a:prstGeom prst="rect">
            <a:avLst/>
          </a:prstGeom>
          <a:noFill/>
          <a:ln w="9525">
            <a:noFill/>
            <a:miter lim="800000"/>
            <a:headEnd/>
            <a:tailEnd/>
          </a:ln>
        </p:spPr>
        <p:txBody>
          <a:bodyPr wrap="none" anchor="ctr">
            <a:spAutoFit/>
          </a:bodyPr>
          <a:lstStyle/>
          <a:p>
            <a:endParaRPr lang="es-ES"/>
          </a:p>
        </p:txBody>
      </p:sp>
      <p:sp>
        <p:nvSpPr>
          <p:cNvPr id="26629" name="Rectangle 5"/>
          <p:cNvSpPr>
            <a:spLocks noChangeArrowheads="1"/>
          </p:cNvSpPr>
          <p:nvPr/>
        </p:nvSpPr>
        <p:spPr bwMode="auto">
          <a:xfrm>
            <a:off x="1355725" y="5768975"/>
            <a:ext cx="227013" cy="823913"/>
          </a:xfrm>
          <a:prstGeom prst="rect">
            <a:avLst/>
          </a:prstGeom>
          <a:noFill/>
          <a:ln w="9525">
            <a:noFill/>
            <a:miter lim="800000"/>
            <a:headEnd/>
            <a:tailEnd/>
          </a:ln>
        </p:spPr>
        <p:txBody>
          <a:bodyPr wrap="none" anchor="ctr">
            <a:spAutoFit/>
          </a:bodyPr>
          <a:lstStyle/>
          <a:p>
            <a:pPr eaLnBrk="0" hangingPunct="0"/>
            <a:endParaRPr lang="es-ES" sz="1800">
              <a:latin typeface="Arial" charset="0"/>
              <a:cs typeface="Arial" charset="0"/>
            </a:endParaRPr>
          </a:p>
          <a:p>
            <a:pPr eaLnBrk="0" hangingPunct="0"/>
            <a:r>
              <a:rPr lang="es-ES" sz="1200" b="1">
                <a:solidFill>
                  <a:srgbClr val="003300"/>
                </a:solidFill>
                <a:latin typeface="Arial" charset="0"/>
                <a:cs typeface="Arial" charset="0"/>
              </a:rPr>
              <a:t> </a:t>
            </a:r>
            <a:endParaRPr lang="es-ES" sz="1200" b="1">
              <a:latin typeface="Arial" charset="0"/>
              <a:cs typeface="Arial" charset="0"/>
            </a:endParaRPr>
          </a:p>
          <a:p>
            <a:pPr eaLnBrk="0" hangingPunct="0"/>
            <a:endParaRPr lang="es-ES" sz="1800">
              <a:latin typeface="Arial" charset="0"/>
              <a:cs typeface="Arial" charset="0"/>
            </a:endParaRPr>
          </a:p>
        </p:txBody>
      </p:sp>
      <p:sp>
        <p:nvSpPr>
          <p:cNvPr id="1229830" name="Rectangle 6"/>
          <p:cNvSpPr>
            <a:spLocks noChangeArrowheads="1"/>
          </p:cNvSpPr>
          <p:nvPr/>
        </p:nvSpPr>
        <p:spPr bwMode="auto">
          <a:xfrm>
            <a:off x="0" y="4005263"/>
            <a:ext cx="4570413" cy="2282825"/>
          </a:xfrm>
          <a:prstGeom prst="rect">
            <a:avLst/>
          </a:prstGeom>
          <a:noFill/>
          <a:ln w="9525">
            <a:noFill/>
            <a:miter lim="800000"/>
            <a:headEnd/>
            <a:tailEnd/>
          </a:ln>
          <a:effectLst/>
        </p:spPr>
        <p:txBody>
          <a:bodyPr>
            <a:spAutoFit/>
          </a:bodyPr>
          <a:lstStyle/>
          <a:p>
            <a:pPr lvl="1" algn="just" eaLnBrk="0" hangingPunct="0">
              <a:lnSpc>
                <a:spcPct val="80000"/>
              </a:lnSpc>
              <a:spcBef>
                <a:spcPct val="20000"/>
              </a:spcBef>
              <a:buClr>
                <a:schemeClr val="tx2"/>
              </a:buClr>
              <a:buSzPct val="50000"/>
              <a:buFont typeface="Wingdings" pitchFamily="2" charset="2"/>
              <a:buChar char="l"/>
              <a:defRPr/>
            </a:pPr>
            <a:r>
              <a:rPr lang="es-ES" sz="1800">
                <a:effectLst>
                  <a:outerShdw blurRad="38100" dist="38100" dir="2700000" algn="tl">
                    <a:srgbClr val="000000"/>
                  </a:outerShdw>
                </a:effectLst>
                <a:latin typeface="Arial" charset="0"/>
                <a:cs typeface="Arial" charset="0"/>
              </a:rPr>
              <a:t> El </a:t>
            </a:r>
            <a:r>
              <a:rPr lang="es-ES" sz="1800" i="1">
                <a:effectLst>
                  <a:outerShdw blurRad="38100" dist="38100" dir="2700000" algn="tl">
                    <a:srgbClr val="000000"/>
                  </a:outerShdw>
                </a:effectLst>
                <a:latin typeface="Arial" charset="0"/>
                <a:cs typeface="Arial" charset="0"/>
              </a:rPr>
              <a:t>ARN mensajero</a:t>
            </a:r>
            <a:r>
              <a:rPr lang="es-ES" sz="1800">
                <a:effectLst>
                  <a:outerShdw blurRad="38100" dist="38100" dir="2700000" algn="tl">
                    <a:srgbClr val="000000"/>
                  </a:outerShdw>
                </a:effectLst>
                <a:latin typeface="Arial" charset="0"/>
                <a:cs typeface="Arial" charset="0"/>
              </a:rPr>
              <a:t> (ARNm) utilizando las mismas correspon-dencias de base que el </a:t>
            </a:r>
            <a:r>
              <a:rPr lang="es-ES" sz="1800" i="1">
                <a:effectLst>
                  <a:outerShdw blurRad="38100" dist="38100" dir="2700000" algn="tl">
                    <a:srgbClr val="000000"/>
                  </a:outerShdw>
                </a:effectLst>
                <a:latin typeface="Arial" charset="0"/>
                <a:cs typeface="Arial" charset="0"/>
              </a:rPr>
              <a:t>ADN</a:t>
            </a:r>
            <a:r>
              <a:rPr lang="es-ES" sz="1800">
                <a:effectLst>
                  <a:outerShdw blurRad="38100" dist="38100" dir="2700000" algn="tl">
                    <a:srgbClr val="000000"/>
                  </a:outerShdw>
                </a:effectLst>
                <a:latin typeface="Arial" charset="0"/>
                <a:cs typeface="Arial" charset="0"/>
              </a:rPr>
              <a:t>, pero con la diferencia de que la </a:t>
            </a:r>
            <a:r>
              <a:rPr lang="es-ES" sz="1800" i="1">
                <a:effectLst>
                  <a:outerShdw blurRad="38100" dist="38100" dir="2700000" algn="tl">
                    <a:srgbClr val="000000"/>
                  </a:outerShdw>
                </a:effectLst>
                <a:latin typeface="Arial" charset="0"/>
                <a:cs typeface="Arial" charset="0"/>
              </a:rPr>
              <a:t>timina</a:t>
            </a:r>
            <a:r>
              <a:rPr lang="es-ES" sz="1800">
                <a:effectLst>
                  <a:outerShdw blurRad="38100" dist="38100" dir="2700000" algn="tl">
                    <a:srgbClr val="000000"/>
                  </a:outerShdw>
                </a:effectLst>
                <a:latin typeface="Arial" charset="0"/>
                <a:cs typeface="Arial" charset="0"/>
              </a:rPr>
              <a:t> es reemplazada por el </a:t>
            </a:r>
            <a:r>
              <a:rPr lang="es-ES" sz="1800" i="1">
                <a:effectLst>
                  <a:outerShdw blurRad="38100" dist="38100" dir="2700000" algn="tl">
                    <a:srgbClr val="000000"/>
                  </a:outerShdw>
                </a:effectLst>
                <a:latin typeface="Arial" charset="0"/>
                <a:cs typeface="Arial" charset="0"/>
              </a:rPr>
              <a:t>uracilo. </a:t>
            </a:r>
            <a:r>
              <a:rPr lang="es-ES" sz="1800">
                <a:effectLst>
                  <a:outerShdw blurRad="38100" dist="38100" dir="2700000" algn="tl">
                    <a:srgbClr val="000000"/>
                  </a:outerShdw>
                </a:effectLst>
                <a:latin typeface="Arial" charset="0"/>
                <a:cs typeface="Arial" charset="0"/>
              </a:rPr>
              <a:t>Uno a uno se van añadiendo los ribonucleótidos trifosfato en la dirección 5´a 3´, usando de molde sólo una de las ramas de la cadena de </a:t>
            </a:r>
            <a:r>
              <a:rPr lang="es-ES" sz="1800" i="1">
                <a:effectLst>
                  <a:outerShdw blurRad="38100" dist="38100" dir="2700000" algn="tl">
                    <a:srgbClr val="000000"/>
                  </a:outerShdw>
                </a:effectLst>
                <a:latin typeface="Arial" charset="0"/>
                <a:cs typeface="Arial" charset="0"/>
              </a:rPr>
              <a:t>ADN</a:t>
            </a:r>
            <a:r>
              <a:rPr lang="es-ES" sz="1800">
                <a:effectLst>
                  <a:outerShdw blurRad="38100" dist="38100" dir="2700000" algn="tl">
                    <a:srgbClr val="000000"/>
                  </a:outerShdw>
                </a:effectLst>
                <a:latin typeface="Arial" charset="0"/>
                <a:cs typeface="Arial" charset="0"/>
              </a:rPr>
              <a:t> y a la ARN polimerasa como catalizador.</a:t>
            </a:r>
            <a:r>
              <a:rPr lang="es-ES" sz="1800">
                <a:latin typeface="Arial" charset="0"/>
                <a:cs typeface="Arial" charset="0"/>
              </a:rPr>
              <a:t> </a:t>
            </a:r>
            <a:endParaRPr lang="es-ES_tradnl" sz="1800">
              <a:latin typeface="Arial" charset="0"/>
              <a:cs typeface="Arial" charset="0"/>
            </a:endParaRPr>
          </a:p>
        </p:txBody>
      </p:sp>
      <p:pic>
        <p:nvPicPr>
          <p:cNvPr id="26631" name="Picture 7"/>
          <p:cNvPicPr>
            <a:picLocks noChangeAspect="1" noChangeArrowheads="1"/>
          </p:cNvPicPr>
          <p:nvPr/>
        </p:nvPicPr>
        <p:blipFill>
          <a:blip r:embed="rId2"/>
          <a:srcRect/>
          <a:stretch>
            <a:fillRect/>
          </a:stretch>
        </p:blipFill>
        <p:spPr bwMode="auto">
          <a:xfrm>
            <a:off x="4748213" y="1768475"/>
            <a:ext cx="4144962" cy="44688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1143000" y="609600"/>
            <a:ext cx="7761288" cy="1143000"/>
          </a:xfrm>
        </p:spPr>
        <p:txBody>
          <a:bodyPr/>
          <a:lstStyle/>
          <a:p>
            <a:pPr eaLnBrk="1" hangingPunct="1">
              <a:defRPr/>
            </a:pPr>
            <a:r>
              <a:rPr lang="es-ES" sz="4000" smtClean="0">
                <a:effectLst>
                  <a:outerShdw blurRad="38100" dist="38100" dir="2700000" algn="tl">
                    <a:srgbClr val="000000"/>
                  </a:outerShdw>
                </a:effectLst>
              </a:rPr>
              <a:t>La traducción del ARN</a:t>
            </a:r>
          </a:p>
        </p:txBody>
      </p:sp>
      <p:sp>
        <p:nvSpPr>
          <p:cNvPr id="1236995" name="Rectangle 3"/>
          <p:cNvSpPr>
            <a:spLocks noGrp="1" noChangeArrowheads="1"/>
          </p:cNvSpPr>
          <p:nvPr>
            <p:ph type="body" idx="1"/>
          </p:nvPr>
        </p:nvSpPr>
        <p:spPr>
          <a:xfrm>
            <a:off x="395288" y="1341438"/>
            <a:ext cx="8353425" cy="2592387"/>
          </a:xfrm>
        </p:spPr>
        <p:txBody>
          <a:bodyPr/>
          <a:lstStyle/>
          <a:p>
            <a:pPr algn="just" eaLnBrk="1" hangingPunct="1">
              <a:lnSpc>
                <a:spcPct val="80000"/>
              </a:lnSpc>
              <a:defRPr/>
            </a:pPr>
            <a:r>
              <a:rPr lang="es-ES" sz="2000" smtClean="0"/>
              <a:t>La información genética llevada por el ARNm deberá ser </a:t>
            </a:r>
            <a:r>
              <a:rPr lang="es-ES" sz="2000" b="1" i="1" smtClean="0"/>
              <a:t>traducida </a:t>
            </a:r>
            <a:r>
              <a:rPr lang="es-ES" sz="2000" smtClean="0"/>
              <a:t>en el citoplasma por una fábrica de proteínas: </a:t>
            </a:r>
          </a:p>
          <a:p>
            <a:pPr lvl="1" algn="just" eaLnBrk="1" hangingPunct="1">
              <a:lnSpc>
                <a:spcPct val="80000"/>
              </a:lnSpc>
              <a:defRPr/>
            </a:pPr>
            <a:r>
              <a:rPr lang="es-ES" sz="1800" smtClean="0"/>
              <a:t>el </a:t>
            </a:r>
            <a:r>
              <a:rPr lang="es-ES" sz="1800" i="1" smtClean="0"/>
              <a:t>ribosoma</a:t>
            </a:r>
            <a:r>
              <a:rPr lang="es-ES" sz="1800" smtClean="0"/>
              <a:t> (éste está compuesto por varios tipos de proteínas más una forma de ARN, denominado </a:t>
            </a:r>
            <a:r>
              <a:rPr lang="es-ES" sz="1800" i="1" smtClean="0"/>
              <a:t>ARN ribosómico</a:t>
            </a:r>
            <a:r>
              <a:rPr lang="es-ES" sz="1800" smtClean="0"/>
              <a:t>). </a:t>
            </a:r>
          </a:p>
          <a:p>
            <a:pPr algn="just" eaLnBrk="1" hangingPunct="1">
              <a:lnSpc>
                <a:spcPct val="80000"/>
              </a:lnSpc>
              <a:defRPr/>
            </a:pPr>
            <a:endParaRPr lang="es-ES" sz="2000" smtClean="0"/>
          </a:p>
          <a:p>
            <a:pPr algn="just" eaLnBrk="1" hangingPunct="1">
              <a:lnSpc>
                <a:spcPct val="80000"/>
              </a:lnSpc>
              <a:defRPr/>
            </a:pPr>
            <a:r>
              <a:rPr lang="es-ES" sz="2000" smtClean="0"/>
              <a:t>En el ribosoma no se podrá comenzar la lectura de un </a:t>
            </a:r>
            <a:r>
              <a:rPr lang="es-ES" sz="2000" i="1" smtClean="0"/>
              <a:t>mensajero </a:t>
            </a:r>
            <a:r>
              <a:rPr lang="es-ES" sz="2000" smtClean="0"/>
              <a:t>mas que por una secuencia particular, distinta en las eucariotes y en las procariotas. El tercer tipo de ARN, </a:t>
            </a:r>
            <a:r>
              <a:rPr lang="es-ES" sz="2000" i="1" smtClean="0"/>
              <a:t>ARN de transferencia</a:t>
            </a:r>
            <a:r>
              <a:rPr lang="es-ES" sz="2000" smtClean="0"/>
              <a:t> (ARNt) entra en acción. </a:t>
            </a:r>
          </a:p>
        </p:txBody>
      </p:sp>
      <p:sp>
        <p:nvSpPr>
          <p:cNvPr id="27652" name="Rectangle 4"/>
          <p:cNvSpPr>
            <a:spLocks noChangeArrowheads="1"/>
          </p:cNvSpPr>
          <p:nvPr/>
        </p:nvSpPr>
        <p:spPr bwMode="auto">
          <a:xfrm>
            <a:off x="-3101975" y="266700"/>
            <a:ext cx="9144000" cy="0"/>
          </a:xfrm>
          <a:prstGeom prst="rect">
            <a:avLst/>
          </a:prstGeom>
          <a:noFill/>
          <a:ln w="9525">
            <a:noFill/>
            <a:miter lim="800000"/>
            <a:headEnd/>
            <a:tailEnd/>
          </a:ln>
        </p:spPr>
        <p:txBody>
          <a:bodyPr wrap="none" anchor="ctr">
            <a:spAutoFit/>
          </a:bodyPr>
          <a:lstStyle/>
          <a:p>
            <a:endParaRPr lang="es-ES"/>
          </a:p>
        </p:txBody>
      </p:sp>
      <p:sp>
        <p:nvSpPr>
          <p:cNvPr id="27653" name="Rectangle 5"/>
          <p:cNvSpPr>
            <a:spLocks noChangeArrowheads="1"/>
          </p:cNvSpPr>
          <p:nvPr/>
        </p:nvSpPr>
        <p:spPr bwMode="auto">
          <a:xfrm>
            <a:off x="1355725" y="5768975"/>
            <a:ext cx="227013" cy="823913"/>
          </a:xfrm>
          <a:prstGeom prst="rect">
            <a:avLst/>
          </a:prstGeom>
          <a:noFill/>
          <a:ln w="9525">
            <a:noFill/>
            <a:miter lim="800000"/>
            <a:headEnd/>
            <a:tailEnd/>
          </a:ln>
        </p:spPr>
        <p:txBody>
          <a:bodyPr wrap="none" anchor="ctr">
            <a:spAutoFit/>
          </a:bodyPr>
          <a:lstStyle/>
          <a:p>
            <a:pPr eaLnBrk="0" hangingPunct="0"/>
            <a:endParaRPr lang="es-ES" sz="1800">
              <a:latin typeface="Arial" charset="0"/>
              <a:cs typeface="Arial" charset="0"/>
            </a:endParaRPr>
          </a:p>
          <a:p>
            <a:pPr eaLnBrk="0" hangingPunct="0"/>
            <a:r>
              <a:rPr lang="es-ES" sz="1200" b="1">
                <a:solidFill>
                  <a:srgbClr val="003300"/>
                </a:solidFill>
                <a:latin typeface="Arial" charset="0"/>
                <a:cs typeface="Arial" charset="0"/>
              </a:rPr>
              <a:t> </a:t>
            </a:r>
            <a:endParaRPr lang="es-ES" sz="1200" b="1">
              <a:latin typeface="Arial" charset="0"/>
              <a:cs typeface="Arial" charset="0"/>
            </a:endParaRPr>
          </a:p>
          <a:p>
            <a:pPr eaLnBrk="0" hangingPunct="0"/>
            <a:endParaRPr lang="es-ES" sz="1800">
              <a:latin typeface="Arial" charset="0"/>
              <a:cs typeface="Arial" charset="0"/>
            </a:endParaRPr>
          </a:p>
        </p:txBody>
      </p:sp>
      <p:sp>
        <p:nvSpPr>
          <p:cNvPr id="27654" name="Rectangle 6"/>
          <p:cNvSpPr>
            <a:spLocks noChangeArrowheads="1"/>
          </p:cNvSpPr>
          <p:nvPr/>
        </p:nvSpPr>
        <p:spPr bwMode="auto">
          <a:xfrm>
            <a:off x="4716463" y="4281488"/>
            <a:ext cx="3887787" cy="2100262"/>
          </a:xfrm>
          <a:prstGeom prst="rect">
            <a:avLst/>
          </a:prstGeom>
          <a:noFill/>
          <a:ln w="9525">
            <a:noFill/>
            <a:miter lim="800000"/>
            <a:headEnd/>
            <a:tailEnd/>
          </a:ln>
        </p:spPr>
        <p:txBody>
          <a:bodyPr>
            <a:spAutoFit/>
          </a:bodyPr>
          <a:lstStyle/>
          <a:p>
            <a:pPr algn="just"/>
            <a:r>
              <a:rPr lang="es-ES" sz="1200">
                <a:latin typeface="Arial" charset="0"/>
                <a:cs typeface="Arial" charset="0"/>
              </a:rPr>
              <a:t>Los </a:t>
            </a:r>
            <a:r>
              <a:rPr lang="es-ES" sz="1200" b="1">
                <a:latin typeface="Arial" charset="0"/>
                <a:cs typeface="Arial" charset="0"/>
              </a:rPr>
              <a:t>ribosomas </a:t>
            </a:r>
            <a:r>
              <a:rPr lang="es-ES" sz="1200">
                <a:latin typeface="Arial" charset="0"/>
                <a:cs typeface="Arial" charset="0"/>
              </a:rPr>
              <a:t>son unas estructuras o partículas citoplásmicas formadas por ribonucleoproteínas (unión de ARN ribosómicos con proteínas ribosomales). </a:t>
            </a:r>
          </a:p>
          <a:p>
            <a:pPr algn="just"/>
            <a:endParaRPr lang="es-ES" sz="1200">
              <a:latin typeface="Arial" charset="0"/>
              <a:cs typeface="Arial" charset="0"/>
            </a:endParaRPr>
          </a:p>
          <a:p>
            <a:pPr algn="just"/>
            <a:r>
              <a:rPr lang="es-ES" sz="1200">
                <a:latin typeface="Arial" charset="0"/>
                <a:cs typeface="Arial" charset="0"/>
              </a:rPr>
              <a:t>La estructura general de los ribosomas procarióticos y eucarióticos consta de una subunidad pequeña, una subunidad grande y dos sedes, la sede aminoacídica (Sede A) lugar de entrada de los ARN-t cargados con un aminoácido (aminoacil-ARN-t) y la sede peptídica (Sede P) lugar en el que se encuentran los ARN-t cargados con un péptido (peptidil-ARN-t).</a:t>
            </a:r>
          </a:p>
        </p:txBody>
      </p:sp>
      <p:pic>
        <p:nvPicPr>
          <p:cNvPr id="27655" name="Picture 5"/>
          <p:cNvPicPr>
            <a:picLocks noChangeAspect="1" noChangeArrowheads="1"/>
          </p:cNvPicPr>
          <p:nvPr/>
        </p:nvPicPr>
        <p:blipFill>
          <a:blip r:embed="rId2"/>
          <a:srcRect/>
          <a:stretch>
            <a:fillRect/>
          </a:stretch>
        </p:blipFill>
        <p:spPr bwMode="auto">
          <a:xfrm>
            <a:off x="827088" y="3789363"/>
            <a:ext cx="3457575" cy="28082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1143000" y="333375"/>
            <a:ext cx="7761288" cy="1143000"/>
          </a:xfrm>
        </p:spPr>
        <p:txBody>
          <a:bodyPr/>
          <a:lstStyle/>
          <a:p>
            <a:pPr eaLnBrk="1" hangingPunct="1">
              <a:defRPr/>
            </a:pPr>
            <a:r>
              <a:rPr lang="es-ES" sz="4000" smtClean="0">
                <a:effectLst>
                  <a:outerShdw blurRad="38100" dist="38100" dir="2700000" algn="tl">
                    <a:srgbClr val="000000"/>
                  </a:outerShdw>
                </a:effectLst>
              </a:rPr>
              <a:t>La traducción del ARN</a:t>
            </a:r>
          </a:p>
        </p:txBody>
      </p:sp>
      <p:sp>
        <p:nvSpPr>
          <p:cNvPr id="1238019" name="Rectangle 3"/>
          <p:cNvSpPr>
            <a:spLocks noGrp="1" noChangeArrowheads="1"/>
          </p:cNvSpPr>
          <p:nvPr>
            <p:ph type="body" idx="1"/>
          </p:nvPr>
        </p:nvSpPr>
        <p:spPr>
          <a:xfrm>
            <a:off x="395288" y="1268413"/>
            <a:ext cx="8280400" cy="4103687"/>
          </a:xfrm>
        </p:spPr>
        <p:txBody>
          <a:bodyPr/>
          <a:lstStyle/>
          <a:p>
            <a:pPr algn="just" eaLnBrk="1" hangingPunct="1">
              <a:lnSpc>
                <a:spcPct val="80000"/>
              </a:lnSpc>
              <a:defRPr/>
            </a:pPr>
            <a:r>
              <a:rPr lang="es-ES" sz="2000" smtClean="0"/>
              <a:t>Existen muchos tipos de ARNt y cada uno es capaz de reconocer determinados grupos de tres bases (</a:t>
            </a:r>
            <a:r>
              <a:rPr lang="es-ES" sz="2000" i="1" smtClean="0"/>
              <a:t>codones</a:t>
            </a:r>
            <a:r>
              <a:rPr lang="es-ES" sz="2000" smtClean="0"/>
              <a:t>) del ARNm. A cada triplete de nucleótidos, los ARN de transferencia hacen corresponder uno de los veinte aminoácidos que constituyen las mayores cadenas polipéptidas, las proteínas.  </a:t>
            </a:r>
          </a:p>
          <a:p>
            <a:pPr algn="just" eaLnBrk="1" hangingPunct="1">
              <a:lnSpc>
                <a:spcPct val="80000"/>
              </a:lnSpc>
              <a:defRPr/>
            </a:pPr>
            <a:endParaRPr lang="es-ES" sz="2000" smtClean="0"/>
          </a:p>
          <a:p>
            <a:pPr algn="just" eaLnBrk="1" hangingPunct="1">
              <a:lnSpc>
                <a:spcPct val="80000"/>
              </a:lnSpc>
              <a:defRPr/>
            </a:pPr>
            <a:r>
              <a:rPr lang="es-ES" sz="2000" smtClean="0"/>
              <a:t>La información es inscripta de un trazo en el </a:t>
            </a:r>
            <a:r>
              <a:rPr lang="es-ES" sz="2000" i="1" smtClean="0"/>
              <a:t>ADN</a:t>
            </a:r>
            <a:r>
              <a:rPr lang="es-ES" sz="2000" smtClean="0"/>
              <a:t> bacteriano, pero en los organismos superiores se ha descubierto hace una decena de años que la información genética constituye un mosaico en los que la información útil es interrumpida por secuencias no codificantes, aparentemente inútiles, llamadas </a:t>
            </a:r>
            <a:r>
              <a:rPr lang="es-ES" sz="2000" i="1" smtClean="0"/>
              <a:t>intrones</a:t>
            </a:r>
            <a:r>
              <a:rPr lang="es-ES" sz="2000" smtClean="0"/>
              <a:t> (las secuencias codificantes son llamadas </a:t>
            </a:r>
            <a:r>
              <a:rPr lang="es-ES" sz="2000" i="1" smtClean="0"/>
              <a:t>exones</a:t>
            </a:r>
            <a:r>
              <a:rPr lang="es-ES" sz="2000" smtClean="0"/>
              <a:t>).</a:t>
            </a:r>
          </a:p>
          <a:p>
            <a:pPr algn="just" eaLnBrk="1" hangingPunct="1">
              <a:lnSpc>
                <a:spcPct val="80000"/>
              </a:lnSpc>
              <a:defRPr/>
            </a:pPr>
            <a:endParaRPr lang="es-ES" sz="2000" smtClean="0"/>
          </a:p>
          <a:p>
            <a:pPr algn="just" eaLnBrk="1" hangingPunct="1">
              <a:lnSpc>
                <a:spcPct val="80000"/>
              </a:lnSpc>
              <a:defRPr/>
            </a:pPr>
            <a:r>
              <a:rPr lang="es-ES" sz="2000" smtClean="0"/>
              <a:t>En la célula eucariote, en principio, el ARNm transcribe todo, intrones incluídos.</a:t>
            </a:r>
          </a:p>
        </p:txBody>
      </p:sp>
      <p:sp>
        <p:nvSpPr>
          <p:cNvPr id="28676" name="Rectangle 4"/>
          <p:cNvSpPr>
            <a:spLocks noChangeArrowheads="1"/>
          </p:cNvSpPr>
          <p:nvPr/>
        </p:nvSpPr>
        <p:spPr bwMode="auto">
          <a:xfrm>
            <a:off x="-3101975" y="266700"/>
            <a:ext cx="9144000" cy="0"/>
          </a:xfrm>
          <a:prstGeom prst="rect">
            <a:avLst/>
          </a:prstGeom>
          <a:noFill/>
          <a:ln w="9525">
            <a:noFill/>
            <a:miter lim="800000"/>
            <a:headEnd/>
            <a:tailEnd/>
          </a:ln>
        </p:spPr>
        <p:txBody>
          <a:bodyPr wrap="none" anchor="ctr">
            <a:spAutoFit/>
          </a:bodyPr>
          <a:lstStyle/>
          <a:p>
            <a:endParaRPr lang="es-ES"/>
          </a:p>
        </p:txBody>
      </p:sp>
      <p:sp>
        <p:nvSpPr>
          <p:cNvPr id="28677" name="Rectangle 5"/>
          <p:cNvSpPr>
            <a:spLocks noChangeArrowheads="1"/>
          </p:cNvSpPr>
          <p:nvPr/>
        </p:nvSpPr>
        <p:spPr bwMode="auto">
          <a:xfrm>
            <a:off x="1355725" y="5768975"/>
            <a:ext cx="227013" cy="823913"/>
          </a:xfrm>
          <a:prstGeom prst="rect">
            <a:avLst/>
          </a:prstGeom>
          <a:noFill/>
          <a:ln w="9525">
            <a:noFill/>
            <a:miter lim="800000"/>
            <a:headEnd/>
            <a:tailEnd/>
          </a:ln>
        </p:spPr>
        <p:txBody>
          <a:bodyPr wrap="none" anchor="ctr">
            <a:spAutoFit/>
          </a:bodyPr>
          <a:lstStyle/>
          <a:p>
            <a:pPr eaLnBrk="0" hangingPunct="0"/>
            <a:endParaRPr lang="es-ES" sz="1800">
              <a:latin typeface="Arial" charset="0"/>
              <a:cs typeface="Arial" charset="0"/>
            </a:endParaRPr>
          </a:p>
          <a:p>
            <a:pPr eaLnBrk="0" hangingPunct="0"/>
            <a:r>
              <a:rPr lang="es-ES" sz="1200" b="1">
                <a:solidFill>
                  <a:srgbClr val="003300"/>
                </a:solidFill>
                <a:latin typeface="Arial" charset="0"/>
                <a:cs typeface="Arial" charset="0"/>
              </a:rPr>
              <a:t> </a:t>
            </a:r>
            <a:endParaRPr lang="es-ES" sz="1200" b="1">
              <a:latin typeface="Arial" charset="0"/>
              <a:cs typeface="Arial" charset="0"/>
            </a:endParaRPr>
          </a:p>
          <a:p>
            <a:pPr eaLnBrk="0" hangingPunct="0"/>
            <a:endParaRPr lang="es-ES" sz="1800">
              <a:latin typeface="Arial" charset="0"/>
              <a:cs typeface="Arial" charset="0"/>
            </a:endParaRPr>
          </a:p>
        </p:txBody>
      </p:sp>
      <p:sp>
        <p:nvSpPr>
          <p:cNvPr id="1238022" name="Rectangle 6"/>
          <p:cNvSpPr>
            <a:spLocks noChangeArrowheads="1"/>
          </p:cNvSpPr>
          <p:nvPr/>
        </p:nvSpPr>
        <p:spPr bwMode="auto">
          <a:xfrm>
            <a:off x="684213" y="5337175"/>
            <a:ext cx="3816350" cy="1187450"/>
          </a:xfrm>
          <a:prstGeom prst="rect">
            <a:avLst/>
          </a:prstGeom>
          <a:noFill/>
          <a:ln w="9525">
            <a:noFill/>
            <a:miter lim="800000"/>
            <a:headEnd/>
            <a:tailEnd/>
          </a:ln>
          <a:effectLst/>
        </p:spPr>
        <p:txBody>
          <a:bodyPr>
            <a:spAutoFit/>
          </a:bodyPr>
          <a:lstStyle/>
          <a:p>
            <a:pPr algn="just">
              <a:defRPr/>
            </a:pPr>
            <a:r>
              <a:rPr lang="es-ES_tradnl" sz="1200">
                <a:effectLst>
                  <a:outerShdw blurRad="38100" dist="38100" dir="2700000" algn="tl">
                    <a:srgbClr val="000000"/>
                  </a:outerShdw>
                </a:effectLst>
                <a:latin typeface="Arial" charset="0"/>
                <a:cs typeface="Arial" charset="0"/>
              </a:rPr>
              <a:t>Los </a:t>
            </a:r>
            <a:r>
              <a:rPr lang="es-ES_tradnl" sz="1200" i="1">
                <a:effectLst>
                  <a:outerShdw blurRad="38100" dist="38100" dir="2700000" algn="tl">
                    <a:srgbClr val="000000"/>
                  </a:outerShdw>
                </a:effectLst>
                <a:latin typeface="Arial" charset="0"/>
                <a:cs typeface="Arial" charset="0"/>
              </a:rPr>
              <a:t>aminoácidos </a:t>
            </a:r>
            <a:r>
              <a:rPr lang="es-ES_tradnl" sz="1200">
                <a:effectLst>
                  <a:outerShdw blurRad="38100" dist="38100" dir="2700000" algn="tl">
                    <a:srgbClr val="000000"/>
                  </a:outerShdw>
                </a:effectLst>
                <a:latin typeface="Arial" charset="0"/>
                <a:cs typeface="Arial" charset="0"/>
              </a:rPr>
              <a:t>son ácidos en los cuales uno o más átomos de carbono tienen un grupo amino (derivado del amoníaco en el que uno o más átomos de hidrógeno se han sustituído por radicales hidrocarbonados), de los 70 conocidos, sólo 20 se encuentran en las proteínas.</a:t>
            </a:r>
          </a:p>
        </p:txBody>
      </p:sp>
      <p:sp>
        <p:nvSpPr>
          <p:cNvPr id="28679" name="Rectangle 7"/>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p:spPr>
        <p:txBody>
          <a:bodyPr/>
          <a:lstStyle/>
          <a:p>
            <a:endParaRPr lang="es-ES"/>
          </a:p>
        </p:txBody>
      </p:sp>
      <p:sp>
        <p:nvSpPr>
          <p:cNvPr id="28680" name="Rectangle 8"/>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p:spPr>
        <p:txBody>
          <a:bodyPr/>
          <a:lstStyle/>
          <a:p>
            <a:endParaRPr lang="es-ES"/>
          </a:p>
        </p:txBody>
      </p:sp>
      <p:sp>
        <p:nvSpPr>
          <p:cNvPr id="28681" name="Rectangle 9"/>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p:spPr>
        <p:txBody>
          <a:bodyPr/>
          <a:lstStyle/>
          <a:p>
            <a:endParaRPr lang="es-ES"/>
          </a:p>
        </p:txBody>
      </p:sp>
      <p:sp>
        <p:nvSpPr>
          <p:cNvPr id="28682" name="Rectangle 10"/>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p:spPr>
        <p:txBody>
          <a:bodyPr/>
          <a:lstStyle/>
          <a:p>
            <a:endParaRPr lang="es-ES"/>
          </a:p>
        </p:txBody>
      </p:sp>
      <p:grpSp>
        <p:nvGrpSpPr>
          <p:cNvPr id="28683" name="Group 11"/>
          <p:cNvGrpSpPr>
            <a:grpSpLocks/>
          </p:cNvGrpSpPr>
          <p:nvPr/>
        </p:nvGrpSpPr>
        <p:grpSpPr bwMode="auto">
          <a:xfrm>
            <a:off x="5076825" y="5229225"/>
            <a:ext cx="3240088" cy="1223963"/>
            <a:chOff x="2926" y="2387"/>
            <a:chExt cx="2041" cy="771"/>
          </a:xfrm>
        </p:grpSpPr>
        <p:sp>
          <p:nvSpPr>
            <p:cNvPr id="28684" name="Rectangle 12"/>
            <p:cNvSpPr>
              <a:spLocks noChangeArrowheads="1"/>
            </p:cNvSpPr>
            <p:nvPr/>
          </p:nvSpPr>
          <p:spPr bwMode="auto">
            <a:xfrm>
              <a:off x="2926" y="2387"/>
              <a:ext cx="2041" cy="771"/>
            </a:xfrm>
            <a:prstGeom prst="rect">
              <a:avLst/>
            </a:prstGeom>
            <a:solidFill>
              <a:srgbClr val="FFFFCC"/>
            </a:solidFill>
            <a:ln w="9525">
              <a:solidFill>
                <a:schemeClr val="tx1"/>
              </a:solidFill>
              <a:miter lim="800000"/>
              <a:headEnd/>
              <a:tailEnd/>
            </a:ln>
          </p:spPr>
          <p:txBody>
            <a:bodyPr wrap="none" anchor="ctr"/>
            <a:lstStyle/>
            <a:p>
              <a:endParaRPr lang="es-ES"/>
            </a:p>
          </p:txBody>
        </p:sp>
        <p:pic>
          <p:nvPicPr>
            <p:cNvPr id="28685" name="Picture 13" descr="Fuente: Lourdes Luengo"/>
            <p:cNvPicPr>
              <a:picLocks noChangeAspect="1" noChangeArrowheads="1" noCrop="1"/>
            </p:cNvPicPr>
            <p:nvPr/>
          </p:nvPicPr>
          <p:blipFill>
            <a:blip r:embed="rId2"/>
            <a:srcRect/>
            <a:stretch>
              <a:fillRect/>
            </a:stretch>
          </p:blipFill>
          <p:spPr bwMode="auto">
            <a:xfrm>
              <a:off x="3107" y="2387"/>
              <a:ext cx="1650" cy="738"/>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a:xfrm>
            <a:off x="1143000" y="188913"/>
            <a:ext cx="7772400" cy="1143000"/>
          </a:xfrm>
        </p:spPr>
        <p:txBody>
          <a:bodyPr/>
          <a:lstStyle/>
          <a:p>
            <a:pPr eaLnBrk="1" hangingPunct="1">
              <a:defRPr/>
            </a:pPr>
            <a:r>
              <a:rPr lang="es-ES" sz="4000" smtClean="0">
                <a:effectLst>
                  <a:outerShdw blurRad="38100" dist="38100" dir="2700000" algn="tl">
                    <a:srgbClr val="000000"/>
                  </a:outerShdw>
                </a:effectLst>
              </a:rPr>
              <a:t>La trascripción </a:t>
            </a:r>
            <a:br>
              <a:rPr lang="es-ES" sz="4000" smtClean="0">
                <a:effectLst>
                  <a:outerShdw blurRad="38100" dist="38100" dir="2700000" algn="tl">
                    <a:srgbClr val="000000"/>
                  </a:outerShdw>
                </a:effectLst>
              </a:rPr>
            </a:br>
            <a:r>
              <a:rPr lang="es-ES" sz="4000" smtClean="0">
                <a:effectLst>
                  <a:outerShdw blurRad="38100" dist="38100" dir="2700000" algn="tl">
                    <a:srgbClr val="000000"/>
                  </a:outerShdw>
                </a:effectLst>
              </a:rPr>
              <a:t>y la traducción del ADN</a:t>
            </a:r>
          </a:p>
        </p:txBody>
      </p:sp>
      <p:sp>
        <p:nvSpPr>
          <p:cNvPr id="29699" name="Rectangle 3"/>
          <p:cNvSpPr>
            <a:spLocks noChangeArrowheads="1"/>
          </p:cNvSpPr>
          <p:nvPr/>
        </p:nvSpPr>
        <p:spPr bwMode="auto">
          <a:xfrm>
            <a:off x="-3101975" y="266700"/>
            <a:ext cx="9144000" cy="0"/>
          </a:xfrm>
          <a:prstGeom prst="rect">
            <a:avLst/>
          </a:prstGeom>
          <a:noFill/>
          <a:ln w="9525">
            <a:noFill/>
            <a:miter lim="800000"/>
            <a:headEnd/>
            <a:tailEnd/>
          </a:ln>
        </p:spPr>
        <p:txBody>
          <a:bodyPr wrap="none" anchor="ctr">
            <a:spAutoFit/>
          </a:bodyPr>
          <a:lstStyle/>
          <a:p>
            <a:endParaRPr lang="es-ES"/>
          </a:p>
        </p:txBody>
      </p:sp>
      <p:sp>
        <p:nvSpPr>
          <p:cNvPr id="29700" name="Rectangle 4"/>
          <p:cNvSpPr>
            <a:spLocks noChangeArrowheads="1"/>
          </p:cNvSpPr>
          <p:nvPr/>
        </p:nvSpPr>
        <p:spPr bwMode="auto">
          <a:xfrm>
            <a:off x="1355725" y="5768975"/>
            <a:ext cx="227013" cy="823913"/>
          </a:xfrm>
          <a:prstGeom prst="rect">
            <a:avLst/>
          </a:prstGeom>
          <a:noFill/>
          <a:ln w="9525">
            <a:noFill/>
            <a:miter lim="800000"/>
            <a:headEnd/>
            <a:tailEnd/>
          </a:ln>
        </p:spPr>
        <p:txBody>
          <a:bodyPr wrap="none" anchor="ctr">
            <a:spAutoFit/>
          </a:bodyPr>
          <a:lstStyle/>
          <a:p>
            <a:pPr eaLnBrk="0" hangingPunct="0"/>
            <a:endParaRPr lang="es-ES" sz="1800">
              <a:latin typeface="Arial" charset="0"/>
              <a:cs typeface="Arial" charset="0"/>
            </a:endParaRPr>
          </a:p>
          <a:p>
            <a:pPr eaLnBrk="0" hangingPunct="0"/>
            <a:r>
              <a:rPr lang="es-ES" sz="1200" b="1">
                <a:solidFill>
                  <a:srgbClr val="003300"/>
                </a:solidFill>
                <a:latin typeface="Arial" charset="0"/>
                <a:cs typeface="Arial" charset="0"/>
              </a:rPr>
              <a:t> </a:t>
            </a:r>
            <a:endParaRPr lang="es-ES" sz="1200" b="1">
              <a:latin typeface="Arial" charset="0"/>
              <a:cs typeface="Arial" charset="0"/>
            </a:endParaRPr>
          </a:p>
          <a:p>
            <a:pPr eaLnBrk="0" hangingPunct="0"/>
            <a:endParaRPr lang="es-ES" sz="1800">
              <a:latin typeface="Arial" charset="0"/>
              <a:cs typeface="Arial" charset="0"/>
            </a:endParaRPr>
          </a:p>
        </p:txBody>
      </p:sp>
      <p:sp>
        <p:nvSpPr>
          <p:cNvPr id="1239045" name="Rectangle 5"/>
          <p:cNvSpPr>
            <a:spLocks noChangeArrowheads="1"/>
          </p:cNvSpPr>
          <p:nvPr/>
        </p:nvSpPr>
        <p:spPr bwMode="auto">
          <a:xfrm>
            <a:off x="828675" y="3817938"/>
            <a:ext cx="7775575" cy="2563812"/>
          </a:xfrm>
          <a:prstGeom prst="rect">
            <a:avLst/>
          </a:prstGeom>
          <a:noFill/>
          <a:ln w="9525">
            <a:noFill/>
            <a:miter lim="800000"/>
            <a:headEnd/>
            <a:tailEnd/>
          </a:ln>
          <a:effectLst/>
        </p:spPr>
        <p:txBody>
          <a:bodyPr>
            <a:spAutoFit/>
          </a:bodyPr>
          <a:lstStyle/>
          <a:p>
            <a:pPr algn="just">
              <a:defRPr/>
            </a:pPr>
            <a:r>
              <a:rPr lang="es-ES" sz="1800">
                <a:effectLst>
                  <a:outerShdw blurRad="38100" dist="38100" dir="2700000" algn="tl">
                    <a:srgbClr val="000000"/>
                  </a:outerShdw>
                </a:effectLst>
                <a:latin typeface="Arial" charset="0"/>
                <a:cs typeface="Arial" charset="0"/>
              </a:rPr>
              <a:t>Crick (1970) alumbró la idea de un sistema fundamental de mantenimiento y flujo de la información genética en los organismos vivos que denominó </a:t>
            </a:r>
            <a:r>
              <a:rPr lang="es-ES" sz="1800" b="1" i="1">
                <a:effectLst>
                  <a:outerShdw blurRad="38100" dist="38100" dir="2700000" algn="tl">
                    <a:srgbClr val="000000"/>
                  </a:outerShdw>
                </a:effectLst>
                <a:latin typeface="Arial" charset="0"/>
                <a:cs typeface="Arial" charset="0"/>
              </a:rPr>
              <a:t>Dogma Central de la Biología Molecular</a:t>
            </a:r>
            <a:r>
              <a:rPr lang="es-ES" sz="1800" b="1">
                <a:effectLst>
                  <a:outerShdw blurRad="38100" dist="38100" dir="2700000" algn="tl">
                    <a:srgbClr val="000000"/>
                  </a:outerShdw>
                </a:effectLst>
                <a:latin typeface="Arial" charset="0"/>
                <a:cs typeface="Arial" charset="0"/>
              </a:rPr>
              <a:t>. </a:t>
            </a:r>
            <a:r>
              <a:rPr lang="es-ES" sz="1800">
                <a:effectLst>
                  <a:outerShdw blurRad="38100" dist="38100" dir="2700000" algn="tl">
                    <a:srgbClr val="000000"/>
                  </a:outerShdw>
                </a:effectLst>
                <a:latin typeface="Arial" charset="0"/>
                <a:cs typeface="Arial" charset="0"/>
              </a:rPr>
              <a:t>De manera que la información genética contenida en el ADN se mantiene mediante su capacidad de </a:t>
            </a:r>
            <a:r>
              <a:rPr lang="es-ES" sz="1800" i="1">
                <a:effectLst>
                  <a:outerShdw blurRad="38100" dist="38100" dir="2700000" algn="tl">
                    <a:srgbClr val="000000"/>
                  </a:outerShdw>
                </a:effectLst>
                <a:latin typeface="Arial" charset="0"/>
                <a:cs typeface="Arial" charset="0"/>
              </a:rPr>
              <a:t>replicación</a:t>
            </a:r>
            <a:r>
              <a:rPr lang="es-ES" sz="1800">
                <a:effectLst>
                  <a:outerShdw blurRad="38100" dist="38100" dir="2700000" algn="tl">
                    <a:srgbClr val="000000"/>
                  </a:outerShdw>
                </a:effectLst>
                <a:latin typeface="Arial" charset="0"/>
                <a:cs typeface="Arial" charset="0"/>
              </a:rPr>
              <a:t>. La información contenida en el ADN se expresa dando lugar a proteínas, mediante los procesos de </a:t>
            </a:r>
            <a:r>
              <a:rPr lang="es-ES" sz="1800" i="1">
                <a:effectLst>
                  <a:outerShdw blurRad="38100" dist="38100" dir="2700000" algn="tl">
                    <a:srgbClr val="000000"/>
                  </a:outerShdw>
                </a:effectLst>
                <a:latin typeface="Arial" charset="0"/>
                <a:cs typeface="Arial" charset="0"/>
              </a:rPr>
              <a:t>transcripción</a:t>
            </a:r>
            <a:r>
              <a:rPr lang="es-ES" sz="1800">
                <a:effectLst>
                  <a:outerShdw blurRad="38100" dist="38100" dir="2700000" algn="tl">
                    <a:srgbClr val="000000"/>
                  </a:outerShdw>
                </a:effectLst>
                <a:latin typeface="Arial" charset="0"/>
                <a:cs typeface="Arial" charset="0"/>
              </a:rPr>
              <a:t>, paso por el que la información se transfiere a una molécula de ARN mensajero (ARN-m) y, mediante el proceso de la </a:t>
            </a:r>
            <a:r>
              <a:rPr lang="es-ES" sz="1800" i="1">
                <a:effectLst>
                  <a:outerShdw blurRad="38100" dist="38100" dir="2700000" algn="tl">
                    <a:srgbClr val="000000"/>
                  </a:outerShdw>
                </a:effectLst>
                <a:latin typeface="Arial" charset="0"/>
                <a:cs typeface="Arial" charset="0"/>
              </a:rPr>
              <a:t>traducción </a:t>
            </a:r>
            <a:r>
              <a:rPr lang="es-ES" sz="1800">
                <a:effectLst>
                  <a:outerShdw blurRad="38100" dist="38100" dir="2700000" algn="tl">
                    <a:srgbClr val="000000"/>
                  </a:outerShdw>
                </a:effectLst>
                <a:latin typeface="Arial" charset="0"/>
                <a:cs typeface="Arial" charset="0"/>
              </a:rPr>
              <a:t>el mensaje transportado por el ARN-m se traduce a proteína.</a:t>
            </a:r>
          </a:p>
        </p:txBody>
      </p:sp>
      <p:pic>
        <p:nvPicPr>
          <p:cNvPr id="29702" name="Picture 6"/>
          <p:cNvPicPr>
            <a:picLocks noChangeAspect="1" noChangeArrowheads="1"/>
          </p:cNvPicPr>
          <p:nvPr/>
        </p:nvPicPr>
        <p:blipFill>
          <a:blip r:embed="rId2"/>
          <a:srcRect/>
          <a:stretch>
            <a:fillRect/>
          </a:stretch>
        </p:blipFill>
        <p:spPr bwMode="auto">
          <a:xfrm>
            <a:off x="1187450" y="1536700"/>
            <a:ext cx="7273925" cy="21796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 smtClean="0"/>
              <a:t>Uso Proteína Como Energía</a:t>
            </a:r>
          </a:p>
        </p:txBody>
      </p:sp>
      <p:sp>
        <p:nvSpPr>
          <p:cNvPr id="1241091" name="Rectangle 3"/>
          <p:cNvSpPr>
            <a:spLocks noGrp="1" noChangeArrowheads="1"/>
          </p:cNvSpPr>
          <p:nvPr>
            <p:ph type="body" idx="1"/>
          </p:nvPr>
        </p:nvSpPr>
        <p:spPr/>
        <p:txBody>
          <a:bodyPr/>
          <a:lstStyle/>
          <a:p>
            <a:pPr eaLnBrk="1" hangingPunct="1">
              <a:defRPr/>
            </a:pPr>
            <a:r>
              <a:rPr lang="es-ES" smtClean="0"/>
              <a:t>Al contrario de aves o mamíferos, peces usan poca glucosa como sustrato de oxidación celular. </a:t>
            </a:r>
          </a:p>
          <a:p>
            <a:pPr eaLnBrk="1" hangingPunct="1">
              <a:defRPr/>
            </a:pPr>
            <a:r>
              <a:rPr lang="es-ES" smtClean="0"/>
              <a:t>Una de sus particularidades esenciales reside en utilización de AA, que pueden entrar en distintas etapas del ciclo, y ser responsables de gran parte de su actividad.</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srcRect/>
          <a:stretch>
            <a:fillRect/>
          </a:stretch>
        </p:blipFill>
        <p:spPr bwMode="auto">
          <a:xfrm>
            <a:off x="1066800" y="0"/>
            <a:ext cx="6529388"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Proteinas</a:t>
            </a:r>
            <a:endParaRPr lang="es-ES" smtClean="0"/>
          </a:p>
        </p:txBody>
      </p:sp>
      <p:sp>
        <p:nvSpPr>
          <p:cNvPr id="1210371" name="Rectangle 3"/>
          <p:cNvSpPr>
            <a:spLocks noGrp="1" noChangeArrowheads="1"/>
          </p:cNvSpPr>
          <p:nvPr>
            <p:ph type="body" idx="1"/>
          </p:nvPr>
        </p:nvSpPr>
        <p:spPr/>
        <p:txBody>
          <a:bodyPr/>
          <a:lstStyle/>
          <a:p>
            <a:pPr eaLnBrk="1" hangingPunct="1">
              <a:lnSpc>
                <a:spcPct val="90000"/>
              </a:lnSpc>
              <a:defRPr/>
            </a:pPr>
            <a:r>
              <a:rPr lang="es-ES" sz="2400" smtClean="0"/>
              <a:t>Nombre proviene de la palabra griega πρώτα ("prota"), que significa "lo primero" o de el dios proteo, por la cantidad de formas que pueden tomar. </a:t>
            </a:r>
          </a:p>
          <a:p>
            <a:pPr eaLnBrk="1" hangingPunct="1">
              <a:lnSpc>
                <a:spcPct val="90000"/>
              </a:lnSpc>
              <a:defRPr/>
            </a:pPr>
            <a:r>
              <a:rPr lang="es-ES" sz="2400" smtClean="0"/>
              <a:t>Moléculas de enorme tamaño (macromoléculas), constituidas por gran número de unidades estructurales. </a:t>
            </a:r>
          </a:p>
          <a:p>
            <a:pPr eaLnBrk="1" hangingPunct="1">
              <a:lnSpc>
                <a:spcPct val="90000"/>
              </a:lnSpc>
              <a:defRPr/>
            </a:pPr>
            <a:r>
              <a:rPr lang="es-ES" sz="2400" smtClean="0"/>
              <a:t>Cuando se dispersan en un solvente adecuado, forman obligatoriamente soluciones coloidales, con características que las distinguen de las soluciones de moléculas más pequeñas.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smtClean="0"/>
              <a:t>Uso Proteína Como Energía</a:t>
            </a:r>
          </a:p>
        </p:txBody>
      </p:sp>
      <p:sp>
        <p:nvSpPr>
          <p:cNvPr id="1242115" name="Rectangle 3"/>
          <p:cNvSpPr>
            <a:spLocks noGrp="1" noChangeArrowheads="1"/>
          </p:cNvSpPr>
          <p:nvPr>
            <p:ph type="body" idx="1"/>
          </p:nvPr>
        </p:nvSpPr>
        <p:spPr/>
        <p:txBody>
          <a:bodyPr/>
          <a:lstStyle/>
          <a:p>
            <a:pPr eaLnBrk="1" hangingPunct="1">
              <a:lnSpc>
                <a:spcPct val="90000"/>
              </a:lnSpc>
              <a:defRPr/>
            </a:pPr>
            <a:r>
              <a:rPr lang="es-ES" sz="2800" smtClean="0"/>
              <a:t>En Peces, AA y no glucosa constituyen fuente preferencial de energía.</a:t>
            </a:r>
          </a:p>
          <a:p>
            <a:pPr eaLnBrk="1" hangingPunct="1">
              <a:lnSpc>
                <a:spcPct val="90000"/>
              </a:lnSpc>
              <a:defRPr/>
            </a:pPr>
            <a:r>
              <a:rPr lang="es-ES" sz="2800" smtClean="0"/>
              <a:t>AG también contribuyen: Dieta con alto contenido lípidos, baja oxidación de AA y ahorro proteína.</a:t>
            </a:r>
          </a:p>
          <a:p>
            <a:pPr eaLnBrk="1" hangingPunct="1">
              <a:lnSpc>
                <a:spcPct val="90000"/>
              </a:lnSpc>
              <a:defRPr/>
            </a:pPr>
            <a:r>
              <a:rPr lang="es-ES" sz="2800" smtClean="0"/>
              <a:t>Hígado y músculo rojo: AA y AG principales sustratos.</a:t>
            </a:r>
          </a:p>
          <a:p>
            <a:pPr eaLnBrk="1" hangingPunct="1">
              <a:lnSpc>
                <a:spcPct val="90000"/>
              </a:lnSpc>
              <a:defRPr/>
            </a:pPr>
            <a:r>
              <a:rPr lang="es-ES" sz="2800" smtClean="0"/>
              <a:t>Músculo blanco: Fibras rápidas, metabolismo anaerobio glucosa en lactato.</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S" smtClean="0"/>
              <a:t>Oxidación Aminoácidos</a:t>
            </a:r>
          </a:p>
        </p:txBody>
      </p:sp>
      <p:sp>
        <p:nvSpPr>
          <p:cNvPr id="1244163" name="Rectangle 3"/>
          <p:cNvSpPr>
            <a:spLocks noGrp="1" noChangeArrowheads="1"/>
          </p:cNvSpPr>
          <p:nvPr>
            <p:ph type="body" idx="1"/>
          </p:nvPr>
        </p:nvSpPr>
        <p:spPr/>
        <p:txBody>
          <a:bodyPr/>
          <a:lstStyle/>
          <a:p>
            <a:pPr eaLnBrk="1" hangingPunct="1">
              <a:lnSpc>
                <a:spcPct val="90000"/>
              </a:lnSpc>
              <a:defRPr/>
            </a:pPr>
            <a:r>
              <a:rPr lang="es-ES" smtClean="0"/>
              <a:t>En peces, gran parte de AA se oxidan con fines energéticos.</a:t>
            </a:r>
          </a:p>
          <a:p>
            <a:pPr eaLnBrk="1" hangingPunct="1">
              <a:lnSpc>
                <a:spcPct val="90000"/>
              </a:lnSpc>
              <a:defRPr/>
            </a:pPr>
            <a:r>
              <a:rPr lang="es-ES" smtClean="0"/>
              <a:t>Producto final metabolismo es amonio.</a:t>
            </a:r>
          </a:p>
          <a:p>
            <a:pPr eaLnBrk="1" hangingPunct="1">
              <a:lnSpc>
                <a:spcPct val="90000"/>
              </a:lnSpc>
              <a:defRPr/>
            </a:pPr>
            <a:r>
              <a:rPr lang="es-ES" smtClean="0"/>
              <a:t>Durante catabolismo, aunque esqueleto de C puede ser usado para síntesis de otros compuestos nitrogenados, mayormente entra a ciclo de Krebs para ser oxidado.</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srcRect t="14713"/>
          <a:stretch>
            <a:fillRect/>
          </a:stretch>
        </p:blipFill>
        <p:spPr bwMode="auto">
          <a:xfrm>
            <a:off x="250825" y="692150"/>
            <a:ext cx="8893175" cy="5429250"/>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S" smtClean="0"/>
              <a:t>Excreción</a:t>
            </a:r>
          </a:p>
        </p:txBody>
      </p:sp>
      <p:sp>
        <p:nvSpPr>
          <p:cNvPr id="1246211" name="Rectangle 3"/>
          <p:cNvSpPr>
            <a:spLocks noGrp="1" noChangeArrowheads="1"/>
          </p:cNvSpPr>
          <p:nvPr>
            <p:ph type="body" idx="1"/>
          </p:nvPr>
        </p:nvSpPr>
        <p:spPr/>
        <p:txBody>
          <a:bodyPr/>
          <a:lstStyle/>
          <a:p>
            <a:pPr eaLnBrk="1" hangingPunct="1">
              <a:lnSpc>
                <a:spcPct val="80000"/>
              </a:lnSpc>
              <a:defRPr/>
            </a:pPr>
            <a:r>
              <a:rPr lang="es-ES" sz="2800" smtClean="0"/>
              <a:t>Mayoría de peces excreta 80% de N de catabolismo como N amoniacal.</a:t>
            </a:r>
          </a:p>
          <a:p>
            <a:pPr eaLnBrk="1" hangingPunct="1">
              <a:lnSpc>
                <a:spcPct val="80000"/>
              </a:lnSpc>
              <a:defRPr/>
            </a:pPr>
            <a:r>
              <a:rPr lang="es-ES" sz="2800" smtClean="0"/>
              <a:t>NH3 muy toxico, pero a pH corporal mayor parte es NH4, menos toxico y puede ser eliminado fácilmente por branquias (75%) y orina (25%)</a:t>
            </a:r>
          </a:p>
          <a:p>
            <a:pPr eaLnBrk="1" hangingPunct="1">
              <a:lnSpc>
                <a:spcPct val="80000"/>
              </a:lnSpc>
              <a:defRPr/>
            </a:pPr>
            <a:r>
              <a:rPr lang="es-ES" sz="2800" smtClean="0"/>
              <a:t>Relación directa N ingerido y N excretado. </a:t>
            </a:r>
          </a:p>
          <a:p>
            <a:pPr eaLnBrk="1" hangingPunct="1">
              <a:lnSpc>
                <a:spcPct val="80000"/>
              </a:lnSpc>
              <a:defRPr/>
            </a:pPr>
            <a:r>
              <a:rPr lang="es-ES" sz="2800" smtClean="0"/>
              <a:t>Algo de excreción de urea (&lt;20%) pero no catabolismo proteínas e independiente de comidas.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Proteinas</a:t>
            </a:r>
            <a:endParaRPr lang="es-ES" smtClean="0"/>
          </a:p>
        </p:txBody>
      </p:sp>
      <p:sp>
        <p:nvSpPr>
          <p:cNvPr id="1211395" name="Rectangle 3"/>
          <p:cNvSpPr>
            <a:spLocks noGrp="1" noChangeArrowheads="1"/>
          </p:cNvSpPr>
          <p:nvPr>
            <p:ph type="body" idx="1"/>
          </p:nvPr>
        </p:nvSpPr>
        <p:spPr/>
        <p:txBody>
          <a:bodyPr/>
          <a:lstStyle/>
          <a:p>
            <a:pPr eaLnBrk="1" hangingPunct="1">
              <a:lnSpc>
                <a:spcPct val="90000"/>
              </a:lnSpc>
              <a:defRPr/>
            </a:pPr>
            <a:r>
              <a:rPr lang="es-ES" sz="2800" smtClean="0"/>
              <a:t>Por hidrólisis, escindidas en compuestos relativamente simples, de pequeño peso, que son las unidades fundamentales constituyentes de la macromolécula. </a:t>
            </a:r>
          </a:p>
          <a:p>
            <a:pPr eaLnBrk="1" hangingPunct="1">
              <a:lnSpc>
                <a:spcPct val="90000"/>
              </a:lnSpc>
              <a:defRPr/>
            </a:pPr>
            <a:r>
              <a:rPr lang="es-ES" sz="2800" smtClean="0"/>
              <a:t>Estas unidades son los aminoácidos, de los cuales existen veinte especies diferentes y se unen entre sí mediante enlaces peptídos.</a:t>
            </a:r>
          </a:p>
          <a:p>
            <a:pPr eaLnBrk="1" hangingPunct="1">
              <a:lnSpc>
                <a:spcPct val="90000"/>
              </a:lnSpc>
              <a:defRPr/>
            </a:pPr>
            <a:r>
              <a:rPr lang="es-ES" sz="2800" smtClean="0"/>
              <a:t>Cientos y miles de estos aminoácidos pueden participar en la formación de la gran molécula polimérica de una proteína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260350"/>
            <a:ext cx="7772400" cy="1143000"/>
          </a:xfrm>
        </p:spPr>
        <p:txBody>
          <a:bodyPr/>
          <a:lstStyle/>
          <a:p>
            <a:pPr eaLnBrk="1" hangingPunct="1"/>
            <a:r>
              <a:rPr lang="es-ES_tradnl" smtClean="0"/>
              <a:t>Proteínas</a:t>
            </a:r>
            <a:endParaRPr lang="es-ES" smtClean="0"/>
          </a:p>
        </p:txBody>
      </p:sp>
      <p:sp>
        <p:nvSpPr>
          <p:cNvPr id="1212419" name="Rectangle 3"/>
          <p:cNvSpPr>
            <a:spLocks noGrp="1" noChangeArrowheads="1"/>
          </p:cNvSpPr>
          <p:nvPr>
            <p:ph type="body" sz="half" idx="1"/>
          </p:nvPr>
        </p:nvSpPr>
        <p:spPr>
          <a:xfrm>
            <a:off x="1169988" y="1296988"/>
            <a:ext cx="7772400" cy="1987550"/>
          </a:xfrm>
        </p:spPr>
        <p:txBody>
          <a:bodyPr/>
          <a:lstStyle/>
          <a:p>
            <a:pPr eaLnBrk="1" hangingPunct="1">
              <a:lnSpc>
                <a:spcPct val="90000"/>
              </a:lnSpc>
              <a:defRPr/>
            </a:pPr>
            <a:r>
              <a:rPr lang="es-ES" sz="2400" smtClean="0"/>
              <a:t>Todas contienen C, H, O y N y casi todas también S. </a:t>
            </a:r>
          </a:p>
          <a:p>
            <a:pPr eaLnBrk="1" hangingPunct="1">
              <a:lnSpc>
                <a:spcPct val="90000"/>
              </a:lnSpc>
              <a:defRPr/>
            </a:pPr>
            <a:r>
              <a:rPr lang="es-ES" sz="2400" smtClean="0"/>
              <a:t>Ligeras variaciones, contenido N representa, término medio, 16% masa molécula; 6,25g proteínas = 1 g N. Factor 6,25 utiliza para estimar cantidad proteína en una a partir de medición de N.</a:t>
            </a:r>
            <a:endParaRPr lang="es-ES_tradnl" sz="2400" smtClean="0"/>
          </a:p>
        </p:txBody>
      </p:sp>
      <p:pic>
        <p:nvPicPr>
          <p:cNvPr id="7172" name="Picture 4" descr="FG3_10"/>
          <p:cNvPicPr>
            <a:picLocks noChangeAspect="1" noChangeArrowheads="1"/>
          </p:cNvPicPr>
          <p:nvPr>
            <p:ph sz="half" idx="2"/>
          </p:nvPr>
        </p:nvPicPr>
        <p:blipFill>
          <a:blip r:embed="rId2"/>
          <a:srcRect t="30096" b="26204"/>
          <a:stretch>
            <a:fillRect/>
          </a:stretch>
        </p:blipFill>
        <p:spPr>
          <a:xfrm>
            <a:off x="900113" y="3213100"/>
            <a:ext cx="7920037" cy="2595563"/>
          </a:xfr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450"/>
            <a:ext cx="8229600" cy="1143000"/>
          </a:xfrm>
        </p:spPr>
        <p:txBody>
          <a:bodyPr/>
          <a:lstStyle/>
          <a:p>
            <a:pPr eaLnBrk="1" hangingPunct="1"/>
            <a:r>
              <a:rPr lang="es-ES" smtClean="0"/>
              <a:t>Enlace Péptido</a:t>
            </a:r>
          </a:p>
        </p:txBody>
      </p:sp>
      <p:sp>
        <p:nvSpPr>
          <p:cNvPr id="1213443" name="Rectangle 3"/>
          <p:cNvSpPr>
            <a:spLocks noGrp="1" noChangeArrowheads="1"/>
          </p:cNvSpPr>
          <p:nvPr>
            <p:ph type="body" idx="1"/>
          </p:nvPr>
        </p:nvSpPr>
        <p:spPr>
          <a:xfrm>
            <a:off x="457200" y="836613"/>
            <a:ext cx="8229600" cy="4533900"/>
          </a:xfrm>
        </p:spPr>
        <p:txBody>
          <a:bodyPr/>
          <a:lstStyle/>
          <a:p>
            <a:pPr eaLnBrk="1" hangingPunct="1">
              <a:defRPr/>
            </a:pPr>
            <a:r>
              <a:rPr lang="es-ES" sz="2800" smtClean="0"/>
              <a:t>Péptidos formados por unión de aminoácidos mediante enlace peptídico.</a:t>
            </a:r>
          </a:p>
          <a:p>
            <a:pPr eaLnBrk="1" hangingPunct="1">
              <a:defRPr/>
            </a:pPr>
            <a:r>
              <a:rPr lang="es-ES" sz="2800" smtClean="0"/>
              <a:t>Síntesis: reacción anabólica deshidratación con pérdida una molécula agua entre grupo amino de un aminoácido y carboxilo de otro</a:t>
            </a:r>
          </a:p>
          <a:p>
            <a:pPr eaLnBrk="1" hangingPunct="1">
              <a:defRPr/>
            </a:pPr>
            <a:r>
              <a:rPr lang="es-ES" sz="2800" smtClean="0"/>
              <a:t>Resultado es enlace covalente CO-NH. Podemos seguir añadiendo aminoácidos al péptido, porque siempre hay extremo NH2 terminal y COOH terminal.</a:t>
            </a:r>
          </a:p>
          <a:p>
            <a:pPr eaLnBrk="1" hangingPunct="1">
              <a:defRPr/>
            </a:pPr>
            <a:endParaRPr lang="es-ES" sz="2800" smtClean="0"/>
          </a:p>
          <a:p>
            <a:pPr eaLnBrk="1" hangingPunct="1">
              <a:defRPr/>
            </a:pPr>
            <a:endParaRPr lang="es-ES" sz="2800" smtClean="0"/>
          </a:p>
        </p:txBody>
      </p:sp>
      <p:pic>
        <p:nvPicPr>
          <p:cNvPr id="8196" name="Picture 4" descr="Imagen:enlpep1.jpg">
            <a:hlinkClick r:id="rId2" tooltip="Imagen:enlpep1.jpg"/>
          </p:cNvPr>
          <p:cNvPicPr>
            <a:picLocks noChangeAspect="1" noChangeArrowheads="1"/>
          </p:cNvPicPr>
          <p:nvPr/>
        </p:nvPicPr>
        <p:blipFill>
          <a:blip r:embed="rId3"/>
          <a:srcRect/>
          <a:stretch>
            <a:fillRect/>
          </a:stretch>
        </p:blipFill>
        <p:spPr bwMode="auto">
          <a:xfrm>
            <a:off x="250825" y="5157788"/>
            <a:ext cx="8820150" cy="1350962"/>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188913"/>
            <a:ext cx="7772400" cy="1143000"/>
          </a:xfrm>
        </p:spPr>
        <p:txBody>
          <a:bodyPr/>
          <a:lstStyle/>
          <a:p>
            <a:pPr eaLnBrk="1" hangingPunct="1"/>
            <a:r>
              <a:rPr lang="es-ES" smtClean="0"/>
              <a:t>Aminoácidos</a:t>
            </a:r>
          </a:p>
        </p:txBody>
      </p:sp>
      <p:sp>
        <p:nvSpPr>
          <p:cNvPr id="1216515" name="Rectangle 3"/>
          <p:cNvSpPr>
            <a:spLocks noGrp="1" noChangeArrowheads="1"/>
          </p:cNvSpPr>
          <p:nvPr>
            <p:ph type="body" idx="1"/>
          </p:nvPr>
        </p:nvSpPr>
        <p:spPr>
          <a:xfrm>
            <a:off x="1169988" y="1341438"/>
            <a:ext cx="7650162" cy="3455987"/>
          </a:xfrm>
        </p:spPr>
        <p:txBody>
          <a:bodyPr/>
          <a:lstStyle/>
          <a:p>
            <a:pPr eaLnBrk="1" hangingPunct="1">
              <a:lnSpc>
                <a:spcPct val="80000"/>
              </a:lnSpc>
              <a:defRPr/>
            </a:pPr>
            <a:r>
              <a:rPr lang="es-ES" sz="2400" smtClean="0"/>
              <a:t>Molécula que contiene un grupo carboxilo (-COOH) y un grupo amino (-NH3) libres.</a:t>
            </a:r>
          </a:p>
          <a:p>
            <a:pPr eaLnBrk="1" hangingPunct="1">
              <a:lnSpc>
                <a:spcPct val="80000"/>
              </a:lnSpc>
              <a:defRPr/>
            </a:pPr>
            <a:r>
              <a:rPr lang="es-ES" sz="2400" smtClean="0"/>
              <a:t>Pueden representarse en general por NH2-CHR-COOH, siendo R un radical o cadena lateral característico de cada aminoácido.</a:t>
            </a:r>
          </a:p>
          <a:p>
            <a:pPr eaLnBrk="1" hangingPunct="1">
              <a:lnSpc>
                <a:spcPct val="80000"/>
              </a:lnSpc>
              <a:defRPr/>
            </a:pPr>
            <a:r>
              <a:rPr lang="es-ES" sz="2400" smtClean="0"/>
              <a:t>Muchos aminoácidos forman proteínas (aminoácidos proteicos), mientras otros nunca se encuentran en ellas. </a:t>
            </a:r>
          </a:p>
          <a:p>
            <a:pPr eaLnBrk="1" hangingPunct="1">
              <a:lnSpc>
                <a:spcPct val="80000"/>
              </a:lnSpc>
              <a:defRPr/>
            </a:pPr>
            <a:r>
              <a:rPr lang="es-ES" sz="2400" smtClean="0"/>
              <a:t>Existen aproximadamente 20 aminoácidos distintos componiendo las proteínas</a:t>
            </a:r>
          </a:p>
        </p:txBody>
      </p:sp>
      <p:pic>
        <p:nvPicPr>
          <p:cNvPr id="9220" name="Picture 4"/>
          <p:cNvPicPr>
            <a:picLocks noChangeAspect="1" noChangeArrowheads="1"/>
          </p:cNvPicPr>
          <p:nvPr/>
        </p:nvPicPr>
        <p:blipFill>
          <a:blip r:embed="rId2"/>
          <a:srcRect/>
          <a:stretch>
            <a:fillRect/>
          </a:stretch>
        </p:blipFill>
        <p:spPr bwMode="auto">
          <a:xfrm>
            <a:off x="3276600" y="4652963"/>
            <a:ext cx="2857500" cy="2038350"/>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mtClean="0"/>
              <a:t>Clasificación Aminoácidos</a:t>
            </a:r>
          </a:p>
        </p:txBody>
      </p:sp>
      <p:sp>
        <p:nvSpPr>
          <p:cNvPr id="1217539"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s-ES" sz="2800" smtClean="0">
                <a:solidFill>
                  <a:srgbClr val="FF0000"/>
                </a:solidFill>
              </a:rPr>
              <a:t>Según propiedades de su cadena lateral:</a:t>
            </a:r>
          </a:p>
          <a:p>
            <a:pPr eaLnBrk="1" hangingPunct="1">
              <a:lnSpc>
                <a:spcPct val="80000"/>
              </a:lnSpc>
              <a:defRPr/>
            </a:pPr>
            <a:r>
              <a:rPr lang="es-ES" sz="2400" smtClean="0"/>
              <a:t>Neutros polares, hidrófilos o (polares): serina (Ser), treonina (Thr), cisteína (Cys), asparagina (Asn), tirosina (Tyr) y glutamina (Gln).</a:t>
            </a:r>
          </a:p>
          <a:p>
            <a:pPr eaLnBrk="1" hangingPunct="1">
              <a:lnSpc>
                <a:spcPct val="80000"/>
              </a:lnSpc>
              <a:defRPr/>
            </a:pPr>
            <a:r>
              <a:rPr lang="es-ES" sz="2400" smtClean="0"/>
              <a:t>Neutros no polares, apolares o hidrófobos: glicina (Gly), alanina (Ala), valina (Val), leucina (Leu), isoleucina (Ile), metionina (Met), prolina (Pro), fenilalanina (Phe) y triptófano (Trp).</a:t>
            </a:r>
          </a:p>
          <a:p>
            <a:pPr eaLnBrk="1" hangingPunct="1">
              <a:lnSpc>
                <a:spcPct val="80000"/>
              </a:lnSpc>
              <a:defRPr/>
            </a:pPr>
            <a:r>
              <a:rPr lang="es-ES" sz="2400" smtClean="0"/>
              <a:t>Con carga negativa, o ácidos: ácido aspártico (Asp) y ácido glutámico (Glu).</a:t>
            </a:r>
          </a:p>
          <a:p>
            <a:pPr eaLnBrk="1" hangingPunct="1">
              <a:lnSpc>
                <a:spcPct val="80000"/>
              </a:lnSpc>
              <a:defRPr/>
            </a:pPr>
            <a:r>
              <a:rPr lang="es-ES" sz="2400" smtClean="0"/>
              <a:t>Con carga positiva, o básicos: lisina (Lys), arginina (Arg) e histidina (His).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1949450" y="139700"/>
            <a:ext cx="5243513" cy="6584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3783</TotalTime>
  <Words>1683</Words>
  <Application>Microsoft PowerPoint</Application>
  <PresentationFormat>Presentación en pantalla (4:3)</PresentationFormat>
  <Paragraphs>148</Paragraphs>
  <Slides>33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Times New Roman</vt:lpstr>
      <vt:lpstr>Arial</vt:lpstr>
      <vt:lpstr>Wingdings</vt:lpstr>
      <vt:lpstr>Comic Sans MS</vt:lpstr>
      <vt:lpstr>Azure</vt:lpstr>
      <vt:lpstr>Proteínas</vt:lpstr>
      <vt:lpstr>Fabrizio Marcillo Morla</vt:lpstr>
      <vt:lpstr>Proteinas</vt:lpstr>
      <vt:lpstr>Proteinas</vt:lpstr>
      <vt:lpstr>Proteínas</vt:lpstr>
      <vt:lpstr>Enlace Péptido</vt:lpstr>
      <vt:lpstr>Aminoácidos</vt:lpstr>
      <vt:lpstr>Clasificación Aminoácidos</vt:lpstr>
      <vt:lpstr>Diapositiva 9</vt:lpstr>
      <vt:lpstr>Metabolismo Aminoácidos</vt:lpstr>
      <vt:lpstr>Clasificación Aminoácidos</vt:lpstr>
      <vt:lpstr>Aminoácidos Esenciales</vt:lpstr>
      <vt:lpstr>Aminoácidos No Esenciales</vt:lpstr>
      <vt:lpstr>Aminoácidos Semi-Esenciales</vt:lpstr>
      <vt:lpstr>Diapositiva 15</vt:lpstr>
      <vt:lpstr>Metabolismo Proteínas en Peces</vt:lpstr>
      <vt:lpstr>Síntesis Proteínas</vt:lpstr>
      <vt:lpstr>Síntesis Proteínas</vt:lpstr>
      <vt:lpstr>Diapositiva 19</vt:lpstr>
      <vt:lpstr>Código Genético</vt:lpstr>
      <vt:lpstr>EL CÓDIGO GÉNETICO </vt:lpstr>
      <vt:lpstr>Diapositiva 22</vt:lpstr>
      <vt:lpstr>Diapositiva 23</vt:lpstr>
      <vt:lpstr>La trascripción del ADN</vt:lpstr>
      <vt:lpstr>La traducción del ARN</vt:lpstr>
      <vt:lpstr>La traducción del ARN</vt:lpstr>
      <vt:lpstr>La trascripción  y la traducción del ADN</vt:lpstr>
      <vt:lpstr>Uso Proteína Como Energía</vt:lpstr>
      <vt:lpstr>Diapositiva 29</vt:lpstr>
      <vt:lpstr>Uso Proteína Como Energía</vt:lpstr>
      <vt:lpstr>Oxidación Aminoácidos</vt:lpstr>
      <vt:lpstr>Diapositiva 32</vt:lpstr>
      <vt:lpstr>Excreción</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kenjjime</cp:lastModifiedBy>
  <cp:revision>604</cp:revision>
  <cp:lastPrinted>1601-01-01T00:00:00Z</cp:lastPrinted>
  <dcterms:created xsi:type="dcterms:W3CDTF">2002-07-19T11:47:45Z</dcterms:created>
  <dcterms:modified xsi:type="dcterms:W3CDTF">2010-01-29T18:18:52Z</dcterms:modified>
</cp:coreProperties>
</file>