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34" r:id="rId2"/>
    <p:sldId id="335" r:id="rId3"/>
    <p:sldId id="311" r:id="rId4"/>
    <p:sldId id="312" r:id="rId5"/>
    <p:sldId id="309" r:id="rId6"/>
    <p:sldId id="310" r:id="rId7"/>
    <p:sldId id="313" r:id="rId8"/>
    <p:sldId id="314" r:id="rId9"/>
    <p:sldId id="315" r:id="rId10"/>
    <p:sldId id="319" r:id="rId11"/>
    <p:sldId id="320" r:id="rId12"/>
    <p:sldId id="316" r:id="rId13"/>
    <p:sldId id="317" r:id="rId14"/>
    <p:sldId id="322" r:id="rId15"/>
    <p:sldId id="321" r:id="rId16"/>
    <p:sldId id="323" r:id="rId17"/>
    <p:sldId id="326" r:id="rId18"/>
    <p:sldId id="324" r:id="rId19"/>
    <p:sldId id="325" r:id="rId20"/>
    <p:sldId id="318" r:id="rId21"/>
    <p:sldId id="327" r:id="rId22"/>
    <p:sldId id="328" r:id="rId23"/>
    <p:sldId id="331" r:id="rId24"/>
    <p:sldId id="33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F0000"/>
      </a:buClr>
      <a:buSzPct val="75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66"/>
    <a:srgbClr val="0000FF"/>
    <a:srgbClr val="000066"/>
    <a:srgbClr val="000099"/>
    <a:srgbClr val="0033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2787"/>
    <p:restoredTop sz="90990" autoAdjust="0"/>
  </p:normalViewPr>
  <p:slideViewPr>
    <p:cSldViewPr>
      <p:cViewPr varScale="1">
        <p:scale>
          <a:sx n="71" d="100"/>
          <a:sy n="71" d="100"/>
        </p:scale>
        <p:origin x="-1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AACD9F28-69DD-4668-9585-6016A965C04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76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EB999464-2EF7-43B0-A6E7-3830B40F39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8FF15-2168-49AF-A019-8D493D2749B3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43551-918C-4857-A3C4-30C761A42C07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  <a:effectLst/>
              </a:defRPr>
            </a:lvl1pPr>
          </a:lstStyle>
          <a:p>
            <a:pPr>
              <a:defRPr/>
            </a:pPr>
            <a:fld id="{98E54FDD-9BBE-43EA-A98A-50A203E3B00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77050" y="-228600"/>
            <a:ext cx="1962150" cy="6934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0600" y="-228600"/>
            <a:ext cx="5734050" cy="6934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066800"/>
            <a:ext cx="38100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066800"/>
            <a:ext cx="38100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/>
            </a:p>
          </p:txBody>
        </p:sp>
        <p:grpSp>
          <p:nvGrpSpPr>
            <p:cNvPr id="1030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066800"/>
            <a:ext cx="7772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order=ASC&amp;rpp=20&amp;value=Marcillo+Morla%2C+Fabrizi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b="1" smtClean="0"/>
              <a:t>Recursos Humanos</a:t>
            </a:r>
            <a:br>
              <a:rPr lang="es-ES_tradnl" b="1" smtClean="0"/>
            </a:br>
            <a:r>
              <a:rPr lang="en-US" smtClean="0"/>
              <a:t>Administración RRHH</a:t>
            </a:r>
            <a:endParaRPr lang="es-ES_tradnl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34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barcillo@gmail.com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(593-9) 4194239</a:t>
            </a:r>
          </a:p>
          <a:p>
            <a:pPr>
              <a:buFont typeface="Wingdings" pitchFamily="2" charset="2"/>
              <a:buNone/>
              <a:defRPr/>
            </a:pP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Politicas RRHH</a:t>
            </a:r>
            <a:endParaRPr lang="es-ES_tradnl" smtClean="0"/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534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Políticas </a:t>
            </a:r>
            <a:r>
              <a:rPr lang="en-US" sz="2400" smtClean="0"/>
              <a:t>A</a:t>
            </a:r>
            <a:r>
              <a:rPr lang="es-ES_tradnl" sz="2400" smtClean="0"/>
              <a:t>plicación </a:t>
            </a:r>
            <a:r>
              <a:rPr lang="en-US" sz="2400" smtClean="0"/>
              <a:t>RRHH:</a:t>
            </a:r>
            <a:endParaRPr lang="es-ES_tradnl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</a:t>
            </a:r>
            <a:r>
              <a:rPr lang="es-ES_tradnl" sz="2000" smtClean="0"/>
              <a:t>equisitos  básicos (intelectuales, físicos, etc.) para desempeño tareas y funciones de cargos.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Criterios planeación, distribución y traslado interno</a:t>
            </a:r>
            <a:r>
              <a:rPr lang="en-US" sz="2000" smtClean="0"/>
              <a:t>:</a:t>
            </a:r>
            <a:r>
              <a:rPr lang="es-ES_tradnl" sz="2000" smtClean="0"/>
              <a:t> </a:t>
            </a:r>
            <a:r>
              <a:rPr lang="en-US" sz="2000" smtClean="0"/>
              <a:t>P</a:t>
            </a:r>
            <a:r>
              <a:rPr lang="es-ES_tradnl" sz="2000" smtClean="0"/>
              <a:t>osición inicial</a:t>
            </a:r>
            <a:r>
              <a:rPr lang="en-US" sz="2000" smtClean="0"/>
              <a:t>,</a:t>
            </a:r>
            <a:r>
              <a:rPr lang="es-ES_tradnl" sz="2000" smtClean="0"/>
              <a:t> plan carrera, posibles oportunidades futuras </a:t>
            </a:r>
            <a:r>
              <a:rPr lang="en-US" sz="2000" smtClean="0"/>
              <a:t>en </a:t>
            </a:r>
            <a:r>
              <a:rPr lang="es-ES_tradnl" sz="2000" smtClean="0"/>
              <a:t>organización.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Criterios evaluación calidad y adecuación </a:t>
            </a:r>
            <a:r>
              <a:rPr lang="en-US" sz="2000" smtClean="0"/>
              <a:t>RRHH </a:t>
            </a:r>
            <a:r>
              <a:rPr lang="es-ES_tradnl" sz="2000" smtClean="0"/>
              <a:t>mediante evaluación desempeño.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Políticas mantenimiento </a:t>
            </a:r>
            <a:r>
              <a:rPr lang="en-US" sz="2400" smtClean="0"/>
              <a:t>RRHH:</a:t>
            </a:r>
            <a:endParaRPr lang="es-ES_tradnl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</a:t>
            </a:r>
            <a:r>
              <a:rPr lang="es-ES_tradnl" sz="2000" smtClean="0"/>
              <a:t>emuneración directa</a:t>
            </a:r>
            <a:r>
              <a:rPr lang="en-US" sz="2000" smtClean="0"/>
              <a:t>: </a:t>
            </a:r>
            <a:r>
              <a:rPr lang="es-ES_tradnl" sz="2000" smtClean="0"/>
              <a:t>evaluación cargo</a:t>
            </a:r>
            <a:r>
              <a:rPr lang="en-US" sz="2000" smtClean="0"/>
              <a:t>,</a:t>
            </a:r>
            <a:r>
              <a:rPr lang="es-ES_tradnl" sz="2000" smtClean="0"/>
              <a:t> mercado trabajo y posición </a:t>
            </a:r>
            <a:r>
              <a:rPr lang="en-US" sz="2000" smtClean="0"/>
              <a:t>Cia.</a:t>
            </a:r>
            <a:r>
              <a:rPr lang="es-ES_tradnl" sz="2000" smtClean="0"/>
              <a:t> frente a esas variables.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</a:t>
            </a:r>
            <a:r>
              <a:rPr lang="es-ES_tradnl" sz="2000" smtClean="0"/>
              <a:t>emuneración indirecta</a:t>
            </a:r>
            <a:r>
              <a:rPr lang="en-US" sz="2000" smtClean="0"/>
              <a:t>: </a:t>
            </a:r>
            <a:r>
              <a:rPr lang="es-ES_tradnl" sz="2000" smtClean="0"/>
              <a:t>programas </a:t>
            </a:r>
            <a:r>
              <a:rPr lang="en-US" sz="2000" smtClean="0"/>
              <a:t>BBSS </a:t>
            </a:r>
            <a:r>
              <a:rPr lang="es-ES_tradnl" sz="2000" smtClean="0"/>
              <a:t>adecuados necesidades cargos </a:t>
            </a:r>
            <a:r>
              <a:rPr lang="en-US" sz="2000" smtClean="0"/>
              <a:t>Cia,</a:t>
            </a:r>
            <a:r>
              <a:rPr lang="es-ES_tradnl" sz="2000" smtClean="0"/>
              <a:t> posición organización frente prácticas mercado laboral.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</a:t>
            </a:r>
            <a:r>
              <a:rPr lang="es-ES_tradnl" sz="2000" smtClean="0"/>
              <a:t>igiene y seguridad</a:t>
            </a:r>
            <a:r>
              <a:rPr lang="en-US" sz="2000" smtClean="0"/>
              <a:t>: C</a:t>
            </a:r>
            <a:r>
              <a:rPr lang="es-ES_tradnl" sz="2000" smtClean="0"/>
              <a:t>ondiciones físicas, ambientales </a:t>
            </a:r>
            <a:r>
              <a:rPr lang="en-US" sz="2000" smtClean="0"/>
              <a:t>y </a:t>
            </a:r>
            <a:r>
              <a:rPr lang="es-ES_tradnl" sz="2000" smtClean="0"/>
              <a:t>funcion</a:t>
            </a:r>
            <a:r>
              <a:rPr lang="en-US" sz="2000" smtClean="0"/>
              <a:t>ales</a:t>
            </a:r>
            <a:r>
              <a:rPr lang="es-ES_tradnl" sz="2000" smtClean="0"/>
              <a:t> </a:t>
            </a:r>
            <a:r>
              <a:rPr lang="en-US" sz="2000" smtClean="0"/>
              <a:t>de </a:t>
            </a:r>
            <a:r>
              <a:rPr lang="es-ES_tradnl" sz="2000" smtClean="0"/>
              <a:t>conjunto cargos </a:t>
            </a:r>
            <a:r>
              <a:rPr lang="en-US" sz="2000" smtClean="0"/>
              <a:t>Cia</a:t>
            </a:r>
            <a:r>
              <a:rPr lang="es-ES_tradnl" sz="200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Motivacion:</a:t>
            </a:r>
            <a:r>
              <a:rPr lang="es-ES_tradnl" sz="2000" smtClean="0"/>
              <a:t> moral alt</a:t>
            </a:r>
            <a:r>
              <a:rPr lang="en-US" sz="2000" smtClean="0"/>
              <a:t>a</a:t>
            </a:r>
            <a:r>
              <a:rPr lang="es-ES_tradnl" sz="2000" smtClean="0"/>
              <a:t>, participativa y productiva dentro clima organizacional adecuado.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Buenas relaciones con sindicatos y representantes personal.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Politicas RRHH</a:t>
            </a:r>
            <a:endParaRPr lang="es-ES_tradnl" smtClean="0"/>
          </a:p>
        </p:txBody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smtClean="0"/>
              <a:t>Políticas </a:t>
            </a:r>
            <a:r>
              <a:rPr lang="en-US" sz="2800" smtClean="0"/>
              <a:t>D</a:t>
            </a:r>
            <a:r>
              <a:rPr lang="es-ES_tradnl" sz="2800" smtClean="0"/>
              <a:t>esarrollo </a:t>
            </a:r>
            <a:r>
              <a:rPr lang="en-US" sz="2800" smtClean="0"/>
              <a:t>RRHH:</a:t>
            </a:r>
            <a:endParaRPr lang="es-ES_tradnl" sz="2800" smtClean="0"/>
          </a:p>
          <a:p>
            <a:pPr lvl="1" eaLnBrk="1" hangingPunct="1">
              <a:defRPr/>
            </a:pPr>
            <a:r>
              <a:rPr lang="es-ES_tradnl" sz="2400" smtClean="0"/>
              <a:t>Criterios </a:t>
            </a:r>
            <a:r>
              <a:rPr lang="en-US" sz="2400" smtClean="0"/>
              <a:t>D</a:t>
            </a:r>
            <a:r>
              <a:rPr lang="es-ES_tradnl" sz="2400" smtClean="0"/>
              <a:t>iagnóstico y programación preparación y rotación</a:t>
            </a:r>
            <a:r>
              <a:rPr lang="en-US" sz="2400" smtClean="0"/>
              <a:t>: D</a:t>
            </a:r>
            <a:r>
              <a:rPr lang="es-ES_tradnl" sz="2400" smtClean="0"/>
              <a:t>esempeño tareas y funciones.</a:t>
            </a:r>
          </a:p>
          <a:p>
            <a:pPr lvl="1" eaLnBrk="1" hangingPunct="1">
              <a:defRPr/>
            </a:pPr>
            <a:r>
              <a:rPr lang="es-ES_tradnl" sz="2400" smtClean="0"/>
              <a:t>Criterios desarrollo mediano y largo plazo</a:t>
            </a:r>
            <a:r>
              <a:rPr lang="en-US" sz="2400" smtClean="0"/>
              <a:t>: D</a:t>
            </a:r>
            <a:r>
              <a:rPr lang="es-ES_tradnl" sz="2400" smtClean="0"/>
              <a:t>esarrollo continuo potencial humano</a:t>
            </a:r>
            <a:r>
              <a:rPr lang="en-US" sz="2400" smtClean="0"/>
              <a:t> y avance gradual posición</a:t>
            </a:r>
            <a:r>
              <a:rPr lang="es-ES_tradnl" sz="2400" smtClean="0"/>
              <a:t>.</a:t>
            </a:r>
          </a:p>
          <a:p>
            <a:pPr lvl="1" eaLnBrk="1" hangingPunct="1">
              <a:defRPr/>
            </a:pPr>
            <a:r>
              <a:rPr lang="en-US" sz="2400" smtClean="0"/>
              <a:t>C</a:t>
            </a:r>
            <a:r>
              <a:rPr lang="es-ES_tradnl" sz="2400" smtClean="0"/>
              <a:t>ondiciones garantizar buena marcha y excelencia organizaci</a:t>
            </a:r>
            <a:r>
              <a:rPr lang="en-US" sz="2400" smtClean="0"/>
              <a:t>ó</a:t>
            </a:r>
            <a:r>
              <a:rPr lang="es-ES_tradnl" sz="2400" smtClean="0"/>
              <a:t>n</a:t>
            </a:r>
            <a:r>
              <a:rPr lang="en-US" sz="2400" smtClean="0"/>
              <a:t>: C</a:t>
            </a:r>
            <a:r>
              <a:rPr lang="es-ES_tradnl" sz="2400" smtClean="0"/>
              <a:t>ambio comportamiento miembros.</a:t>
            </a:r>
          </a:p>
          <a:p>
            <a:pPr eaLnBrk="1" hangingPunct="1">
              <a:defRPr/>
            </a:pPr>
            <a:r>
              <a:rPr lang="es-ES_tradnl" sz="2800" smtClean="0"/>
              <a:t>Políticas </a:t>
            </a:r>
            <a:r>
              <a:rPr lang="en-US" sz="2800" smtClean="0"/>
              <a:t>C</a:t>
            </a:r>
            <a:r>
              <a:rPr lang="es-ES_tradnl" sz="2800" smtClean="0"/>
              <a:t>ontrol </a:t>
            </a:r>
            <a:r>
              <a:rPr lang="en-US" sz="2800" smtClean="0"/>
              <a:t>RRHH:</a:t>
            </a:r>
            <a:endParaRPr lang="es-ES_tradnl" sz="2800" smtClean="0"/>
          </a:p>
          <a:p>
            <a:pPr lvl="1" eaLnBrk="1" hangingPunct="1">
              <a:defRPr/>
            </a:pPr>
            <a:r>
              <a:rPr lang="en-US" sz="2400" smtClean="0"/>
              <a:t>M</a:t>
            </a:r>
            <a:r>
              <a:rPr lang="es-ES_tradnl" sz="2400" smtClean="0"/>
              <a:t>antener base datos </a:t>
            </a:r>
            <a:r>
              <a:rPr lang="en-US" sz="2400" smtClean="0"/>
              <a:t>para dar </a:t>
            </a:r>
            <a:r>
              <a:rPr lang="es-ES_tradnl" sz="2400" smtClean="0"/>
              <a:t>información para realizar análisis cuantitativo y cualitativo fuerza laboral</a:t>
            </a:r>
            <a:r>
              <a:rPr lang="en-US" sz="2400" smtClean="0"/>
              <a:t>.</a:t>
            </a:r>
            <a:r>
              <a:rPr lang="es-ES_tradnl" sz="2400" smtClean="0"/>
              <a:t> 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A</a:t>
            </a:r>
            <a:r>
              <a:rPr lang="es-ES_tradnl" sz="2400" smtClean="0"/>
              <a:t>uditoria permanente a la aplicación y  adecuación políticas y procedimientos relacionados </a:t>
            </a:r>
            <a:r>
              <a:rPr lang="en-US" sz="2400" smtClean="0"/>
              <a:t>RRHH</a:t>
            </a:r>
            <a:r>
              <a:rPr lang="es-ES_tradnl" sz="2400" smtClean="0"/>
              <a:t>.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Procedimientos RRHH</a:t>
            </a:r>
            <a:endParaRPr lang="es-ES_tradnl" smtClean="0"/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6868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400" smtClean="0"/>
              <a:t>A partir de políticas, definir procedimientos </a:t>
            </a:r>
            <a:r>
              <a:rPr lang="en-US" sz="2400" smtClean="0"/>
              <a:t>(</a:t>
            </a:r>
            <a:r>
              <a:rPr lang="es-ES_tradnl" sz="2400" smtClean="0"/>
              <a:t>caminos </a:t>
            </a:r>
            <a:r>
              <a:rPr lang="en-US" sz="2400" smtClean="0"/>
              <a:t>de </a:t>
            </a:r>
            <a:r>
              <a:rPr lang="es-ES_tradnl" sz="2400" smtClean="0"/>
              <a:t>acción</a:t>
            </a:r>
            <a:r>
              <a:rPr lang="en-US" sz="2400" smtClean="0"/>
              <a:t>):</a:t>
            </a:r>
            <a:r>
              <a:rPr lang="es-ES_tradnl" sz="2400" smtClean="0"/>
              <a:t> orientar desempeño operaciones </a:t>
            </a:r>
            <a:r>
              <a:rPr lang="en-US" sz="2400" smtClean="0"/>
              <a:t>basados en metas</a:t>
            </a:r>
            <a:r>
              <a:rPr lang="es-ES_tradnl" sz="2400" smtClean="0"/>
              <a:t> organización .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P</a:t>
            </a:r>
            <a:r>
              <a:rPr lang="es-ES_tradnl" sz="2400" smtClean="0"/>
              <a:t>lan permanente para orientar en ejecución tareas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Ejemplos: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M</a:t>
            </a:r>
            <a:r>
              <a:rPr lang="es-ES_tradnl" sz="2000" smtClean="0"/>
              <a:t>anual empleado (Reglamento interno):</a:t>
            </a:r>
            <a:r>
              <a:rPr lang="en-US" sz="2000" smtClean="0"/>
              <a:t> C</a:t>
            </a:r>
            <a:r>
              <a:rPr lang="es-ES_tradnl" sz="2000" smtClean="0"/>
              <a:t>omportamiento acepta</a:t>
            </a:r>
            <a:r>
              <a:rPr lang="en-US" sz="2000" smtClean="0"/>
              <a:t>do</a:t>
            </a:r>
            <a:r>
              <a:rPr lang="es-ES_tradnl" sz="2000" smtClean="0"/>
              <a:t> o no</a:t>
            </a:r>
            <a:r>
              <a:rPr lang="en-US" sz="2000" smtClean="0"/>
              <a:t> en Cia</a:t>
            </a:r>
            <a:r>
              <a:rPr lang="es-ES_tradnl" sz="200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Oportunidades equitativas</a:t>
            </a:r>
            <a:r>
              <a:rPr lang="en-US" sz="2000" smtClean="0"/>
              <a:t>: Al </a:t>
            </a:r>
            <a:r>
              <a:rPr lang="es-ES_tradnl" sz="2000" smtClean="0"/>
              <a:t>contrata</a:t>
            </a:r>
            <a:r>
              <a:rPr lang="en-US" sz="2000" smtClean="0"/>
              <a:t>r</a:t>
            </a:r>
            <a:r>
              <a:rPr lang="es-ES_tradnl" sz="2000" smtClean="0"/>
              <a:t> y promociona</a:t>
            </a:r>
            <a:r>
              <a:rPr lang="en-US" sz="2000" smtClean="0"/>
              <a:t>r</a:t>
            </a:r>
            <a:r>
              <a:rPr lang="es-ES_tradnl" sz="2000" smtClean="0"/>
              <a:t> asegurarse  brinda mismas oportunidades </a:t>
            </a:r>
            <a:r>
              <a:rPr lang="en-US" sz="2000" smtClean="0"/>
              <a:t>rodos sexos, edades religiones</a:t>
            </a:r>
            <a:r>
              <a:rPr lang="es-ES_tradnl" sz="2000" smtClean="0"/>
              <a:t>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Vestimenta</a:t>
            </a:r>
            <a:r>
              <a:rPr lang="en-US" sz="2000" smtClean="0"/>
              <a:t>: C</a:t>
            </a:r>
            <a:r>
              <a:rPr lang="es-ES_tradnl" sz="2000" smtClean="0"/>
              <a:t>ada vez más informal; </a:t>
            </a:r>
            <a:r>
              <a:rPr lang="en-US" sz="2000" smtClean="0"/>
              <a:t>pero </a:t>
            </a:r>
            <a:r>
              <a:rPr lang="es-ES_tradnl" sz="2000" smtClean="0"/>
              <a:t>cada</a:t>
            </a:r>
            <a:r>
              <a:rPr lang="en-US" sz="2000" smtClean="0"/>
              <a:t> Cia</a:t>
            </a:r>
            <a:r>
              <a:rPr lang="es-ES_tradnl" sz="2000" smtClean="0"/>
              <a:t> fija </a:t>
            </a:r>
            <a:r>
              <a:rPr lang="en-US" sz="2000" smtClean="0"/>
              <a:t>sus</a:t>
            </a:r>
            <a:r>
              <a:rPr lang="es-ES_tradnl" sz="2000" smtClean="0"/>
              <a:t> reglas. 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Evite políticas </a:t>
            </a:r>
            <a:r>
              <a:rPr lang="en-US" sz="2000" smtClean="0"/>
              <a:t>sobre</a:t>
            </a:r>
            <a:r>
              <a:rPr lang="es-ES_tradnl" sz="2000" smtClean="0"/>
              <a:t> uso personal teléfono. Si t</a:t>
            </a:r>
            <a:r>
              <a:rPr lang="en-US" sz="2000" smtClean="0"/>
              <a:t>iene  </a:t>
            </a:r>
            <a:r>
              <a:rPr lang="es-ES_tradnl" sz="2000" smtClean="0"/>
              <a:t>empleado desleal, debe observarlo desde todos ángulos y no sol</a:t>
            </a:r>
            <a:r>
              <a:rPr lang="en-US" sz="2000" smtClean="0"/>
              <a:t>o por </a:t>
            </a:r>
            <a:r>
              <a:rPr lang="es-ES_tradnl" sz="2000" smtClean="0"/>
              <a:t>uso teléfono.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I</a:t>
            </a:r>
            <a:r>
              <a:rPr lang="es-ES_tradnl" sz="2000" smtClean="0"/>
              <a:t>mposible evitar personas trabajan juntas tengan citas. </a:t>
            </a:r>
            <a:r>
              <a:rPr lang="en-US" sz="2000" smtClean="0"/>
              <a:t>M</a:t>
            </a:r>
            <a:r>
              <a:rPr lang="es-ES_tradnl" sz="2000" smtClean="0"/>
              <a:t>ás eficiente fijar políticas de vínculos familiares.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Fumar. Establezca una política clara. </a:t>
            </a:r>
            <a:r>
              <a:rPr lang="en-US" sz="2000" smtClean="0"/>
              <a:t>I</a:t>
            </a:r>
            <a:r>
              <a:rPr lang="es-ES_tradnl" sz="2000" smtClean="0"/>
              <a:t>nform</a:t>
            </a:r>
            <a:r>
              <a:rPr lang="en-US" sz="2000" smtClean="0"/>
              <a:t>e</a:t>
            </a:r>
            <a:r>
              <a:rPr lang="es-ES_tradnl" sz="2000" smtClean="0"/>
              <a:t> </a:t>
            </a:r>
            <a:r>
              <a:rPr lang="en-US" sz="2000" smtClean="0"/>
              <a:t>a </a:t>
            </a:r>
            <a:r>
              <a:rPr lang="es-ES_tradnl" sz="2000" smtClean="0"/>
              <a:t>nuevos empleados sobre su decisión.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000" smtClean="0"/>
              <a:t>Establezca límite suma dispuesto a prestar a empleado</a:t>
            </a:r>
            <a:r>
              <a:rPr lang="en-US" sz="2000" smtClean="0"/>
              <a:t>s</a:t>
            </a:r>
            <a:r>
              <a:rPr lang="es-ES_tradnl" sz="2000" smtClean="0"/>
              <a:t>, anticipos sueldo u otros préstamos más largo plazo.</a:t>
            </a:r>
            <a:endParaRPr lang="es-ES_tradnl" sz="1800" smtClean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Funciones Administrador RRHH</a:t>
            </a:r>
            <a:endParaRPr lang="es-ES_tradnl" smtClean="0"/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F</a:t>
            </a:r>
            <a:r>
              <a:rPr lang="en-US" sz="2800" smtClean="0"/>
              <a:t>uncion de Empleo: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</a:t>
            </a:r>
            <a:r>
              <a:rPr lang="es-ES_tradnl" sz="2400" smtClean="0"/>
              <a:t>ograr todos puestos cubiertos por personal idóneo, de acuerdo planeación </a:t>
            </a:r>
            <a:r>
              <a:rPr lang="en-US" sz="2400" smtClean="0"/>
              <a:t>RRHH.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S</a:t>
            </a:r>
            <a:r>
              <a:rPr lang="en-US" sz="2800" smtClean="0"/>
              <a:t>ubfunciones</a:t>
            </a:r>
            <a:r>
              <a:rPr lang="es-ES_tradnl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Reclutamiento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Buscar y atraer solicitantes capaces cubrir las vacantes que se presenten.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Selección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Analizar habilidades y capacidades solicitantes </a:t>
            </a:r>
            <a:r>
              <a:rPr lang="en-US" sz="2000" smtClean="0"/>
              <a:t>y</a:t>
            </a:r>
            <a:r>
              <a:rPr lang="es-ES_tradnl" sz="2000" smtClean="0"/>
              <a:t> decidir cuáles tienen mayor potencial para desempeño puesto.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Inducción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D</a:t>
            </a:r>
            <a:r>
              <a:rPr lang="es-ES_tradnl" sz="2000" smtClean="0"/>
              <a:t>ar información necesaria a nuevo</a:t>
            </a:r>
            <a:r>
              <a:rPr lang="en-US" sz="2000" smtClean="0"/>
              <a:t> empleado </a:t>
            </a:r>
            <a:r>
              <a:rPr lang="es-ES_tradnl" sz="2000" smtClean="0"/>
              <a:t>y realizar actividades para lograr su rápida incorporación a grupos sociales </a:t>
            </a:r>
            <a:r>
              <a:rPr lang="en-US" sz="2000" smtClean="0"/>
              <a:t>de</a:t>
            </a:r>
            <a:r>
              <a:rPr lang="es-ES_tradnl" sz="2000" smtClean="0"/>
              <a:t> su medio trabajo, </a:t>
            </a:r>
            <a:r>
              <a:rPr lang="en-US" sz="2000" smtClean="0"/>
              <a:t>para </a:t>
            </a:r>
            <a:r>
              <a:rPr lang="es-ES_tradnl" sz="2000" smtClean="0"/>
              <a:t>lograr identificación entre nuevo miembro y la organización.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Funciones Administrador RRHH</a:t>
            </a:r>
            <a:endParaRPr lang="es-ES_tradnl" smtClean="0"/>
          </a:p>
        </p:txBody>
      </p:sp>
      <p:sp>
        <p:nvSpPr>
          <p:cNvPr id="973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82296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F</a:t>
            </a:r>
            <a:r>
              <a:rPr lang="en-US" smtClean="0"/>
              <a:t>uncion de Empleo:</a:t>
            </a:r>
            <a:endParaRPr lang="es-ES_tradnl" smtClean="0"/>
          </a:p>
          <a:p>
            <a:pPr lvl="1" eaLnBrk="1" hangingPunct="1">
              <a:defRPr/>
            </a:pPr>
            <a:r>
              <a:rPr lang="es-ES_tradnl" smtClean="0"/>
              <a:t>Integración.</a:t>
            </a:r>
          </a:p>
          <a:p>
            <a:pPr lvl="2" eaLnBrk="1" hangingPunct="1">
              <a:defRPr/>
            </a:pPr>
            <a:r>
              <a:rPr lang="es-ES_tradnl" smtClean="0"/>
              <a:t>Asignar puestos en que mejor utilicen </a:t>
            </a:r>
            <a:r>
              <a:rPr lang="en-US" smtClean="0"/>
              <a:t>capacidades</a:t>
            </a:r>
            <a:r>
              <a:rPr lang="es-ES_tradnl" smtClean="0"/>
              <a:t>. Buscar desarrollo integral y estar pendiente movimientos permitan mejor posición para desarrollo, </a:t>
            </a:r>
            <a:r>
              <a:rPr lang="en-US" smtClean="0"/>
              <a:t>Cia </a:t>
            </a:r>
            <a:r>
              <a:rPr lang="es-ES_tradnl" smtClean="0"/>
              <a:t>y colectividad.</a:t>
            </a:r>
          </a:p>
          <a:p>
            <a:pPr lvl="1" eaLnBrk="1" hangingPunct="1">
              <a:defRPr/>
            </a:pPr>
            <a:r>
              <a:rPr lang="es-ES_tradnl" smtClean="0"/>
              <a:t>Vencimiento de contratos de trabajo</a:t>
            </a:r>
            <a:r>
              <a:rPr lang="en-US" smtClean="0"/>
              <a:t>:</a:t>
            </a:r>
            <a:endParaRPr lang="es-ES_tradnl" smtClean="0"/>
          </a:p>
          <a:p>
            <a:pPr lvl="2" eaLnBrk="1" hangingPunct="1">
              <a:defRPr/>
            </a:pPr>
            <a:r>
              <a:rPr lang="en-US" smtClean="0"/>
              <a:t>H</a:t>
            </a:r>
            <a:r>
              <a:rPr lang="es-ES_tradnl" smtClean="0"/>
              <a:t>acerse forma más conveniente para </a:t>
            </a:r>
            <a:r>
              <a:rPr lang="en-US" smtClean="0"/>
              <a:t>Cia y </a:t>
            </a:r>
            <a:r>
              <a:rPr lang="es-ES_tradnl" smtClean="0"/>
              <a:t>trabajador, de acuerdo a la ley.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Funciones Administrador RRHH</a:t>
            </a:r>
            <a:endParaRPr lang="es-ES_tradnl" smtClean="0"/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4582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F</a:t>
            </a:r>
            <a:r>
              <a:rPr lang="en-US" sz="2800" smtClean="0"/>
              <a:t>uncion Administración Salarios: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Lograr todos trabajadores justa y equitativamente compensados mediante sistemas remuneración racional y de acuerdo a esfuerzo, eficiencia, responsabilidad y condiciones trabajo </a:t>
            </a:r>
            <a:r>
              <a:rPr lang="en-US" sz="2400" smtClean="0"/>
              <a:t>c/ </a:t>
            </a:r>
            <a:r>
              <a:rPr lang="es-ES_tradnl" sz="2400" smtClean="0"/>
              <a:t>puesto.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S</a:t>
            </a:r>
            <a:r>
              <a:rPr lang="en-US" sz="2800" smtClean="0"/>
              <a:t>ubfunciones</a:t>
            </a:r>
            <a:r>
              <a:rPr lang="es-ES_tradnl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Asignación de funciones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Asignar oficialmente a </a:t>
            </a:r>
            <a:r>
              <a:rPr lang="en-US" sz="2000" smtClean="0"/>
              <a:t>c/</a:t>
            </a:r>
            <a:r>
              <a:rPr lang="es-ES_tradnl" sz="2000" smtClean="0"/>
              <a:t> trabajador puesto clara y precisamente definido </a:t>
            </a:r>
            <a:r>
              <a:rPr lang="en-US" sz="2000" smtClean="0"/>
              <a:t>(</a:t>
            </a:r>
            <a:r>
              <a:rPr lang="es-ES_tradnl" sz="2000" smtClean="0"/>
              <a:t>responsabilidades, obligaciones, operaciones y condiciones de trabajo</a:t>
            </a:r>
            <a:r>
              <a:rPr lang="en-US" sz="2000" smtClean="0"/>
              <a:t>)</a:t>
            </a:r>
            <a:r>
              <a:rPr lang="es-ES_tradnl" sz="200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Determinación de salarios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Asignar valors monetario a puestos</a:t>
            </a:r>
            <a:r>
              <a:rPr lang="en-US" sz="2000" smtClean="0"/>
              <a:t>:</a:t>
            </a:r>
            <a:r>
              <a:rPr lang="es-ES_tradnl" sz="2000" smtClean="0"/>
              <a:t> justo y equitativo relación otras posiciones </a:t>
            </a:r>
            <a:r>
              <a:rPr lang="en-US" sz="2000" smtClean="0"/>
              <a:t>Cia </a:t>
            </a:r>
            <a:r>
              <a:rPr lang="es-ES_tradnl" sz="2000" smtClean="0"/>
              <a:t>y a puestos similares en mercado trabajo.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Calificación de méritos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Evaluar, mediante medios objetivos, actuación </a:t>
            </a:r>
            <a:r>
              <a:rPr lang="en-US" sz="2000" smtClean="0"/>
              <a:t>c/ </a:t>
            </a:r>
            <a:r>
              <a:rPr lang="es-ES_tradnl" sz="2000" smtClean="0"/>
              <a:t>trabajador ante obligaciones y responsabilidades de su puesto.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Funciones Administrador RRHH</a:t>
            </a:r>
            <a:endParaRPr lang="es-ES_tradnl" smtClean="0"/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4582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s-ES_tradnl" smtClean="0"/>
              <a:t>F</a:t>
            </a:r>
            <a:r>
              <a:rPr lang="en-US" smtClean="0"/>
              <a:t>uncion Administración Salarios:</a:t>
            </a:r>
            <a:endParaRPr lang="es-ES_tradnl" smtClean="0"/>
          </a:p>
          <a:p>
            <a:pPr lvl="1" eaLnBrk="1" hangingPunct="1">
              <a:defRPr/>
            </a:pPr>
            <a:r>
              <a:rPr lang="es-ES_tradnl" smtClean="0"/>
              <a:t>Incentivos y premios</a:t>
            </a:r>
            <a:r>
              <a:rPr lang="en-US" smtClean="0"/>
              <a:t>:</a:t>
            </a:r>
            <a:endParaRPr lang="es-ES_tradnl" smtClean="0"/>
          </a:p>
          <a:p>
            <a:pPr lvl="2" eaLnBrk="1" hangingPunct="1">
              <a:defRPr/>
            </a:pPr>
            <a:r>
              <a:rPr lang="es-ES_tradnl" smtClean="0"/>
              <a:t>Proveer incentivos monetarios a los sueldos básicos para motivar la iniciativa y el mejor logro de los objetivos.</a:t>
            </a:r>
          </a:p>
          <a:p>
            <a:pPr lvl="1" eaLnBrk="1" hangingPunct="1">
              <a:defRPr/>
            </a:pPr>
            <a:r>
              <a:rPr lang="es-ES_tradnl" smtClean="0"/>
              <a:t>Control de asistencia</a:t>
            </a:r>
            <a:r>
              <a:rPr lang="en-US" smtClean="0"/>
              <a:t>:</a:t>
            </a:r>
            <a:endParaRPr lang="es-ES_tradnl" smtClean="0"/>
          </a:p>
          <a:p>
            <a:pPr lvl="2" eaLnBrk="1" hangingPunct="1">
              <a:defRPr/>
            </a:pPr>
            <a:r>
              <a:rPr lang="en-US" smtClean="0"/>
              <a:t>H</a:t>
            </a:r>
            <a:r>
              <a:rPr lang="es-ES_tradnl" smtClean="0"/>
              <a:t>orario</a:t>
            </a:r>
            <a:r>
              <a:rPr lang="en-US" smtClean="0"/>
              <a:t>s</a:t>
            </a:r>
            <a:r>
              <a:rPr lang="es-ES_tradnl" smtClean="0"/>
              <a:t> trabajo</a:t>
            </a:r>
            <a:r>
              <a:rPr lang="en-US" smtClean="0"/>
              <a:t>s</a:t>
            </a:r>
            <a:r>
              <a:rPr lang="es-ES_tradnl" smtClean="0"/>
              <a:t> y periodo</a:t>
            </a:r>
            <a:r>
              <a:rPr lang="en-US" smtClean="0"/>
              <a:t>s</a:t>
            </a:r>
            <a:r>
              <a:rPr lang="es-ES_tradnl" smtClean="0"/>
              <a:t> ausencia</a:t>
            </a:r>
            <a:r>
              <a:rPr lang="en-US" smtClean="0"/>
              <a:t>: </a:t>
            </a:r>
            <a:r>
              <a:rPr lang="es-ES_tradnl" smtClean="0"/>
              <a:t>justo para empleados </a:t>
            </a:r>
            <a:r>
              <a:rPr lang="en-US" smtClean="0"/>
              <a:t>y Cia y </a:t>
            </a:r>
            <a:r>
              <a:rPr lang="es-ES_tradnl" smtClean="0"/>
              <a:t>sistemas eficientes </a:t>
            </a:r>
            <a:r>
              <a:rPr lang="en-US" smtClean="0"/>
              <a:t> </a:t>
            </a:r>
            <a:r>
              <a:rPr lang="es-ES_tradnl" smtClean="0"/>
              <a:t>control.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Funciones Administrador RRHH</a:t>
            </a:r>
            <a:endParaRPr lang="es-ES_tradnl" smtClean="0"/>
          </a:p>
        </p:txBody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Función </a:t>
            </a:r>
            <a:r>
              <a:rPr lang="es-ES_tradnl" sz="2800" smtClean="0"/>
              <a:t>R</a:t>
            </a:r>
            <a:r>
              <a:rPr lang="en-US" sz="2800" smtClean="0"/>
              <a:t>elaciones Internas: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Lograr que tanto las relaciones establecidas entre la dirección y el personal, como la satisfacción en el trabajo y las oportunidades de progreso del trabajador, sean desarrolladas y mantenidas, conciliando los intereses de ambas partes.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Subfunciones.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Comunicación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Proveer los sistemas, medios y clima apropiados para desarrollar ideas e intercambiar información a través de toda la organización.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Contratación colectiva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Llegar a acuerdos con organizaciones reconocidas oficialmente y legalmente establecidas, que satisfagan en la mejor forma posible los intereses de los trabajadores y de la organización.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Control y controles: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Asegurar que RRHH hagan lo que se quiera y como lograrlo.</a:t>
            </a:r>
            <a:endParaRPr lang="es-ES_tradnl" sz="2000" smtClean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Funciones Administrador RRHH</a:t>
            </a:r>
            <a:endParaRPr lang="es-ES_tradnl" smtClean="0"/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Función </a:t>
            </a:r>
            <a:r>
              <a:rPr lang="es-ES_tradnl" sz="2800" smtClean="0"/>
              <a:t>R</a:t>
            </a:r>
            <a:r>
              <a:rPr lang="en-US" sz="2800" smtClean="0"/>
              <a:t>elaciones Internas: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Disciplina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Desarrollar </a:t>
            </a:r>
            <a:r>
              <a:rPr lang="en-US" sz="2000" smtClean="0"/>
              <a:t>y </a:t>
            </a:r>
            <a:r>
              <a:rPr lang="es-ES_tradnl" sz="2000" smtClean="0"/>
              <a:t>mantener reglamentos trabajo efectivos y crear y promover relaciones de trabajo armónicas con el personal.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Motivación del personal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Desarrollar formas mejorar actividades personal, condiciones trabajo, relaciones obrero-patronales y calidad de personal.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Desarrollo del personal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Dar</a:t>
            </a:r>
            <a:r>
              <a:rPr lang="es-ES_tradnl" sz="2000" smtClean="0"/>
              <a:t> oportunidades desarrollo integral, </a:t>
            </a:r>
            <a:r>
              <a:rPr lang="en-US" sz="2000" smtClean="0"/>
              <a:t>para que </a:t>
            </a:r>
            <a:r>
              <a:rPr lang="es-ES_tradnl" sz="2000" smtClean="0"/>
              <a:t>logren satisfacer tipos necesidades, y para que puedan ocupar puestos superiores.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Entrenamiento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Dar oportunidades desarrollar capacidad, </a:t>
            </a:r>
            <a:r>
              <a:rPr lang="en-US" sz="2000" smtClean="0"/>
              <a:t>para </a:t>
            </a:r>
            <a:r>
              <a:rPr lang="es-ES_tradnl" sz="2000" smtClean="0"/>
              <a:t>que alcance normas rendimiento estable</a:t>
            </a:r>
            <a:r>
              <a:rPr lang="en-US" sz="2000" smtClean="0"/>
              <a:t>cidas</a:t>
            </a:r>
            <a:r>
              <a:rPr lang="es-ES_tradnl" sz="2000" smtClean="0"/>
              <a:t>, </a:t>
            </a:r>
            <a:r>
              <a:rPr lang="en-US" sz="2000" smtClean="0"/>
              <a:t>y que </a:t>
            </a:r>
            <a:r>
              <a:rPr lang="es-ES_tradnl" sz="2000" smtClean="0"/>
              <a:t>desarrolle todas sus potencialidades, en bien de él mismo y de la organización.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Administración Conflictos: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Prevenir, solucionar o manejar coflictos y roces de manera que no afecten a empresa, sino que por el contrario la ayuden.</a:t>
            </a:r>
            <a:endParaRPr lang="es-ES_tradnl" sz="2000" smtClean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Funciones Administrador RRHH</a:t>
            </a:r>
            <a:endParaRPr lang="es-ES_tradnl" smtClean="0"/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4582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Función </a:t>
            </a:r>
            <a:r>
              <a:rPr lang="es-ES_tradnl" sz="2800" smtClean="0"/>
              <a:t>S</a:t>
            </a:r>
            <a:r>
              <a:rPr lang="en-US" sz="2800" smtClean="0"/>
              <a:t>ervicios al Personal: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Satisfacer las necesidades de los trabajadores que laboran en la organización y tratar de ayudarles en problemas relacionados a su seguridad y bienestar profesional.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Subfunciones: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Actividades de esparcimiento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Estudiar y resolver peticiones que hagan trabajadores sobre programas o instalaciones para su esparcimiento.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Seguridad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Desarrollar y mantener instalaciones y procedimientos para prevenir accidentes de trabajo y enfermedades profesionales.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Protección y vigilancia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A</a:t>
            </a:r>
            <a:r>
              <a:rPr lang="es-ES_tradnl" sz="2000" smtClean="0"/>
              <a:t>decuados métodos para salvaguardar organización, a su personal y sus pertenencias, de</a:t>
            </a:r>
            <a:r>
              <a:rPr lang="en-US" sz="2000" smtClean="0"/>
              <a:t> todo</a:t>
            </a:r>
            <a:r>
              <a:rPr lang="es-ES_tradnl" sz="2000" smtClean="0"/>
              <a:t>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 eaLnBrk="1" hangingPunct="1">
              <a:defRPr/>
            </a:pPr>
            <a:r>
              <a:rPr lang="es-EC" dirty="0" smtClean="0"/>
              <a:t>Guayaquil, 1966.</a:t>
            </a:r>
          </a:p>
          <a:p>
            <a:pPr algn="r" eaLnBrk="1" hangingPunct="1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 eaLnBrk="1" hangingPunct="1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 eaLnBrk="1" hangingPunct="1">
              <a:defRPr/>
            </a:pPr>
            <a:r>
              <a:rPr lang="es-EC" dirty="0" smtClean="0"/>
              <a:t>Profesor ESPOL desde el 2001.</a:t>
            </a:r>
          </a:p>
          <a:p>
            <a:pPr algn="r" eaLnBrk="1" hangingPunct="1">
              <a:defRPr/>
            </a:pPr>
            <a:r>
              <a:rPr lang="es-EC" dirty="0" smtClean="0"/>
              <a:t>20 años experiencia profesional: </a:t>
            </a:r>
          </a:p>
          <a:p>
            <a:pPr lvl="1" algn="r" eaLnBrk="1" hangingPunct="1">
              <a:defRPr/>
            </a:pPr>
            <a:r>
              <a:rPr lang="es-EC" dirty="0" smtClean="0"/>
              <a:t>Producción.</a:t>
            </a:r>
          </a:p>
          <a:p>
            <a:pPr lvl="1" algn="r" eaLnBrk="1" hangingPunct="1">
              <a:defRPr/>
            </a:pPr>
            <a:r>
              <a:rPr lang="es-EC" dirty="0" smtClean="0"/>
              <a:t>Administración.</a:t>
            </a:r>
          </a:p>
          <a:p>
            <a:pPr lvl="1" algn="r" eaLnBrk="1" hangingPunct="1">
              <a:defRPr/>
            </a:pPr>
            <a:r>
              <a:rPr lang="es-EC" dirty="0" smtClean="0"/>
              <a:t>Finanzas.</a:t>
            </a:r>
          </a:p>
          <a:p>
            <a:pPr lvl="1" algn="r" eaLnBrk="1" hangingPunct="1">
              <a:defRPr/>
            </a:pPr>
            <a:r>
              <a:rPr lang="es-EC" dirty="0" smtClean="0"/>
              <a:t>Investigación.</a:t>
            </a:r>
          </a:p>
          <a:p>
            <a:pPr lvl="1" algn="r" eaLnBrk="1" hangingPunct="1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  <a:defRPr/>
            </a:pPr>
            <a:r>
              <a:rPr lang="es-US" sz="2400" dirty="0">
                <a:latin typeface="+mn-lt"/>
                <a:hlinkClick r:id="rId4"/>
              </a:rPr>
              <a:t>Otras Publicaciones del mismo autor en Repositorio ESPOL</a:t>
            </a:r>
            <a:endParaRPr lang="es-US" sz="24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Planeacion RRHH</a:t>
            </a:r>
            <a:endParaRPr lang="es-ES_tradnl" smtClean="0"/>
          </a:p>
        </p:txBody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5344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</a:t>
            </a:r>
            <a:r>
              <a:rPr lang="es-ES_tradnl" sz="2800" smtClean="0"/>
              <a:t>ecnología es ya commodity.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M</a:t>
            </a:r>
            <a:r>
              <a:rPr lang="es-ES_tradnl" sz="2400" smtClean="0"/>
              <a:t>áquina “A” </a:t>
            </a:r>
            <a:r>
              <a:rPr lang="en-US" sz="2400" smtClean="0"/>
              <a:t> </a:t>
            </a:r>
            <a:r>
              <a:rPr lang="es-ES_tradnl" sz="2400" smtClean="0"/>
              <a:t>tan buena como “B”.</a:t>
            </a:r>
            <a:r>
              <a:rPr lang="en-US" sz="2400" smtClean="0"/>
              <a:t> </a:t>
            </a:r>
            <a:r>
              <a:rPr lang="es-ES_tradnl" sz="2400" smtClean="0"/>
              <a:t>¿</a:t>
            </a:r>
            <a:r>
              <a:rPr lang="en-US" sz="2400" smtClean="0"/>
              <a:t>cual es </a:t>
            </a:r>
            <a:r>
              <a:rPr lang="es-ES_tradnl" sz="2400" smtClean="0"/>
              <a:t>diferencia?</a:t>
            </a:r>
            <a:r>
              <a:rPr lang="en-US" sz="2400" smtClean="0"/>
              <a:t>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P</a:t>
            </a:r>
            <a:r>
              <a:rPr lang="es-ES_tradnl" sz="2000" smtClean="0"/>
              <a:t>ersonas que trabajan en </a:t>
            </a:r>
            <a:r>
              <a:rPr lang="en-US" sz="2000" smtClean="0"/>
              <a:t>ellas:</a:t>
            </a:r>
            <a:r>
              <a:rPr lang="es-ES_tradnl" sz="2000" smtClean="0"/>
              <a:t> </a:t>
            </a:r>
            <a:r>
              <a:rPr lang="en-US" sz="2000" smtClean="0"/>
              <a:t>RRHH</a:t>
            </a:r>
            <a:r>
              <a:rPr lang="es-ES_tradnl" sz="2000" smtClean="0"/>
              <a:t> </a:t>
            </a:r>
            <a:r>
              <a:rPr lang="en-US" sz="2000" smtClean="0"/>
              <a:t>es</a:t>
            </a:r>
            <a:r>
              <a:rPr lang="es-ES_tradnl" sz="2000" smtClean="0"/>
              <a:t> diferencia.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E</a:t>
            </a:r>
            <a:r>
              <a:rPr lang="es-ES_tradnl" sz="2800" smtClean="0"/>
              <a:t>nfrentar desafíos en contexto competitivo, única “herramienta” diferenciadora</a:t>
            </a:r>
            <a:r>
              <a:rPr lang="en-US" sz="2800" smtClean="0"/>
              <a:t>: RRHH</a:t>
            </a:r>
            <a:r>
              <a:rPr lang="es-ES_tradnl" sz="28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Crear</a:t>
            </a:r>
            <a:r>
              <a:rPr lang="es-ES_tradnl" sz="2800" smtClean="0"/>
              <a:t> clima</a:t>
            </a:r>
            <a:r>
              <a:rPr lang="en-US" sz="2800" smtClean="0"/>
              <a:t>:</a:t>
            </a:r>
            <a:r>
              <a:rPr lang="es-ES_tradnl" sz="2800" smtClean="0"/>
              <a:t> 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</a:t>
            </a:r>
            <a:r>
              <a:rPr lang="es-ES_tradnl" sz="2400" smtClean="0"/>
              <a:t>apacitación para lograr </a:t>
            </a:r>
            <a:r>
              <a:rPr lang="en-US" sz="2400" smtClean="0"/>
              <a:t>RRHH</a:t>
            </a:r>
            <a:r>
              <a:rPr lang="es-ES_tradnl" sz="2400" smtClean="0"/>
              <a:t> estratégicos que creen diferencia entre compañías similares.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V</a:t>
            </a:r>
            <a:r>
              <a:rPr lang="es-ES_tradnl" sz="2800" smtClean="0"/>
              <a:t>incular prácticas </a:t>
            </a:r>
            <a:r>
              <a:rPr lang="en-US" sz="2800" smtClean="0"/>
              <a:t>RRHH y</a:t>
            </a:r>
            <a:r>
              <a:rPr lang="es-ES_tradnl" sz="2800" smtClean="0"/>
              <a:t> estrategia empresarial creando valor para la compañía</a:t>
            </a:r>
            <a:r>
              <a:rPr lang="en-US" sz="2800" smtClean="0"/>
              <a:t>:</a:t>
            </a:r>
            <a:r>
              <a:rPr lang="es-ES_tradnl" sz="280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E</a:t>
            </a:r>
            <a:r>
              <a:rPr lang="es-ES_tradnl" sz="2400" smtClean="0"/>
              <a:t>strategia RRHH agrega valor a </a:t>
            </a:r>
            <a:r>
              <a:rPr lang="en-US" sz="2400" smtClean="0"/>
              <a:t>Cia. </a:t>
            </a:r>
            <a:r>
              <a:rPr lang="es-ES_tradnl" sz="2400" smtClean="0"/>
              <a:t>y define visión, misión y prioridades de </a:t>
            </a:r>
            <a:r>
              <a:rPr lang="en-US" sz="2400" smtClean="0"/>
              <a:t>RRHH</a:t>
            </a:r>
            <a:r>
              <a:rPr lang="es-ES_tradnl" sz="240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O</a:t>
            </a:r>
            <a:r>
              <a:rPr lang="es-ES_tradnl" sz="2800" smtClean="0"/>
              <a:t>rganización </a:t>
            </a:r>
            <a:r>
              <a:rPr lang="en-US" sz="2800" smtClean="0"/>
              <a:t>RRHH </a:t>
            </a:r>
            <a:r>
              <a:rPr lang="es-ES_tradnl" sz="2800" smtClean="0"/>
              <a:t>diagnostica y mejora función de su área para </a:t>
            </a:r>
            <a:r>
              <a:rPr lang="en-US" sz="2800" smtClean="0"/>
              <a:t>dar </a:t>
            </a:r>
            <a:r>
              <a:rPr lang="es-ES_tradnl" sz="2800" smtClean="0"/>
              <a:t>servicios a empresa. 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Crea proceso asegura estrategias </a:t>
            </a:r>
            <a:r>
              <a:rPr lang="en-US" sz="2400" smtClean="0"/>
              <a:t>RRHH</a:t>
            </a:r>
            <a:r>
              <a:rPr lang="es-ES_tradnl" sz="2400" smtClean="0"/>
              <a:t> se concreten.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Desarrollo Organizacional</a:t>
            </a:r>
            <a:endParaRPr lang="es-ES_tradnl" smtClean="0"/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</a:t>
            </a:r>
            <a:r>
              <a:rPr lang="es-ES_tradnl" sz="2800" smtClean="0"/>
              <a:t>onjunto intervenciones para cambio planeado</a:t>
            </a:r>
            <a:r>
              <a:rPr lang="en-US" sz="2800" smtClean="0"/>
              <a:t>. T</a:t>
            </a:r>
            <a:r>
              <a:rPr lang="es-ES_tradnl" sz="2800" smtClean="0"/>
              <a:t>rata mejorar eficacia y bienestar empleados.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Valores: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Respeto por</a:t>
            </a:r>
            <a:r>
              <a:rPr lang="en-US" sz="2400" smtClean="0"/>
              <a:t> </a:t>
            </a:r>
            <a:r>
              <a:rPr lang="es-ES_tradnl" sz="2400" smtClean="0"/>
              <a:t>personas: individuos responsables, meticulosos y serviciales. </a:t>
            </a:r>
            <a:r>
              <a:rPr lang="en-US" sz="2400" smtClean="0"/>
              <a:t>T</a:t>
            </a:r>
            <a:r>
              <a:rPr lang="es-ES_tradnl" sz="2400" smtClean="0"/>
              <a:t>ratar con dignidad y respeto.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Confianza y apoyo: 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O</a:t>
            </a:r>
            <a:r>
              <a:rPr lang="es-ES_tradnl" sz="2400" smtClean="0"/>
              <a:t>rganización eficaz y saludable caracteriza por confianza, autenticidad, franqueza y clima apoyo.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Igualdad poder: </a:t>
            </a:r>
            <a:endParaRPr lang="en-US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Cias</a:t>
            </a:r>
            <a:r>
              <a:rPr lang="es-ES_tradnl" sz="2000" smtClean="0"/>
              <a:t> eficaces restan énfasis autoridad y control jerárquico.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Confrontación: </a:t>
            </a:r>
            <a:endParaRPr lang="en-US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No </a:t>
            </a:r>
            <a:r>
              <a:rPr lang="es-ES_tradnl" sz="2000" smtClean="0"/>
              <a:t>esconder problemas bajo alfombra. </a:t>
            </a:r>
            <a:r>
              <a:rPr lang="en-US" sz="2000" smtClean="0"/>
              <a:t>E</a:t>
            </a:r>
            <a:r>
              <a:rPr lang="es-ES_tradnl" sz="2000" smtClean="0"/>
              <a:t>nfrentar abiertamente.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Participación: </a:t>
            </a:r>
            <a:endParaRPr lang="en-US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M</a:t>
            </a:r>
            <a:r>
              <a:rPr lang="es-ES_tradnl" sz="2000" smtClean="0"/>
              <a:t>ientras más involucr</a:t>
            </a:r>
            <a:r>
              <a:rPr lang="en-US" sz="2000" smtClean="0"/>
              <a:t>ados</a:t>
            </a:r>
            <a:r>
              <a:rPr lang="es-ES_tradnl" sz="2000" smtClean="0"/>
              <a:t> las personas que se verán afectadas por un cambio</a:t>
            </a:r>
            <a:r>
              <a:rPr lang="en-US" sz="2000" smtClean="0"/>
              <a:t>.</a:t>
            </a:r>
            <a:endParaRPr lang="es-ES_tradnl" sz="2000" smtClean="0"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Clima Organizacional</a:t>
            </a:r>
            <a:endParaRPr lang="es-ES_tradnl" smtClean="0"/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601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Dos S</a:t>
            </a:r>
            <a:r>
              <a:rPr lang="es-ES_tradnl" sz="2800" smtClean="0"/>
              <a:t>entidos diferentes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</a:t>
            </a:r>
            <a:r>
              <a:rPr lang="es-ES_tradnl" sz="2400" smtClean="0"/>
              <a:t>aracterísticas estables </a:t>
            </a:r>
            <a:r>
              <a:rPr lang="en-US" sz="2400" smtClean="0"/>
              <a:t>en</a:t>
            </a:r>
            <a:r>
              <a:rPr lang="es-ES_tradnl" sz="2400" smtClean="0"/>
              <a:t> tiempo </a:t>
            </a:r>
            <a:r>
              <a:rPr lang="en-US" sz="2400" smtClean="0"/>
              <a:t>en</a:t>
            </a:r>
            <a:r>
              <a:rPr lang="es-ES_tradnl" sz="2400" smtClean="0"/>
              <a:t> región</a:t>
            </a:r>
            <a:r>
              <a:rPr lang="en-US" sz="2400" smtClean="0"/>
              <a:t>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sz="2000" smtClean="0"/>
              <a:t>No “tiempo que hace”, sino “tiempo que predomina” en zona</a:t>
            </a:r>
            <a:r>
              <a:rPr lang="en-US" sz="2000" smtClean="0"/>
              <a:t>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S</a:t>
            </a:r>
            <a:r>
              <a:rPr lang="es-ES_tradnl" sz="2000" smtClean="0"/>
              <a:t>inónimo ambiente organizacional. </a:t>
            </a:r>
            <a:r>
              <a:rPr lang="en-US" sz="2000" smtClean="0"/>
              <a:t>C</a:t>
            </a:r>
            <a:r>
              <a:rPr lang="es-ES_tradnl" sz="2000" smtClean="0"/>
              <a:t>ondiciones físicas (instalaciones), tamaño, estructura y políticas que repercuten directa o indirectamente en individuo.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C</a:t>
            </a:r>
            <a:r>
              <a:rPr lang="es-ES_tradnl" sz="2000" smtClean="0"/>
              <a:t>aracterísticas objetivas de organización, perdurables y medibles, distinguen de otra</a:t>
            </a:r>
            <a:r>
              <a:rPr lang="en-US" sz="2000" smtClean="0"/>
              <a:t>s: E</a:t>
            </a:r>
            <a:r>
              <a:rPr lang="es-ES_tradnl" sz="2000" smtClean="0"/>
              <a:t>stilo dirección, normas y medio ambiente fisiológico, finalidades y procesos</a:t>
            </a:r>
            <a:r>
              <a:rPr lang="en-US" sz="2000" smtClean="0"/>
              <a:t>. Aunque i</a:t>
            </a:r>
            <a:r>
              <a:rPr lang="es-ES_tradnl" sz="2000" smtClean="0"/>
              <a:t>nterv</a:t>
            </a:r>
            <a:r>
              <a:rPr lang="en-US" sz="2000" smtClean="0"/>
              <a:t>i</a:t>
            </a:r>
            <a:r>
              <a:rPr lang="es-ES_tradnl" sz="2000" smtClean="0"/>
              <a:t>en</a:t>
            </a:r>
            <a:r>
              <a:rPr lang="en-US" sz="2000" smtClean="0"/>
              <a:t>e</a:t>
            </a:r>
            <a:r>
              <a:rPr lang="es-ES_tradnl" sz="2000" smtClean="0"/>
              <a:t> percepción individual, fundamental índice características.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Percepción de Ambiente:</a:t>
            </a:r>
            <a:endParaRPr lang="es-ES_tradnl" sz="24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P</a:t>
            </a:r>
            <a:r>
              <a:rPr lang="es-ES_tradnl" sz="2000" smtClean="0"/>
              <a:t>ercepciones globales (personal y psicológico) de organización, interacción entre </a:t>
            </a:r>
            <a:r>
              <a:rPr lang="en-US" sz="2000" smtClean="0"/>
              <a:t>los 2</a:t>
            </a:r>
            <a:r>
              <a:rPr lang="es-ES_tradnl" sz="2000" smtClean="0"/>
              <a:t>,</a:t>
            </a:r>
            <a:r>
              <a:rPr lang="en-US" sz="2000" smtClean="0"/>
              <a:t> </a:t>
            </a:r>
            <a:r>
              <a:rPr lang="es-ES_tradnl" sz="2000" smtClean="0"/>
              <a:t>importante</a:t>
            </a:r>
            <a:r>
              <a:rPr lang="en-US" sz="2000" smtClean="0"/>
              <a:t>: </a:t>
            </a:r>
            <a:r>
              <a:rPr lang="es-ES_tradnl" sz="2000" smtClean="0"/>
              <a:t>cómo </a:t>
            </a:r>
            <a:r>
              <a:rPr lang="en-US" sz="2000" smtClean="0"/>
              <a:t>el </a:t>
            </a:r>
            <a:r>
              <a:rPr lang="es-ES_tradnl" sz="2000" smtClean="0"/>
              <a:t>percibe</a:t>
            </a:r>
            <a:r>
              <a:rPr lang="en-US" sz="2000" smtClean="0"/>
              <a:t> </a:t>
            </a:r>
            <a:r>
              <a:rPr lang="es-ES_tradnl" sz="2000" smtClean="0"/>
              <a:t>entorno, </a:t>
            </a:r>
            <a:r>
              <a:rPr lang="en-US" sz="2000" smtClean="0"/>
              <a:t>no </a:t>
            </a:r>
            <a:r>
              <a:rPr lang="es-ES_tradnl" sz="2000" smtClean="0"/>
              <a:t>cómo lo percibe otros</a:t>
            </a:r>
            <a:r>
              <a:rPr lang="en-US" sz="2000" smtClean="0"/>
              <a:t>:</a:t>
            </a:r>
            <a:r>
              <a:rPr lang="es-ES_tradnl" sz="2000" smtClean="0"/>
              <a:t> más de individuo que de organización.</a:t>
            </a:r>
            <a:endParaRPr lang="en-US" sz="200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V</a:t>
            </a:r>
            <a:r>
              <a:rPr lang="es-ES_tradnl" sz="2000" smtClean="0"/>
              <a:t>incula</a:t>
            </a:r>
            <a:r>
              <a:rPr lang="en-US" sz="2000" smtClean="0"/>
              <a:t>do </a:t>
            </a:r>
            <a:r>
              <a:rPr lang="es-ES_tradnl" sz="2000" smtClean="0"/>
              <a:t>valores y necesidades individuos, aptitudes, actitudes y motivación, más que con las características de organización.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N</a:t>
            </a:r>
            <a:r>
              <a:rPr lang="es-ES_tradnl" sz="2800" smtClean="0"/>
              <a:t>aturaleza multidimensional clima</a:t>
            </a:r>
            <a:r>
              <a:rPr lang="en-US" sz="2800" smtClean="0"/>
              <a:t>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smtClean="0"/>
              <a:t>I</a:t>
            </a:r>
            <a:r>
              <a:rPr lang="es-ES_tradnl" sz="2000" smtClean="0"/>
              <a:t>nfluencia de medio y personalidad  individuo en determinación de su comportamiento.</a:t>
            </a:r>
            <a:endParaRPr lang="en-US" sz="2000" smtClean="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Percepción</a:t>
            </a:r>
            <a:endParaRPr lang="es-ES_tradnl" smtClean="0"/>
          </a:p>
        </p:txBody>
      </p:sp>
      <p:sp>
        <p:nvSpPr>
          <p:cNvPr id="98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Como</a:t>
            </a:r>
            <a:r>
              <a:rPr lang="es-ES_tradnl" sz="2800" smtClean="0"/>
              <a:t> organiza</a:t>
            </a:r>
            <a:r>
              <a:rPr lang="en-US" sz="2800" smtClean="0"/>
              <a:t>, </a:t>
            </a:r>
            <a:r>
              <a:rPr lang="es-ES_tradnl" sz="2800" smtClean="0"/>
              <a:t>selecciona e interpreta  </a:t>
            </a:r>
            <a:r>
              <a:rPr lang="en-US" sz="2800" smtClean="0"/>
              <a:t>entrada</a:t>
            </a:r>
            <a:r>
              <a:rPr lang="es-ES_tradnl" sz="2800" smtClean="0"/>
              <a:t> sensorial </a:t>
            </a:r>
            <a:r>
              <a:rPr lang="en-US" sz="2800" smtClean="0"/>
              <a:t>y </a:t>
            </a:r>
            <a:r>
              <a:rPr lang="es-ES_tradnl" sz="2800" smtClean="0"/>
              <a:t>da</a:t>
            </a:r>
            <a:r>
              <a:rPr lang="en-US" sz="2800" smtClean="0"/>
              <a:t> </a:t>
            </a:r>
            <a:r>
              <a:rPr lang="es-ES_tradnl" sz="2800" smtClean="0"/>
              <a:t>significado </a:t>
            </a:r>
            <a:r>
              <a:rPr lang="en-US" sz="2800" smtClean="0"/>
              <a:t>al </a:t>
            </a:r>
            <a:r>
              <a:rPr lang="es-ES_tradnl" sz="2800" smtClean="0"/>
              <a:t>entorno.</a:t>
            </a:r>
          </a:p>
          <a:p>
            <a:pPr lvl="1" eaLnBrk="1" hangingPunct="1">
              <a:defRPr/>
            </a:pPr>
            <a:r>
              <a:rPr lang="en-US" sz="2400" smtClean="0"/>
              <a:t>P</a:t>
            </a:r>
            <a:r>
              <a:rPr lang="es-ES_tradnl" sz="2400" smtClean="0"/>
              <a:t>uede ser diferente </a:t>
            </a:r>
            <a:r>
              <a:rPr lang="en-US" sz="2400" smtClean="0"/>
              <a:t>a </a:t>
            </a:r>
            <a:r>
              <a:rPr lang="es-ES_tradnl" sz="2400" smtClean="0"/>
              <a:t>realidad objetiva.</a:t>
            </a:r>
            <a:r>
              <a:rPr lang="en-US" sz="2400" smtClean="0"/>
              <a:t> I</a:t>
            </a:r>
            <a:r>
              <a:rPr lang="es-ES_tradnl" sz="2400" smtClean="0"/>
              <a:t>nfluido por actitudes</a:t>
            </a:r>
            <a:r>
              <a:rPr lang="en-US" sz="2400" smtClean="0"/>
              <a:t>:</a:t>
            </a:r>
            <a:endParaRPr lang="es-ES_tradnl" sz="2400" smtClean="0"/>
          </a:p>
          <a:p>
            <a:pPr lvl="2" eaLnBrk="1" hangingPunct="1">
              <a:defRPr/>
            </a:pPr>
            <a:r>
              <a:rPr lang="en-US" sz="2000" smtClean="0"/>
              <a:t>Actitudes: S</a:t>
            </a:r>
            <a:r>
              <a:rPr lang="es-ES_tradnl" sz="2000" smtClean="0"/>
              <a:t>entimientos y supuestos que determinan percepción entorno, compromiso con acciones y</a:t>
            </a:r>
            <a:r>
              <a:rPr lang="en-US" sz="2000" smtClean="0"/>
              <a:t> </a:t>
            </a:r>
            <a:r>
              <a:rPr lang="es-ES_tradnl" sz="2000" smtClean="0"/>
              <a:t>comportamiento.</a:t>
            </a:r>
          </a:p>
          <a:p>
            <a:pPr lvl="2" eaLnBrk="1" hangingPunct="1">
              <a:defRPr/>
            </a:pPr>
            <a:r>
              <a:rPr lang="en-US" sz="2000" smtClean="0"/>
              <a:t>A.</a:t>
            </a:r>
            <a:r>
              <a:rPr lang="es-ES_tradnl" sz="2000" smtClean="0"/>
              <a:t> Empleados</a:t>
            </a:r>
            <a:r>
              <a:rPr lang="en-US" sz="2000" smtClean="0"/>
              <a:t>: </a:t>
            </a:r>
            <a:r>
              <a:rPr lang="es-ES_tradnl" sz="2000" smtClean="0"/>
              <a:t>grado satisfacción y repercu</a:t>
            </a:r>
            <a:r>
              <a:rPr lang="en-US" sz="2000" smtClean="0"/>
              <a:t>te</a:t>
            </a:r>
            <a:r>
              <a:rPr lang="es-ES_tradnl" sz="2000" smtClean="0"/>
              <a:t> sobre clima laboral.</a:t>
            </a:r>
            <a:endParaRPr lang="en-US" sz="2000" smtClean="0"/>
          </a:p>
          <a:p>
            <a:pPr lvl="2" eaLnBrk="1" hangingPunct="1">
              <a:defRPr/>
            </a:pPr>
            <a:r>
              <a:rPr lang="en-US" sz="2000" smtClean="0"/>
              <a:t>A. </a:t>
            </a:r>
            <a:r>
              <a:rPr lang="es-ES_tradnl" sz="2000" smtClean="0"/>
              <a:t>negativas</a:t>
            </a:r>
            <a:r>
              <a:rPr lang="en-US" sz="2000" smtClean="0"/>
              <a:t>: S</a:t>
            </a:r>
            <a:r>
              <a:rPr lang="es-ES_tradnl" sz="2000" smtClean="0"/>
              <a:t>íntoma </a:t>
            </a:r>
            <a:r>
              <a:rPr lang="en-US" sz="2000" smtClean="0"/>
              <a:t>y </a:t>
            </a:r>
            <a:r>
              <a:rPr lang="es-ES_tradnl" sz="2000" smtClean="0"/>
              <a:t>causa </a:t>
            </a:r>
            <a:r>
              <a:rPr lang="en-US" sz="2000" smtClean="0"/>
              <a:t>de </a:t>
            </a:r>
            <a:r>
              <a:rPr lang="es-ES_tradnl" sz="2000" smtClean="0"/>
              <a:t>dificultades.</a:t>
            </a:r>
          </a:p>
          <a:p>
            <a:pPr lvl="3" eaLnBrk="1" hangingPunct="1">
              <a:defRPr/>
            </a:pPr>
            <a:r>
              <a:rPr lang="en-US" smtClean="0"/>
              <a:t>H</a:t>
            </a:r>
            <a:r>
              <a:rPr lang="es-ES_tradnl" smtClean="0"/>
              <a:t>uelgas, lentitud, ausentismo</a:t>
            </a:r>
            <a:r>
              <a:rPr lang="en-US" smtClean="0"/>
              <a:t>,</a:t>
            </a:r>
            <a:r>
              <a:rPr lang="es-ES_tradnl" smtClean="0"/>
              <a:t> rotación. </a:t>
            </a:r>
            <a:r>
              <a:rPr lang="en-US" smtClean="0"/>
              <a:t>C</a:t>
            </a:r>
            <a:r>
              <a:rPr lang="es-ES_tradnl" smtClean="0"/>
              <a:t>onflictos laborales, bajo desempeño, mala calidad, problemas disciplinarios</a:t>
            </a:r>
            <a:r>
              <a:rPr lang="en-US" smtClean="0"/>
              <a:t> </a:t>
            </a:r>
            <a:r>
              <a:rPr lang="es-ES_tradnl" smtClean="0"/>
              <a:t>reducir competitividad</a:t>
            </a:r>
            <a:r>
              <a:rPr lang="en-US" smtClean="0"/>
              <a:t>.</a:t>
            </a:r>
            <a:r>
              <a:rPr lang="es-ES_tradnl" smtClean="0"/>
              <a:t> </a:t>
            </a:r>
            <a:endParaRPr lang="en-US" smtClean="0"/>
          </a:p>
          <a:p>
            <a:pPr lvl="2" eaLnBrk="1" hangingPunct="1">
              <a:defRPr/>
            </a:pPr>
            <a:r>
              <a:rPr lang="en-US" sz="2000" smtClean="0"/>
              <a:t>A.</a:t>
            </a:r>
            <a:r>
              <a:rPr lang="es-ES_tradnl" sz="2000" smtClean="0"/>
              <a:t> </a:t>
            </a:r>
            <a:r>
              <a:rPr lang="en-US" sz="2000" smtClean="0"/>
              <a:t>positivas: </a:t>
            </a:r>
            <a:endParaRPr lang="es-ES_tradnl" sz="2000" smtClean="0"/>
          </a:p>
          <a:p>
            <a:pPr lvl="3" eaLnBrk="1" hangingPunct="1">
              <a:defRPr/>
            </a:pPr>
            <a:r>
              <a:rPr lang="es-ES_tradnl" smtClean="0"/>
              <a:t>Elevan productividad y satisfacción empleados.</a:t>
            </a:r>
          </a:p>
          <a:p>
            <a:pPr lvl="2" eaLnBrk="1" hangingPunct="1">
              <a:defRPr/>
            </a:pPr>
            <a:r>
              <a:rPr lang="en-US" sz="2000" smtClean="0"/>
              <a:t>A. </a:t>
            </a:r>
            <a:r>
              <a:rPr lang="es-ES_tradnl" sz="2000" smtClean="0"/>
              <a:t>empleado positiva, </a:t>
            </a:r>
            <a:r>
              <a:rPr lang="en-US" sz="2000" smtClean="0"/>
              <a:t>y </a:t>
            </a:r>
            <a:r>
              <a:rPr lang="es-ES_tradnl" sz="2000" smtClean="0"/>
              <a:t>políticas </a:t>
            </a:r>
            <a:r>
              <a:rPr lang="en-US" sz="2000" smtClean="0"/>
              <a:t>empresa in</a:t>
            </a:r>
            <a:r>
              <a:rPr lang="es-ES_tradnl" sz="2000" smtClean="0"/>
              <a:t>justas</a:t>
            </a:r>
            <a:r>
              <a:rPr lang="en-US" sz="2000" smtClean="0"/>
              <a:t>:C</a:t>
            </a:r>
            <a:r>
              <a:rPr lang="es-ES_tradnl" sz="2000" smtClean="0"/>
              <a:t>onflictos</a:t>
            </a:r>
            <a:r>
              <a:rPr lang="en-US" sz="2000" smtClean="0"/>
              <a:t> L/P</a:t>
            </a:r>
            <a:r>
              <a:rPr lang="es-ES_tradnl" sz="2000" smtClean="0"/>
              <a:t>.</a:t>
            </a:r>
          </a:p>
          <a:p>
            <a:pPr lvl="1" eaLnBrk="1" hangingPunct="1">
              <a:defRPr/>
            </a:pPr>
            <a:r>
              <a:rPr lang="en-US" sz="2400" smtClean="0"/>
              <a:t>C</a:t>
            </a:r>
            <a:r>
              <a:rPr lang="es-ES_tradnl" sz="2400" smtClean="0"/>
              <a:t>lima favorable contribu</a:t>
            </a:r>
            <a:r>
              <a:rPr lang="en-US" sz="2400" smtClean="0"/>
              <a:t>ye a </a:t>
            </a:r>
            <a:r>
              <a:rPr lang="es-ES_tradnl" sz="2400" smtClean="0"/>
              <a:t>actitudes favorables</a:t>
            </a:r>
            <a:r>
              <a:rPr lang="en-US" sz="2400" smtClean="0"/>
              <a:t>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Clima Organizacional</a:t>
            </a:r>
            <a:endParaRPr lang="es-ES_tradnl" smtClean="0"/>
          </a:p>
        </p:txBody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839200" cy="6019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C</a:t>
            </a:r>
            <a:r>
              <a:rPr lang="es-ES_tradnl" sz="2800" smtClean="0"/>
              <a:t>ultura influye y e influenciada por clima.</a:t>
            </a:r>
            <a:endParaRPr lang="en-US" sz="2800" smtClean="0"/>
          </a:p>
          <a:p>
            <a:pPr lvl="1" eaLnBrk="1" hangingPunct="1">
              <a:defRPr/>
            </a:pPr>
            <a:r>
              <a:rPr lang="en-US" sz="2400" smtClean="0"/>
              <a:t>C</a:t>
            </a:r>
            <a:r>
              <a:rPr lang="es-ES_tradnl" sz="2400" smtClean="0"/>
              <a:t>lima no uniforme dentro de organización</a:t>
            </a:r>
            <a:r>
              <a:rPr lang="en-US" sz="2400" smtClean="0"/>
              <a:t> y el tiempo</a:t>
            </a:r>
            <a:r>
              <a:rPr lang="es-ES_tradnl" sz="2400" smtClean="0"/>
              <a:t>.</a:t>
            </a:r>
            <a:endParaRPr lang="en-US" sz="2400" smtClean="0"/>
          </a:p>
          <a:p>
            <a:pPr lvl="1" eaLnBrk="1" hangingPunct="1">
              <a:defRPr/>
            </a:pPr>
            <a:r>
              <a:rPr lang="en-US" sz="2400" smtClean="0"/>
              <a:t>C</a:t>
            </a:r>
            <a:r>
              <a:rPr lang="es-ES_tradnl" sz="2400" smtClean="0"/>
              <a:t>ultura estable y promulgada por miembros.</a:t>
            </a:r>
            <a:endParaRPr lang="en-US" sz="2400" smtClean="0"/>
          </a:p>
          <a:p>
            <a:pPr eaLnBrk="1" hangingPunct="1">
              <a:defRPr/>
            </a:pPr>
            <a:r>
              <a:rPr lang="en-US" sz="2800" smtClean="0"/>
              <a:t>C</a:t>
            </a:r>
            <a:r>
              <a:rPr lang="es-ES_tradnl" sz="2800" smtClean="0"/>
              <a:t>lima organizacional estable y favorable</a:t>
            </a:r>
            <a:r>
              <a:rPr lang="en-US" sz="2800" smtClean="0"/>
              <a:t>:</a:t>
            </a:r>
          </a:p>
          <a:p>
            <a:pPr lvl="1" eaLnBrk="1" hangingPunct="1">
              <a:defRPr/>
            </a:pPr>
            <a:r>
              <a:rPr lang="en-US" sz="2400" smtClean="0"/>
              <a:t>Favorece satisfaccion y ambiente higienico.</a:t>
            </a:r>
          </a:p>
          <a:p>
            <a:pPr lvl="1" eaLnBrk="1" hangingPunct="1">
              <a:defRPr/>
            </a:pPr>
            <a:r>
              <a:rPr lang="en-US" sz="2400" smtClean="0"/>
              <a:t>Baja </a:t>
            </a:r>
            <a:r>
              <a:rPr lang="es-ES_tradnl" sz="2400" smtClean="0"/>
              <a:t>rotación,</a:t>
            </a:r>
            <a:r>
              <a:rPr lang="en-US" sz="2400" smtClean="0"/>
              <a:t> </a:t>
            </a:r>
            <a:r>
              <a:rPr lang="es-ES_tradnl" sz="2400" smtClean="0"/>
              <a:t>ausentismo, insatisfacción</a:t>
            </a:r>
            <a:r>
              <a:rPr lang="en-US" sz="2400" smtClean="0"/>
              <a:t>, conflictos</a:t>
            </a:r>
            <a:r>
              <a:rPr lang="es-ES_tradnl" sz="2400" smtClean="0"/>
              <a:t>.</a:t>
            </a:r>
          </a:p>
          <a:p>
            <a:pPr eaLnBrk="1" hangingPunct="1">
              <a:defRPr/>
            </a:pPr>
            <a:r>
              <a:rPr lang="en-US" sz="2800" smtClean="0"/>
              <a:t>Clima desfavorable y hostil:</a:t>
            </a:r>
          </a:p>
          <a:p>
            <a:pPr lvl="1" eaLnBrk="1" hangingPunct="1">
              <a:defRPr/>
            </a:pPr>
            <a:r>
              <a:rPr lang="en-US" sz="2400" smtClean="0"/>
              <a:t>Crea co</a:t>
            </a:r>
            <a:r>
              <a:rPr lang="es-ES_tradnl" sz="2400" smtClean="0"/>
              <a:t>nflicto</a:t>
            </a:r>
            <a:r>
              <a:rPr lang="en-US" sz="2400" smtClean="0"/>
              <a:t>, baja</a:t>
            </a:r>
            <a:r>
              <a:rPr lang="es-ES_tradnl" sz="2400" smtClean="0"/>
              <a:t> satisfacción</a:t>
            </a:r>
            <a:r>
              <a:rPr lang="en-US" sz="2400" smtClean="0"/>
              <a:t> y entusiasmo</a:t>
            </a:r>
            <a:r>
              <a:rPr lang="es-ES_tradnl" sz="2400" smtClean="0"/>
              <a:t>, </a:t>
            </a:r>
            <a:r>
              <a:rPr lang="en-US" sz="2400" smtClean="0"/>
              <a:t>sube </a:t>
            </a:r>
            <a:r>
              <a:rPr lang="es-ES_tradnl" sz="2400" smtClean="0"/>
              <a:t> ausentismo</a:t>
            </a:r>
            <a:r>
              <a:rPr lang="en-US" sz="2400" smtClean="0"/>
              <a:t>, </a:t>
            </a:r>
            <a:r>
              <a:rPr lang="es-ES_tradnl" sz="2400" smtClean="0"/>
              <a:t>impuntualidad</a:t>
            </a:r>
            <a:r>
              <a:rPr lang="en-US" sz="2400" smtClean="0"/>
              <a:t>. D</a:t>
            </a:r>
            <a:r>
              <a:rPr lang="es-ES_tradnl" sz="2400" smtClean="0"/>
              <a:t>estruye ambiente trabajo</a:t>
            </a:r>
            <a:r>
              <a:rPr lang="en-US" sz="2400" smtClean="0"/>
              <a:t>.</a:t>
            </a:r>
          </a:p>
          <a:p>
            <a:pPr lvl="1" eaLnBrk="1" hangingPunct="1">
              <a:defRPr/>
            </a:pPr>
            <a:r>
              <a:rPr lang="en-US" sz="2400" smtClean="0"/>
              <a:t>E</a:t>
            </a:r>
            <a:r>
              <a:rPr lang="es-ES_tradnl" sz="2400" smtClean="0"/>
              <a:t>mpleados repliegan de</a:t>
            </a:r>
            <a:r>
              <a:rPr lang="en-US" sz="2400" smtClean="0"/>
              <a:t> </a:t>
            </a:r>
            <a:r>
              <a:rPr lang="es-ES_tradnl" sz="2400" smtClean="0"/>
              <a:t>involucramiento en organización</a:t>
            </a:r>
            <a:r>
              <a:rPr lang="en-US" sz="2400" smtClean="0"/>
              <a:t>.</a:t>
            </a:r>
            <a:endParaRPr lang="es-ES_tradnl" sz="2400" smtClean="0"/>
          </a:p>
          <a:p>
            <a:pPr eaLnBrk="1" hangingPunct="1">
              <a:defRPr/>
            </a:pPr>
            <a:r>
              <a:rPr lang="en-US" sz="2800" smtClean="0"/>
              <a:t>P</a:t>
            </a:r>
            <a:r>
              <a:rPr lang="es-ES_tradnl" sz="2800" smtClean="0"/>
              <a:t>roductividad</a:t>
            </a:r>
            <a:r>
              <a:rPr lang="en-US" sz="2800" smtClean="0"/>
              <a:t>: Crear valor </a:t>
            </a:r>
            <a:r>
              <a:rPr lang="es-ES_tradnl" sz="2800" smtClean="0"/>
              <a:t>a</a:t>
            </a:r>
            <a:r>
              <a:rPr lang="en-US" sz="2800" smtClean="0"/>
              <a:t>l menor</a:t>
            </a:r>
            <a:r>
              <a:rPr lang="es-ES_tradnl" sz="2800" smtClean="0"/>
              <a:t> costo</a:t>
            </a:r>
            <a:r>
              <a:rPr lang="en-US" sz="2800" smtClean="0"/>
              <a:t>:</a:t>
            </a:r>
          </a:p>
          <a:p>
            <a:pPr lvl="1" eaLnBrk="1" hangingPunct="1">
              <a:defRPr/>
            </a:pPr>
            <a:r>
              <a:rPr lang="en-US" sz="2400" smtClean="0"/>
              <a:t>E</a:t>
            </a:r>
            <a:r>
              <a:rPr lang="es-ES_tradnl" sz="2400" smtClean="0"/>
              <a:t>ficaz y eficiente</a:t>
            </a:r>
            <a:r>
              <a:rPr lang="en-US" sz="2400" smtClean="0"/>
              <a:t>: Crea</a:t>
            </a:r>
            <a:r>
              <a:rPr lang="es-ES_tradnl" sz="2400" smtClean="0"/>
              <a:t> satisfacción</a:t>
            </a:r>
            <a:r>
              <a:rPr lang="en-US" sz="2400" smtClean="0"/>
              <a:t>.</a:t>
            </a:r>
            <a:endParaRPr lang="es-ES_tradnl" sz="2400" smtClean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Administración RRHH</a:t>
            </a:r>
            <a:endParaRPr lang="es-ES_tradnl" smtClean="0"/>
          </a:p>
        </p:txBody>
      </p:sp>
      <p:sp>
        <p:nvSpPr>
          <p:cNvPr id="96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</a:t>
            </a:r>
            <a:r>
              <a:rPr lang="es-ES_tradnl" sz="2800" smtClean="0"/>
              <a:t>onquistar y mantener personas en la organización, que trabajen y den el máximo de sí mismas con una actitud positiva y favorable</a:t>
            </a:r>
            <a:r>
              <a:rPr lang="en-US" sz="2800" smtClean="0"/>
              <a:t>.</a:t>
            </a:r>
            <a:r>
              <a:rPr lang="es-ES_tradnl" sz="2800" smtClean="0"/>
              <a:t> </a:t>
            </a:r>
            <a:endParaRPr lang="en-US" sz="2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Area relacionada con todos aspectos del personal: reclutar, seleccionar, desarrollar, asesorar y recompensar empleados, enlace con sindicatos y otros asuntos de bienestar.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Planea Políticas y organiza.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Un modelo de AR</a:t>
            </a:r>
            <a:r>
              <a:rPr lang="en-US" sz="2800" smtClean="0"/>
              <a:t>R</a:t>
            </a:r>
            <a:r>
              <a:rPr lang="es-ES_tradnl" sz="2800" smtClean="0"/>
              <a:t>H</a:t>
            </a:r>
            <a:r>
              <a:rPr lang="en-US" sz="2800" smtClean="0"/>
              <a:t>H</a:t>
            </a:r>
            <a:r>
              <a:rPr lang="es-ES_tradnl" sz="2800" smtClean="0"/>
              <a:t> que tiene éxito en </a:t>
            </a:r>
            <a:r>
              <a:rPr lang="en-US" sz="2800" smtClean="0"/>
              <a:t>una </a:t>
            </a:r>
            <a:r>
              <a:rPr lang="es-ES_tradnl" sz="2800" smtClean="0"/>
              <a:t>época, puede no tenerlo en otra organización o época. La AR</a:t>
            </a:r>
            <a:r>
              <a:rPr lang="en-US" sz="2800" smtClean="0"/>
              <a:t>RH</a:t>
            </a:r>
            <a:r>
              <a:rPr lang="es-ES_tradnl" sz="2800" smtClean="0"/>
              <a:t>H debe tener en cuenta cambios que ocurren en organizaciones y ambientes de manera constante.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Objetivos</a:t>
            </a:r>
            <a:endParaRPr lang="es-ES_tradnl" smtClean="0"/>
          </a:p>
        </p:txBody>
      </p:sp>
      <p:sp>
        <p:nvSpPr>
          <p:cNvPr id="96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Crear, mantener y desarrollar conjunto de personas con habilidades, motivación y satisfacción suficientes para conseguir los objetivos de la organización.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Crear, mantener y desarrollar condiciones organizacionales que permitan aplicación, desarrollo y satisfacción plena de personas y logro objetivos individuales.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Alcanzar eficiencia y eficacia con los recursos humanos disponibles.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_tradnl" smtClean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Abarca</a:t>
            </a:r>
            <a:endParaRPr lang="es-ES_tradnl" smtClean="0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Reclutamiento y selección personal.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Entrenamiento y capacitación.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Evaluación desempeño y calificación méritos.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Valuación </a:t>
            </a:r>
            <a:r>
              <a:rPr lang="en-US" smtClean="0"/>
              <a:t>p</a:t>
            </a:r>
            <a:r>
              <a:rPr lang="es-ES_tradnl" smtClean="0"/>
              <a:t>uestos</a:t>
            </a:r>
            <a:r>
              <a:rPr lang="en-US" smtClean="0"/>
              <a:t>, compensaciones correctas.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Orientación profesional.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Conceptos y modelos de actitudes y motivación.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Administración</a:t>
            </a:r>
            <a:r>
              <a:rPr lang="es-ES_tradnl" smtClean="0"/>
              <a:t> de conflictos.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Estudios de clima laboral.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Abarca</a:t>
            </a:r>
            <a:endParaRPr lang="es-ES_tradnl" smtClean="0"/>
          </a:p>
        </p:txBody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8229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Simplificación Operaciones.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Movilidad de Personal.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Sugerencias.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Ascensos </a:t>
            </a:r>
            <a:r>
              <a:rPr lang="en-US" smtClean="0"/>
              <a:t>y desarrollo carrera.</a:t>
            </a:r>
            <a:endParaRPr lang="es-ES_tradnl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Higiene y Seguridad Industrial.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Sistema de Quejas.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Disciplina.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Servicio a Personal.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mtClean="0"/>
              <a:t>Mantener relación legal/contractual: llevar legajos, pagar</a:t>
            </a:r>
            <a:r>
              <a:rPr lang="en-US" smtClean="0"/>
              <a:t> </a:t>
            </a:r>
            <a:r>
              <a:rPr lang="es-ES_tradnl" smtClean="0"/>
              <a:t>salarios, etc</a:t>
            </a:r>
            <a:r>
              <a:rPr lang="en-US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Despedir empleados.</a:t>
            </a:r>
            <a:endParaRPr lang="es-ES_tradnl" smtClean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Funciones</a:t>
            </a:r>
            <a:endParaRPr lang="es-ES_tradnl" smtClean="0"/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R</a:t>
            </a:r>
            <a:r>
              <a:rPr lang="en-US" sz="2800" smtClean="0"/>
              <a:t>elaciones Industriales: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Cuidado de la relación con los gremios.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C</a:t>
            </a:r>
            <a:r>
              <a:rPr lang="en-US" sz="2800" smtClean="0"/>
              <a:t>apacitacion y Desarrollo: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Capacitación</a:t>
            </a:r>
            <a:r>
              <a:rPr lang="en-US" sz="2400" smtClean="0"/>
              <a:t>,</a:t>
            </a:r>
            <a:r>
              <a:rPr lang="es-ES_tradnl" sz="2400" smtClean="0"/>
              <a:t> Entrenamiento</a:t>
            </a:r>
            <a:r>
              <a:rPr lang="en-US" sz="2400" smtClean="0"/>
              <a:t>,</a:t>
            </a:r>
            <a:r>
              <a:rPr lang="es-ES_tradnl" sz="2400" smtClean="0"/>
              <a:t> Planes de carrera</a:t>
            </a:r>
            <a:r>
              <a:rPr lang="en-US" sz="2400" smtClean="0"/>
              <a:t>,</a:t>
            </a:r>
            <a:r>
              <a:rPr lang="es-ES_tradnl" sz="2400" smtClean="0"/>
              <a:t> Planes de sucesión,</a:t>
            </a:r>
            <a:r>
              <a:rPr lang="en-US" sz="2400" smtClean="0"/>
              <a:t> </a:t>
            </a:r>
            <a:r>
              <a:rPr lang="es-ES_tradnl" sz="2400" smtClean="0"/>
              <a:t>Estudios.</a:t>
            </a:r>
            <a:endParaRPr lang="es-ES_tradnl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E</a:t>
            </a:r>
            <a:r>
              <a:rPr lang="en-US" sz="2800" smtClean="0"/>
              <a:t>mpleo: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Atracción</a:t>
            </a:r>
            <a:r>
              <a:rPr lang="en-US" sz="2400" smtClean="0"/>
              <a:t>,</a:t>
            </a:r>
            <a:r>
              <a:rPr lang="es-ES_tradnl" sz="2400" smtClean="0"/>
              <a:t> Selección</a:t>
            </a:r>
            <a:r>
              <a:rPr lang="en-US" sz="2400" smtClean="0"/>
              <a:t>,</a:t>
            </a:r>
            <a:r>
              <a:rPr lang="es-ES_tradnl" sz="2400" smtClean="0"/>
              <a:t> Incorporación e inducción.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C</a:t>
            </a:r>
            <a:r>
              <a:rPr lang="en-US" sz="2800" smtClean="0"/>
              <a:t>ompensaciones: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Revision</a:t>
            </a:r>
            <a:r>
              <a:rPr lang="en-US" sz="2400" smtClean="0"/>
              <a:t> </a:t>
            </a:r>
            <a:r>
              <a:rPr lang="es-ES_tradnl" sz="2400" smtClean="0"/>
              <a:t>salarios</a:t>
            </a:r>
            <a:r>
              <a:rPr lang="en-US" sz="2400" smtClean="0"/>
              <a:t>,</a:t>
            </a:r>
            <a:r>
              <a:rPr lang="es-ES_tradnl" sz="2400" smtClean="0"/>
              <a:t> políticas beneficios</a:t>
            </a:r>
            <a:r>
              <a:rPr lang="en-US" sz="2400" smtClean="0"/>
              <a:t>,</a:t>
            </a:r>
            <a:r>
              <a:rPr lang="es-ES_tradnl" sz="2400" smtClean="0"/>
              <a:t> Encuestas salariales.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smtClean="0"/>
              <a:t>A</a:t>
            </a:r>
            <a:r>
              <a:rPr lang="en-US" sz="2800" smtClean="0"/>
              <a:t>dministracion:</a:t>
            </a:r>
            <a:endParaRPr lang="es-ES_tradnl" sz="280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sz="2400" smtClean="0"/>
              <a:t>Aspectos administrativos en general</a:t>
            </a:r>
            <a:r>
              <a:rPr lang="en-US" sz="2400" smtClean="0"/>
              <a:t>,</a:t>
            </a:r>
            <a:r>
              <a:rPr lang="es-ES_tradnl" sz="2400" smtClean="0"/>
              <a:t> Liquidación haberes</a:t>
            </a:r>
            <a:r>
              <a:rPr lang="en-US" sz="2400" smtClean="0"/>
              <a:t>,</a:t>
            </a:r>
            <a:r>
              <a:rPr lang="es-ES_tradnl" sz="2400" smtClean="0"/>
              <a:t> control ausentismos, etc.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 o Staff?</a:t>
            </a:r>
            <a:endParaRPr lang="es-ES_tradnl" smtClean="0"/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RRHH </a:t>
            </a:r>
            <a:r>
              <a:rPr lang="es-ES_tradnl" sz="2800" smtClean="0"/>
              <a:t>autorizado supervisar trabajo de sus subordinados y responsable cumplimiento objetivos organización</a:t>
            </a:r>
            <a:r>
              <a:rPr lang="en-US" sz="2800" smtClean="0"/>
              <a:t>.</a:t>
            </a:r>
          </a:p>
          <a:p>
            <a:pPr eaLnBrk="1" hangingPunct="1">
              <a:defRPr/>
            </a:pPr>
            <a:r>
              <a:rPr lang="en-US" sz="2800" smtClean="0"/>
              <a:t>RRHH</a:t>
            </a:r>
            <a:r>
              <a:rPr lang="es-ES_tradnl" sz="2800" smtClean="0"/>
              <a:t> asiste y asesora a gerentes línea.</a:t>
            </a: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RRHH</a:t>
            </a:r>
            <a:r>
              <a:rPr lang="es-ES_tradnl" sz="2800" smtClean="0"/>
              <a:t> en un sentido línea y en staff.</a:t>
            </a:r>
            <a:endParaRPr lang="en-US" sz="2800" smtClean="0"/>
          </a:p>
          <a:p>
            <a:pPr eaLnBrk="1" hangingPunct="1">
              <a:defRPr/>
            </a:pPr>
            <a:r>
              <a:rPr lang="en-US" sz="2800" smtClean="0"/>
              <a:t>T</a:t>
            </a:r>
            <a:r>
              <a:rPr lang="es-ES_tradnl" sz="2800" smtClean="0"/>
              <a:t>odos gerentes pertenecen alguna manera a R</a:t>
            </a:r>
            <a:r>
              <a:rPr lang="en-US" sz="2800" smtClean="0"/>
              <a:t>RHH</a:t>
            </a:r>
            <a:r>
              <a:rPr lang="es-ES_tradnl" sz="2800" smtClean="0"/>
              <a:t>, porque deben seleccionar a su gente, entrenarla, capacitarla y evaluarla.</a:t>
            </a:r>
          </a:p>
          <a:p>
            <a:pPr eaLnBrk="1" hangingPunct="1">
              <a:defRPr/>
            </a:pPr>
            <a:r>
              <a:rPr lang="en-US" sz="2800" smtClean="0"/>
              <a:t>RRHH</a:t>
            </a:r>
            <a:r>
              <a:rPr lang="es-ES_tradnl" sz="2800" smtClean="0"/>
              <a:t> es línea </a:t>
            </a:r>
            <a:r>
              <a:rPr lang="en-US" sz="2800" smtClean="0"/>
              <a:t>en </a:t>
            </a:r>
            <a:r>
              <a:rPr lang="es-ES_tradnl" sz="2800" smtClean="0"/>
              <a:t>su área </a:t>
            </a:r>
            <a:r>
              <a:rPr lang="en-US" sz="2800" smtClean="0"/>
              <a:t>(</a:t>
            </a:r>
            <a:r>
              <a:rPr lang="es-ES_tradnl" sz="2800" smtClean="0"/>
              <a:t>propio equipo gente</a:t>
            </a:r>
            <a:r>
              <a:rPr lang="en-US" sz="2800" smtClean="0"/>
              <a:t>)</a:t>
            </a:r>
            <a:r>
              <a:rPr lang="es-ES_tradnl" sz="2800" smtClean="0"/>
              <a:t> y staff </a:t>
            </a:r>
            <a:r>
              <a:rPr lang="en-US" sz="2800" smtClean="0"/>
              <a:t>para las </a:t>
            </a:r>
            <a:r>
              <a:rPr lang="es-ES_tradnl" sz="2800" smtClean="0"/>
              <a:t>otras.</a:t>
            </a:r>
          </a:p>
          <a:p>
            <a:pPr eaLnBrk="1" hangingPunct="1">
              <a:defRPr/>
            </a:pPr>
            <a:endParaRPr lang="es-ES_tradnl" sz="2800" smtClean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Politicas RRHH</a:t>
            </a:r>
            <a:endParaRPr lang="es-ES_tradnl" smtClean="0"/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8077200" cy="563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Políticas establecen código valores éticos organización. Rigen relaciones con empleados, accionistas, clientes, proveedores, etc. </a:t>
            </a:r>
          </a:p>
          <a:p>
            <a:pPr eaLnBrk="1" hangingPunct="1">
              <a:defRPr/>
            </a:pPr>
            <a:r>
              <a:rPr lang="en-US" sz="2800" smtClean="0"/>
              <a:t>P</a:t>
            </a:r>
            <a:r>
              <a:rPr lang="es-ES_tradnl" sz="2800" smtClean="0"/>
              <a:t>rovisión de recursos humanos.</a:t>
            </a:r>
          </a:p>
          <a:p>
            <a:pPr lvl="1" eaLnBrk="1" hangingPunct="1">
              <a:defRPr/>
            </a:pPr>
            <a:r>
              <a:rPr lang="es-ES_tradnl" sz="2400" smtClean="0"/>
              <a:t>Donde reclutar (fuentes externas o internas)</a:t>
            </a:r>
            <a:r>
              <a:rPr lang="en-US" sz="2400" smtClean="0"/>
              <a:t>.</a:t>
            </a:r>
          </a:p>
          <a:p>
            <a:pPr lvl="1" eaLnBrk="1" hangingPunct="1">
              <a:defRPr/>
            </a:pPr>
            <a:r>
              <a:rPr lang="en-US" sz="2400" smtClean="0"/>
              <a:t>C</a:t>
            </a:r>
            <a:r>
              <a:rPr lang="es-ES_tradnl" sz="2400" smtClean="0"/>
              <a:t>omo y en qué condiciones reclutar (técnicas de reclutamiento preferidas por la organización)</a:t>
            </a:r>
            <a:r>
              <a:rPr lang="en-US" sz="2400" smtClean="0"/>
              <a:t>.</a:t>
            </a:r>
          </a:p>
          <a:p>
            <a:pPr lvl="1" eaLnBrk="1" hangingPunct="1">
              <a:defRPr/>
            </a:pPr>
            <a:r>
              <a:rPr lang="es-ES_tradnl" sz="2400" smtClean="0"/>
              <a:t>Criterios selección y estándares calidad admisión</a:t>
            </a:r>
            <a:r>
              <a:rPr lang="en-US" sz="2400" smtClean="0"/>
              <a:t>:</a:t>
            </a:r>
          </a:p>
          <a:p>
            <a:pPr lvl="2" eaLnBrk="1" hangingPunct="1">
              <a:defRPr/>
            </a:pPr>
            <a:r>
              <a:rPr lang="en-US" sz="2000" smtClean="0"/>
              <a:t>A</a:t>
            </a:r>
            <a:r>
              <a:rPr lang="es-ES_tradnl" sz="2000" smtClean="0"/>
              <a:t>ptitudes físicas e intelectuales, experiencia y potencial de desarrollo, </a:t>
            </a:r>
            <a:r>
              <a:rPr lang="en-US" sz="2000" smtClean="0"/>
              <a:t>con base a </a:t>
            </a:r>
            <a:r>
              <a:rPr lang="es-ES_tradnl" sz="2000" smtClean="0"/>
              <a:t>universo cargos de </a:t>
            </a:r>
            <a:r>
              <a:rPr lang="en-US" sz="2000" smtClean="0"/>
              <a:t>empresa</a:t>
            </a:r>
            <a:r>
              <a:rPr lang="es-ES_tradnl" sz="2000" smtClean="0"/>
              <a:t>.</a:t>
            </a:r>
          </a:p>
          <a:p>
            <a:pPr lvl="1" eaLnBrk="1" hangingPunct="1">
              <a:defRPr/>
            </a:pPr>
            <a:r>
              <a:rPr lang="es-ES_tradnl" sz="2400" smtClean="0"/>
              <a:t>Como integrar con rapidez y eficacia nuevos miembros en ambiente interno</a:t>
            </a:r>
            <a:r>
              <a:rPr lang="en-US" sz="2400" smtClean="0"/>
              <a:t> </a:t>
            </a:r>
            <a:r>
              <a:rPr lang="es-ES_tradnl" sz="2400" smtClean="0"/>
              <a:t>organización.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75000"/>
          <a:buFont typeface="Wingdings" pitchFamily="2" charset="2"/>
          <a:buChar char="n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3521</TotalTime>
  <Words>2226</Words>
  <Application>Microsoft PowerPoint</Application>
  <PresentationFormat>Presentación en pantalla (4:3)</PresentationFormat>
  <Paragraphs>223</Paragraphs>
  <Slides>24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Wingdings</vt:lpstr>
      <vt:lpstr>Times New Roman</vt:lpstr>
      <vt:lpstr>Azure</vt:lpstr>
      <vt:lpstr>Recursos Humanos Administración RRHH</vt:lpstr>
      <vt:lpstr>Fabrizio Marcillo Morla</vt:lpstr>
      <vt:lpstr>Administración RRHH</vt:lpstr>
      <vt:lpstr>Objetivos</vt:lpstr>
      <vt:lpstr>Abarca</vt:lpstr>
      <vt:lpstr>Abarca</vt:lpstr>
      <vt:lpstr>Funciones</vt:lpstr>
      <vt:lpstr>Linea o Staff?</vt:lpstr>
      <vt:lpstr>Politicas RRHH</vt:lpstr>
      <vt:lpstr>Politicas RRHH</vt:lpstr>
      <vt:lpstr>Politicas RRHH</vt:lpstr>
      <vt:lpstr>Procedimientos RRHH</vt:lpstr>
      <vt:lpstr>Funciones Administrador RRHH</vt:lpstr>
      <vt:lpstr>Funciones Administrador RRHH</vt:lpstr>
      <vt:lpstr>Funciones Administrador RRHH</vt:lpstr>
      <vt:lpstr>Funciones Administrador RRHH</vt:lpstr>
      <vt:lpstr>Funciones Administrador RRHH</vt:lpstr>
      <vt:lpstr>Funciones Administrador RRHH</vt:lpstr>
      <vt:lpstr>Funciones Administrador RRHH</vt:lpstr>
      <vt:lpstr>Planeacion RRHH</vt:lpstr>
      <vt:lpstr>Desarrollo Organizacional</vt:lpstr>
      <vt:lpstr>Clima Organizacional</vt:lpstr>
      <vt:lpstr>Percepción</vt:lpstr>
      <vt:lpstr>Clima Organizacional</vt:lpstr>
    </vt:vector>
  </TitlesOfParts>
  <Manager>Barcillo Barzinister</Manager>
  <Company>ESPOL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Comportamiento Organizacional</dc:title>
  <dc:subject>RRHH</dc:subject>
  <dc:creator>Fabrizio Marcillo</dc:creator>
  <cp:lastModifiedBy>kenjjime</cp:lastModifiedBy>
  <cp:revision>657</cp:revision>
  <cp:lastPrinted>1601-01-01T00:00:00Z</cp:lastPrinted>
  <dcterms:created xsi:type="dcterms:W3CDTF">2002-07-19T11:47:45Z</dcterms:created>
  <dcterms:modified xsi:type="dcterms:W3CDTF">2010-01-29T16:35:02Z</dcterms:modified>
</cp:coreProperties>
</file>