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8"/>
  </p:notesMasterIdLst>
  <p:handoutMasterIdLst>
    <p:handoutMasterId r:id="rId99"/>
  </p:handoutMasterIdLst>
  <p:sldIdLst>
    <p:sldId id="351" r:id="rId2"/>
    <p:sldId id="35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Lst>
  <p:sldSz cx="9144000" cy="6858000" type="screen4x3"/>
  <p:notesSz cx="6858000" cy="9144000"/>
  <p:defaultTextStyle>
    <a:defPPr>
      <a:defRPr lang="en-US"/>
    </a:defPPr>
    <a:lvl1pPr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00FF"/>
    <a:srgbClr val="000066"/>
    <a:srgbClr val="000099"/>
    <a:srgbClr val="0033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261" autoAdjust="0"/>
    <p:restoredTop sz="90990" autoAdjust="0"/>
  </p:normalViewPr>
  <p:slideViewPr>
    <p:cSldViewPr>
      <p:cViewPr varScale="1">
        <p:scale>
          <a:sx n="71" d="100"/>
          <a:sy n="71" d="100"/>
        </p:scale>
        <p:origin x="-630"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_rels/viewProps.xml.rels><?xml version="1.0" encoding="UTF-8" standalone="yes"?>
<Relationships xmlns="http://schemas.openxmlformats.org/package/2006/relationships"><Relationship Id="rId3" Type="http://schemas.openxmlformats.org/officeDocument/2006/relationships/slide" Target="slides/slide16.xml"/><Relationship Id="rId7" Type="http://schemas.openxmlformats.org/officeDocument/2006/relationships/slide" Target="slides/slide60.xml"/><Relationship Id="rId2" Type="http://schemas.openxmlformats.org/officeDocument/2006/relationships/slide" Target="slides/slide11.xml"/><Relationship Id="rId1" Type="http://schemas.openxmlformats.org/officeDocument/2006/relationships/slide" Target="slides/slide1.xml"/><Relationship Id="rId6" Type="http://schemas.openxmlformats.org/officeDocument/2006/relationships/slide" Target="slides/slide20.xml"/><Relationship Id="rId5" Type="http://schemas.openxmlformats.org/officeDocument/2006/relationships/slide" Target="slides/slide18.xml"/><Relationship Id="rId4"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fld id="{AECFC5CC-02BF-4B68-B87E-0C4E7B421C34}"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endParaRPr lang="es-ES_tradnl"/>
          </a:p>
        </p:txBody>
      </p:sp>
      <p:sp>
        <p:nvSpPr>
          <p:cNvPr id="1024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fld id="{BBBB848F-119B-430A-BAA1-BE7F0599DBE8}"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CD3A2843-2592-4918-9594-9E6601F13BD5}" type="slidenum">
              <a:rPr lang="es-ES_tradnl" smtClean="0"/>
              <a:pPr/>
              <a:t>1</a:t>
            </a:fld>
            <a:endParaRPr lang="es-ES_tradnl" smtClean="0"/>
          </a:p>
        </p:txBody>
      </p:sp>
      <p:sp>
        <p:nvSpPr>
          <p:cNvPr id="103427" name="Rectangle 2"/>
          <p:cNvSpPr>
            <a:spLocks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62BB6368-FF18-4029-B4BE-3FB57DA09755}" type="slidenum">
              <a:rPr lang="es-ES" smtClean="0"/>
              <a:pPr/>
              <a:t>10</a:t>
            </a:fld>
            <a:endParaRPr lang="es-ES" smtClean="0"/>
          </a:p>
        </p:txBody>
      </p:sp>
      <p:sp>
        <p:nvSpPr>
          <p:cNvPr id="112643" name="Rectangle 2"/>
          <p:cNvSpPr>
            <a:spLocks noRo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CFD47C2E-392A-423F-BDF1-D96AB8BEEA64}" type="slidenum">
              <a:rPr lang="es-ES" smtClean="0"/>
              <a:pPr/>
              <a:t>11</a:t>
            </a:fld>
            <a:endParaRPr lang="es-ES" smtClean="0"/>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61ED3703-2FF5-4210-99CC-513E93DAD27F}" type="slidenum">
              <a:rPr lang="es-ES" smtClean="0"/>
              <a:pPr/>
              <a:t>12</a:t>
            </a:fld>
            <a:endParaRPr lang="es-ES" smtClean="0"/>
          </a:p>
        </p:txBody>
      </p:sp>
      <p:sp>
        <p:nvSpPr>
          <p:cNvPr id="114691" name="Rectangle 2"/>
          <p:cNvSpPr>
            <a:spLocks noRo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A1638F97-CE03-43C6-96B4-5B6489E39F67}" type="slidenum">
              <a:rPr lang="es-ES" smtClean="0"/>
              <a:pPr/>
              <a:t>13</a:t>
            </a:fld>
            <a:endParaRPr lang="es-ES" smtClean="0"/>
          </a:p>
        </p:txBody>
      </p:sp>
      <p:sp>
        <p:nvSpPr>
          <p:cNvPr id="115715" name="Rectangle 2"/>
          <p:cNvSpPr>
            <a:spLocks noRo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7F621491-2648-485E-B24D-FE83666A7F89}" type="slidenum">
              <a:rPr lang="es-ES" smtClean="0"/>
              <a:pPr/>
              <a:t>14</a:t>
            </a:fld>
            <a:endParaRPr lang="es-ES" smtClean="0"/>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F5CCA514-54A1-460E-A6F4-A6340143AB55}" type="slidenum">
              <a:rPr lang="es-ES" smtClean="0"/>
              <a:pPr/>
              <a:t>15</a:t>
            </a:fld>
            <a:endParaRPr lang="es-ES" smtClean="0"/>
          </a:p>
        </p:txBody>
      </p:sp>
      <p:sp>
        <p:nvSpPr>
          <p:cNvPr id="117763" name="Rectangle 2"/>
          <p:cNvSpPr>
            <a:spLocks noRo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9D0CAEAA-4900-4A19-B846-31E7962D5968}" type="slidenum">
              <a:rPr lang="es-ES" smtClean="0"/>
              <a:pPr/>
              <a:t>16</a:t>
            </a:fld>
            <a:endParaRPr lang="es-ES" smtClean="0"/>
          </a:p>
        </p:txBody>
      </p:sp>
      <p:sp>
        <p:nvSpPr>
          <p:cNvPr id="118787" name="Rectangle 2"/>
          <p:cNvSpPr>
            <a:spLocks noRo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66176CE9-8740-412B-A06A-8B48EC7F6927}" type="slidenum">
              <a:rPr lang="es-ES" smtClean="0"/>
              <a:pPr/>
              <a:t>17</a:t>
            </a:fld>
            <a:endParaRPr lang="es-ES" smtClean="0"/>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9CFDAAD8-1036-4955-9EED-F6B2C97E3C73}" type="slidenum">
              <a:rPr lang="es-ES" smtClean="0"/>
              <a:pPr/>
              <a:t>18</a:t>
            </a:fld>
            <a:endParaRPr lang="es-ES" smtClean="0"/>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E2A88E16-FC97-429C-BA45-55CCABBC55C8}" type="slidenum">
              <a:rPr lang="es-ES" smtClean="0"/>
              <a:pPr/>
              <a:t>19</a:t>
            </a:fld>
            <a:endParaRPr lang="es-ES" smtClean="0"/>
          </a:p>
        </p:txBody>
      </p:sp>
      <p:sp>
        <p:nvSpPr>
          <p:cNvPr id="121859" name="Rectangle 2"/>
          <p:cNvSpPr>
            <a:spLocks noRo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Marcador de imagen de diapositiva"/>
          <p:cNvSpPr>
            <a:spLocks noGrp="1" noRot="1" noChangeAspect="1" noTextEdit="1"/>
          </p:cNvSpPr>
          <p:nvPr>
            <p:ph type="sldImg"/>
          </p:nvPr>
        </p:nvSpPr>
        <p:spPr>
          <a:ln/>
        </p:spPr>
      </p:sp>
      <p:sp>
        <p:nvSpPr>
          <p:cNvPr id="104451" name="2 Marcador de notas"/>
          <p:cNvSpPr>
            <a:spLocks noGrp="1"/>
          </p:cNvSpPr>
          <p:nvPr>
            <p:ph type="body" idx="1"/>
          </p:nvPr>
        </p:nvSpPr>
        <p:spPr>
          <a:noFill/>
          <a:ln/>
        </p:spPr>
        <p:txBody>
          <a:bodyPr/>
          <a:lstStyle/>
          <a:p>
            <a:endParaRPr lang="es-US" smtClean="0"/>
          </a:p>
        </p:txBody>
      </p:sp>
      <p:sp>
        <p:nvSpPr>
          <p:cNvPr id="104452" name="3 Marcador de número de diapositiva"/>
          <p:cNvSpPr>
            <a:spLocks noGrp="1"/>
          </p:cNvSpPr>
          <p:nvPr>
            <p:ph type="sldNum" sz="quarter" idx="5"/>
          </p:nvPr>
        </p:nvSpPr>
        <p:spPr>
          <a:noFill/>
        </p:spPr>
        <p:txBody>
          <a:bodyPr/>
          <a:lstStyle/>
          <a:p>
            <a:fld id="{E81D3D33-ACC3-45F1-B395-70C1CB4C7CA3}" type="slidenum">
              <a:rPr lang="es-ES_tradnl" smtClean="0"/>
              <a:pPr/>
              <a:t>2</a:t>
            </a:fld>
            <a:endParaRPr lang="es-ES_tradnl"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91F4DB52-6EB5-4C89-8DC6-45529B44DBD2}" type="slidenum">
              <a:rPr lang="es-ES" smtClean="0"/>
              <a:pPr/>
              <a:t>20</a:t>
            </a:fld>
            <a:endParaRPr lang="es-ES" smtClean="0"/>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925ADF8-CD02-4948-A223-7FDC5AA8A43F}" type="slidenum">
              <a:rPr lang="es-ES" smtClean="0"/>
              <a:pPr/>
              <a:t>21</a:t>
            </a:fld>
            <a:endParaRPr lang="es-ES" smtClean="0"/>
          </a:p>
        </p:txBody>
      </p:sp>
      <p:sp>
        <p:nvSpPr>
          <p:cNvPr id="123907" name="Rectangle 2"/>
          <p:cNvSpPr>
            <a:spLocks noRo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E5517631-07AE-4EC9-A762-661F9CD2C40E}" type="slidenum">
              <a:rPr lang="es-ES" smtClean="0"/>
              <a:pPr/>
              <a:t>22</a:t>
            </a:fld>
            <a:endParaRPr lang="es-ES" smtClean="0"/>
          </a:p>
        </p:txBody>
      </p:sp>
      <p:sp>
        <p:nvSpPr>
          <p:cNvPr id="124931" name="Rectangle 2"/>
          <p:cNvSpPr>
            <a:spLocks noRo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9984024B-8E5C-482E-BFF8-6115CFF190F9}" type="slidenum">
              <a:rPr lang="es-ES" smtClean="0"/>
              <a:pPr/>
              <a:t>23</a:t>
            </a:fld>
            <a:endParaRPr lang="es-ES" smtClean="0"/>
          </a:p>
        </p:txBody>
      </p:sp>
      <p:sp>
        <p:nvSpPr>
          <p:cNvPr id="125955" name="Rectangle 2"/>
          <p:cNvSpPr>
            <a:spLocks noRo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51541744-5035-407F-9CEB-145DCD6EE7C6}" type="slidenum">
              <a:rPr lang="es-ES" smtClean="0"/>
              <a:pPr/>
              <a:t>24</a:t>
            </a:fld>
            <a:endParaRPr lang="es-ES" smtClean="0"/>
          </a:p>
        </p:txBody>
      </p:sp>
      <p:sp>
        <p:nvSpPr>
          <p:cNvPr id="126979" name="Rectangle 2"/>
          <p:cNvSpPr>
            <a:spLocks noRo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0E3EE498-D1BA-4A38-B034-97D49D729737}" type="slidenum">
              <a:rPr lang="es-ES" smtClean="0"/>
              <a:pPr/>
              <a:t>25</a:t>
            </a:fld>
            <a:endParaRPr lang="es-ES" smtClean="0"/>
          </a:p>
        </p:txBody>
      </p:sp>
      <p:sp>
        <p:nvSpPr>
          <p:cNvPr id="128003" name="Rectangle 2"/>
          <p:cNvSpPr>
            <a:spLocks noRo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5E8D9D61-4D9A-48DA-A562-B516B4B576CE}" type="slidenum">
              <a:rPr lang="es-ES" smtClean="0"/>
              <a:pPr/>
              <a:t>26</a:t>
            </a:fld>
            <a:endParaRPr lang="es-ES" smtClean="0"/>
          </a:p>
        </p:txBody>
      </p:sp>
      <p:sp>
        <p:nvSpPr>
          <p:cNvPr id="129027" name="Rectangle 2"/>
          <p:cNvSpPr>
            <a:spLocks noRo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C6DA097A-F925-4EB3-9D33-65B0A3A545F0}" type="slidenum">
              <a:rPr lang="es-ES" smtClean="0"/>
              <a:pPr/>
              <a:t>27</a:t>
            </a:fld>
            <a:endParaRPr lang="es-ES" smtClean="0"/>
          </a:p>
        </p:txBody>
      </p:sp>
      <p:sp>
        <p:nvSpPr>
          <p:cNvPr id="130051" name="Rectangle 2"/>
          <p:cNvSpPr>
            <a:spLocks noRo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3588A118-4FA4-4858-8F6F-855FCF3620D3}" type="slidenum">
              <a:rPr lang="es-ES" smtClean="0"/>
              <a:pPr/>
              <a:t>28</a:t>
            </a:fld>
            <a:endParaRPr lang="es-ES" smtClean="0"/>
          </a:p>
        </p:txBody>
      </p:sp>
      <p:sp>
        <p:nvSpPr>
          <p:cNvPr id="131075" name="Rectangle 2"/>
          <p:cNvSpPr>
            <a:spLocks noRo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ECF68037-62A3-4372-BD70-DC0824B1195C}" type="slidenum">
              <a:rPr lang="es-ES" smtClean="0"/>
              <a:pPr/>
              <a:t>29</a:t>
            </a:fld>
            <a:endParaRPr lang="es-ES" smtClean="0"/>
          </a:p>
        </p:txBody>
      </p:sp>
      <p:sp>
        <p:nvSpPr>
          <p:cNvPr id="132099" name="Rectangle 2"/>
          <p:cNvSpPr>
            <a:spLocks noRo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E2233177-2198-4009-92A0-A5BBF6968EE6}" type="slidenum">
              <a:rPr lang="es-ES" smtClean="0"/>
              <a:pPr/>
              <a:t>3</a:t>
            </a:fld>
            <a:endParaRPr lang="es-ES" smtClean="0"/>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90CC7F48-7E56-46D8-A0DF-A0EAF8E0983B}" type="slidenum">
              <a:rPr lang="es-ES" smtClean="0"/>
              <a:pPr/>
              <a:t>30</a:t>
            </a:fld>
            <a:endParaRPr lang="es-ES" smtClean="0"/>
          </a:p>
        </p:txBody>
      </p:sp>
      <p:sp>
        <p:nvSpPr>
          <p:cNvPr id="133123" name="Rectangle 2"/>
          <p:cNvSpPr>
            <a:spLocks noRo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7E6271CB-2CA9-4E3C-98CA-4E1E0859CE1A}" type="slidenum">
              <a:rPr lang="es-ES" smtClean="0"/>
              <a:pPr/>
              <a:t>31</a:t>
            </a:fld>
            <a:endParaRPr lang="es-ES" smtClean="0"/>
          </a:p>
        </p:txBody>
      </p:sp>
      <p:sp>
        <p:nvSpPr>
          <p:cNvPr id="134147" name="Rectangle 2"/>
          <p:cNvSpPr>
            <a:spLocks noRo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D1F3A650-4C92-495B-9C9C-CE83D0C935A7}" type="slidenum">
              <a:rPr lang="es-ES" smtClean="0"/>
              <a:pPr/>
              <a:t>32</a:t>
            </a:fld>
            <a:endParaRPr lang="es-ES" smtClean="0"/>
          </a:p>
        </p:txBody>
      </p:sp>
      <p:sp>
        <p:nvSpPr>
          <p:cNvPr id="135171" name="Rectangle 2"/>
          <p:cNvSpPr>
            <a:spLocks noRo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60D4BDD4-E6B4-4D60-A749-496A86CE0EAC}" type="slidenum">
              <a:rPr lang="es-ES" smtClean="0"/>
              <a:pPr/>
              <a:t>33</a:t>
            </a:fld>
            <a:endParaRPr lang="es-ES" smtClean="0"/>
          </a:p>
        </p:txBody>
      </p:sp>
      <p:sp>
        <p:nvSpPr>
          <p:cNvPr id="136195" name="Rectangle 2"/>
          <p:cNvSpPr>
            <a:spLocks noRo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019C602A-496F-4126-B4AE-1C71FF9A8BBB}" type="slidenum">
              <a:rPr lang="es-ES" smtClean="0"/>
              <a:pPr/>
              <a:t>34</a:t>
            </a:fld>
            <a:endParaRPr lang="es-ES" smtClean="0"/>
          </a:p>
        </p:txBody>
      </p:sp>
      <p:sp>
        <p:nvSpPr>
          <p:cNvPr id="137219" name="Rectangle 2"/>
          <p:cNvSpPr>
            <a:spLocks noRo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88545E22-F292-41C4-88B4-3C674C461CEE}" type="slidenum">
              <a:rPr lang="es-ES" smtClean="0"/>
              <a:pPr/>
              <a:t>35</a:t>
            </a:fld>
            <a:endParaRPr lang="es-ES" smtClean="0"/>
          </a:p>
        </p:txBody>
      </p:sp>
      <p:sp>
        <p:nvSpPr>
          <p:cNvPr id="138243" name="Rectangle 2"/>
          <p:cNvSpPr>
            <a:spLocks noRo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20395497-308F-4499-8C25-B7D564EEEFE0}" type="slidenum">
              <a:rPr lang="es-ES" smtClean="0"/>
              <a:pPr/>
              <a:t>36</a:t>
            </a:fld>
            <a:endParaRPr lang="es-ES" smtClean="0"/>
          </a:p>
        </p:txBody>
      </p:sp>
      <p:sp>
        <p:nvSpPr>
          <p:cNvPr id="139267" name="Rectangle 2"/>
          <p:cNvSpPr>
            <a:spLocks noRo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E38D5A65-F84C-4125-A590-BADE8FC24CF3}" type="slidenum">
              <a:rPr lang="es-ES" smtClean="0"/>
              <a:pPr/>
              <a:t>37</a:t>
            </a:fld>
            <a:endParaRPr lang="es-ES" smtClean="0"/>
          </a:p>
        </p:txBody>
      </p:sp>
      <p:sp>
        <p:nvSpPr>
          <p:cNvPr id="140291" name="Rectangle 2"/>
          <p:cNvSpPr>
            <a:spLocks noRo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634637F9-E480-41C1-93A5-76E2A865C186}" type="slidenum">
              <a:rPr lang="es-ES" smtClean="0"/>
              <a:pPr/>
              <a:t>38</a:t>
            </a:fld>
            <a:endParaRPr lang="es-ES" smtClean="0"/>
          </a:p>
        </p:txBody>
      </p:sp>
      <p:sp>
        <p:nvSpPr>
          <p:cNvPr id="141315" name="Rectangle 2"/>
          <p:cNvSpPr>
            <a:spLocks noRo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DFD48784-EE06-4EE2-8F6D-03274E39E2DC}" type="slidenum">
              <a:rPr lang="es-ES" smtClean="0"/>
              <a:pPr/>
              <a:t>39</a:t>
            </a:fld>
            <a:endParaRPr lang="es-ES" smtClean="0"/>
          </a:p>
        </p:txBody>
      </p:sp>
      <p:sp>
        <p:nvSpPr>
          <p:cNvPr id="142339" name="Rectangle 2"/>
          <p:cNvSpPr>
            <a:spLocks noRo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566ED9F-CEF8-41F5-B553-7714F927E149}" type="slidenum">
              <a:rPr lang="es-ES" smtClean="0"/>
              <a:pPr/>
              <a:t>4</a:t>
            </a:fld>
            <a:endParaRPr lang="es-ES" smtClean="0"/>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F8DD4111-B24E-4CFD-A31D-59DBA6AACC2E}" type="slidenum">
              <a:rPr lang="es-ES" smtClean="0"/>
              <a:pPr/>
              <a:t>40</a:t>
            </a:fld>
            <a:endParaRPr lang="es-ES" smtClean="0"/>
          </a:p>
        </p:txBody>
      </p:sp>
      <p:sp>
        <p:nvSpPr>
          <p:cNvPr id="143363" name="Rectangle 2"/>
          <p:cNvSpPr>
            <a:spLocks noRo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E801F2C1-7E38-4AF0-AADC-EAAFBE8FFA1C}" type="slidenum">
              <a:rPr lang="es-ES" smtClean="0"/>
              <a:pPr/>
              <a:t>41</a:t>
            </a:fld>
            <a:endParaRPr lang="es-ES" smtClean="0"/>
          </a:p>
        </p:txBody>
      </p:sp>
      <p:sp>
        <p:nvSpPr>
          <p:cNvPr id="144387" name="Rectangle 2"/>
          <p:cNvSpPr>
            <a:spLocks noRo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CF460C8D-ECE0-4E09-BFB6-FFD01F173450}" type="slidenum">
              <a:rPr lang="es-ES" smtClean="0"/>
              <a:pPr/>
              <a:t>42</a:t>
            </a:fld>
            <a:endParaRPr lang="es-ES" smtClean="0"/>
          </a:p>
        </p:txBody>
      </p:sp>
      <p:sp>
        <p:nvSpPr>
          <p:cNvPr id="145411" name="Rectangle 2"/>
          <p:cNvSpPr>
            <a:spLocks noRo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834B92F6-C38B-429C-BB12-11F0A630796E}" type="slidenum">
              <a:rPr lang="es-ES" smtClean="0"/>
              <a:pPr/>
              <a:t>43</a:t>
            </a:fld>
            <a:endParaRPr lang="es-ES" smtClean="0"/>
          </a:p>
        </p:txBody>
      </p:sp>
      <p:sp>
        <p:nvSpPr>
          <p:cNvPr id="146435" name="Rectangle 2"/>
          <p:cNvSpPr>
            <a:spLocks noRo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434DF096-AE52-442D-92C2-D879307A1156}" type="slidenum">
              <a:rPr lang="es-ES" smtClean="0"/>
              <a:pPr/>
              <a:t>44</a:t>
            </a:fld>
            <a:endParaRPr lang="es-ES" smtClean="0"/>
          </a:p>
        </p:txBody>
      </p:sp>
      <p:sp>
        <p:nvSpPr>
          <p:cNvPr id="147459" name="Rectangle 2"/>
          <p:cNvSpPr>
            <a:spLocks noRo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17D5FF12-FEA0-48AC-81D1-5BBEB6F05052}" type="slidenum">
              <a:rPr lang="es-ES" smtClean="0"/>
              <a:pPr/>
              <a:t>45</a:t>
            </a:fld>
            <a:endParaRPr lang="es-ES" smtClean="0"/>
          </a:p>
        </p:txBody>
      </p:sp>
      <p:sp>
        <p:nvSpPr>
          <p:cNvPr id="148483" name="Rectangle 2"/>
          <p:cNvSpPr>
            <a:spLocks noRo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BA473A79-EB95-4419-860F-6AEB760624F3}" type="slidenum">
              <a:rPr lang="es-ES" smtClean="0"/>
              <a:pPr/>
              <a:t>46</a:t>
            </a:fld>
            <a:endParaRPr lang="es-ES" smtClean="0"/>
          </a:p>
        </p:txBody>
      </p:sp>
      <p:sp>
        <p:nvSpPr>
          <p:cNvPr id="149507" name="Rectangle 2"/>
          <p:cNvSpPr>
            <a:spLocks noRo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53996133-A4EF-4D15-91A8-2FD70DE8996D}" type="slidenum">
              <a:rPr lang="es-ES" smtClean="0"/>
              <a:pPr/>
              <a:t>47</a:t>
            </a:fld>
            <a:endParaRPr lang="es-ES" smtClean="0"/>
          </a:p>
        </p:txBody>
      </p:sp>
      <p:sp>
        <p:nvSpPr>
          <p:cNvPr id="150531" name="Rectangle 2"/>
          <p:cNvSpPr>
            <a:spLocks noRo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095CCF9C-9545-499E-90ED-ED10B37AB7FE}" type="slidenum">
              <a:rPr lang="es-ES" smtClean="0"/>
              <a:pPr/>
              <a:t>48</a:t>
            </a:fld>
            <a:endParaRPr lang="es-ES" smtClean="0"/>
          </a:p>
        </p:txBody>
      </p:sp>
      <p:sp>
        <p:nvSpPr>
          <p:cNvPr id="151555" name="Rectangle 2"/>
          <p:cNvSpPr>
            <a:spLocks noRo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BB239975-C64B-4243-9D1B-BA28670E68E0}" type="slidenum">
              <a:rPr lang="es-ES" smtClean="0"/>
              <a:pPr/>
              <a:t>49</a:t>
            </a:fld>
            <a:endParaRPr lang="es-ES" smtClean="0"/>
          </a:p>
        </p:txBody>
      </p:sp>
      <p:sp>
        <p:nvSpPr>
          <p:cNvPr id="152579" name="Rectangle 2"/>
          <p:cNvSpPr>
            <a:spLocks noRo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297CFF1C-4520-4983-A62C-B6F127E2A757}" type="slidenum">
              <a:rPr lang="es-ES" smtClean="0"/>
              <a:pPr/>
              <a:t>5</a:t>
            </a:fld>
            <a:endParaRPr lang="es-ES" smtClean="0"/>
          </a:p>
        </p:txBody>
      </p:sp>
      <p:sp>
        <p:nvSpPr>
          <p:cNvPr id="107523" name="Rectangle 2"/>
          <p:cNvSpPr>
            <a:spLocks noRo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B8514DEF-B701-423D-A64F-2BF965A2C8DF}" type="slidenum">
              <a:rPr lang="es-ES" smtClean="0"/>
              <a:pPr/>
              <a:t>50</a:t>
            </a:fld>
            <a:endParaRPr lang="es-ES" smtClean="0"/>
          </a:p>
        </p:txBody>
      </p:sp>
      <p:sp>
        <p:nvSpPr>
          <p:cNvPr id="153603" name="Rectangle 2"/>
          <p:cNvSpPr>
            <a:spLocks noRo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3058B030-7203-4E25-BD30-DAD189BD416A}" type="slidenum">
              <a:rPr lang="es-ES" smtClean="0"/>
              <a:pPr/>
              <a:t>51</a:t>
            </a:fld>
            <a:endParaRPr lang="es-ES" smtClean="0"/>
          </a:p>
        </p:txBody>
      </p:sp>
      <p:sp>
        <p:nvSpPr>
          <p:cNvPr id="154627" name="Rectangle 2"/>
          <p:cNvSpPr>
            <a:spLocks noRo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87B50809-E121-4A87-88DA-27F46B93E251}" type="slidenum">
              <a:rPr lang="es-ES" smtClean="0"/>
              <a:pPr/>
              <a:t>52</a:t>
            </a:fld>
            <a:endParaRPr lang="es-ES" smtClean="0"/>
          </a:p>
        </p:txBody>
      </p:sp>
      <p:sp>
        <p:nvSpPr>
          <p:cNvPr id="155651" name="Rectangle 2"/>
          <p:cNvSpPr>
            <a:spLocks noRo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558CF085-E03F-4023-BED5-868F64083B55}" type="slidenum">
              <a:rPr lang="es-ES" smtClean="0"/>
              <a:pPr/>
              <a:t>53</a:t>
            </a:fld>
            <a:endParaRPr lang="es-ES" smtClean="0"/>
          </a:p>
        </p:txBody>
      </p:sp>
      <p:sp>
        <p:nvSpPr>
          <p:cNvPr id="156675" name="Rectangle 2"/>
          <p:cNvSpPr>
            <a:spLocks noRo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301A0EDD-0F6F-43B1-9536-55E87B01ACE9}" type="slidenum">
              <a:rPr lang="es-ES" smtClean="0"/>
              <a:pPr/>
              <a:t>54</a:t>
            </a:fld>
            <a:endParaRPr lang="es-ES" smtClean="0"/>
          </a:p>
        </p:txBody>
      </p:sp>
      <p:sp>
        <p:nvSpPr>
          <p:cNvPr id="157699" name="Rectangle 2"/>
          <p:cNvSpPr>
            <a:spLocks noRo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9105443D-D5B8-4997-A9C0-D0ACAA1C2ADC}" type="slidenum">
              <a:rPr lang="es-ES" smtClean="0"/>
              <a:pPr/>
              <a:t>55</a:t>
            </a:fld>
            <a:endParaRPr lang="es-ES" smtClean="0"/>
          </a:p>
        </p:txBody>
      </p:sp>
      <p:sp>
        <p:nvSpPr>
          <p:cNvPr id="158723" name="Rectangle 2"/>
          <p:cNvSpPr>
            <a:spLocks noRo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FBE98F01-2A7D-48C1-9CCD-4A90BB752786}" type="slidenum">
              <a:rPr lang="es-ES" smtClean="0"/>
              <a:pPr/>
              <a:t>56</a:t>
            </a:fld>
            <a:endParaRPr lang="es-ES" smtClean="0"/>
          </a:p>
        </p:txBody>
      </p:sp>
      <p:sp>
        <p:nvSpPr>
          <p:cNvPr id="159747" name="Rectangle 2"/>
          <p:cNvSpPr>
            <a:spLocks noRo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37DF3114-8C47-4AF9-AD17-52F195B1C957}" type="slidenum">
              <a:rPr lang="es-ES" smtClean="0"/>
              <a:pPr/>
              <a:t>57</a:t>
            </a:fld>
            <a:endParaRPr lang="es-ES" smtClean="0"/>
          </a:p>
        </p:txBody>
      </p:sp>
      <p:sp>
        <p:nvSpPr>
          <p:cNvPr id="160771" name="Rectangle 2"/>
          <p:cNvSpPr>
            <a:spLocks noRo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30BEFC52-5B2A-4C6B-B0E3-87552F917F42}" type="slidenum">
              <a:rPr lang="es-ES" smtClean="0"/>
              <a:pPr/>
              <a:t>58</a:t>
            </a:fld>
            <a:endParaRPr lang="es-ES" smtClean="0"/>
          </a:p>
        </p:txBody>
      </p:sp>
      <p:sp>
        <p:nvSpPr>
          <p:cNvPr id="161795" name="Rectangle 2"/>
          <p:cNvSpPr>
            <a:spLocks noRo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0D2325F1-826E-435F-939C-D72CD9BBBAFB}" type="slidenum">
              <a:rPr lang="es-ES" smtClean="0"/>
              <a:pPr/>
              <a:t>59</a:t>
            </a:fld>
            <a:endParaRPr lang="es-ES" smtClean="0"/>
          </a:p>
        </p:txBody>
      </p:sp>
      <p:sp>
        <p:nvSpPr>
          <p:cNvPr id="162819" name="Rectangle 2"/>
          <p:cNvSpPr>
            <a:spLocks noRo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793E24C3-E86B-4C4E-9C2F-C50697F5A528}" type="slidenum">
              <a:rPr lang="es-ES" smtClean="0"/>
              <a:pPr/>
              <a:t>6</a:t>
            </a:fld>
            <a:endParaRPr lang="es-ES" smtClean="0"/>
          </a:p>
        </p:txBody>
      </p:sp>
      <p:sp>
        <p:nvSpPr>
          <p:cNvPr id="108547" name="Rectangle 2"/>
          <p:cNvSpPr>
            <a:spLocks noRo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1FF7698D-2275-421C-9E56-378F288DDD37}" type="slidenum">
              <a:rPr lang="es-ES" smtClean="0"/>
              <a:pPr/>
              <a:t>60</a:t>
            </a:fld>
            <a:endParaRPr lang="es-ES" smtClean="0"/>
          </a:p>
        </p:txBody>
      </p:sp>
      <p:sp>
        <p:nvSpPr>
          <p:cNvPr id="163843" name="Rectangle 2"/>
          <p:cNvSpPr>
            <a:spLocks noRo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76FCAB4F-4664-4F49-9735-916AA7A78A97}" type="slidenum">
              <a:rPr lang="es-ES" smtClean="0"/>
              <a:pPr/>
              <a:t>61</a:t>
            </a:fld>
            <a:endParaRPr lang="es-ES" smtClean="0"/>
          </a:p>
        </p:txBody>
      </p:sp>
      <p:sp>
        <p:nvSpPr>
          <p:cNvPr id="164867" name="Rectangle 2"/>
          <p:cNvSpPr>
            <a:spLocks noRo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F76B2205-9207-49DB-AD9E-E3BF066AEA23}" type="slidenum">
              <a:rPr lang="es-ES" smtClean="0"/>
              <a:pPr/>
              <a:t>62</a:t>
            </a:fld>
            <a:endParaRPr lang="es-ES" smtClean="0"/>
          </a:p>
        </p:txBody>
      </p:sp>
      <p:sp>
        <p:nvSpPr>
          <p:cNvPr id="165891" name="Rectangle 2"/>
          <p:cNvSpPr>
            <a:spLocks noRo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6C35E256-DF42-44F7-9D9B-CC405E5E3D7F}" type="slidenum">
              <a:rPr lang="es-ES" smtClean="0"/>
              <a:pPr/>
              <a:t>63</a:t>
            </a:fld>
            <a:endParaRPr lang="es-ES" smtClean="0"/>
          </a:p>
        </p:txBody>
      </p:sp>
      <p:sp>
        <p:nvSpPr>
          <p:cNvPr id="166915" name="Rectangle 2"/>
          <p:cNvSpPr>
            <a:spLocks noRo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0E390D31-648A-473E-A74B-7FE9D2D2BDDF}" type="slidenum">
              <a:rPr lang="es-ES" smtClean="0"/>
              <a:pPr/>
              <a:t>64</a:t>
            </a:fld>
            <a:endParaRPr lang="es-ES" smtClean="0"/>
          </a:p>
        </p:txBody>
      </p:sp>
      <p:sp>
        <p:nvSpPr>
          <p:cNvPr id="167939" name="Rectangle 2"/>
          <p:cNvSpPr>
            <a:spLocks noRo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FA924620-6CBC-41E4-B512-DD2A8AF3B494}" type="slidenum">
              <a:rPr lang="es-ES" smtClean="0"/>
              <a:pPr/>
              <a:t>65</a:t>
            </a:fld>
            <a:endParaRPr lang="es-ES" smtClean="0"/>
          </a:p>
        </p:txBody>
      </p:sp>
      <p:sp>
        <p:nvSpPr>
          <p:cNvPr id="168963" name="Rectangle 2"/>
          <p:cNvSpPr>
            <a:spLocks noRo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394FCDB9-A369-4808-851F-B8B62EF60FD6}" type="slidenum">
              <a:rPr lang="es-ES" smtClean="0"/>
              <a:pPr/>
              <a:t>66</a:t>
            </a:fld>
            <a:endParaRPr lang="es-ES" smtClean="0"/>
          </a:p>
        </p:txBody>
      </p:sp>
      <p:sp>
        <p:nvSpPr>
          <p:cNvPr id="169987" name="Rectangle 2"/>
          <p:cNvSpPr>
            <a:spLocks noRo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AB21A522-A86B-4844-8CF4-AF5842707DE3}" type="slidenum">
              <a:rPr lang="es-ES" smtClean="0"/>
              <a:pPr/>
              <a:t>67</a:t>
            </a:fld>
            <a:endParaRPr lang="es-ES" smtClean="0"/>
          </a:p>
        </p:txBody>
      </p:sp>
      <p:sp>
        <p:nvSpPr>
          <p:cNvPr id="171011" name="Rectangle 2"/>
          <p:cNvSpPr>
            <a:spLocks noRot="1" noChangeArrowheads="1" noTextEdit="1"/>
          </p:cNvSpPr>
          <p:nvPr>
            <p:ph type="sldImg"/>
          </p:nvPr>
        </p:nvSpPr>
        <p:spPr>
          <a:ln/>
        </p:spPr>
      </p:sp>
      <p:sp>
        <p:nvSpPr>
          <p:cNvPr id="1710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281BB67F-F9E8-4837-965E-E26AC22C50ED}" type="slidenum">
              <a:rPr lang="es-ES" smtClean="0"/>
              <a:pPr/>
              <a:t>68</a:t>
            </a:fld>
            <a:endParaRPr lang="es-ES" smtClean="0"/>
          </a:p>
        </p:txBody>
      </p:sp>
      <p:sp>
        <p:nvSpPr>
          <p:cNvPr id="172035" name="Rectangle 2"/>
          <p:cNvSpPr>
            <a:spLocks noRo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44B2FCDA-BCF6-4B30-880F-B99103CC98E3}" type="slidenum">
              <a:rPr lang="es-ES" smtClean="0"/>
              <a:pPr/>
              <a:t>69</a:t>
            </a:fld>
            <a:endParaRPr lang="es-ES" smtClean="0"/>
          </a:p>
        </p:txBody>
      </p:sp>
      <p:sp>
        <p:nvSpPr>
          <p:cNvPr id="173059" name="Rectangle 2"/>
          <p:cNvSpPr>
            <a:spLocks noRot="1" noChangeArrowheads="1" noTextEdit="1"/>
          </p:cNvSpPr>
          <p:nvPr>
            <p:ph type="sldImg"/>
          </p:nvPr>
        </p:nvSpPr>
        <p:spPr>
          <a:ln/>
        </p:spPr>
      </p:sp>
      <p:sp>
        <p:nvSpPr>
          <p:cNvPr id="1730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F6CDFCA8-9A12-4560-BEF1-CA8D32CD2021}" type="slidenum">
              <a:rPr lang="es-ES" smtClean="0"/>
              <a:pPr/>
              <a:t>7</a:t>
            </a:fld>
            <a:endParaRPr lang="es-ES" smtClean="0"/>
          </a:p>
        </p:txBody>
      </p:sp>
      <p:sp>
        <p:nvSpPr>
          <p:cNvPr id="109571" name="Rectangle 2"/>
          <p:cNvSpPr>
            <a:spLocks noRo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7AE5CC82-6E4C-463F-83A1-2FFD3B6BB02D}" type="slidenum">
              <a:rPr lang="es-ES" smtClean="0"/>
              <a:pPr/>
              <a:t>70</a:t>
            </a:fld>
            <a:endParaRPr lang="es-ES" smtClean="0"/>
          </a:p>
        </p:txBody>
      </p:sp>
      <p:sp>
        <p:nvSpPr>
          <p:cNvPr id="174083" name="Rectangle 2"/>
          <p:cNvSpPr>
            <a:spLocks noRo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6E94139B-F137-42E7-89D1-6EFE8E9AFF90}" type="slidenum">
              <a:rPr lang="es-ES" smtClean="0"/>
              <a:pPr/>
              <a:t>71</a:t>
            </a:fld>
            <a:endParaRPr lang="es-ES" smtClean="0"/>
          </a:p>
        </p:txBody>
      </p:sp>
      <p:sp>
        <p:nvSpPr>
          <p:cNvPr id="175107" name="Rectangle 2"/>
          <p:cNvSpPr>
            <a:spLocks noRo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60DA1E30-785D-4458-B834-19DD90EADCB9}" type="slidenum">
              <a:rPr lang="es-ES" smtClean="0"/>
              <a:pPr/>
              <a:t>72</a:t>
            </a:fld>
            <a:endParaRPr lang="es-ES" smtClean="0"/>
          </a:p>
        </p:txBody>
      </p:sp>
      <p:sp>
        <p:nvSpPr>
          <p:cNvPr id="176131" name="Rectangle 2"/>
          <p:cNvSpPr>
            <a:spLocks noRo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89DEE04A-F959-40F1-986A-6F385FBA33B7}" type="slidenum">
              <a:rPr lang="es-ES" smtClean="0"/>
              <a:pPr/>
              <a:t>73</a:t>
            </a:fld>
            <a:endParaRPr lang="es-ES" smtClean="0"/>
          </a:p>
        </p:txBody>
      </p:sp>
      <p:sp>
        <p:nvSpPr>
          <p:cNvPr id="177155" name="Rectangle 2"/>
          <p:cNvSpPr>
            <a:spLocks noRo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67F90C5E-8DBC-4917-900D-4C71FF8530F7}" type="slidenum">
              <a:rPr lang="es-ES" smtClean="0"/>
              <a:pPr/>
              <a:t>74</a:t>
            </a:fld>
            <a:endParaRPr lang="es-ES" smtClean="0"/>
          </a:p>
        </p:txBody>
      </p:sp>
      <p:sp>
        <p:nvSpPr>
          <p:cNvPr id="178179" name="Rectangle 2"/>
          <p:cNvSpPr>
            <a:spLocks noRo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FB239E1A-D111-442F-A927-4C65B907A643}" type="slidenum">
              <a:rPr lang="es-ES" smtClean="0"/>
              <a:pPr/>
              <a:t>75</a:t>
            </a:fld>
            <a:endParaRPr lang="es-ES" smtClean="0"/>
          </a:p>
        </p:txBody>
      </p:sp>
      <p:sp>
        <p:nvSpPr>
          <p:cNvPr id="179203" name="Rectangle 2"/>
          <p:cNvSpPr>
            <a:spLocks noRo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C11A2CE0-C877-4525-B4D2-180F29541C0B}" type="slidenum">
              <a:rPr lang="es-ES" smtClean="0"/>
              <a:pPr/>
              <a:t>76</a:t>
            </a:fld>
            <a:endParaRPr lang="es-ES" smtClean="0"/>
          </a:p>
        </p:txBody>
      </p:sp>
      <p:sp>
        <p:nvSpPr>
          <p:cNvPr id="180227" name="Rectangle 2"/>
          <p:cNvSpPr>
            <a:spLocks noRot="1" noChangeArrowheads="1" noTextEdit="1"/>
          </p:cNvSpPr>
          <p:nvPr>
            <p:ph type="sldImg"/>
          </p:nvPr>
        </p:nvSpPr>
        <p:spPr>
          <a:ln/>
        </p:spPr>
      </p:sp>
      <p:sp>
        <p:nvSpPr>
          <p:cNvPr id="1802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8A26D70A-64B2-4E94-9D40-03D6D90359C8}" type="slidenum">
              <a:rPr lang="es-ES" smtClean="0"/>
              <a:pPr/>
              <a:t>77</a:t>
            </a:fld>
            <a:endParaRPr lang="es-ES" smtClean="0"/>
          </a:p>
        </p:txBody>
      </p:sp>
      <p:sp>
        <p:nvSpPr>
          <p:cNvPr id="181251" name="Rectangle 2"/>
          <p:cNvSpPr>
            <a:spLocks noRot="1" noChangeArrowheads="1" noTextEdit="1"/>
          </p:cNvSpPr>
          <p:nvPr>
            <p:ph type="sldImg"/>
          </p:nvPr>
        </p:nvSpPr>
        <p:spPr>
          <a:ln/>
        </p:spPr>
      </p:sp>
      <p:sp>
        <p:nvSpPr>
          <p:cNvPr id="18125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4997CA05-1DCC-4E67-8BF0-0B577E4D9453}" type="slidenum">
              <a:rPr lang="es-ES" smtClean="0"/>
              <a:pPr/>
              <a:t>78</a:t>
            </a:fld>
            <a:endParaRPr lang="es-ES" smtClean="0"/>
          </a:p>
        </p:txBody>
      </p:sp>
      <p:sp>
        <p:nvSpPr>
          <p:cNvPr id="182275" name="Rectangle 2"/>
          <p:cNvSpPr>
            <a:spLocks noRo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C395C49B-4BF3-40B7-8B45-6CDAB8474100}" type="slidenum">
              <a:rPr lang="es-ES" smtClean="0"/>
              <a:pPr/>
              <a:t>79</a:t>
            </a:fld>
            <a:endParaRPr lang="es-ES" smtClean="0"/>
          </a:p>
        </p:txBody>
      </p:sp>
      <p:sp>
        <p:nvSpPr>
          <p:cNvPr id="183299" name="Rectangle 2"/>
          <p:cNvSpPr>
            <a:spLocks noRo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0649EAFE-C87B-4D61-9C9C-A0D908868737}" type="slidenum">
              <a:rPr lang="es-ES" smtClean="0"/>
              <a:pPr/>
              <a:t>8</a:t>
            </a:fld>
            <a:endParaRPr lang="es-ES" smtClean="0"/>
          </a:p>
        </p:txBody>
      </p:sp>
      <p:sp>
        <p:nvSpPr>
          <p:cNvPr id="110595" name="Rectangle 2"/>
          <p:cNvSpPr>
            <a:spLocks noRo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9F72A1F6-F572-4FD0-9B87-F6307CA73674}" type="slidenum">
              <a:rPr lang="es-ES" smtClean="0"/>
              <a:pPr/>
              <a:t>80</a:t>
            </a:fld>
            <a:endParaRPr lang="es-ES" smtClean="0"/>
          </a:p>
        </p:txBody>
      </p:sp>
      <p:sp>
        <p:nvSpPr>
          <p:cNvPr id="184323" name="Rectangle 2"/>
          <p:cNvSpPr>
            <a:spLocks noRo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59F2D0DD-02D5-4701-B9AD-E2F1B3BF56A5}" type="slidenum">
              <a:rPr lang="es-ES" smtClean="0"/>
              <a:pPr/>
              <a:t>81</a:t>
            </a:fld>
            <a:endParaRPr lang="es-ES" smtClean="0"/>
          </a:p>
        </p:txBody>
      </p:sp>
      <p:sp>
        <p:nvSpPr>
          <p:cNvPr id="185347" name="Rectangle 2"/>
          <p:cNvSpPr>
            <a:spLocks noRo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16C9C11C-6247-4BFE-B3F4-A3600C4C36A5}" type="slidenum">
              <a:rPr lang="es-ES" smtClean="0"/>
              <a:pPr/>
              <a:t>82</a:t>
            </a:fld>
            <a:endParaRPr lang="es-ES" smtClean="0"/>
          </a:p>
        </p:txBody>
      </p:sp>
      <p:sp>
        <p:nvSpPr>
          <p:cNvPr id="186371" name="Rectangle 2"/>
          <p:cNvSpPr>
            <a:spLocks noRo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1F716678-3AA9-49E8-94CB-FEA9906F355E}" type="slidenum">
              <a:rPr lang="es-ES" smtClean="0"/>
              <a:pPr/>
              <a:t>83</a:t>
            </a:fld>
            <a:endParaRPr lang="es-ES" smtClean="0"/>
          </a:p>
        </p:txBody>
      </p:sp>
      <p:sp>
        <p:nvSpPr>
          <p:cNvPr id="187395" name="Rectangle 2"/>
          <p:cNvSpPr>
            <a:spLocks noRo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9F98745A-B51D-4661-80E6-A77CF93D6B5E}" type="slidenum">
              <a:rPr lang="es-ES" smtClean="0"/>
              <a:pPr/>
              <a:t>84</a:t>
            </a:fld>
            <a:endParaRPr lang="es-ES" smtClean="0"/>
          </a:p>
        </p:txBody>
      </p:sp>
      <p:sp>
        <p:nvSpPr>
          <p:cNvPr id="188419" name="Rectangle 2"/>
          <p:cNvSpPr>
            <a:spLocks noRo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58B7CEF2-127F-473B-A2F3-8DF45CF9B5A3}" type="slidenum">
              <a:rPr lang="es-ES" smtClean="0"/>
              <a:pPr/>
              <a:t>85</a:t>
            </a:fld>
            <a:endParaRPr lang="es-ES" smtClean="0"/>
          </a:p>
        </p:txBody>
      </p:sp>
      <p:sp>
        <p:nvSpPr>
          <p:cNvPr id="189443" name="Rectangle 2"/>
          <p:cNvSpPr>
            <a:spLocks noRo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2FFE10B3-7C75-449E-B692-F85B353F0955}" type="slidenum">
              <a:rPr lang="es-ES" smtClean="0"/>
              <a:pPr/>
              <a:t>86</a:t>
            </a:fld>
            <a:endParaRPr lang="es-ES" smtClean="0"/>
          </a:p>
        </p:txBody>
      </p:sp>
      <p:sp>
        <p:nvSpPr>
          <p:cNvPr id="190467" name="Rectangle 2"/>
          <p:cNvSpPr>
            <a:spLocks noRot="1" noChangeArrowheads="1" noTextEdit="1"/>
          </p:cNvSpPr>
          <p:nvPr>
            <p:ph type="sldImg"/>
          </p:nvPr>
        </p:nvSpPr>
        <p:spPr>
          <a:ln/>
        </p:spPr>
      </p:sp>
      <p:sp>
        <p:nvSpPr>
          <p:cNvPr id="190468"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5E72D8F5-358E-430C-9E28-294D4D555D65}" type="slidenum">
              <a:rPr lang="es-ES" smtClean="0"/>
              <a:pPr/>
              <a:t>87</a:t>
            </a:fld>
            <a:endParaRPr lang="es-ES" smtClean="0"/>
          </a:p>
        </p:txBody>
      </p:sp>
      <p:sp>
        <p:nvSpPr>
          <p:cNvPr id="191491" name="Rectangle 2"/>
          <p:cNvSpPr>
            <a:spLocks noRot="1" noChangeArrowheads="1" noTextEdit="1"/>
          </p:cNvSpPr>
          <p:nvPr>
            <p:ph type="sldImg"/>
          </p:nvPr>
        </p:nvSpPr>
        <p:spPr>
          <a:ln/>
        </p:spPr>
      </p:sp>
      <p:sp>
        <p:nvSpPr>
          <p:cNvPr id="1914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5E41AFAD-99C5-4A06-90FF-7DF46CC18DC1}" type="slidenum">
              <a:rPr lang="es-ES" smtClean="0"/>
              <a:pPr/>
              <a:t>88</a:t>
            </a:fld>
            <a:endParaRPr lang="es-ES" smtClean="0"/>
          </a:p>
        </p:txBody>
      </p:sp>
      <p:sp>
        <p:nvSpPr>
          <p:cNvPr id="192515" name="Rectangle 2"/>
          <p:cNvSpPr>
            <a:spLocks noRo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71B07BB3-23FA-4506-9449-51FE3977E460}" type="slidenum">
              <a:rPr lang="es-ES" smtClean="0"/>
              <a:pPr/>
              <a:t>89</a:t>
            </a:fld>
            <a:endParaRPr lang="es-ES" smtClean="0"/>
          </a:p>
        </p:txBody>
      </p:sp>
      <p:sp>
        <p:nvSpPr>
          <p:cNvPr id="193539" name="Rectangle 2"/>
          <p:cNvSpPr>
            <a:spLocks noRot="1" noChangeArrowheads="1" noTextEdit="1"/>
          </p:cNvSpPr>
          <p:nvPr>
            <p:ph type="sldImg"/>
          </p:nvPr>
        </p:nvSpPr>
        <p:spPr>
          <a:ln/>
        </p:spPr>
      </p:sp>
      <p:sp>
        <p:nvSpPr>
          <p:cNvPr id="1935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8A9F24D6-795B-410E-9243-E6A24528D328}" type="slidenum">
              <a:rPr lang="es-ES" smtClean="0"/>
              <a:pPr/>
              <a:t>9</a:t>
            </a:fld>
            <a:endParaRPr lang="es-ES" smtClean="0"/>
          </a:p>
        </p:txBody>
      </p:sp>
      <p:sp>
        <p:nvSpPr>
          <p:cNvPr id="111619" name="Rectangle 2"/>
          <p:cNvSpPr>
            <a:spLocks noRo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BC785E0C-B421-44B5-8C0B-B767650FC61D}" type="slidenum">
              <a:rPr lang="es-ES" smtClean="0"/>
              <a:pPr/>
              <a:t>90</a:t>
            </a:fld>
            <a:endParaRPr lang="es-ES" smtClean="0"/>
          </a:p>
        </p:txBody>
      </p:sp>
      <p:sp>
        <p:nvSpPr>
          <p:cNvPr id="194563" name="Rectangle 2"/>
          <p:cNvSpPr>
            <a:spLocks noRot="1" noChangeArrowheads="1" noTextEdit="1"/>
          </p:cNvSpPr>
          <p:nvPr>
            <p:ph type="sldImg"/>
          </p:nvPr>
        </p:nvSpPr>
        <p:spPr>
          <a:ln/>
        </p:spPr>
      </p:sp>
      <p:sp>
        <p:nvSpPr>
          <p:cNvPr id="1945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EDDB941F-73B5-4B8D-AFCD-328914394A68}" type="slidenum">
              <a:rPr lang="es-ES" smtClean="0"/>
              <a:pPr/>
              <a:t>91</a:t>
            </a:fld>
            <a:endParaRPr lang="es-ES" smtClean="0"/>
          </a:p>
        </p:txBody>
      </p:sp>
      <p:sp>
        <p:nvSpPr>
          <p:cNvPr id="195587" name="Rectangle 2"/>
          <p:cNvSpPr>
            <a:spLocks noRot="1" noChangeArrowheads="1" noTextEdit="1"/>
          </p:cNvSpPr>
          <p:nvPr>
            <p:ph type="sldImg"/>
          </p:nvPr>
        </p:nvSpPr>
        <p:spPr>
          <a:ln/>
        </p:spPr>
      </p:sp>
      <p:sp>
        <p:nvSpPr>
          <p:cNvPr id="1955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BF8E0B4F-EFE9-43E2-AA63-35FD206C9741}" type="slidenum">
              <a:rPr lang="es-ES" smtClean="0"/>
              <a:pPr/>
              <a:t>92</a:t>
            </a:fld>
            <a:endParaRPr lang="es-ES" smtClean="0"/>
          </a:p>
        </p:txBody>
      </p:sp>
      <p:sp>
        <p:nvSpPr>
          <p:cNvPr id="196611" name="Rectangle 2"/>
          <p:cNvSpPr>
            <a:spLocks noRot="1" noChangeArrowheads="1" noTextEdit="1"/>
          </p:cNvSpPr>
          <p:nvPr>
            <p:ph type="sldImg"/>
          </p:nvPr>
        </p:nvSpPr>
        <p:spPr>
          <a:ln/>
        </p:spPr>
      </p:sp>
      <p:sp>
        <p:nvSpPr>
          <p:cNvPr id="1966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5D27C515-EDA6-43E2-89F4-4D4176324949}" type="slidenum">
              <a:rPr lang="es-ES" smtClean="0"/>
              <a:pPr/>
              <a:t>93</a:t>
            </a:fld>
            <a:endParaRPr lang="es-ES" smtClean="0"/>
          </a:p>
        </p:txBody>
      </p:sp>
      <p:sp>
        <p:nvSpPr>
          <p:cNvPr id="197635" name="Rectangle 2"/>
          <p:cNvSpPr>
            <a:spLocks noRot="1" noChangeArrowheads="1" noTextEdit="1"/>
          </p:cNvSpPr>
          <p:nvPr>
            <p:ph type="sldImg"/>
          </p:nvPr>
        </p:nvSpPr>
        <p:spPr>
          <a:ln/>
        </p:spPr>
      </p:sp>
      <p:sp>
        <p:nvSpPr>
          <p:cNvPr id="1976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6529A684-86BE-42D7-9721-0F7B859C7E85}" type="slidenum">
              <a:rPr lang="es-ES" smtClean="0"/>
              <a:pPr/>
              <a:t>94</a:t>
            </a:fld>
            <a:endParaRPr lang="es-ES" smtClean="0"/>
          </a:p>
        </p:txBody>
      </p:sp>
      <p:sp>
        <p:nvSpPr>
          <p:cNvPr id="198659" name="Rectangle 2"/>
          <p:cNvSpPr>
            <a:spLocks noRot="1" noChangeArrowheads="1" noTextEdit="1"/>
          </p:cNvSpPr>
          <p:nvPr>
            <p:ph type="sldImg"/>
          </p:nvPr>
        </p:nvSpPr>
        <p:spPr>
          <a:ln/>
        </p:spPr>
      </p:sp>
      <p:sp>
        <p:nvSpPr>
          <p:cNvPr id="1986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7DC36E24-1D89-4B33-9607-305699773DCC}" type="slidenum">
              <a:rPr lang="es-ES" smtClean="0"/>
              <a:pPr/>
              <a:t>95</a:t>
            </a:fld>
            <a:endParaRPr lang="es-ES" smtClean="0"/>
          </a:p>
        </p:txBody>
      </p:sp>
      <p:sp>
        <p:nvSpPr>
          <p:cNvPr id="199683" name="Rectangle 2"/>
          <p:cNvSpPr>
            <a:spLocks noRo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71545B0B-9D68-4A53-A587-43E5DEBC877D}" type="slidenum">
              <a:rPr lang="es-ES" smtClean="0"/>
              <a:pPr/>
              <a:t>96</a:t>
            </a:fld>
            <a:endParaRPr lang="es-ES" smtClean="0"/>
          </a:p>
        </p:txBody>
      </p:sp>
      <p:sp>
        <p:nvSpPr>
          <p:cNvPr id="200707" name="Rectangle 2"/>
          <p:cNvSpPr>
            <a:spLocks noRo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spcBef>
                <a:spcPct val="0"/>
              </a:spcBef>
              <a:buClrTx/>
              <a:buSzTx/>
              <a:buFontTx/>
              <a:buNone/>
              <a:defRPr sz="1400">
                <a:solidFill>
                  <a:srgbClr val="FFFFFF"/>
                </a:solidFill>
                <a:effectLst/>
              </a:defRPr>
            </a:lvl1pPr>
          </a:lstStyle>
          <a:p>
            <a:pPr>
              <a:defRPr/>
            </a:pPr>
            <a:endParaRPr lang="es-ES_tradnl"/>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spcBef>
                <a:spcPct val="0"/>
              </a:spcBef>
              <a:buClrTx/>
              <a:buSzTx/>
              <a:buFontTx/>
              <a:buNone/>
              <a:defRPr sz="1400">
                <a:solidFill>
                  <a:srgbClr val="FFFFFF"/>
                </a:solidFill>
                <a:effectLst/>
              </a:defRPr>
            </a:lvl1pPr>
          </a:lstStyle>
          <a:p>
            <a:pPr>
              <a:defRPr/>
            </a:pPr>
            <a:endParaRPr lang="es-ES_tradnl"/>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spcBef>
                <a:spcPct val="0"/>
              </a:spcBef>
              <a:buClrTx/>
              <a:buSzTx/>
              <a:buFontTx/>
              <a:buNone/>
              <a:defRPr sz="1400">
                <a:solidFill>
                  <a:srgbClr val="FFFFFF"/>
                </a:solidFill>
                <a:effectLst/>
              </a:defRPr>
            </a:lvl1pPr>
          </a:lstStyle>
          <a:p>
            <a:pPr>
              <a:defRPr/>
            </a:pPr>
            <a:fld id="{2CF35A91-3156-4A6F-AFE3-36642B544885}"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77050" y="-228600"/>
            <a:ext cx="1962150" cy="6934200"/>
          </a:xfrm>
        </p:spPr>
        <p:txBody>
          <a:bodyPr vert="eaVert"/>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a:xfrm>
            <a:off x="990600" y="-228600"/>
            <a:ext cx="5734050" cy="6934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92100"/>
            <a:ext cx="8229600" cy="1384300"/>
          </a:xfrm>
        </p:spPr>
        <p:txBody>
          <a:bodyPr/>
          <a:lstStyle/>
          <a:p>
            <a:r>
              <a:rPr lang="es-ES" smtClean="0"/>
              <a:t>Haga clic para modificar el estilo de título del patrón</a:t>
            </a:r>
            <a:endParaRPr lang="es-US"/>
          </a:p>
        </p:txBody>
      </p:sp>
      <p:sp>
        <p:nvSpPr>
          <p:cNvPr id="3" name="2 Marcador de tabla"/>
          <p:cNvSpPr>
            <a:spLocks noGrp="1"/>
          </p:cNvSpPr>
          <p:nvPr>
            <p:ph type="tbl" idx="1"/>
          </p:nvPr>
        </p:nvSpPr>
        <p:spPr>
          <a:xfrm>
            <a:off x="457200" y="1905000"/>
            <a:ext cx="8229600" cy="4114800"/>
          </a:xfrm>
        </p:spPr>
        <p:txBody>
          <a:bodyPr/>
          <a:lstStyle/>
          <a:p>
            <a:pPr lvl="0"/>
            <a:endParaRPr lang="es-US" noProof="0" smtClean="0"/>
          </a:p>
        </p:txBody>
      </p:sp>
      <p:sp>
        <p:nvSpPr>
          <p:cNvPr id="4" name="3 Marcador de fecha"/>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s-ES"/>
          </a:p>
        </p:txBody>
      </p:sp>
      <p:sp>
        <p:nvSpPr>
          <p:cNvPr id="5" name="4 Marcador de pie de página"/>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CF49DD66-23D0-4A5A-9CFE-5D1CAF6D1CA9}"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sz="half" idx="1"/>
          </p:nvPr>
        </p:nvSpPr>
        <p:spPr>
          <a:xfrm>
            <a:off x="10668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contenido"/>
          <p:cNvSpPr>
            <a:spLocks noGrp="1"/>
          </p:cNvSpPr>
          <p:nvPr>
            <p:ph sz="half" idx="2"/>
          </p:nvPr>
        </p:nvSpPr>
        <p:spPr>
          <a:xfrm>
            <a:off x="50292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1030"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1027" name="Rectangle 34"/>
          <p:cNvSpPr>
            <a:spLocks noGrp="1" noChangeArrowheads="1"/>
          </p:cNvSpPr>
          <p:nvPr>
            <p:ph type="title"/>
          </p:nvPr>
        </p:nvSpPr>
        <p:spPr bwMode="auto">
          <a:xfrm>
            <a:off x="9906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7" name="Rectangle 39"/>
          <p:cNvSpPr>
            <a:spLocks noGrp="1" noChangeArrowheads="1"/>
          </p:cNvSpPr>
          <p:nvPr>
            <p:ph type="body" idx="1"/>
          </p:nvPr>
        </p:nvSpPr>
        <p:spPr bwMode="auto">
          <a:xfrm>
            <a:off x="1066800" y="1066800"/>
            <a:ext cx="77724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3"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3.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66800" y="609600"/>
            <a:ext cx="7772400" cy="1676400"/>
          </a:xfrm>
        </p:spPr>
        <p:txBody>
          <a:bodyPr/>
          <a:lstStyle/>
          <a:p>
            <a:r>
              <a:rPr lang="es-ES_tradnl" b="1" smtClean="0"/>
              <a:t>Recursos Humanos</a:t>
            </a:r>
            <a:br>
              <a:rPr lang="es-ES_tradnl" b="1" smtClean="0"/>
            </a:br>
            <a:r>
              <a:rPr lang="es-ES" smtClean="0">
                <a:cs typeface="Times New Roman" pitchFamily="18" charset="0"/>
              </a:rPr>
              <a:t>Bosquejo Histórico</a:t>
            </a:r>
            <a:endParaRPr lang="es-ES_tradnl"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4100"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422400"/>
          </a:xfrm>
          <a:prstGeom prst="rect">
            <a:avLst/>
          </a:prstGeom>
          <a:noFill/>
          <a:ln w="9525">
            <a:noFill/>
            <a:miter lim="800000"/>
            <a:headEnd/>
            <a:tailEnd/>
          </a:ln>
        </p:spPr>
        <p:txBody>
          <a:bodyPr wrap="none">
            <a:spAutoFit/>
          </a:bodyPr>
          <a:lstStyle/>
          <a:p>
            <a:pPr>
              <a:spcBef>
                <a:spcPct val="0"/>
              </a:spcBef>
              <a:buFont typeface="Wingdings" pitchFamily="2" charset="2"/>
              <a:buNone/>
              <a:defRPr/>
            </a:pPr>
            <a:r>
              <a:rPr lang="en-US" sz="2400" dirty="0">
                <a:latin typeface="Times New Roman" pitchFamily="18" charset="0"/>
                <a:hlinkClick r:id="rId4"/>
              </a:rPr>
              <a:t>barcillo@gmail.com</a:t>
            </a:r>
          </a:p>
          <a:p>
            <a:pPr>
              <a:spcBef>
                <a:spcPct val="0"/>
              </a:spcBef>
              <a:buFont typeface="Wingdings" pitchFamily="2" charset="2"/>
              <a:buNone/>
              <a:defRPr/>
            </a:pPr>
            <a:r>
              <a:rPr lang="en-US" sz="2400" dirty="0">
                <a:latin typeface="Times New Roman" pitchFamily="18" charset="0"/>
                <a:hlinkClick r:id="rId4"/>
              </a:rPr>
              <a:t>(593-9) 4194239</a:t>
            </a:r>
          </a:p>
          <a:p>
            <a:pPr>
              <a:buFont typeface="Wingdings" pitchFamily="2" charset="2"/>
              <a:buNone/>
              <a:defRPr/>
            </a:pPr>
            <a:endParaRPr lang="es-ES" dirty="0">
              <a:latin typeface="Times New Roman" pitchFamily="18" charset="0"/>
              <a:cs typeface="Times New Roman" pitchFamily="18" charset="0"/>
            </a:endParaRPr>
          </a:p>
        </p:txBody>
      </p:sp>
      <p:pic>
        <p:nvPicPr>
          <p:cNvPr id="4102"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046288"/>
            <a:ext cx="7772400" cy="942975"/>
          </a:xfrm>
        </p:spPr>
        <p:txBody>
          <a:bodyPr/>
          <a:lstStyle/>
          <a:p>
            <a:pPr eaLnBrk="1" hangingPunct="1"/>
            <a:r>
              <a:rPr lang="en-US" b="1" smtClean="0">
                <a:cs typeface="Times New Roman" pitchFamily="18" charset="0"/>
              </a:rPr>
              <a:t>Doctrina social de la Iglesia</a:t>
            </a:r>
            <a:br>
              <a:rPr lang="en-US" b="1" smtClean="0">
                <a:cs typeface="Times New Roman" pitchFamily="18" charset="0"/>
              </a:rPr>
            </a:br>
            <a:endParaRPr lang="es-ES" b="1" smtClean="0">
              <a:cs typeface="Times New Roman" pitchFamily="18" charset="0"/>
            </a:endParaRPr>
          </a:p>
        </p:txBody>
      </p:sp>
      <p:sp>
        <p:nvSpPr>
          <p:cNvPr id="16387" name="Rectangle 3"/>
          <p:cNvSpPr>
            <a:spLocks noGrp="1" noChangeArrowheads="1"/>
          </p:cNvSpPr>
          <p:nvPr>
            <p:ph type="subTitle" idx="1"/>
          </p:nvPr>
        </p:nvSpPr>
        <p:spPr>
          <a:xfrm>
            <a:off x="1371600" y="3352800"/>
            <a:ext cx="6400800" cy="1752600"/>
          </a:xfrm>
        </p:spPr>
        <p:txBody>
          <a:bodyPr/>
          <a:lstStyle/>
          <a:p>
            <a:pPr algn="just" eaLnBrk="1" hangingPunct="1">
              <a:defRPr/>
            </a:pPr>
            <a:r>
              <a:rPr lang="en-US" sz="2000" smtClean="0">
                <a:cs typeface="Times New Roman" pitchFamily="18" charset="0"/>
              </a:rPr>
              <a:t>Hay que dejar constancia expresa de que las conquistas que ha alcanzado el trabajador, se deben en gran parte a la ayuda de la Iglesia Católica. Ocupan sitios preeminentes en esta lucha los Papas León XIII y Pío XXIII, entre otros.</a:t>
            </a:r>
          </a:p>
          <a:p>
            <a:pPr algn="just" eaLnBrk="1" hangingPunct="1">
              <a:defRPr/>
            </a:pPr>
            <a:endParaRPr lang="es-ES" sz="2000" smtClean="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914400"/>
            <a:ext cx="7772400" cy="1143000"/>
          </a:xfrm>
        </p:spPr>
        <p:txBody>
          <a:bodyPr/>
          <a:lstStyle/>
          <a:p>
            <a:pPr eaLnBrk="1" hangingPunct="1"/>
            <a:r>
              <a:rPr lang="en-US" b="1" smtClean="0">
                <a:cs typeface="Times New Roman" pitchFamily="18" charset="0"/>
              </a:rPr>
              <a:t>EN EL ECUADOR</a:t>
            </a:r>
            <a:br>
              <a:rPr lang="en-US" b="1" smtClean="0">
                <a:cs typeface="Times New Roman" pitchFamily="18" charset="0"/>
              </a:rPr>
            </a:br>
            <a:endParaRPr lang="es-ES" b="1" smtClean="0">
              <a:cs typeface="Times New Roman" pitchFamily="18" charset="0"/>
            </a:endParaRPr>
          </a:p>
        </p:txBody>
      </p:sp>
      <p:sp>
        <p:nvSpPr>
          <p:cNvPr id="17411" name="Rectangle 3"/>
          <p:cNvSpPr>
            <a:spLocks noGrp="1" noChangeArrowheads="1"/>
          </p:cNvSpPr>
          <p:nvPr>
            <p:ph type="subTitle" idx="1"/>
          </p:nvPr>
        </p:nvSpPr>
        <p:spPr>
          <a:xfrm>
            <a:off x="1371600" y="3352800"/>
            <a:ext cx="6400800" cy="1752600"/>
          </a:xfrm>
        </p:spPr>
        <p:txBody>
          <a:bodyPr/>
          <a:lstStyle/>
          <a:p>
            <a:pPr algn="just" eaLnBrk="1" hangingPunct="1">
              <a:defRPr/>
            </a:pPr>
            <a:r>
              <a:rPr lang="es-ES" sz="2000" smtClean="0">
                <a:cs typeface="Times New Roman" pitchFamily="18" charset="0"/>
              </a:rPr>
              <a:t>Durante el periodo Incaico imperaba un régimen comunista en varios aspectos, pues el Estado, o el Inca era dueño absoluto de la tierra y de los medios de producción.  La producción se almacena en grandes depósitos para luego ser distribuido entre los súbditos. El trabajo era obligatorio y uno de los delitos mas duramente sancionado era la ociosidad.</a:t>
            </a:r>
            <a:r>
              <a:rPr lang="es-ES" sz="2000" smtClean="0"/>
              <a:t> </a:t>
            </a:r>
          </a:p>
        </p:txBody>
      </p:sp>
      <p:sp>
        <p:nvSpPr>
          <p:cNvPr id="17412" name="Rectangle 4"/>
          <p:cNvSpPr>
            <a:spLocks noChangeArrowheads="1"/>
          </p:cNvSpPr>
          <p:nvPr/>
        </p:nvSpPr>
        <p:spPr bwMode="auto">
          <a:xfrm>
            <a:off x="685800" y="20574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latin typeface="Times New Roman" pitchFamily="18" charset="0"/>
                <a:cs typeface="Times New Roman" pitchFamily="18" charset="0"/>
              </a:rPr>
              <a:t>El comunismo incaico</a:t>
            </a:r>
          </a:p>
          <a:p>
            <a:pPr algn="ctr">
              <a:defRPr/>
            </a:pPr>
            <a:endParaRPr lang="es-ES" sz="3600" b="1">
              <a:solidFill>
                <a:schemeClr val="tx2"/>
              </a:solidFill>
              <a:latin typeface="Times New Roman" pitchFamily="18" charset="0"/>
              <a:cs typeface="Times New Roman" pitchFamily="18" charset="0"/>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1295400"/>
            <a:ext cx="7772400" cy="1143000"/>
          </a:xfrm>
        </p:spPr>
        <p:txBody>
          <a:bodyPr/>
          <a:lstStyle/>
          <a:p>
            <a:pPr eaLnBrk="1" hangingPunct="1"/>
            <a:r>
              <a:rPr lang="en-US" b="1" smtClean="0">
                <a:cs typeface="Times New Roman" pitchFamily="18" charset="0"/>
              </a:rPr>
              <a:t>Los españoles: esclavitud y servidumbre</a:t>
            </a:r>
            <a:br>
              <a:rPr lang="en-US" b="1" smtClean="0">
                <a:cs typeface="Times New Roman" pitchFamily="18" charset="0"/>
              </a:rPr>
            </a:br>
            <a:endParaRPr lang="es-ES" b="1" smtClean="0">
              <a:cs typeface="Times New Roman" pitchFamily="18" charset="0"/>
            </a:endParaRPr>
          </a:p>
        </p:txBody>
      </p:sp>
      <p:sp>
        <p:nvSpPr>
          <p:cNvPr id="18435" name="Rectangle 3"/>
          <p:cNvSpPr>
            <a:spLocks noGrp="1" noChangeArrowheads="1"/>
          </p:cNvSpPr>
          <p:nvPr>
            <p:ph type="subTitle" idx="1"/>
          </p:nvPr>
        </p:nvSpPr>
        <p:spPr>
          <a:xfrm>
            <a:off x="1371600" y="2895600"/>
            <a:ext cx="6400800" cy="1752600"/>
          </a:xfrm>
        </p:spPr>
        <p:txBody>
          <a:bodyPr/>
          <a:lstStyle/>
          <a:p>
            <a:pPr algn="just" eaLnBrk="1" hangingPunct="1">
              <a:defRPr/>
            </a:pPr>
            <a:r>
              <a:rPr lang="en-US" sz="2000" smtClean="0">
                <a:cs typeface="Times New Roman" pitchFamily="18" charset="0"/>
              </a:rPr>
              <a:t>Con la llegada de los españoles se estableció un régimen de servidumbre ya que cada conquistador recibía su pedazo de tierra (fundo) llamado "encomienda" de acuerdo a los meritos que había hecho. La encomienda comprendía una extensión determinada de tierra y todos los habitantes indios se quedaban al servicio de los conquistadores. Organización similar era la de las mitas. Consistían en trabajos forzados que periódicamente debían prestar los indios "mitayos" al servicio de sus amos españoles.</a:t>
            </a:r>
          </a:p>
          <a:p>
            <a:pPr algn="just" eaLnBrk="1" hangingPunct="1">
              <a:defRPr/>
            </a:pPr>
            <a:endParaRPr lang="es-ES" sz="2000" smtClean="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990600"/>
            <a:ext cx="7772400" cy="1143000"/>
          </a:xfrm>
        </p:spPr>
        <p:txBody>
          <a:bodyPr/>
          <a:lstStyle/>
          <a:p>
            <a:pPr eaLnBrk="1" hangingPunct="1"/>
            <a:r>
              <a:rPr lang="en-US" b="1" smtClean="0">
                <a:cs typeface="Times New Roman" pitchFamily="18" charset="0"/>
              </a:rPr>
              <a:t>La independencia y emancipación</a:t>
            </a:r>
            <a:br>
              <a:rPr lang="en-US" b="1" smtClean="0">
                <a:cs typeface="Times New Roman" pitchFamily="18" charset="0"/>
              </a:rPr>
            </a:br>
            <a:endParaRPr lang="es-ES" b="1" smtClean="0">
              <a:cs typeface="Times New Roman" pitchFamily="18" charset="0"/>
            </a:endParaRPr>
          </a:p>
        </p:txBody>
      </p:sp>
      <p:sp>
        <p:nvSpPr>
          <p:cNvPr id="19459" name="Rectangle 3"/>
          <p:cNvSpPr>
            <a:spLocks noGrp="1" noChangeArrowheads="1"/>
          </p:cNvSpPr>
          <p:nvPr>
            <p:ph type="subTitle" idx="1"/>
          </p:nvPr>
        </p:nvSpPr>
        <p:spPr>
          <a:xfrm>
            <a:off x="1371600" y="2590800"/>
            <a:ext cx="6400800" cy="1752600"/>
          </a:xfrm>
        </p:spPr>
        <p:txBody>
          <a:bodyPr/>
          <a:lstStyle/>
          <a:p>
            <a:pPr algn="just" eaLnBrk="1" hangingPunct="1">
              <a:defRPr/>
            </a:pPr>
            <a:r>
              <a:rPr lang="en-US" sz="2000" smtClean="0">
                <a:cs typeface="Times New Roman" pitchFamily="18" charset="0"/>
              </a:rPr>
              <a:t>La independencia no trajo inmediatamente una reforma de la situación social en el Ecuador, la herencia colonial iba a durar mucho tiempo todavía. La Primera Constitución, la de 1830, puso a los indios bajo la tutela de la iglesia como primera medida de protección para la raza vencida. </a:t>
            </a:r>
          </a:p>
          <a:p>
            <a:pPr algn="just" eaLnBrk="1" hangingPunct="1">
              <a:defRPr/>
            </a:pPr>
            <a:r>
              <a:rPr lang="es-ES" sz="2000" smtClean="0">
                <a:cs typeface="Times New Roman" pitchFamily="18" charset="0"/>
              </a:rPr>
              <a:t/>
            </a:r>
            <a:br>
              <a:rPr lang="es-ES" sz="2000" smtClean="0">
                <a:cs typeface="Times New Roman" pitchFamily="18" charset="0"/>
              </a:rPr>
            </a:br>
            <a:r>
              <a:rPr lang="es-ES" sz="2000" smtClean="0">
                <a:cs typeface="Times New Roman" pitchFamily="18" charset="0"/>
              </a:rPr>
              <a:t>Un paso decisivo a favor del pueblo oprimido dio el General Urbina (1852-1856) cuando dicto la abolición de la esclavitud con la cual se acabaron los "conciertos de nuestra Sierra y los esclavos negros de la Costa".</a:t>
            </a:r>
            <a:r>
              <a:rPr lang="es-ES" sz="2000" smtClean="0"/>
              <a:t>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609600"/>
            <a:ext cx="7772400" cy="1143000"/>
          </a:xfrm>
        </p:spPr>
        <p:txBody>
          <a:bodyPr/>
          <a:lstStyle/>
          <a:p>
            <a:pPr eaLnBrk="1" hangingPunct="1"/>
            <a:r>
              <a:rPr lang="en-US" b="1" smtClean="0">
                <a:cs typeface="Times New Roman" pitchFamily="18" charset="0"/>
              </a:rPr>
              <a:t>La Revolución Juliana</a:t>
            </a:r>
            <a:br>
              <a:rPr lang="en-US" b="1" smtClean="0">
                <a:cs typeface="Times New Roman" pitchFamily="18" charset="0"/>
              </a:rPr>
            </a:br>
            <a:endParaRPr lang="es-ES" b="1" smtClean="0">
              <a:cs typeface="Times New Roman" pitchFamily="18" charset="0"/>
            </a:endParaRPr>
          </a:p>
        </p:txBody>
      </p:sp>
      <p:sp>
        <p:nvSpPr>
          <p:cNvPr id="20483" name="Rectangle 3"/>
          <p:cNvSpPr>
            <a:spLocks noGrp="1" noChangeArrowheads="1"/>
          </p:cNvSpPr>
          <p:nvPr>
            <p:ph type="subTitle" idx="1"/>
          </p:nvPr>
        </p:nvSpPr>
        <p:spPr>
          <a:xfrm>
            <a:off x="1371600" y="1828800"/>
            <a:ext cx="6400800" cy="1752600"/>
          </a:xfrm>
        </p:spPr>
        <p:txBody>
          <a:bodyPr/>
          <a:lstStyle/>
          <a:p>
            <a:pPr algn="just" eaLnBrk="1" hangingPunct="1">
              <a:defRPr/>
            </a:pPr>
            <a:r>
              <a:rPr lang="en-US" sz="2000" smtClean="0">
                <a:cs typeface="Times New Roman" pitchFamily="18" charset="0"/>
              </a:rPr>
              <a:t>Así entramos en el Siglo</a:t>
            </a:r>
            <a:r>
              <a:rPr lang="en-US" sz="2000" b="1" smtClean="0">
                <a:cs typeface="Times New Roman" pitchFamily="18" charset="0"/>
              </a:rPr>
              <a:t> XX,</a:t>
            </a:r>
            <a:r>
              <a:rPr lang="en-US" sz="2000" smtClean="0">
                <a:cs typeface="Times New Roman" pitchFamily="18" charset="0"/>
              </a:rPr>
              <a:t> siglo de las transformaciones sociales y en nuestro País empezaron a hacer efecto las nuevas doctrinas especialmente de Marx y de Le6n XIII.</a:t>
            </a:r>
          </a:p>
          <a:p>
            <a:pPr algn="just" eaLnBrk="1" hangingPunct="1">
              <a:defRPr/>
            </a:pPr>
            <a:endParaRPr lang="en-US" sz="2000" smtClean="0">
              <a:cs typeface="Times New Roman" pitchFamily="18" charset="0"/>
            </a:endParaRPr>
          </a:p>
          <a:p>
            <a:pPr algn="just" eaLnBrk="1" hangingPunct="1">
              <a:defRPr/>
            </a:pPr>
            <a:r>
              <a:rPr lang="en-US" sz="2000" smtClean="0">
                <a:cs typeface="Times New Roman" pitchFamily="18" charset="0"/>
              </a:rPr>
              <a:t> Después de 8 años de haber estallado la Revoluci6n Rusa, estalla en nuestro País la Revoluci6n Juliana (Julio 1925), la misma que lleva al poder al Dr. Isidro Ayora. Esta transformación fue decisiva para la suerte de los trabajadores, pues por esta época se dictaron numerosas leyes que fueron fundamento del Código de Trabajo; tambien se creo el Ministerio de Trabajo expresamente dedicado a la protección de la clase trabajadores y campesina del País.</a:t>
            </a:r>
          </a:p>
          <a:p>
            <a:pPr algn="just" eaLnBrk="1" hangingPunct="1">
              <a:defRPr/>
            </a:pPr>
            <a:endParaRPr lang="es-ES" sz="2000" smtClean="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109788"/>
            <a:ext cx="7772400" cy="942975"/>
          </a:xfrm>
        </p:spPr>
        <p:txBody>
          <a:bodyPr/>
          <a:lstStyle/>
          <a:p>
            <a:pPr eaLnBrk="1" hangingPunct="1"/>
            <a:r>
              <a:rPr lang="en-US" b="1" smtClean="0">
                <a:cs typeface="Times New Roman" pitchFamily="18" charset="0"/>
              </a:rPr>
              <a:t>Enríquez Gallo y el Código de Trabajo</a:t>
            </a:r>
            <a:br>
              <a:rPr lang="en-US" b="1" smtClean="0">
                <a:cs typeface="Times New Roman" pitchFamily="18" charset="0"/>
              </a:rPr>
            </a:br>
            <a:endParaRPr lang="es-ES" b="1" smtClean="0">
              <a:cs typeface="Times New Roman" pitchFamily="18" charset="0"/>
            </a:endParaRPr>
          </a:p>
        </p:txBody>
      </p:sp>
      <p:sp>
        <p:nvSpPr>
          <p:cNvPr id="21507" name="Rectangle 3"/>
          <p:cNvSpPr>
            <a:spLocks noGrp="1" noChangeArrowheads="1"/>
          </p:cNvSpPr>
          <p:nvPr>
            <p:ph type="subTitle" idx="1"/>
          </p:nvPr>
        </p:nvSpPr>
        <p:spPr>
          <a:xfrm>
            <a:off x="1371600" y="3429000"/>
            <a:ext cx="6400800" cy="1752600"/>
          </a:xfrm>
        </p:spPr>
        <p:txBody>
          <a:bodyPr/>
          <a:lstStyle/>
          <a:p>
            <a:pPr algn="just" eaLnBrk="1" hangingPunct="1">
              <a:defRPr/>
            </a:pPr>
            <a:r>
              <a:rPr lang="en-US" sz="2000" smtClean="0">
                <a:cs typeface="Times New Roman" pitchFamily="18" charset="0"/>
              </a:rPr>
              <a:t>El Código de Trabajo fue expedido por el Jefe Supremo de la Republica, Gral. Alberto Enríquez el 5 de agosto de 1938 y luego declarado vigente por la Asamblea Constituyente que lo aprobó por unanimidad el 11 de Octubre.</a:t>
            </a:r>
          </a:p>
          <a:p>
            <a:pPr eaLnBrk="1" hangingPunct="1">
              <a:defRPr/>
            </a:pPr>
            <a:endParaRPr lang="es-ES" sz="2000" smtClean="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143000"/>
            <a:ext cx="7772400" cy="1143000"/>
          </a:xfrm>
        </p:spPr>
        <p:txBody>
          <a:bodyPr/>
          <a:lstStyle/>
          <a:p>
            <a:pPr eaLnBrk="1" hangingPunct="1"/>
            <a:r>
              <a:rPr lang="es-ES" sz="2800" b="1" smtClean="0">
                <a:cs typeface="Times New Roman" pitchFamily="18" charset="0"/>
              </a:rPr>
              <a:t>LAS DISPOSICIONES FUNDAMENTALES</a:t>
            </a:r>
            <a:br>
              <a:rPr lang="es-ES" sz="2800" b="1" smtClean="0">
                <a:cs typeface="Times New Roman" pitchFamily="18" charset="0"/>
              </a:rPr>
            </a:br>
            <a:r>
              <a:rPr lang="es-ES" sz="2800" b="1" smtClean="0">
                <a:cs typeface="Times New Roman" pitchFamily="18" charset="0"/>
              </a:rPr>
              <a:t> DEL CODIGO DE TRABAJO</a:t>
            </a:r>
            <a:br>
              <a:rPr lang="es-ES" sz="2800" b="1" smtClean="0">
                <a:cs typeface="Times New Roman" pitchFamily="18" charset="0"/>
              </a:rPr>
            </a:br>
            <a:r>
              <a:rPr lang="en-US" sz="2800" b="1" smtClean="0">
                <a:cs typeface="Times New Roman" pitchFamily="18" charset="0"/>
              </a:rPr>
              <a:t> </a:t>
            </a:r>
            <a:br>
              <a:rPr lang="en-US" sz="2800" b="1" smtClean="0">
                <a:cs typeface="Times New Roman" pitchFamily="18" charset="0"/>
              </a:rPr>
            </a:br>
            <a:endParaRPr lang="es-ES" sz="2800" b="1" smtClean="0">
              <a:cs typeface="Times New Roman" pitchFamily="18" charset="0"/>
            </a:endParaRPr>
          </a:p>
        </p:txBody>
      </p:sp>
      <p:sp>
        <p:nvSpPr>
          <p:cNvPr id="22531" name="Rectangle 3"/>
          <p:cNvSpPr>
            <a:spLocks noGrp="1" noChangeArrowheads="1"/>
          </p:cNvSpPr>
          <p:nvPr>
            <p:ph type="subTitle" idx="1"/>
          </p:nvPr>
        </p:nvSpPr>
        <p:spPr>
          <a:xfrm>
            <a:off x="1371600" y="2209800"/>
            <a:ext cx="6400800" cy="1752600"/>
          </a:xfrm>
        </p:spPr>
        <p:txBody>
          <a:bodyPr/>
          <a:lstStyle/>
          <a:p>
            <a:pPr algn="l" eaLnBrk="1" hangingPunct="1">
              <a:defRPr/>
            </a:pPr>
            <a:r>
              <a:rPr lang="es-ES" sz="2000" b="1" smtClean="0">
                <a:cs typeface="Times New Roman" pitchFamily="18" charset="0"/>
              </a:rPr>
              <a:t>El ámbito del Código</a:t>
            </a:r>
          </a:p>
          <a:p>
            <a:pPr algn="just" eaLnBrk="1" hangingPunct="1">
              <a:defRPr/>
            </a:pPr>
            <a:r>
              <a:rPr lang="en-US" sz="2000" smtClean="0">
                <a:cs typeface="Times New Roman" pitchFamily="18" charset="0"/>
              </a:rPr>
              <a:t>Los preceptos del Código regulan las relaciones entre Empleadores y Trabajadores y se aplican a las diversas modalidades y condiciones de trabajo.</a:t>
            </a:r>
          </a:p>
        </p:txBody>
      </p:sp>
      <p:sp>
        <p:nvSpPr>
          <p:cNvPr id="22532" name="Rectangle 4"/>
          <p:cNvSpPr>
            <a:spLocks noChangeArrowheads="1"/>
          </p:cNvSpPr>
          <p:nvPr/>
        </p:nvSpPr>
        <p:spPr bwMode="auto">
          <a:xfrm>
            <a:off x="1371600" y="4191000"/>
            <a:ext cx="6400800" cy="1752600"/>
          </a:xfrm>
          <a:prstGeom prst="rect">
            <a:avLst/>
          </a:prstGeom>
          <a:noFill/>
          <a:ln w="9525">
            <a:noFill/>
            <a:miter lim="800000"/>
            <a:headEnd/>
            <a:tailEnd/>
          </a:ln>
          <a:effectLst/>
        </p:spPr>
        <p:txBody>
          <a:bodyPr/>
          <a:lstStyle/>
          <a:p>
            <a:pPr>
              <a:defRPr/>
            </a:pPr>
            <a:r>
              <a:rPr lang="es-ES" sz="2000" b="1">
                <a:latin typeface="Times New Roman" pitchFamily="18" charset="0"/>
                <a:cs typeface="Times New Roman" pitchFamily="18" charset="0"/>
              </a:rPr>
              <a:t>La obligatoriedad del trabajo</a:t>
            </a:r>
          </a:p>
          <a:p>
            <a:pPr algn="just">
              <a:defRPr/>
            </a:pPr>
            <a:r>
              <a:rPr lang="en-US" sz="2000">
                <a:latin typeface="Times New Roman" pitchFamily="18" charset="0"/>
                <a:cs typeface="Times New Roman" pitchFamily="18" charset="0"/>
              </a:rPr>
              <a:t>El trabajo es obligatorio, en la forma y con las limitaciones prescritas en la Constitución de las leyes.</a:t>
            </a:r>
          </a:p>
          <a:p>
            <a:pPr>
              <a:defRPr/>
            </a:pPr>
            <a:endParaRPr lang="en-US" sz="2000">
              <a:latin typeface="Times New Roman" pitchFamily="18" charset="0"/>
              <a:cs typeface="Times New Roman" pitchFamily="18" charset="0"/>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subTitle" idx="1"/>
          </p:nvPr>
        </p:nvSpPr>
        <p:spPr>
          <a:xfrm>
            <a:off x="1447800" y="457200"/>
            <a:ext cx="6400800" cy="1752600"/>
          </a:xfrm>
        </p:spPr>
        <p:txBody>
          <a:bodyPr/>
          <a:lstStyle/>
          <a:p>
            <a:pPr algn="just" eaLnBrk="1" hangingPunct="1">
              <a:defRPr/>
            </a:pPr>
            <a:r>
              <a:rPr lang="es-ES" sz="2000" b="1" smtClean="0">
                <a:cs typeface="Times New Roman" pitchFamily="18" charset="0"/>
              </a:rPr>
              <a:t>La libertad del trabajo y contratación.</a:t>
            </a:r>
          </a:p>
          <a:p>
            <a:pPr algn="just" eaLnBrk="1" hangingPunct="1">
              <a:defRPr/>
            </a:pPr>
            <a:r>
              <a:rPr lang="en-US" sz="2000" smtClean="0">
                <a:cs typeface="Times New Roman" pitchFamily="18" charset="0"/>
              </a:rPr>
              <a:t>El trabajador es libre para dedicar su esfuerzo a la labor lícita a que tenga a bien.</a:t>
            </a:r>
          </a:p>
          <a:p>
            <a:pPr algn="just" eaLnBrk="1" hangingPunct="1">
              <a:defRPr/>
            </a:pPr>
            <a:r>
              <a:rPr lang="en-US" sz="2000" smtClean="0">
                <a:cs typeface="Times New Roman" pitchFamily="18" charset="0"/>
              </a:rPr>
              <a:t>Todo trabajo debe ser remunerado. A nadie se le puede exigir servicios gratuitos, que no sean impuestos por la Ley, salvo los casos de urgencia extraordinaria o de necesidad de auxilio inmediato.</a:t>
            </a:r>
          </a:p>
          <a:p>
            <a:pPr algn="just" eaLnBrk="1" hangingPunct="1">
              <a:defRPr/>
            </a:pPr>
            <a:endParaRPr lang="en-US" sz="2000" smtClean="0">
              <a:cs typeface="Times New Roman" pitchFamily="18" charset="0"/>
            </a:endParaRPr>
          </a:p>
          <a:p>
            <a:pPr algn="just" eaLnBrk="1" hangingPunct="1">
              <a:defRPr/>
            </a:pPr>
            <a:r>
              <a:rPr lang="es-ES" sz="2000" b="1" smtClean="0">
                <a:cs typeface="Times New Roman" pitchFamily="18" charset="0"/>
              </a:rPr>
              <a:t>La irrenunciabilidad de los derechos.</a:t>
            </a:r>
          </a:p>
          <a:p>
            <a:pPr algn="just" eaLnBrk="1" hangingPunct="1">
              <a:defRPr/>
            </a:pPr>
            <a:r>
              <a:rPr lang="en-US" sz="2000" smtClean="0">
                <a:cs typeface="Times New Roman" pitchFamily="18" charset="0"/>
              </a:rPr>
              <a:t>Los derechos del trabajador son irrenunciables y será nula toda estipulación en contrario.</a:t>
            </a:r>
          </a:p>
          <a:p>
            <a:pPr algn="just" eaLnBrk="1" hangingPunct="1">
              <a:defRPr/>
            </a:pPr>
            <a:r>
              <a:rPr lang="es-ES" sz="2000" b="1" smtClean="0">
                <a:cs typeface="Times New Roman" pitchFamily="18" charset="0"/>
              </a:rPr>
              <a:t/>
            </a:r>
            <a:br>
              <a:rPr lang="es-ES" sz="2000" b="1" smtClean="0">
                <a:cs typeface="Times New Roman" pitchFamily="18" charset="0"/>
              </a:rPr>
            </a:br>
            <a:r>
              <a:rPr lang="es-ES" sz="2000" b="1" smtClean="0">
                <a:cs typeface="Times New Roman" pitchFamily="18" charset="0"/>
              </a:rPr>
              <a:t>La protección judicial y administrativa.</a:t>
            </a:r>
          </a:p>
          <a:p>
            <a:pPr algn="just" eaLnBrk="1" hangingPunct="1">
              <a:defRPr/>
            </a:pPr>
            <a:r>
              <a:rPr lang="en-US" sz="2000" smtClean="0">
                <a:cs typeface="Times New Roman" pitchFamily="18" charset="0"/>
              </a:rPr>
              <a:t>Los funcionarios judiciales y administrativos, están obligados a prestar a los Trabajadores oportuna y debida protección, para la garantía y eficacia de sus derechos.</a:t>
            </a:r>
          </a:p>
          <a:p>
            <a:pPr algn="just" eaLnBrk="1" hangingPunct="1">
              <a:defRPr/>
            </a:pPr>
            <a:endParaRPr lang="es-ES" sz="2000" smtClean="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subTitle" idx="1"/>
          </p:nvPr>
        </p:nvSpPr>
        <p:spPr>
          <a:xfrm>
            <a:off x="1524000" y="1600200"/>
            <a:ext cx="6400800" cy="1752600"/>
          </a:xfrm>
        </p:spPr>
        <p:txBody>
          <a:bodyPr/>
          <a:lstStyle/>
          <a:p>
            <a:pPr algn="just" eaLnBrk="1" hangingPunct="1">
              <a:defRPr/>
            </a:pPr>
            <a:r>
              <a:rPr lang="en-US" sz="2000" b="1" smtClean="0">
                <a:cs typeface="Times New Roman" pitchFamily="18" charset="0"/>
              </a:rPr>
              <a:t>La aplicación favorable al Trabajador.</a:t>
            </a:r>
            <a:endParaRPr lang="en-US" sz="2000" smtClean="0">
              <a:cs typeface="Times New Roman" pitchFamily="18" charset="0"/>
            </a:endParaRPr>
          </a:p>
          <a:p>
            <a:pPr algn="just" eaLnBrk="1" hangingPunct="1">
              <a:defRPr/>
            </a:pPr>
            <a:r>
              <a:rPr lang="en-US" sz="2000" smtClean="0">
                <a:cs typeface="Times New Roman" pitchFamily="18" charset="0"/>
              </a:rPr>
              <a:t>En caso de duda sobre el alcance de la s disposiciones legales, reglamentarias o contractuales en materia laboral, los funcionarios judiciales y administrativos las aplicaran en el sentido más favorable a los Trabajadores.</a:t>
            </a:r>
          </a:p>
          <a:p>
            <a:pPr algn="just" eaLnBrk="1" hangingPunct="1">
              <a:defRPr/>
            </a:pPr>
            <a:endParaRPr lang="en-US" sz="2000" smtClean="0">
              <a:cs typeface="Times New Roman" pitchFamily="18" charset="0"/>
            </a:endParaRPr>
          </a:p>
          <a:p>
            <a:pPr algn="just" eaLnBrk="1" hangingPunct="1">
              <a:defRPr/>
            </a:pPr>
            <a:r>
              <a:rPr lang="en-US" sz="2000" b="1" smtClean="0">
                <a:cs typeface="Times New Roman" pitchFamily="18" charset="0"/>
              </a:rPr>
              <a:t>Las leyes supletorias.</a:t>
            </a:r>
            <a:endParaRPr lang="en-US" sz="2000" smtClean="0">
              <a:cs typeface="Times New Roman" pitchFamily="18" charset="0"/>
            </a:endParaRPr>
          </a:p>
          <a:p>
            <a:pPr algn="just" eaLnBrk="1" hangingPunct="1">
              <a:defRPr/>
            </a:pPr>
            <a:r>
              <a:rPr lang="en-US" sz="2000" smtClean="0">
                <a:cs typeface="Times New Roman" pitchFamily="18" charset="0"/>
              </a:rPr>
              <a:t>En todo lo que no estuviere expresamente prescrito en este Código, se aplicaran las disposiciones del Código Civil y de Procedimiento Civil.</a:t>
            </a:r>
          </a:p>
          <a:p>
            <a:pPr algn="just" eaLnBrk="1" hangingPunct="1">
              <a:defRPr/>
            </a:pPr>
            <a:endParaRPr lang="es-ES" sz="2000" smtClean="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1066800"/>
            <a:ext cx="7772400" cy="1143000"/>
          </a:xfrm>
        </p:spPr>
        <p:txBody>
          <a:bodyPr/>
          <a:lstStyle/>
          <a:p>
            <a:pPr eaLnBrk="1" hangingPunct="1"/>
            <a:r>
              <a:rPr lang="es-ES" smtClean="0">
                <a:cs typeface="Times New Roman" pitchFamily="18" charset="0"/>
              </a:rPr>
              <a:t>EL DERECHO DE TRABAJO</a:t>
            </a:r>
            <a:r>
              <a:rPr lang="es-ES" smtClean="0"/>
              <a:t> </a:t>
            </a:r>
          </a:p>
        </p:txBody>
      </p:sp>
      <p:sp>
        <p:nvSpPr>
          <p:cNvPr id="25603" name="Rectangle 3"/>
          <p:cNvSpPr>
            <a:spLocks noGrp="1" noChangeArrowheads="1"/>
          </p:cNvSpPr>
          <p:nvPr>
            <p:ph type="subTitle" idx="1"/>
          </p:nvPr>
        </p:nvSpPr>
        <p:spPr>
          <a:xfrm>
            <a:off x="1371600" y="2819400"/>
            <a:ext cx="6400800" cy="1752600"/>
          </a:xfrm>
        </p:spPr>
        <p:txBody>
          <a:bodyPr/>
          <a:lstStyle/>
          <a:p>
            <a:pPr algn="just" eaLnBrk="1" hangingPunct="1">
              <a:defRPr/>
            </a:pPr>
            <a:r>
              <a:rPr lang="en-US" sz="2000" smtClean="0">
                <a:cs typeface="Times New Roman" pitchFamily="18" charset="0"/>
              </a:rPr>
              <a:t>Todo esfuerzo destinado a obtener bienes o la satisfacci6n de algún deseo constituye trabajo y su productividad varia con una serie de elementos tales como el medio ambiente, el clima, maquinarias y herramientas de que se disponga, métodos, calidad y cantidad de los trabajadores, vigor físico de estos, tiempo disponible, etc.</a:t>
            </a:r>
          </a:p>
          <a:p>
            <a:pPr algn="just" eaLnBrk="1" hangingPunct="1">
              <a:defRPr/>
            </a:pPr>
            <a:endParaRPr lang="en-US" sz="2000" smtClean="0">
              <a:cs typeface="Times New Roman" pitchFamily="18"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1228725" y="0"/>
            <a:ext cx="7772400" cy="1143000"/>
          </a:xfrm>
        </p:spPr>
        <p:txBody>
          <a:bodyPr/>
          <a:lstStyle/>
          <a:p>
            <a:pPr algn="r"/>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a:defRPr/>
            </a:pPr>
            <a:r>
              <a:rPr lang="es-EC" dirty="0" smtClean="0"/>
              <a:t>Guayaquil, 1966.</a:t>
            </a:r>
          </a:p>
          <a:p>
            <a:pPr algn="r">
              <a:defRPr/>
            </a:pPr>
            <a:r>
              <a:rPr lang="es-EC" dirty="0" err="1" smtClean="0"/>
              <a:t>BSc.</a:t>
            </a:r>
            <a:r>
              <a:rPr lang="es-EC" dirty="0" smtClean="0"/>
              <a:t> Acuicultura. (ESPOL 1991).</a:t>
            </a:r>
          </a:p>
          <a:p>
            <a:pPr algn="r">
              <a:defRPr/>
            </a:pPr>
            <a:r>
              <a:rPr lang="es-EC" dirty="0" smtClean="0"/>
              <a:t>Magister en Administración de Empresas. (ESPOL, 1996).</a:t>
            </a:r>
          </a:p>
          <a:p>
            <a:pPr algn="r">
              <a:defRPr/>
            </a:pPr>
            <a:r>
              <a:rPr lang="es-EC" dirty="0" smtClean="0"/>
              <a:t>Profesor ESPOL desde el 2001.</a:t>
            </a:r>
          </a:p>
          <a:p>
            <a:pPr algn="r">
              <a:defRPr/>
            </a:pPr>
            <a:r>
              <a:rPr lang="es-EC" dirty="0" smtClean="0"/>
              <a:t>20 años experiencia profesional: </a:t>
            </a:r>
          </a:p>
          <a:p>
            <a:pPr lvl="1" algn="r">
              <a:defRPr/>
            </a:pPr>
            <a:r>
              <a:rPr lang="es-EC" dirty="0" smtClean="0"/>
              <a:t>Producción.</a:t>
            </a:r>
          </a:p>
          <a:p>
            <a:pPr lvl="1" algn="r">
              <a:defRPr/>
            </a:pPr>
            <a:r>
              <a:rPr lang="es-EC" dirty="0" smtClean="0"/>
              <a:t>Administración.</a:t>
            </a:r>
          </a:p>
          <a:p>
            <a:pPr lvl="1" algn="r">
              <a:defRPr/>
            </a:pPr>
            <a:r>
              <a:rPr lang="es-EC" dirty="0" smtClean="0"/>
              <a:t>Finanzas.</a:t>
            </a:r>
          </a:p>
          <a:p>
            <a:pPr lvl="1" algn="r">
              <a:defRPr/>
            </a:pPr>
            <a:r>
              <a:rPr lang="es-EC" dirty="0" smtClean="0"/>
              <a:t>Investigación.</a:t>
            </a:r>
          </a:p>
          <a:p>
            <a:pPr lvl="1" algn="r">
              <a:defRPr/>
            </a:pPr>
            <a:r>
              <a:rPr lang="es-EC" dirty="0" smtClean="0"/>
              <a:t>Consultorías.</a:t>
            </a:r>
          </a:p>
        </p:txBody>
      </p:sp>
      <p:pic>
        <p:nvPicPr>
          <p:cNvPr id="5124"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buNone/>
              <a:defRPr/>
            </a:pPr>
            <a:r>
              <a:rPr lang="es-US" sz="2400" dirty="0">
                <a:latin typeface="+mn-lt"/>
                <a:hlinkClick r:id="rId4"/>
              </a:rPr>
              <a:t>Otras Publicaciones del mismo autor en Repositorio ESPOL</a:t>
            </a:r>
            <a:endParaRPr lang="es-US" sz="2400"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subTitle" idx="1"/>
          </p:nvPr>
        </p:nvSpPr>
        <p:spPr>
          <a:xfrm>
            <a:off x="1371600" y="2895600"/>
            <a:ext cx="6400800" cy="1752600"/>
          </a:xfrm>
        </p:spPr>
        <p:txBody>
          <a:bodyPr/>
          <a:lstStyle/>
          <a:p>
            <a:pPr algn="just" eaLnBrk="1" hangingPunct="1">
              <a:defRPr/>
            </a:pPr>
            <a:r>
              <a:rPr lang="en-US" sz="2000" smtClean="0">
                <a:cs typeface="Times New Roman" pitchFamily="18" charset="0"/>
              </a:rPr>
              <a:t>El trabajo tiene desde luego varias formas: trabajo de invención, que es el origen del progreso técnico, trabajo de dirección y organización, trabajo de ejecución que puede ser intelectual o manual y en este ultimo caso será mano de obra cualificada, cuando tenga un aspecto técnico, o no cualificada que sea la que realice menesteres de más baja calidad, También puede ser el trabajo dependiente bajo las ordenes de un tercero, que es el que nos interesa ahora.</a:t>
            </a:r>
          </a:p>
          <a:p>
            <a:pPr algn="just" eaLnBrk="1" hangingPunct="1">
              <a:defRPr/>
            </a:pPr>
            <a:endParaRPr lang="es-ES" sz="2000" smtClean="0"/>
          </a:p>
          <a:p>
            <a:pPr algn="just" eaLnBrk="1" hangingPunct="1">
              <a:defRPr/>
            </a:pPr>
            <a:endParaRPr lang="es-ES" sz="2000" smtClean="0"/>
          </a:p>
        </p:txBody>
      </p:sp>
      <p:sp>
        <p:nvSpPr>
          <p:cNvPr id="23555" name="Rectangle 4"/>
          <p:cNvSpPr>
            <a:spLocks noGrp="1" noChangeArrowheads="1"/>
          </p:cNvSpPr>
          <p:nvPr>
            <p:ph type="ctrTitle"/>
          </p:nvPr>
        </p:nvSpPr>
        <p:spPr>
          <a:xfrm>
            <a:off x="685800" y="1066800"/>
            <a:ext cx="7772400" cy="1143000"/>
          </a:xfrm>
          <a:noFill/>
        </p:spPr>
        <p:txBody>
          <a:bodyPr/>
          <a:lstStyle/>
          <a:p>
            <a:pPr eaLnBrk="1" hangingPunct="1"/>
            <a:r>
              <a:rPr lang="es-ES" smtClean="0">
                <a:cs typeface="Times New Roman" pitchFamily="18" charset="0"/>
              </a:rPr>
              <a:t>EL DERECHO DE TRABAJO</a:t>
            </a:r>
            <a:r>
              <a:rPr lang="es-ES" smtClean="0"/>
              <a:t>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1219200"/>
            <a:ext cx="7772400" cy="1143000"/>
          </a:xfrm>
        </p:spPr>
        <p:txBody>
          <a:bodyPr/>
          <a:lstStyle/>
          <a:p>
            <a:pPr eaLnBrk="1" hangingPunct="1"/>
            <a:r>
              <a:rPr lang="en-US" b="1" smtClean="0">
                <a:cs typeface="Times New Roman" pitchFamily="18" charset="0"/>
              </a:rPr>
              <a:t>La libertad del trabajo</a:t>
            </a:r>
            <a:endParaRPr lang="es-ES" b="1" smtClean="0">
              <a:cs typeface="Times New Roman" pitchFamily="18" charset="0"/>
            </a:endParaRPr>
          </a:p>
        </p:txBody>
      </p:sp>
      <p:sp>
        <p:nvSpPr>
          <p:cNvPr id="27651" name="Rectangle 3"/>
          <p:cNvSpPr>
            <a:spLocks noGrp="1" noChangeArrowheads="1"/>
          </p:cNvSpPr>
          <p:nvPr>
            <p:ph type="subTitle" idx="1"/>
          </p:nvPr>
        </p:nvSpPr>
        <p:spPr>
          <a:xfrm>
            <a:off x="1371600" y="2819400"/>
            <a:ext cx="6400800" cy="1752600"/>
          </a:xfrm>
        </p:spPr>
        <p:txBody>
          <a:bodyPr/>
          <a:lstStyle/>
          <a:p>
            <a:pPr algn="just" eaLnBrk="1" hangingPunct="1">
              <a:defRPr/>
            </a:pPr>
            <a:r>
              <a:rPr lang="en-US" sz="2000" smtClean="0">
                <a:cs typeface="Times New Roman" pitchFamily="18" charset="0"/>
              </a:rPr>
              <a:t>La libertad del trabajo es una de las primeras condiciones del progreso y del Derecho del Trabajo. Ha sido considerado en nuestros días como un principio elemental de civilización. Es un hecho completamente comprobado que el trabajo esclavo es completamente inferior al trabajo libre, tanto en calidad como en cantidad y, además no hay ningún interés en el progreso técnico cuando la mano de obra es servil.</a:t>
            </a:r>
          </a:p>
          <a:p>
            <a:pPr algn="just" eaLnBrk="1" hangingPunct="1">
              <a:defRPr/>
            </a:pPr>
            <a:endParaRPr lang="es-ES" sz="2000" smtClean="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1143000"/>
            <a:ext cx="7772400" cy="1143000"/>
          </a:xfrm>
        </p:spPr>
        <p:txBody>
          <a:bodyPr/>
          <a:lstStyle/>
          <a:p>
            <a:pPr eaLnBrk="1" hangingPunct="1"/>
            <a:r>
              <a:rPr lang="es-ES" b="1" smtClean="0">
                <a:cs typeface="Times New Roman" pitchFamily="18" charset="0"/>
              </a:rPr>
              <a:t>La división del trabajo</a:t>
            </a:r>
            <a:r>
              <a:rPr lang="es-ES" smtClean="0"/>
              <a:t> </a:t>
            </a:r>
          </a:p>
        </p:txBody>
      </p:sp>
      <p:sp>
        <p:nvSpPr>
          <p:cNvPr id="29699" name="Rectangle 3"/>
          <p:cNvSpPr>
            <a:spLocks noGrp="1" noChangeArrowheads="1"/>
          </p:cNvSpPr>
          <p:nvPr>
            <p:ph type="subTitle" idx="1"/>
          </p:nvPr>
        </p:nvSpPr>
        <p:spPr>
          <a:xfrm>
            <a:off x="1371600" y="2743200"/>
            <a:ext cx="6400800" cy="1752600"/>
          </a:xfrm>
        </p:spPr>
        <p:txBody>
          <a:bodyPr/>
          <a:lstStyle/>
          <a:p>
            <a:pPr algn="just" eaLnBrk="1" hangingPunct="1">
              <a:defRPr/>
            </a:pPr>
            <a:r>
              <a:rPr lang="en-US" sz="2000" smtClean="0">
                <a:cs typeface="Times New Roman" pitchFamily="18" charset="0"/>
              </a:rPr>
              <a:t>Diremos que existe división del trabajo cuando las operaciones necesarias para el cumplimiento de una labor se descomponen en otras varias que ejecutan varios individuos. La división del trabajo es un hecho casi de índole natural y que se produce de modo espontáneo, como incluso ha podido observarse en ciertos grupos animales, y no cabe duda que también en el organismo humano, cada órgano desempeña un papel especial que sirve al conjunto del ser.</a:t>
            </a:r>
          </a:p>
          <a:p>
            <a:pPr algn="just" eaLnBrk="1" hangingPunct="1">
              <a:defRPr/>
            </a:pPr>
            <a:endParaRPr lang="es-ES" sz="2000" smtClean="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1143000"/>
            <a:ext cx="7772400" cy="1143000"/>
          </a:xfrm>
        </p:spPr>
        <p:txBody>
          <a:bodyPr/>
          <a:lstStyle/>
          <a:p>
            <a:pPr eaLnBrk="1" hangingPunct="1"/>
            <a:r>
              <a:rPr lang="es-ES" b="1" smtClean="0">
                <a:cs typeface="Times New Roman" pitchFamily="18" charset="0"/>
              </a:rPr>
              <a:t>La organización científica del trabajo</a:t>
            </a:r>
            <a:r>
              <a:rPr lang="es-ES" smtClean="0"/>
              <a:t> </a:t>
            </a:r>
          </a:p>
        </p:txBody>
      </p:sp>
      <p:sp>
        <p:nvSpPr>
          <p:cNvPr id="30723" name="Rectangle 3"/>
          <p:cNvSpPr>
            <a:spLocks noGrp="1" noChangeArrowheads="1"/>
          </p:cNvSpPr>
          <p:nvPr>
            <p:ph type="subTitle" idx="1"/>
          </p:nvPr>
        </p:nvSpPr>
        <p:spPr>
          <a:xfrm>
            <a:off x="1371600" y="2743200"/>
            <a:ext cx="6400800" cy="1752600"/>
          </a:xfrm>
        </p:spPr>
        <p:txBody>
          <a:bodyPr/>
          <a:lstStyle/>
          <a:p>
            <a:pPr algn="just" eaLnBrk="1" hangingPunct="1">
              <a:defRPr/>
            </a:pPr>
            <a:r>
              <a:rPr lang="en-US" sz="2000" smtClean="0">
                <a:cs typeface="Times New Roman" pitchFamily="18" charset="0"/>
              </a:rPr>
              <a:t>Consiste en reemplazar los procedimientos empíricos del trabajo por métodos científicos, haciendo compartir la responsabilidad y la labor entre la dirección y los obreros, mientras se sigue de cerca el trabajo individual para asegurar que se hace según los principios establecidos, y especializado, formando al obrero en lugar de que este aprenda el oficio de cualquier modo, así como el estudio de movimientos para simplificaci6n y eliminación de los inútiles.</a:t>
            </a:r>
          </a:p>
          <a:p>
            <a:pPr algn="just" eaLnBrk="1" hangingPunct="1">
              <a:defRPr/>
            </a:pPr>
            <a:endParaRPr lang="es-ES" sz="2000" smtClean="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609600"/>
            <a:ext cx="8534400" cy="1143000"/>
          </a:xfrm>
        </p:spPr>
        <p:txBody>
          <a:bodyPr/>
          <a:lstStyle/>
          <a:p>
            <a:pPr eaLnBrk="1" hangingPunct="1"/>
            <a:r>
              <a:rPr lang="es-EC" sz="3200" b="1" smtClean="0">
                <a:solidFill>
                  <a:schemeClr val="tx1"/>
                </a:solidFill>
              </a:rPr>
              <a:t>Fuentes del Derecho Laboral Ecuatoriano</a:t>
            </a:r>
            <a:endParaRPr lang="es-ES" sz="3200" b="1" smtClean="0">
              <a:solidFill>
                <a:schemeClr val="tx1"/>
              </a:solidFill>
            </a:endParaRPr>
          </a:p>
        </p:txBody>
      </p:sp>
      <p:sp>
        <p:nvSpPr>
          <p:cNvPr id="31747" name="Rectangle 3"/>
          <p:cNvSpPr>
            <a:spLocks noGrp="1" noChangeArrowheads="1"/>
          </p:cNvSpPr>
          <p:nvPr>
            <p:ph type="body" idx="1"/>
          </p:nvPr>
        </p:nvSpPr>
        <p:spPr/>
        <p:txBody>
          <a:bodyPr/>
          <a:lstStyle/>
          <a:p>
            <a:pPr marL="609600" indent="-609600" eaLnBrk="1" hangingPunct="1">
              <a:lnSpc>
                <a:spcPct val="80000"/>
              </a:lnSpc>
              <a:defRPr/>
            </a:pPr>
            <a:r>
              <a:rPr lang="es-EC" sz="2800" smtClean="0"/>
              <a:t>“Fuente” es el principio, fundamento u origen de una cosa.</a:t>
            </a:r>
          </a:p>
          <a:p>
            <a:pPr marL="609600" indent="-609600" eaLnBrk="1" hangingPunct="1">
              <a:lnSpc>
                <a:spcPct val="80000"/>
              </a:lnSpc>
              <a:defRPr/>
            </a:pPr>
            <a:r>
              <a:rPr lang="es-EC" sz="2800" smtClean="0"/>
              <a:t>Clasificaciones:</a:t>
            </a:r>
          </a:p>
          <a:p>
            <a:pPr marL="990600" lvl="1" indent="-533400" eaLnBrk="1" hangingPunct="1">
              <a:lnSpc>
                <a:spcPct val="80000"/>
              </a:lnSpc>
              <a:buFontTx/>
              <a:buAutoNum type="arabicPeriod"/>
              <a:defRPr/>
            </a:pPr>
            <a:r>
              <a:rPr lang="es-EC" sz="2400" smtClean="0"/>
              <a:t>F. Normas Generales: contienen reglas objetivas, obligatorias, aplicables a todas las relaciones.</a:t>
            </a:r>
          </a:p>
          <a:p>
            <a:pPr marL="990600" lvl="1" indent="-533400" eaLnBrk="1" hangingPunct="1">
              <a:lnSpc>
                <a:spcPct val="80000"/>
              </a:lnSpc>
              <a:buFontTx/>
              <a:buAutoNum type="arabicPeriod"/>
              <a:defRPr/>
            </a:pPr>
            <a:r>
              <a:rPr lang="es-EC" sz="2400" smtClean="0"/>
              <a:t>F. Normas Particulares: conceden derechos y deberes asignados a determinados individuos, contratos individuales.</a:t>
            </a:r>
          </a:p>
          <a:p>
            <a:pPr marL="990600" lvl="1" indent="-533400" eaLnBrk="1" hangingPunct="1">
              <a:lnSpc>
                <a:spcPct val="80000"/>
              </a:lnSpc>
              <a:buFontTx/>
              <a:buAutoNum type="arabicPeriod"/>
              <a:defRPr/>
            </a:pPr>
            <a:r>
              <a:rPr lang="es-EC" sz="2400" smtClean="0"/>
              <a:t>Otras Fuentes: aclarar el alcance de las normas contenidas en las fuentes formales, buscan la evolución.</a:t>
            </a:r>
            <a:endParaRPr lang="es-ES" sz="2400" smtClean="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228600"/>
            <a:ext cx="8534400" cy="1143000"/>
          </a:xfrm>
        </p:spPr>
        <p:txBody>
          <a:bodyPr/>
          <a:lstStyle/>
          <a:p>
            <a:pPr eaLnBrk="1" hangingPunct="1"/>
            <a:r>
              <a:rPr lang="es-EC" sz="3800" b="1" smtClean="0"/>
              <a:t>Contrato Individual de Trabajo</a:t>
            </a:r>
            <a:endParaRPr lang="es-ES" sz="3800" b="1" smtClean="0"/>
          </a:p>
        </p:txBody>
      </p:sp>
      <p:sp>
        <p:nvSpPr>
          <p:cNvPr id="32771" name="Rectangle 3"/>
          <p:cNvSpPr>
            <a:spLocks noGrp="1" noChangeArrowheads="1"/>
          </p:cNvSpPr>
          <p:nvPr>
            <p:ph type="body" idx="1"/>
          </p:nvPr>
        </p:nvSpPr>
        <p:spPr>
          <a:xfrm>
            <a:off x="685800" y="1981200"/>
            <a:ext cx="7772400" cy="5257800"/>
          </a:xfrm>
        </p:spPr>
        <p:txBody>
          <a:bodyPr/>
          <a:lstStyle/>
          <a:p>
            <a:pPr marL="609600" indent="-609600" eaLnBrk="1" hangingPunct="1">
              <a:buFontTx/>
              <a:buNone/>
              <a:defRPr/>
            </a:pPr>
            <a:r>
              <a:rPr lang="es-EC" smtClean="0"/>
              <a:t>Concepto:</a:t>
            </a:r>
          </a:p>
          <a:p>
            <a:pPr marL="609600" indent="-609600" eaLnBrk="1" hangingPunct="1">
              <a:buFontTx/>
              <a:buNone/>
              <a:defRPr/>
            </a:pPr>
            <a:r>
              <a:rPr lang="es-EC" smtClean="0"/>
              <a:t>Es el convenio en virtud del cual una persona se compromete con otra u otras a prestar sus servicios lícitos y personales, bajo su dependencia, por una retribución fijada por el convenio, la Ley, el pacto colectivo y la costumbre.</a:t>
            </a:r>
          </a:p>
          <a:p>
            <a:pPr marL="609600" indent="-609600" eaLnBrk="1" hangingPunct="1">
              <a:buFontTx/>
              <a:buNone/>
              <a:defRPr/>
            </a:pPr>
            <a:endParaRPr lang="es-ES" smtClean="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228600"/>
            <a:ext cx="8534400" cy="1143000"/>
          </a:xfrm>
        </p:spPr>
        <p:txBody>
          <a:bodyPr/>
          <a:lstStyle/>
          <a:p>
            <a:pPr eaLnBrk="1" hangingPunct="1"/>
            <a:r>
              <a:rPr lang="es-EC" sz="3800" b="1" smtClean="0"/>
              <a:t>Contrato Individual de Trabajo</a:t>
            </a:r>
            <a:endParaRPr lang="es-ES" sz="3800" b="1" smtClean="0"/>
          </a:p>
        </p:txBody>
      </p:sp>
      <p:sp>
        <p:nvSpPr>
          <p:cNvPr id="33795" name="Rectangle 3"/>
          <p:cNvSpPr>
            <a:spLocks noGrp="1" noChangeArrowheads="1"/>
          </p:cNvSpPr>
          <p:nvPr>
            <p:ph type="body" idx="1"/>
          </p:nvPr>
        </p:nvSpPr>
        <p:spPr>
          <a:xfrm>
            <a:off x="685800" y="1981200"/>
            <a:ext cx="7772400" cy="5257800"/>
          </a:xfrm>
        </p:spPr>
        <p:txBody>
          <a:bodyPr/>
          <a:lstStyle/>
          <a:p>
            <a:pPr marL="609600" indent="-609600" eaLnBrk="1" hangingPunct="1">
              <a:defRPr/>
            </a:pPr>
            <a:r>
              <a:rPr lang="es-EC" smtClean="0"/>
              <a:t>Resultado de una larga evolución.</a:t>
            </a:r>
          </a:p>
          <a:p>
            <a:pPr marL="609600" indent="-609600" eaLnBrk="1" hangingPunct="1">
              <a:defRPr/>
            </a:pPr>
            <a:r>
              <a:rPr lang="es-EC" smtClean="0"/>
              <a:t>Factores: políticos, sociales y económicos.</a:t>
            </a:r>
          </a:p>
          <a:p>
            <a:pPr marL="609600" indent="-609600" eaLnBrk="1" hangingPunct="1">
              <a:defRPr/>
            </a:pPr>
            <a:r>
              <a:rPr lang="es-EC" smtClean="0"/>
              <a:t>Etapas por las que pasó el trabajo y su contratación:</a:t>
            </a:r>
          </a:p>
          <a:p>
            <a:pPr marL="990600" lvl="1" indent="-533400" eaLnBrk="1" hangingPunct="1">
              <a:buClr>
                <a:schemeClr val="tx1"/>
              </a:buClr>
              <a:buFont typeface="Wingdings" pitchFamily="2" charset="2"/>
              <a:buChar char="ü"/>
              <a:defRPr/>
            </a:pPr>
            <a:r>
              <a:rPr lang="es-EC" smtClean="0"/>
              <a:t>Feudalismo, Revolución Francesa, eliminación de corporativismo y agramiación obligatoria.</a:t>
            </a:r>
          </a:p>
          <a:p>
            <a:pPr marL="990600" lvl="1" indent="-533400" eaLnBrk="1" hangingPunct="1">
              <a:buClr>
                <a:schemeClr val="tx1"/>
              </a:buClr>
              <a:buFont typeface="Wingdings" pitchFamily="2" charset="2"/>
              <a:buChar char="ü"/>
              <a:defRPr/>
            </a:pPr>
            <a:r>
              <a:rPr lang="es-EC" smtClean="0"/>
              <a:t>Sindicatos, defensas del obrero.</a:t>
            </a:r>
          </a:p>
          <a:p>
            <a:pPr marL="990600" lvl="1" indent="-533400" eaLnBrk="1" hangingPunct="1">
              <a:buClr>
                <a:schemeClr val="tx1"/>
              </a:buClr>
              <a:buFont typeface="Wingdings" pitchFamily="2" charset="2"/>
              <a:buChar char="ü"/>
              <a:defRPr/>
            </a:pPr>
            <a:r>
              <a:rPr lang="es-EC" smtClean="0"/>
              <a:t>El Estado regula relaciones patrón-obrero.</a:t>
            </a:r>
            <a:endParaRPr lang="es-ES" smtClean="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228600"/>
            <a:ext cx="8534400" cy="1143000"/>
          </a:xfrm>
        </p:spPr>
        <p:txBody>
          <a:bodyPr/>
          <a:lstStyle/>
          <a:p>
            <a:pPr eaLnBrk="1" hangingPunct="1"/>
            <a:r>
              <a:rPr lang="es-EC" sz="3800" b="1" smtClean="0"/>
              <a:t>Contrato Individual de Trabajo</a:t>
            </a:r>
            <a:endParaRPr lang="es-ES" sz="3800" b="1" smtClean="0"/>
          </a:p>
        </p:txBody>
      </p:sp>
      <p:sp>
        <p:nvSpPr>
          <p:cNvPr id="34819" name="Rectangle 3"/>
          <p:cNvSpPr>
            <a:spLocks noGrp="1" noChangeArrowheads="1"/>
          </p:cNvSpPr>
          <p:nvPr>
            <p:ph type="body" idx="1"/>
          </p:nvPr>
        </p:nvSpPr>
        <p:spPr>
          <a:xfrm>
            <a:off x="685800" y="1676400"/>
            <a:ext cx="7772400" cy="4724400"/>
          </a:xfrm>
        </p:spPr>
        <p:txBody>
          <a:bodyPr/>
          <a:lstStyle/>
          <a:p>
            <a:pPr marL="609600" indent="-609600" eaLnBrk="1" hangingPunct="1">
              <a:defRPr/>
            </a:pPr>
            <a:r>
              <a:rPr lang="es-EC" smtClean="0"/>
              <a:t>Como todo contrato una vez firmado deberá cumplirse en un tiempo determinado</a:t>
            </a:r>
          </a:p>
          <a:p>
            <a:pPr marL="609600" indent="-609600" eaLnBrk="1" hangingPunct="1">
              <a:defRPr/>
            </a:pPr>
            <a:r>
              <a:rPr lang="es-EC" smtClean="0"/>
              <a:t>Sujeto a riesgos que no aparecen en el momento pero pueden aparecer a futuro.</a:t>
            </a:r>
          </a:p>
          <a:p>
            <a:pPr marL="609600" indent="-609600" eaLnBrk="1" hangingPunct="1">
              <a:defRPr/>
            </a:pPr>
            <a:r>
              <a:rPr lang="es-EC" smtClean="0"/>
              <a:t>Hay dos tipos de contrato:</a:t>
            </a:r>
          </a:p>
          <a:p>
            <a:pPr marL="990600" lvl="1" indent="-533400" eaLnBrk="1" hangingPunct="1">
              <a:defRPr/>
            </a:pPr>
            <a:r>
              <a:rPr lang="es-EC" sz="3000" smtClean="0"/>
              <a:t>Contrato Individual</a:t>
            </a:r>
          </a:p>
          <a:p>
            <a:pPr marL="990600" lvl="1" indent="-533400" eaLnBrk="1" hangingPunct="1">
              <a:defRPr/>
            </a:pPr>
            <a:r>
              <a:rPr lang="es-EC" sz="3000" smtClean="0"/>
              <a:t>Contrato Colectivo</a:t>
            </a:r>
          </a:p>
          <a:p>
            <a:pPr marL="609600" indent="-609600" eaLnBrk="1" hangingPunct="1">
              <a:defRPr/>
            </a:pPr>
            <a:endParaRPr lang="es-ES" sz="3000" smtClean="0"/>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228600"/>
            <a:ext cx="8534400" cy="1143000"/>
          </a:xfrm>
        </p:spPr>
        <p:txBody>
          <a:bodyPr/>
          <a:lstStyle/>
          <a:p>
            <a:pPr eaLnBrk="1" hangingPunct="1"/>
            <a:r>
              <a:rPr lang="es-EC" sz="3800" b="1" smtClean="0"/>
              <a:t>Elementos del Contrato Individual de Trabajo</a:t>
            </a:r>
            <a:endParaRPr lang="es-ES" sz="3800" b="1" smtClean="0"/>
          </a:p>
        </p:txBody>
      </p:sp>
      <p:sp>
        <p:nvSpPr>
          <p:cNvPr id="35843" name="Rectangle 3"/>
          <p:cNvSpPr>
            <a:spLocks noGrp="1" noChangeArrowheads="1"/>
          </p:cNvSpPr>
          <p:nvPr>
            <p:ph type="body" idx="1"/>
          </p:nvPr>
        </p:nvSpPr>
        <p:spPr>
          <a:xfrm>
            <a:off x="685800" y="1676400"/>
            <a:ext cx="7772400" cy="5105400"/>
          </a:xfrm>
        </p:spPr>
        <p:txBody>
          <a:bodyPr/>
          <a:lstStyle/>
          <a:p>
            <a:pPr marL="609600" indent="-609600" eaLnBrk="1" hangingPunct="1">
              <a:defRPr/>
            </a:pPr>
            <a:r>
              <a:rPr lang="es-EC" smtClean="0"/>
              <a:t>Acuerdo de Voluntades:</a:t>
            </a:r>
            <a:r>
              <a:rPr lang="es-EC" sz="2600" smtClean="0"/>
              <a:t> la palabra “convenio” equivale a un arreglo de la voluntad entre dos o mas personas (empleador-trabajador)</a:t>
            </a:r>
          </a:p>
          <a:p>
            <a:pPr marL="609600" indent="-609600" eaLnBrk="1" hangingPunct="1">
              <a:defRPr/>
            </a:pPr>
            <a:r>
              <a:rPr lang="es-EC" smtClean="0"/>
              <a:t>Prestación de servicios:</a:t>
            </a:r>
            <a:r>
              <a:rPr lang="es-EC" sz="2600" smtClean="0"/>
              <a:t> compromiso del tarbajador para hacer algo (servicio lícito).</a:t>
            </a:r>
          </a:p>
          <a:p>
            <a:pPr marL="609600" indent="-609600" eaLnBrk="1" hangingPunct="1">
              <a:defRPr/>
            </a:pPr>
            <a:r>
              <a:rPr lang="es-EC" smtClean="0"/>
              <a:t>Dependencia:</a:t>
            </a:r>
            <a:r>
              <a:rPr lang="es-EC" sz="2600" smtClean="0"/>
              <a:t> trabajador pasa a órdenes del empleador para realizar la obra.</a:t>
            </a:r>
          </a:p>
          <a:p>
            <a:pPr marL="609600" indent="-609600" eaLnBrk="1" hangingPunct="1">
              <a:defRPr/>
            </a:pPr>
            <a:r>
              <a:rPr lang="es-EC" smtClean="0"/>
              <a:t>Remuneración:</a:t>
            </a:r>
            <a:r>
              <a:rPr lang="es-EC" sz="2600" smtClean="0"/>
              <a:t> elemento económico indispensable para el contrato en todo trabajo. Fijada por: Convenio, La Ley, Pacto, Costumbre:</a:t>
            </a:r>
            <a:endParaRPr lang="es-ES" sz="3000" smtClean="0"/>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228600"/>
            <a:ext cx="8534400" cy="1143000"/>
          </a:xfrm>
        </p:spPr>
        <p:txBody>
          <a:bodyPr/>
          <a:lstStyle/>
          <a:p>
            <a:pPr eaLnBrk="1" hangingPunct="1"/>
            <a:r>
              <a:rPr lang="es-EC" sz="3800" b="1" smtClean="0"/>
              <a:t>Elementos del Contrato Individual de Trabajo</a:t>
            </a:r>
            <a:endParaRPr lang="es-ES" sz="3800" b="1" smtClean="0"/>
          </a:p>
        </p:txBody>
      </p:sp>
      <p:sp>
        <p:nvSpPr>
          <p:cNvPr id="36867" name="Rectangle 3"/>
          <p:cNvSpPr>
            <a:spLocks noGrp="1" noChangeArrowheads="1"/>
          </p:cNvSpPr>
          <p:nvPr>
            <p:ph type="body" idx="1"/>
          </p:nvPr>
        </p:nvSpPr>
        <p:spPr>
          <a:xfrm>
            <a:off x="685800" y="1752600"/>
            <a:ext cx="7772400" cy="4800600"/>
          </a:xfrm>
        </p:spPr>
        <p:txBody>
          <a:bodyPr/>
          <a:lstStyle/>
          <a:p>
            <a:pPr marL="609600" indent="-609600" eaLnBrk="1" hangingPunct="1">
              <a:lnSpc>
                <a:spcPct val="90000"/>
              </a:lnSpc>
              <a:buFontTx/>
              <a:buAutoNum type="arabicPeriod"/>
              <a:defRPr/>
            </a:pPr>
            <a:r>
              <a:rPr lang="es-EC" smtClean="0"/>
              <a:t>Convenio:</a:t>
            </a:r>
            <a:r>
              <a:rPr lang="es-EC" sz="2600" smtClean="0"/>
              <a:t> forma más usual, ambas partes se ponen de acuerdo al momento de la contratación.</a:t>
            </a:r>
          </a:p>
          <a:p>
            <a:pPr marL="609600" indent="-609600" eaLnBrk="1" hangingPunct="1">
              <a:lnSpc>
                <a:spcPct val="90000"/>
              </a:lnSpc>
              <a:buFontTx/>
              <a:buAutoNum type="arabicPeriod"/>
              <a:defRPr/>
            </a:pPr>
            <a:r>
              <a:rPr lang="es-EC" smtClean="0"/>
              <a:t>La Ley:</a:t>
            </a:r>
            <a:r>
              <a:rPr lang="es-EC" sz="2600" smtClean="0"/>
              <a:t> se han fijado los salarios mínimos vitales (general y especial), comisiones para determinar los salarios dependiendo de cada actividad.</a:t>
            </a:r>
          </a:p>
          <a:p>
            <a:pPr marL="609600" indent="-609600" eaLnBrk="1" hangingPunct="1">
              <a:lnSpc>
                <a:spcPct val="90000"/>
              </a:lnSpc>
              <a:buFontTx/>
              <a:buAutoNum type="arabicPeriod"/>
              <a:defRPr/>
            </a:pPr>
            <a:r>
              <a:rPr lang="es-EC" smtClean="0"/>
              <a:t>Pacto Colectivo:</a:t>
            </a:r>
            <a:r>
              <a:rPr lang="es-EC" sz="2600" smtClean="0"/>
              <a:t> cuando se hace un contrato entre un patrono y una asociación, se fijará el monto de las remuneraciones.</a:t>
            </a:r>
          </a:p>
          <a:p>
            <a:pPr marL="609600" indent="-609600" eaLnBrk="1" hangingPunct="1">
              <a:lnSpc>
                <a:spcPct val="90000"/>
              </a:lnSpc>
              <a:buFontTx/>
              <a:buAutoNum type="arabicPeriod"/>
              <a:defRPr/>
            </a:pPr>
            <a:r>
              <a:rPr lang="es-EC" smtClean="0"/>
              <a:t>Costumbre:</a:t>
            </a:r>
            <a:r>
              <a:rPr lang="es-EC" sz="2600" smtClean="0"/>
              <a:t> hay ciertos trabajos donde empresarios y trabajadores conocen la remuneración y no es necesario fijarla al momento del contrato.</a:t>
            </a:r>
            <a:endParaRPr lang="es-ES" sz="2600" smtClean="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371600"/>
            <a:ext cx="7772400" cy="1143000"/>
          </a:xfrm>
        </p:spPr>
        <p:txBody>
          <a:bodyPr/>
          <a:lstStyle/>
          <a:p>
            <a:pPr eaLnBrk="1" hangingPunct="1"/>
            <a:r>
              <a:rPr lang="es-ES" smtClean="0">
                <a:cs typeface="Times New Roman" pitchFamily="18" charset="0"/>
              </a:rPr>
              <a:t>Bosquejo Histórico</a:t>
            </a:r>
            <a:r>
              <a:rPr lang="es-ES" smtClean="0"/>
              <a:t> </a:t>
            </a:r>
          </a:p>
        </p:txBody>
      </p:sp>
      <p:sp>
        <p:nvSpPr>
          <p:cNvPr id="2051" name="Rectangle 3"/>
          <p:cNvSpPr>
            <a:spLocks noGrp="1" noChangeArrowheads="1"/>
          </p:cNvSpPr>
          <p:nvPr>
            <p:ph type="subTitle" idx="1"/>
          </p:nvPr>
        </p:nvSpPr>
        <p:spPr>
          <a:xfrm>
            <a:off x="1371600" y="2971800"/>
            <a:ext cx="6400800" cy="1752600"/>
          </a:xfrm>
        </p:spPr>
        <p:txBody>
          <a:bodyPr/>
          <a:lstStyle/>
          <a:p>
            <a:pPr algn="just" eaLnBrk="1" hangingPunct="1">
              <a:defRPr/>
            </a:pPr>
            <a:r>
              <a:rPr lang="es-ES" sz="2000" smtClean="0">
                <a:cs typeface="Times New Roman" pitchFamily="18" charset="0"/>
              </a:rPr>
              <a:t>En la Edad Antigua, los potentados, o amos, disponían para las actividades laborales de los obreros, los cuales recibían como remuneración valores (en especie o dinero) que apenas cubrían sus necesidades elementales. En esta edad la base de la economía era el esclavo.  El trabajo era considerado como una actividad degradante, impropia de los amos.</a:t>
            </a:r>
          </a:p>
          <a:p>
            <a:pPr eaLnBrk="1" hangingPunct="1">
              <a:defRPr/>
            </a:pPr>
            <a:endParaRPr lang="es-ES" sz="2000" smtClean="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228600"/>
            <a:ext cx="8534400" cy="1143000"/>
          </a:xfrm>
        </p:spPr>
        <p:txBody>
          <a:bodyPr/>
          <a:lstStyle/>
          <a:p>
            <a:pPr eaLnBrk="1" hangingPunct="1"/>
            <a:r>
              <a:rPr lang="es-EC" sz="3800" b="1" smtClean="0"/>
              <a:t>Capacidad para Contratar</a:t>
            </a:r>
            <a:br>
              <a:rPr lang="es-EC" sz="3800" b="1" smtClean="0"/>
            </a:br>
            <a:r>
              <a:rPr lang="es-EC" sz="3800" b="1" smtClean="0"/>
              <a:t> </a:t>
            </a:r>
            <a:r>
              <a:rPr lang="es-EC" sz="2800" smtClean="0"/>
              <a:t>Como Trabajadores:</a:t>
            </a:r>
            <a:endParaRPr lang="es-ES" sz="2800" smtClean="0"/>
          </a:p>
        </p:txBody>
      </p:sp>
      <p:sp>
        <p:nvSpPr>
          <p:cNvPr id="37891" name="Rectangle 3"/>
          <p:cNvSpPr>
            <a:spLocks noGrp="1" noChangeArrowheads="1"/>
          </p:cNvSpPr>
          <p:nvPr>
            <p:ph type="body" idx="1"/>
          </p:nvPr>
        </p:nvSpPr>
        <p:spPr>
          <a:xfrm>
            <a:off x="685800" y="1752600"/>
            <a:ext cx="7772400" cy="4800600"/>
          </a:xfrm>
        </p:spPr>
        <p:txBody>
          <a:bodyPr/>
          <a:lstStyle/>
          <a:p>
            <a:pPr marL="609600" indent="-609600" eaLnBrk="1" hangingPunct="1">
              <a:lnSpc>
                <a:spcPct val="90000"/>
              </a:lnSpc>
              <a:defRPr/>
            </a:pPr>
            <a:r>
              <a:rPr lang="es-EC" sz="2600" smtClean="0"/>
              <a:t>Personas mayores de 18 años.</a:t>
            </a:r>
          </a:p>
          <a:p>
            <a:pPr marL="609600" indent="-609600" eaLnBrk="1" hangingPunct="1">
              <a:lnSpc>
                <a:spcPct val="90000"/>
              </a:lnSpc>
              <a:defRPr/>
            </a:pPr>
            <a:r>
              <a:rPr lang="es-EC" sz="2600" smtClean="0"/>
              <a:t>Mayor de 14 años y menor de 18 años podrá contratar con la autorización de su representante legal, descendientes o quienes estén a cargo de su cuidado, Tribunal de Menores de la provincia.</a:t>
            </a:r>
          </a:p>
          <a:p>
            <a:pPr marL="609600" indent="-609600" eaLnBrk="1" hangingPunct="1">
              <a:lnSpc>
                <a:spcPct val="90000"/>
              </a:lnSpc>
              <a:defRPr/>
            </a:pPr>
            <a:r>
              <a:rPr lang="es-EC" sz="2600" smtClean="0"/>
              <a:t>Ley prohíbe trabajo en relación de dependencia a menores de 14 años, permisos como aprendices entre 12 y 14 años.</a:t>
            </a:r>
          </a:p>
          <a:p>
            <a:pPr marL="609600" indent="-609600" eaLnBrk="1" hangingPunct="1">
              <a:lnSpc>
                <a:spcPct val="90000"/>
              </a:lnSpc>
              <a:defRPr/>
            </a:pPr>
            <a:r>
              <a:rPr lang="es-EC" sz="2600" smtClean="0"/>
              <a:t>Para contratos de aprendizaje se establece que el menor entre 16 y 18 años, podra contratar por si solo sin autorización.</a:t>
            </a:r>
          </a:p>
          <a:p>
            <a:pPr marL="609600" indent="-609600" eaLnBrk="1" hangingPunct="1">
              <a:lnSpc>
                <a:spcPct val="90000"/>
              </a:lnSpc>
              <a:defRPr/>
            </a:pPr>
            <a:r>
              <a:rPr lang="es-EC" sz="2600" smtClean="0"/>
              <a:t>Las mujeres pueden intervenir en contratos de trabajo sin la autorización de sus maridos.</a:t>
            </a:r>
            <a:endParaRPr lang="es-ES" sz="2600" smtClean="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04800" y="228600"/>
            <a:ext cx="8534400" cy="1143000"/>
          </a:xfrm>
        </p:spPr>
        <p:txBody>
          <a:bodyPr/>
          <a:lstStyle/>
          <a:p>
            <a:pPr eaLnBrk="1" hangingPunct="1"/>
            <a:r>
              <a:rPr lang="es-EC" sz="3800" b="1" smtClean="0"/>
              <a:t>Capacidad para Contratar</a:t>
            </a:r>
            <a:br>
              <a:rPr lang="es-EC" sz="3800" b="1" smtClean="0"/>
            </a:br>
            <a:r>
              <a:rPr lang="es-EC" sz="2800" smtClean="0"/>
              <a:t>Como Empleadores:</a:t>
            </a:r>
            <a:endParaRPr lang="es-ES" sz="2800" smtClean="0"/>
          </a:p>
        </p:txBody>
      </p:sp>
      <p:sp>
        <p:nvSpPr>
          <p:cNvPr id="38915" name="Rectangle 3"/>
          <p:cNvSpPr>
            <a:spLocks noGrp="1" noChangeArrowheads="1"/>
          </p:cNvSpPr>
          <p:nvPr>
            <p:ph type="body" idx="1"/>
          </p:nvPr>
        </p:nvSpPr>
        <p:spPr>
          <a:xfrm>
            <a:off x="685800" y="1752600"/>
            <a:ext cx="7772400" cy="4800600"/>
          </a:xfrm>
        </p:spPr>
        <p:txBody>
          <a:bodyPr/>
          <a:lstStyle/>
          <a:p>
            <a:pPr marL="609600" indent="-609600" eaLnBrk="1" hangingPunct="1">
              <a:lnSpc>
                <a:spcPct val="90000"/>
              </a:lnSpc>
              <a:defRPr/>
            </a:pPr>
            <a:r>
              <a:rPr lang="es-EC" sz="3000" smtClean="0"/>
              <a:t>Persona natural: tendrá la capacidad de contratar según las reglas del Código Civil.</a:t>
            </a:r>
          </a:p>
          <a:p>
            <a:pPr marL="609600" indent="-609600" eaLnBrk="1" hangingPunct="1">
              <a:lnSpc>
                <a:spcPct val="90000"/>
              </a:lnSpc>
              <a:defRPr/>
            </a:pPr>
            <a:r>
              <a:rPr lang="es-EC" sz="3000" smtClean="0"/>
              <a:t>Persona Jurídica: necesitará contratar mediante la intervención del representante legal (gerente, director, administrador). Empleador y representantes son responsables de la relación con el trabajador. En caso de problemas se demandará al representante legal de la empresa y al jefe inmediato, según la Ley son responsables de las obligaciones laborales.</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228600"/>
            <a:ext cx="8534400" cy="1143000"/>
          </a:xfrm>
        </p:spPr>
        <p:txBody>
          <a:bodyPr/>
          <a:lstStyle/>
          <a:p>
            <a:pPr eaLnBrk="1" hangingPunct="1"/>
            <a:r>
              <a:rPr lang="es-EC" sz="3800" b="1" smtClean="0"/>
              <a:t>Efectos del Contrato de Trabajo</a:t>
            </a:r>
            <a:endParaRPr lang="es-ES" sz="2800" smtClean="0"/>
          </a:p>
        </p:txBody>
      </p:sp>
      <p:sp>
        <p:nvSpPr>
          <p:cNvPr id="39939" name="Rectangle 3"/>
          <p:cNvSpPr>
            <a:spLocks noGrp="1" noChangeArrowheads="1"/>
          </p:cNvSpPr>
          <p:nvPr>
            <p:ph type="body" idx="1"/>
          </p:nvPr>
        </p:nvSpPr>
        <p:spPr>
          <a:xfrm>
            <a:off x="685800" y="1752600"/>
            <a:ext cx="7772400" cy="4800600"/>
          </a:xfrm>
        </p:spPr>
        <p:txBody>
          <a:bodyPr/>
          <a:lstStyle/>
          <a:p>
            <a:pPr marL="609600" indent="-609600" eaLnBrk="1" hangingPunct="1">
              <a:lnSpc>
                <a:spcPct val="90000"/>
              </a:lnSpc>
              <a:defRPr/>
            </a:pPr>
            <a:r>
              <a:rPr lang="es-EC" sz="3000" smtClean="0"/>
              <a:t>Una vez que se celebra el contrato de trabajo se perfecciona la relación laboral entre el trabajador y el patrono.</a:t>
            </a:r>
          </a:p>
          <a:p>
            <a:pPr marL="609600" indent="-609600" eaLnBrk="1" hangingPunct="1">
              <a:lnSpc>
                <a:spcPct val="90000"/>
              </a:lnSpc>
              <a:defRPr/>
            </a:pPr>
            <a:r>
              <a:rPr lang="es-EC" sz="3000" smtClean="0"/>
              <a:t>Nacen los derechos y obligaciones correlativas, en caso de accidentes para cubrir indemnizaciones.</a:t>
            </a:r>
          </a:p>
          <a:p>
            <a:pPr marL="609600" indent="-609600" eaLnBrk="1" hangingPunct="1">
              <a:lnSpc>
                <a:spcPct val="90000"/>
              </a:lnSpc>
              <a:defRPr/>
            </a:pPr>
            <a:r>
              <a:rPr lang="es-EC" sz="3000" smtClean="0"/>
              <a:t>Para la existencia de un contrato no es necesario la existencia del documento escrito, basta que exista la relación laboral (servicios del trabajador a órdenes del empleador)</a:t>
            </a:r>
          </a:p>
          <a:p>
            <a:pPr marL="609600" indent="-609600" eaLnBrk="1" hangingPunct="1">
              <a:lnSpc>
                <a:spcPct val="90000"/>
              </a:lnSpc>
              <a:buFontTx/>
              <a:buNone/>
              <a:defRPr/>
            </a:pPr>
            <a:endParaRPr lang="es-EC" sz="3000" smtClean="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228600"/>
            <a:ext cx="8534400" cy="1143000"/>
          </a:xfrm>
        </p:spPr>
        <p:txBody>
          <a:bodyPr/>
          <a:lstStyle/>
          <a:p>
            <a:pPr eaLnBrk="1" hangingPunct="1"/>
            <a:r>
              <a:rPr lang="es-EC" sz="3800" b="1" smtClean="0"/>
              <a:t>Contenido del Contrato Individual de Trabajo</a:t>
            </a:r>
            <a:endParaRPr lang="es-ES" sz="2800" smtClean="0"/>
          </a:p>
        </p:txBody>
      </p:sp>
      <p:sp>
        <p:nvSpPr>
          <p:cNvPr id="40963" name="Rectangle 3"/>
          <p:cNvSpPr>
            <a:spLocks noGrp="1" noChangeArrowheads="1"/>
          </p:cNvSpPr>
          <p:nvPr>
            <p:ph type="body" idx="1"/>
          </p:nvPr>
        </p:nvSpPr>
        <p:spPr>
          <a:xfrm>
            <a:off x="685800" y="1752600"/>
            <a:ext cx="7772400" cy="4800600"/>
          </a:xfrm>
        </p:spPr>
        <p:txBody>
          <a:bodyPr/>
          <a:lstStyle/>
          <a:p>
            <a:pPr marL="609600" indent="-609600" eaLnBrk="1" hangingPunct="1">
              <a:defRPr/>
            </a:pPr>
            <a:r>
              <a:rPr lang="es-EC" sz="3000" smtClean="0"/>
              <a:t>Elaborado de una forma clara, concreta y precisa para evitar conflictos en el futuro:</a:t>
            </a:r>
          </a:p>
          <a:p>
            <a:pPr marL="609600" indent="-609600" eaLnBrk="1" hangingPunct="1">
              <a:buFontTx/>
              <a:buNone/>
              <a:defRPr/>
            </a:pPr>
            <a:r>
              <a:rPr lang="es-EC" sz="3000" smtClean="0"/>
              <a:t>1.Lugar y Fecha de celebración.</a:t>
            </a:r>
          </a:p>
          <a:p>
            <a:pPr marL="609600" indent="-609600" eaLnBrk="1" hangingPunct="1">
              <a:buFontTx/>
              <a:buNone/>
              <a:defRPr/>
            </a:pPr>
            <a:r>
              <a:rPr lang="es-EC" sz="3000" smtClean="0"/>
              <a:t>2.Nombres de los Comparecientes.</a:t>
            </a:r>
            <a:r>
              <a:rPr lang="es-EC" sz="2600" smtClean="0"/>
              <a:t> Trabajador y empleador.</a:t>
            </a:r>
          </a:p>
          <a:p>
            <a:pPr marL="609600" indent="-609600" eaLnBrk="1" hangingPunct="1">
              <a:buFontTx/>
              <a:buNone/>
              <a:defRPr/>
            </a:pPr>
            <a:r>
              <a:rPr lang="es-EC" sz="3000" smtClean="0"/>
              <a:t>3.Clase de Trabajo Contratado.</a:t>
            </a:r>
            <a:r>
              <a:rPr lang="es-EC" sz="2600" smtClean="0"/>
              <a:t> Descripción completa y precisa de las actividades.</a:t>
            </a:r>
          </a:p>
          <a:p>
            <a:pPr marL="609600" indent="-609600" eaLnBrk="1" hangingPunct="1">
              <a:buFontTx/>
              <a:buNone/>
              <a:defRPr/>
            </a:pPr>
            <a:r>
              <a:rPr lang="es-EC" sz="3000" smtClean="0"/>
              <a:t>4.Forma en que el trabajo ha de ser ejecutado.</a:t>
            </a:r>
            <a:r>
              <a:rPr lang="es-EC" sz="2600" smtClean="0"/>
              <a:t> Si el trabajo se realizará por jornadas de trabajo o por hora-mes o por obra cierta</a:t>
            </a:r>
          </a:p>
          <a:p>
            <a:pPr marL="609600" indent="-609600" eaLnBrk="1" hangingPunct="1">
              <a:buFontTx/>
              <a:buNone/>
              <a:defRPr/>
            </a:pPr>
            <a:endParaRPr lang="es-EC" sz="2600" smtClean="0"/>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228600"/>
            <a:ext cx="8534400" cy="1143000"/>
          </a:xfrm>
        </p:spPr>
        <p:txBody>
          <a:bodyPr/>
          <a:lstStyle/>
          <a:p>
            <a:pPr eaLnBrk="1" hangingPunct="1"/>
            <a:r>
              <a:rPr lang="es-EC" sz="3800" b="1" smtClean="0"/>
              <a:t>Contenido del Contrato Individual de Trabajo</a:t>
            </a:r>
            <a:endParaRPr lang="es-ES" sz="2800" smtClean="0"/>
          </a:p>
        </p:txBody>
      </p:sp>
      <p:sp>
        <p:nvSpPr>
          <p:cNvPr id="41987" name="Rectangle 3"/>
          <p:cNvSpPr>
            <a:spLocks noGrp="1" noChangeArrowheads="1"/>
          </p:cNvSpPr>
          <p:nvPr>
            <p:ph type="body" idx="1"/>
          </p:nvPr>
        </p:nvSpPr>
        <p:spPr>
          <a:xfrm>
            <a:off x="685800" y="1752600"/>
            <a:ext cx="7772400" cy="4800600"/>
          </a:xfrm>
        </p:spPr>
        <p:txBody>
          <a:bodyPr/>
          <a:lstStyle/>
          <a:p>
            <a:pPr marL="609600" indent="-609600" eaLnBrk="1" hangingPunct="1">
              <a:buFontTx/>
              <a:buNone/>
              <a:defRPr/>
            </a:pPr>
            <a:r>
              <a:rPr lang="es-EC" sz="3000" smtClean="0"/>
              <a:t>5.Cuantía de remuneración y forma de pago.</a:t>
            </a:r>
            <a:r>
              <a:rPr lang="es-EC" sz="2600" smtClean="0"/>
              <a:t> Ya sea esta diaria, semanal, quincenal o mensual. Porcentaje de las comisiones y formas en que se va a cancelarlas.</a:t>
            </a:r>
          </a:p>
          <a:p>
            <a:pPr marL="609600" indent="-609600" eaLnBrk="1" hangingPunct="1">
              <a:buFontTx/>
              <a:buNone/>
              <a:defRPr/>
            </a:pPr>
            <a:r>
              <a:rPr lang="es-EC" sz="3000" smtClean="0"/>
              <a:t>6.Tiempo de duración del contrato.</a:t>
            </a:r>
            <a:r>
              <a:rPr lang="es-EC" sz="2600" smtClean="0"/>
              <a:t> Por tiempo definido o indefinido. En el caso de eventuales se especificará el tiempo de los mismos.</a:t>
            </a:r>
          </a:p>
          <a:p>
            <a:pPr marL="609600" indent="-609600" eaLnBrk="1" hangingPunct="1">
              <a:buFontTx/>
              <a:buNone/>
              <a:defRPr/>
            </a:pPr>
            <a:r>
              <a:rPr lang="es-EC" sz="3000" smtClean="0"/>
              <a:t>7.Jornadas de trabajo y descansos.</a:t>
            </a:r>
            <a:r>
              <a:rPr lang="es-EC" sz="2600" smtClean="0"/>
              <a:t> En caso de que la jornada amerite descansos, o se revisará en calendario los días de descanso obligatorio.</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228600"/>
            <a:ext cx="8534400" cy="1143000"/>
          </a:xfrm>
        </p:spPr>
        <p:txBody>
          <a:bodyPr/>
          <a:lstStyle/>
          <a:p>
            <a:pPr eaLnBrk="1" hangingPunct="1"/>
            <a:r>
              <a:rPr lang="es-EC" sz="3800" b="1" smtClean="0"/>
              <a:t>Clasificación del Contrato Individual de Trabajo</a:t>
            </a:r>
            <a:endParaRPr lang="es-ES" sz="2800" smtClean="0"/>
          </a:p>
        </p:txBody>
      </p:sp>
      <p:sp>
        <p:nvSpPr>
          <p:cNvPr id="43011" name="Rectangle 3"/>
          <p:cNvSpPr>
            <a:spLocks noGrp="1" noChangeArrowheads="1"/>
          </p:cNvSpPr>
          <p:nvPr>
            <p:ph type="body" idx="1"/>
          </p:nvPr>
        </p:nvSpPr>
        <p:spPr>
          <a:xfrm>
            <a:off x="457200" y="2286000"/>
            <a:ext cx="8229600" cy="3657600"/>
          </a:xfrm>
        </p:spPr>
        <p:txBody>
          <a:bodyPr/>
          <a:lstStyle/>
          <a:p>
            <a:pPr marL="609600" indent="-609600" eaLnBrk="1" hangingPunct="1">
              <a:buFontTx/>
              <a:buAutoNum type="arabicPeriod"/>
              <a:defRPr/>
            </a:pPr>
            <a:r>
              <a:rPr lang="es-EC" sz="2600" smtClean="0"/>
              <a:t>Por la forma de celebración.</a:t>
            </a:r>
          </a:p>
          <a:p>
            <a:pPr marL="609600" indent="-609600" eaLnBrk="1" hangingPunct="1">
              <a:buFontTx/>
              <a:buAutoNum type="arabicPeriod"/>
              <a:defRPr/>
            </a:pPr>
            <a:r>
              <a:rPr lang="es-EC" sz="2600" smtClean="0"/>
              <a:t>Por la forma de remuneración.</a:t>
            </a:r>
          </a:p>
          <a:p>
            <a:pPr marL="609600" indent="-609600" eaLnBrk="1" hangingPunct="1">
              <a:buFontTx/>
              <a:buAutoNum type="arabicPeriod"/>
              <a:defRPr/>
            </a:pPr>
            <a:r>
              <a:rPr lang="es-EC" sz="2600" smtClean="0"/>
              <a:t>Por el tiempo de duración del contrato.</a:t>
            </a:r>
          </a:p>
          <a:p>
            <a:pPr marL="609600" indent="-609600" eaLnBrk="1" hangingPunct="1">
              <a:buFontTx/>
              <a:buAutoNum type="arabicPeriod"/>
              <a:defRPr/>
            </a:pPr>
            <a:r>
              <a:rPr lang="es-EC" sz="2600" smtClean="0"/>
              <a:t>Por la forma de ejecutarse el trabajo.</a:t>
            </a:r>
          </a:p>
          <a:p>
            <a:pPr marL="609600" indent="-609600" eaLnBrk="1" hangingPunct="1">
              <a:buFontTx/>
              <a:buAutoNum type="arabicPeriod"/>
              <a:defRPr/>
            </a:pPr>
            <a:r>
              <a:rPr lang="es-EC" sz="2600" smtClean="0"/>
              <a:t>Contratos especiales de corta duración.</a:t>
            </a:r>
          </a:p>
          <a:p>
            <a:pPr marL="609600" indent="-609600" eaLnBrk="1" hangingPunct="1">
              <a:buFontTx/>
              <a:buAutoNum type="arabicPeriod"/>
              <a:defRPr/>
            </a:pPr>
            <a:r>
              <a:rPr lang="es-EC" sz="2600" smtClean="0"/>
              <a:t>Contratos pluripersonales.</a:t>
            </a:r>
          </a:p>
          <a:p>
            <a:pPr marL="609600" indent="-609600" eaLnBrk="1" hangingPunct="1">
              <a:buFontTx/>
              <a:buAutoNum type="arabicPeriod"/>
              <a:defRPr/>
            </a:pPr>
            <a:r>
              <a:rPr lang="es-EC" sz="2600" smtClean="0"/>
              <a:t>Contrato en consideración a la persona.</a:t>
            </a:r>
          </a:p>
          <a:p>
            <a:pPr marL="609600" indent="-609600" eaLnBrk="1" hangingPunct="1">
              <a:buFontTx/>
              <a:buNone/>
              <a:defRPr/>
            </a:pPr>
            <a:endParaRPr lang="es-EC" sz="2600" smtClean="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228600"/>
            <a:ext cx="8534400" cy="1143000"/>
          </a:xfrm>
        </p:spPr>
        <p:txBody>
          <a:bodyPr/>
          <a:lstStyle/>
          <a:p>
            <a:pPr eaLnBrk="1" hangingPunct="1"/>
            <a:r>
              <a:rPr lang="es-EC" sz="3900" b="1" smtClean="0"/>
              <a:t>Por la forma de celebración.</a:t>
            </a:r>
            <a:endParaRPr lang="es-ES" sz="3900" b="1" smtClean="0"/>
          </a:p>
        </p:txBody>
      </p:sp>
      <p:sp>
        <p:nvSpPr>
          <p:cNvPr id="44035" name="Rectangle 3"/>
          <p:cNvSpPr>
            <a:spLocks noGrp="1" noChangeArrowheads="1"/>
          </p:cNvSpPr>
          <p:nvPr>
            <p:ph type="body" idx="1"/>
          </p:nvPr>
        </p:nvSpPr>
        <p:spPr>
          <a:xfrm>
            <a:off x="533400" y="2251075"/>
            <a:ext cx="7772400" cy="3741738"/>
          </a:xfrm>
        </p:spPr>
        <p:txBody>
          <a:bodyPr/>
          <a:lstStyle/>
          <a:p>
            <a:pPr marL="609600" indent="-609600" eaLnBrk="1" hangingPunct="1">
              <a:buFontTx/>
              <a:buAutoNum type="arabicPeriod"/>
              <a:defRPr/>
            </a:pPr>
            <a:r>
              <a:rPr lang="es-EC" sz="2600" smtClean="0"/>
              <a:t>Tácito: si no ha habido estipulación expresa.</a:t>
            </a:r>
          </a:p>
          <a:p>
            <a:pPr marL="609600" indent="-609600" eaLnBrk="1" hangingPunct="1">
              <a:buFontTx/>
              <a:buAutoNum type="arabicPeriod"/>
              <a:defRPr/>
            </a:pPr>
            <a:r>
              <a:rPr lang="es-EC" sz="2600" smtClean="0"/>
              <a:t>Expreso: cuando empleador y trabajador acuerdan condiciones.</a:t>
            </a:r>
          </a:p>
          <a:p>
            <a:pPr marL="609600" indent="-609600" eaLnBrk="1" hangingPunct="1">
              <a:buFontTx/>
              <a:buAutoNum type="arabicPeriod"/>
              <a:defRPr/>
            </a:pPr>
            <a:r>
              <a:rPr lang="es-EC" sz="2600" smtClean="0"/>
              <a:t>Verbal: si la estipulación ha sido de palabra.</a:t>
            </a:r>
          </a:p>
          <a:p>
            <a:pPr marL="609600" indent="-609600" eaLnBrk="1" hangingPunct="1">
              <a:buFontTx/>
              <a:buAutoNum type="arabicPeriod"/>
              <a:defRPr/>
            </a:pPr>
            <a:r>
              <a:rPr lang="es-EC" sz="2600" smtClean="0"/>
              <a:t>Escrito: estipulaciones constan en un documento, suscrito ante un Notario, Juez o Inspector de trabajo.</a:t>
            </a:r>
          </a:p>
          <a:p>
            <a:pPr marL="609600" indent="-609600" eaLnBrk="1" hangingPunct="1">
              <a:buFontTx/>
              <a:buNone/>
              <a:defRPr/>
            </a:pPr>
            <a:endParaRPr lang="es-EC" sz="2600" smtClean="0"/>
          </a:p>
          <a:p>
            <a:pPr marL="609600" indent="-609600" eaLnBrk="1" hangingPunct="1">
              <a:defRPr/>
            </a:pPr>
            <a:r>
              <a:rPr lang="es-EC" sz="2600" smtClean="0"/>
              <a:t>Ciertos tipos de contrato son escritos por exigencia de la Ley, o se declaran nulos.</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228600"/>
            <a:ext cx="8534400" cy="1143000"/>
          </a:xfrm>
        </p:spPr>
        <p:txBody>
          <a:bodyPr/>
          <a:lstStyle/>
          <a:p>
            <a:pPr marL="838200" indent="-838200" eaLnBrk="1" hangingPunct="1"/>
            <a:r>
              <a:rPr lang="es-EC" sz="3900" b="1" smtClean="0"/>
              <a:t>Por la forma de remuneración.</a:t>
            </a:r>
            <a:endParaRPr lang="es-ES" sz="3900" b="1" smtClean="0"/>
          </a:p>
        </p:txBody>
      </p:sp>
      <p:sp>
        <p:nvSpPr>
          <p:cNvPr id="45059" name="Rectangle 3"/>
          <p:cNvSpPr>
            <a:spLocks noGrp="1" noChangeArrowheads="1"/>
          </p:cNvSpPr>
          <p:nvPr>
            <p:ph type="body" idx="1"/>
          </p:nvPr>
        </p:nvSpPr>
        <p:spPr>
          <a:xfrm>
            <a:off x="685800" y="1524000"/>
            <a:ext cx="7772400" cy="5105400"/>
          </a:xfrm>
        </p:spPr>
        <p:txBody>
          <a:bodyPr/>
          <a:lstStyle/>
          <a:p>
            <a:pPr marL="609600" indent="-609600" eaLnBrk="1" hangingPunct="1">
              <a:lnSpc>
                <a:spcPct val="90000"/>
              </a:lnSpc>
              <a:buFontTx/>
              <a:buAutoNum type="arabicPeriod"/>
              <a:defRPr/>
            </a:pPr>
            <a:r>
              <a:rPr lang="es-EC" smtClean="0"/>
              <a:t>A Sueldo:</a:t>
            </a:r>
            <a:r>
              <a:rPr lang="es-EC" sz="2600" smtClean="0"/>
              <a:t> cuando se estipula la remuneración en base del trabajo mensual, quincenal. Es la modalidad muy usada.</a:t>
            </a:r>
          </a:p>
          <a:p>
            <a:pPr marL="609600" indent="-609600" eaLnBrk="1" hangingPunct="1">
              <a:lnSpc>
                <a:spcPct val="90000"/>
              </a:lnSpc>
              <a:buFontTx/>
              <a:buAutoNum type="arabicPeriod"/>
              <a:defRPr/>
            </a:pPr>
            <a:r>
              <a:rPr lang="es-EC" smtClean="0"/>
              <a:t>A Jornal</a:t>
            </a:r>
            <a:r>
              <a:rPr lang="es-EC" sz="2600" smtClean="0"/>
              <a:t>: si se estipula en base de salarios diarios, muy frecuente en obras de construcción.</a:t>
            </a:r>
          </a:p>
          <a:p>
            <a:pPr marL="609600" indent="-609600" eaLnBrk="1" hangingPunct="1">
              <a:lnSpc>
                <a:spcPct val="90000"/>
              </a:lnSpc>
              <a:buFontTx/>
              <a:buAutoNum type="arabicPeriod"/>
              <a:defRPr/>
            </a:pPr>
            <a:r>
              <a:rPr lang="es-EC" smtClean="0"/>
              <a:t>En participación</a:t>
            </a:r>
            <a:r>
              <a:rPr lang="es-EC" sz="2600" smtClean="0"/>
              <a:t>: si la remuneración es en porcentaje de lo que percibe el empresario, no será menor que el salario mínimo vital.</a:t>
            </a:r>
          </a:p>
          <a:p>
            <a:pPr marL="609600" indent="-609600" eaLnBrk="1" hangingPunct="1">
              <a:lnSpc>
                <a:spcPct val="90000"/>
              </a:lnSpc>
              <a:buFontTx/>
              <a:buAutoNum type="arabicPeriod"/>
              <a:defRPr/>
            </a:pPr>
            <a:r>
              <a:rPr lang="es-EC" smtClean="0"/>
              <a:t>Mixto:</a:t>
            </a:r>
            <a:r>
              <a:rPr lang="es-EC" sz="2600" smtClean="0"/>
              <a:t> si se estipula un sueldo fijo y una participación en las utilidades. Por Ley los trabajadores participan del 15% de las utilidades de la empresa.</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4800" y="228600"/>
            <a:ext cx="8534400" cy="1143000"/>
          </a:xfrm>
        </p:spPr>
        <p:txBody>
          <a:bodyPr/>
          <a:lstStyle/>
          <a:p>
            <a:pPr marL="838200" indent="-838200" eaLnBrk="1" hangingPunct="1"/>
            <a:r>
              <a:rPr lang="es-EC" sz="3900" b="1" smtClean="0"/>
              <a:t>Por el tiempo de duración.</a:t>
            </a:r>
            <a:endParaRPr lang="es-ES" sz="3900" b="1" smtClean="0"/>
          </a:p>
        </p:txBody>
      </p:sp>
      <p:sp>
        <p:nvSpPr>
          <p:cNvPr id="46083" name="Rectangle 3"/>
          <p:cNvSpPr>
            <a:spLocks noGrp="1" noChangeArrowheads="1"/>
          </p:cNvSpPr>
          <p:nvPr>
            <p:ph type="body" idx="1"/>
          </p:nvPr>
        </p:nvSpPr>
        <p:spPr>
          <a:xfrm>
            <a:off x="609600" y="2389188"/>
            <a:ext cx="7772400" cy="3603625"/>
          </a:xfrm>
        </p:spPr>
        <p:txBody>
          <a:bodyPr/>
          <a:lstStyle/>
          <a:p>
            <a:pPr marL="609600" indent="-609600" eaLnBrk="1" hangingPunct="1">
              <a:buFontTx/>
              <a:buAutoNum type="arabicPeriod"/>
              <a:defRPr/>
            </a:pPr>
            <a:r>
              <a:rPr lang="es-EC" smtClean="0"/>
              <a:t>Duración mínima:</a:t>
            </a:r>
            <a:r>
              <a:rPr lang="es-EC" sz="2600" smtClean="0"/>
              <a:t> la Ley establece un tiempo mínimo de un año por duración de los contratos salvo excepciones.</a:t>
            </a:r>
          </a:p>
          <a:p>
            <a:pPr marL="609600" indent="-609600" eaLnBrk="1" hangingPunct="1">
              <a:buFontTx/>
              <a:buAutoNum type="arabicPeriod"/>
              <a:defRPr/>
            </a:pPr>
            <a:r>
              <a:rPr lang="es-EC" smtClean="0"/>
              <a:t>Contrato a tiempo fijo:</a:t>
            </a:r>
            <a:r>
              <a:rPr lang="es-EC" sz="2600" smtClean="0"/>
              <a:t> en los cuales se establece un limite de duración, no menor a un año.</a:t>
            </a:r>
          </a:p>
          <a:p>
            <a:pPr marL="609600" indent="-609600" eaLnBrk="1" hangingPunct="1">
              <a:buFontTx/>
              <a:buAutoNum type="arabicPeriod"/>
              <a:defRPr/>
            </a:pPr>
            <a:r>
              <a:rPr lang="es-EC" smtClean="0"/>
              <a:t>Contrato a tiempo indefinido:</a:t>
            </a:r>
            <a:r>
              <a:rPr lang="es-EC" sz="2600" smtClean="0"/>
              <a:t> no se establece el tiempo de duración</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228600"/>
            <a:ext cx="9144000" cy="1143000"/>
          </a:xfrm>
        </p:spPr>
        <p:txBody>
          <a:bodyPr/>
          <a:lstStyle/>
          <a:p>
            <a:pPr marL="838200" indent="-838200" eaLnBrk="1" hangingPunct="1"/>
            <a:r>
              <a:rPr lang="es-EC" sz="3900" b="1" smtClean="0"/>
              <a:t>Por forma de ejecutarse el trabajo.</a:t>
            </a:r>
            <a:endParaRPr lang="es-ES" sz="3900" b="1" smtClean="0"/>
          </a:p>
        </p:txBody>
      </p:sp>
      <p:sp>
        <p:nvSpPr>
          <p:cNvPr id="47107" name="Rectangle 3"/>
          <p:cNvSpPr>
            <a:spLocks noGrp="1" noChangeArrowheads="1"/>
          </p:cNvSpPr>
          <p:nvPr>
            <p:ph type="body" idx="1"/>
          </p:nvPr>
        </p:nvSpPr>
        <p:spPr>
          <a:xfrm>
            <a:off x="609600" y="1600200"/>
            <a:ext cx="7772400" cy="5029200"/>
          </a:xfrm>
        </p:spPr>
        <p:txBody>
          <a:bodyPr/>
          <a:lstStyle/>
          <a:p>
            <a:pPr marL="609600" indent="-609600" eaLnBrk="1" hangingPunct="1">
              <a:buFontTx/>
              <a:buAutoNum type="arabicPeriod"/>
              <a:defRPr/>
            </a:pPr>
            <a:r>
              <a:rPr lang="es-EC" smtClean="0"/>
              <a:t>Por obra cierta:</a:t>
            </a:r>
            <a:r>
              <a:rPr lang="es-EC" sz="2600" smtClean="0"/>
              <a:t> cuando trabajador toma a cargo la ejecución de una obra determinada por una remuneración sobre la totalidad, sin tomar en cuenta el tiempo de ejecución.</a:t>
            </a:r>
          </a:p>
          <a:p>
            <a:pPr marL="609600" indent="-609600" eaLnBrk="1" hangingPunct="1">
              <a:buFontTx/>
              <a:buAutoNum type="arabicPeriod"/>
              <a:defRPr/>
            </a:pPr>
            <a:r>
              <a:rPr lang="es-EC" smtClean="0"/>
              <a:t>Por Tarea</a:t>
            </a:r>
            <a:r>
              <a:rPr lang="es-EC" sz="2600" smtClean="0"/>
              <a:t>: cuando el trabajador se compromete a ejecutar una determinada cantidad de trabajo en la jornada preestablecida (combinación de tiempo y cantidad de trabajo que se debe realizar).</a:t>
            </a:r>
          </a:p>
          <a:p>
            <a:pPr marL="609600" indent="-609600" eaLnBrk="1" hangingPunct="1">
              <a:buFontTx/>
              <a:buAutoNum type="arabicPeriod"/>
              <a:defRPr/>
            </a:pPr>
            <a:r>
              <a:rPr lang="es-EC" smtClean="0"/>
              <a:t>Por destajo</a:t>
            </a:r>
            <a:r>
              <a:rPr lang="es-EC" sz="2600" smtClean="0"/>
              <a:t>: el trabajo se realiza por partes, pactándose la remuneración por cada parte sin tomar en cuenta el tiempo.</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381000"/>
            <a:ext cx="7772400" cy="1143000"/>
          </a:xfrm>
        </p:spPr>
        <p:txBody>
          <a:bodyPr/>
          <a:lstStyle/>
          <a:p>
            <a:pPr eaLnBrk="1" hangingPunct="1"/>
            <a:r>
              <a:rPr lang="es-ES" smtClean="0">
                <a:cs typeface="Times New Roman" pitchFamily="18" charset="0"/>
              </a:rPr>
              <a:t>La Esclavitud</a:t>
            </a:r>
            <a:r>
              <a:rPr lang="es-ES" smtClean="0"/>
              <a:t> </a:t>
            </a:r>
          </a:p>
        </p:txBody>
      </p:sp>
      <p:sp>
        <p:nvSpPr>
          <p:cNvPr id="3075" name="Rectangle 3"/>
          <p:cNvSpPr>
            <a:spLocks noGrp="1" noChangeArrowheads="1"/>
          </p:cNvSpPr>
          <p:nvPr>
            <p:ph type="subTitle" idx="1"/>
          </p:nvPr>
        </p:nvSpPr>
        <p:spPr>
          <a:xfrm>
            <a:off x="1371600" y="1905000"/>
            <a:ext cx="6400800" cy="1752600"/>
          </a:xfrm>
        </p:spPr>
        <p:txBody>
          <a:bodyPr/>
          <a:lstStyle/>
          <a:p>
            <a:pPr algn="just" eaLnBrk="1" hangingPunct="1">
              <a:defRPr/>
            </a:pPr>
            <a:r>
              <a:rPr lang="es-ES" sz="2000" smtClean="0">
                <a:cs typeface="Times New Roman" pitchFamily="18" charset="0"/>
              </a:rPr>
              <a:t>La esclavitud fue una practica por la cual un ser humano es propiedad de otro. El esclavo trabaja para su amo sin recibir remuneración. El amo podía comprarlo o venderlo, inclusive disponer de la vida del esclavo. </a:t>
            </a:r>
          </a:p>
          <a:p>
            <a:pPr algn="just" eaLnBrk="1" hangingPunct="1">
              <a:defRPr/>
            </a:pPr>
            <a:endParaRPr lang="es-ES" sz="2000" smtClean="0">
              <a:cs typeface="Times New Roman" pitchFamily="18" charset="0"/>
            </a:endParaRPr>
          </a:p>
          <a:p>
            <a:pPr algn="just" eaLnBrk="1" hangingPunct="1">
              <a:defRPr/>
            </a:pPr>
            <a:r>
              <a:rPr lang="es-ES" sz="2000" smtClean="0">
                <a:cs typeface="Times New Roman" pitchFamily="18" charset="0"/>
              </a:rPr>
              <a:t>El comercio de esclavos floreció en América durante la época colonial, pues fue autorizado por los Reyes de España. Se traían esclavos principalmente de África. </a:t>
            </a:r>
          </a:p>
          <a:p>
            <a:pPr algn="just" eaLnBrk="1" hangingPunct="1">
              <a:defRPr/>
            </a:pPr>
            <a:endParaRPr lang="es-ES" sz="2000" smtClean="0">
              <a:cs typeface="Times New Roman" pitchFamily="18" charset="0"/>
            </a:endParaRPr>
          </a:p>
          <a:p>
            <a:pPr algn="just" eaLnBrk="1" hangingPunct="1">
              <a:defRPr/>
            </a:pPr>
            <a:r>
              <a:rPr lang="es-ES" sz="2000" smtClean="0">
                <a:cs typeface="Times New Roman" pitchFamily="18" charset="0"/>
              </a:rPr>
              <a:t>Los trabajadores estaban divididos en dos clases: los SIERVOS y los ARTESANOS. </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0" y="228600"/>
            <a:ext cx="8534400" cy="1143000"/>
          </a:xfrm>
        </p:spPr>
        <p:txBody>
          <a:bodyPr/>
          <a:lstStyle/>
          <a:p>
            <a:pPr marL="838200" indent="-838200" eaLnBrk="1" hangingPunct="1"/>
            <a:r>
              <a:rPr lang="es-EC" sz="3900" b="1" smtClean="0"/>
              <a:t>Contratos especiales de corta duración.</a:t>
            </a:r>
            <a:endParaRPr lang="es-ES" sz="3900" b="1" smtClean="0"/>
          </a:p>
        </p:txBody>
      </p:sp>
      <p:sp>
        <p:nvSpPr>
          <p:cNvPr id="48131" name="Rectangle 3"/>
          <p:cNvSpPr>
            <a:spLocks noGrp="1" noChangeArrowheads="1"/>
          </p:cNvSpPr>
          <p:nvPr>
            <p:ph type="body" idx="1"/>
          </p:nvPr>
        </p:nvSpPr>
        <p:spPr>
          <a:xfrm>
            <a:off x="609600" y="1676400"/>
            <a:ext cx="7772400" cy="4800600"/>
          </a:xfrm>
        </p:spPr>
        <p:txBody>
          <a:bodyPr/>
          <a:lstStyle/>
          <a:p>
            <a:pPr marL="609600" indent="-609600" eaLnBrk="1" hangingPunct="1">
              <a:buFontTx/>
              <a:buAutoNum type="arabicPeriod"/>
              <a:defRPr/>
            </a:pPr>
            <a:r>
              <a:rPr lang="es-EC" smtClean="0"/>
              <a:t>C. Ocasional:</a:t>
            </a:r>
            <a:r>
              <a:rPr lang="es-EC" sz="2600" smtClean="0"/>
              <a:t> excepción a la norma del año mínimo de duración. Se refiere a cierto tipo de actividades que no son habituales y por ende el trabajo no es permanente.</a:t>
            </a:r>
          </a:p>
          <a:p>
            <a:pPr marL="609600" indent="-609600" eaLnBrk="1" hangingPunct="1">
              <a:buFontTx/>
              <a:buAutoNum type="arabicPeriod"/>
              <a:defRPr/>
            </a:pPr>
            <a:r>
              <a:rPr lang="es-EC" smtClean="0"/>
              <a:t>C. A Prueba:</a:t>
            </a:r>
            <a:r>
              <a:rPr lang="es-EC" sz="2600" smtClean="0"/>
              <a:t> aquel en el que ambas partes no se comprometen sino que deciden permanecer en libertad mientras existan las conveniencias de lado y lado. Tiene una duración máxima de 3 meses, si no se le da por terminado se convierte en contrato definitivo sujeto al año mínimo de contratación.</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8534400" cy="1143000"/>
          </a:xfrm>
        </p:spPr>
        <p:txBody>
          <a:bodyPr/>
          <a:lstStyle/>
          <a:p>
            <a:pPr marL="838200" indent="-838200" eaLnBrk="1" hangingPunct="1"/>
            <a:r>
              <a:rPr lang="es-EC" sz="3900" b="1" smtClean="0"/>
              <a:t>Contratos pluripersonales.</a:t>
            </a:r>
            <a:endParaRPr lang="es-ES" sz="3900" b="1" smtClean="0"/>
          </a:p>
        </p:txBody>
      </p:sp>
      <p:sp>
        <p:nvSpPr>
          <p:cNvPr id="49155" name="Rectangle 3"/>
          <p:cNvSpPr>
            <a:spLocks noGrp="1" noChangeArrowheads="1"/>
          </p:cNvSpPr>
          <p:nvPr>
            <p:ph type="body" idx="1"/>
          </p:nvPr>
        </p:nvSpPr>
        <p:spPr>
          <a:xfrm>
            <a:off x="685800" y="1905000"/>
            <a:ext cx="7772400" cy="4017963"/>
          </a:xfrm>
        </p:spPr>
        <p:txBody>
          <a:bodyPr/>
          <a:lstStyle/>
          <a:p>
            <a:pPr marL="609600" indent="-609600" eaLnBrk="1" hangingPunct="1">
              <a:lnSpc>
                <a:spcPct val="90000"/>
              </a:lnSpc>
              <a:buFontTx/>
              <a:buAutoNum type="arabicPeriod"/>
              <a:defRPr/>
            </a:pPr>
            <a:r>
              <a:rPr lang="es-EC" smtClean="0"/>
              <a:t>C de Enganche:</a:t>
            </a:r>
            <a:r>
              <a:rPr lang="es-EC" sz="2600" smtClean="0"/>
              <a:t> es el contrato de trabajo celebrado en un lugar y ejecutado en otro.</a:t>
            </a:r>
          </a:p>
          <a:p>
            <a:pPr marL="609600" indent="-609600" eaLnBrk="1" hangingPunct="1">
              <a:lnSpc>
                <a:spcPct val="90000"/>
              </a:lnSpc>
              <a:buFontTx/>
              <a:buAutoNum type="arabicPeriod"/>
              <a:defRPr/>
            </a:pPr>
            <a:r>
              <a:rPr lang="es-EC" smtClean="0"/>
              <a:t>Trabajo en grupo:</a:t>
            </a:r>
            <a:r>
              <a:rPr lang="es-EC" sz="2600" smtClean="0"/>
              <a:t> varios trabajadores se comprometen a realizar una labor determinada. La remuneración es a nombre del grupo y la repartición se hace por igual.</a:t>
            </a:r>
          </a:p>
          <a:p>
            <a:pPr marL="609600" indent="-609600" eaLnBrk="1" hangingPunct="1">
              <a:lnSpc>
                <a:spcPct val="90000"/>
              </a:lnSpc>
              <a:buFontTx/>
              <a:buAutoNum type="arabicPeriod"/>
              <a:defRPr/>
            </a:pPr>
            <a:r>
              <a:rPr lang="es-EC" smtClean="0"/>
              <a:t>Trabajo por equipo:</a:t>
            </a:r>
            <a:r>
              <a:rPr lang="es-EC" sz="2600" smtClean="0"/>
              <a:t> a diferencia del anterior este ya tiene una organización previa, se tiene un representante quien pacta la remuneración ys e encarga de distribuirla. </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04800" y="228600"/>
            <a:ext cx="8534400" cy="1143000"/>
          </a:xfrm>
        </p:spPr>
        <p:txBody>
          <a:bodyPr/>
          <a:lstStyle/>
          <a:p>
            <a:pPr marL="838200" indent="-838200" eaLnBrk="1" hangingPunct="1"/>
            <a:r>
              <a:rPr lang="es-EC" sz="3900" b="1" smtClean="0"/>
              <a:t>Contrato en consideración a la persona.</a:t>
            </a:r>
            <a:endParaRPr lang="es-ES" sz="3900" b="1" smtClean="0"/>
          </a:p>
        </p:txBody>
      </p:sp>
      <p:sp>
        <p:nvSpPr>
          <p:cNvPr id="50179" name="Rectangle 3"/>
          <p:cNvSpPr>
            <a:spLocks noGrp="1" noChangeArrowheads="1"/>
          </p:cNvSpPr>
          <p:nvPr>
            <p:ph type="body" idx="1"/>
          </p:nvPr>
        </p:nvSpPr>
        <p:spPr>
          <a:xfrm>
            <a:off x="609600" y="1371600"/>
            <a:ext cx="7772400" cy="5029200"/>
          </a:xfrm>
        </p:spPr>
        <p:txBody>
          <a:bodyPr/>
          <a:lstStyle/>
          <a:p>
            <a:pPr marL="609600" indent="-609600" eaLnBrk="1" hangingPunct="1">
              <a:buFontTx/>
              <a:buNone/>
              <a:defRPr/>
            </a:pPr>
            <a:r>
              <a:rPr lang="es-EC" sz="2600" smtClean="0"/>
              <a:t>Por la edad: </a:t>
            </a:r>
          </a:p>
          <a:p>
            <a:pPr marL="990600" lvl="1" indent="-533400" eaLnBrk="1" hangingPunct="1">
              <a:buFontTx/>
              <a:buAutoNum type="arabicPeriod"/>
              <a:defRPr/>
            </a:pPr>
            <a:r>
              <a:rPr lang="es-EC" sz="2600" smtClean="0"/>
              <a:t>Con menores de 14 años por excepción, dada la regla que les prohíbe toda clase de trabajos por cuenta ajena.</a:t>
            </a:r>
          </a:p>
          <a:p>
            <a:pPr marL="990600" lvl="1" indent="-533400" eaLnBrk="1" hangingPunct="1">
              <a:buFontTx/>
              <a:buAutoNum type="arabicPeriod"/>
              <a:defRPr/>
            </a:pPr>
            <a:r>
              <a:rPr lang="es-EC" sz="2600" smtClean="0"/>
              <a:t>Menor de edad entre 12 y 14 años con autorización escrita y acreditando que ha cumplido la instrucción básica primaria</a:t>
            </a:r>
          </a:p>
          <a:p>
            <a:pPr marL="990600" lvl="1" indent="-533400" eaLnBrk="1" hangingPunct="1">
              <a:buFontTx/>
              <a:buAutoNum type="arabicPeriod"/>
              <a:defRPr/>
            </a:pPr>
            <a:r>
              <a:rPr lang="es-EC" sz="2600" smtClean="0"/>
              <a:t>Con mayores de 14 y menores de 18, autorizados y bajo la modalidad de aprendices .</a:t>
            </a:r>
          </a:p>
          <a:p>
            <a:pPr marL="990600" lvl="1" indent="-533400" eaLnBrk="1" hangingPunct="1">
              <a:buFontTx/>
              <a:buAutoNum type="arabicPeriod"/>
              <a:defRPr/>
            </a:pPr>
            <a:r>
              <a:rPr lang="es-EC" sz="2600" smtClean="0"/>
              <a:t>Los mayores de 18 años son hábiles de contratar libremente.</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228600"/>
            <a:ext cx="8534400" cy="1143000"/>
          </a:xfrm>
        </p:spPr>
        <p:txBody>
          <a:bodyPr/>
          <a:lstStyle/>
          <a:p>
            <a:pPr marL="838200" indent="-838200" eaLnBrk="1" hangingPunct="1"/>
            <a:r>
              <a:rPr lang="es-EC" sz="3900" b="1" smtClean="0"/>
              <a:t>Contrato en consideración a la persona.</a:t>
            </a:r>
            <a:endParaRPr lang="es-ES" sz="3900" b="1" smtClean="0"/>
          </a:p>
        </p:txBody>
      </p:sp>
      <p:sp>
        <p:nvSpPr>
          <p:cNvPr id="51203" name="Rectangle 3"/>
          <p:cNvSpPr>
            <a:spLocks noGrp="1" noChangeArrowheads="1"/>
          </p:cNvSpPr>
          <p:nvPr>
            <p:ph type="body" idx="1"/>
          </p:nvPr>
        </p:nvSpPr>
        <p:spPr>
          <a:xfrm>
            <a:off x="609600" y="1371600"/>
            <a:ext cx="8153400" cy="5257800"/>
          </a:xfrm>
        </p:spPr>
        <p:txBody>
          <a:bodyPr/>
          <a:lstStyle/>
          <a:p>
            <a:pPr marL="609600" indent="-609600" eaLnBrk="1" hangingPunct="1">
              <a:lnSpc>
                <a:spcPct val="90000"/>
              </a:lnSpc>
              <a:spcBef>
                <a:spcPct val="50000"/>
              </a:spcBef>
              <a:buFontTx/>
              <a:buNone/>
              <a:defRPr/>
            </a:pPr>
            <a:r>
              <a:rPr lang="es-EC" sz="2200" smtClean="0"/>
              <a:t>Por el sexo:</a:t>
            </a:r>
          </a:p>
          <a:p>
            <a:pPr marL="990600" lvl="1" indent="-533400" eaLnBrk="1" hangingPunct="1">
              <a:lnSpc>
                <a:spcPct val="90000"/>
              </a:lnSpc>
              <a:spcBef>
                <a:spcPct val="50000"/>
              </a:spcBef>
              <a:buFontTx/>
              <a:buAutoNum type="arabicPeriod"/>
              <a:defRPr/>
            </a:pPr>
            <a:r>
              <a:rPr lang="es-EC" sz="2200" smtClean="0"/>
              <a:t>En cuanto al hombre, soporta la totalidad de las obligaciones laborales emanadas del contrato.</a:t>
            </a:r>
          </a:p>
          <a:p>
            <a:pPr marL="990600" lvl="1" indent="-533400" eaLnBrk="1" hangingPunct="1">
              <a:lnSpc>
                <a:spcPct val="90000"/>
              </a:lnSpc>
              <a:spcBef>
                <a:spcPct val="50000"/>
              </a:spcBef>
              <a:buFontTx/>
              <a:buNone/>
              <a:defRPr/>
            </a:pPr>
            <a:r>
              <a:rPr lang="es-EC" sz="2200" smtClean="0"/>
              <a:t>En cuanto a mujeres</a:t>
            </a:r>
          </a:p>
          <a:p>
            <a:pPr marL="990600" lvl="1" indent="-533400" eaLnBrk="1" hangingPunct="1">
              <a:lnSpc>
                <a:spcPct val="90000"/>
              </a:lnSpc>
              <a:spcBef>
                <a:spcPct val="50000"/>
              </a:spcBef>
              <a:buFontTx/>
              <a:buAutoNum type="arabicPeriod"/>
              <a:defRPr/>
            </a:pPr>
            <a:r>
              <a:rPr lang="es-EC" sz="2200" smtClean="0"/>
              <a:t>Queda prohibido el enganche de menores de 18 años para destinarlos a tarbajos fuera del país.</a:t>
            </a:r>
          </a:p>
          <a:p>
            <a:pPr marL="990600" lvl="1" indent="-533400" eaLnBrk="1" hangingPunct="1">
              <a:lnSpc>
                <a:spcPct val="90000"/>
              </a:lnSpc>
              <a:spcBef>
                <a:spcPct val="50000"/>
              </a:spcBef>
              <a:buFontTx/>
              <a:buAutoNum type="arabicPeriod"/>
              <a:defRPr/>
            </a:pPr>
            <a:r>
              <a:rPr lang="es-EC" sz="2200" smtClean="0"/>
              <a:t>Prohibido el trabajo nocturno de menores de 18 años.</a:t>
            </a:r>
          </a:p>
          <a:p>
            <a:pPr marL="990600" lvl="1" indent="-533400" eaLnBrk="1" hangingPunct="1">
              <a:lnSpc>
                <a:spcPct val="90000"/>
              </a:lnSpc>
              <a:spcBef>
                <a:spcPct val="50000"/>
              </a:spcBef>
              <a:buFontTx/>
              <a:buAutoNum type="arabicPeriod"/>
              <a:defRPr/>
            </a:pPr>
            <a:r>
              <a:rPr lang="es-EC" sz="2200" smtClean="0"/>
              <a:t>Prohibe su trabajo en industrias consideradas peligrosas.</a:t>
            </a:r>
          </a:p>
          <a:p>
            <a:pPr marL="990600" lvl="1" indent="-533400" eaLnBrk="1" hangingPunct="1">
              <a:lnSpc>
                <a:spcPct val="90000"/>
              </a:lnSpc>
              <a:spcBef>
                <a:spcPct val="50000"/>
              </a:spcBef>
              <a:buFontTx/>
              <a:buAutoNum type="arabicPeriod"/>
              <a:defRPr/>
            </a:pPr>
            <a:r>
              <a:rPr lang="es-EC" sz="2200" smtClean="0"/>
              <a:t>Prohibe trabajo de menores de edad en dias de descanso obligatorio.</a:t>
            </a:r>
          </a:p>
          <a:p>
            <a:pPr marL="990600" lvl="1" indent="-533400" eaLnBrk="1" hangingPunct="1">
              <a:lnSpc>
                <a:spcPct val="90000"/>
              </a:lnSpc>
              <a:spcBef>
                <a:spcPct val="50000"/>
              </a:spcBef>
              <a:buFontTx/>
              <a:buAutoNum type="arabicPeriod"/>
              <a:defRPr/>
            </a:pPr>
            <a:r>
              <a:rPr lang="es-EC" sz="2200" smtClean="0"/>
              <a:t>Cuidados y permisos especiales para mujeres embarazadas.</a:t>
            </a:r>
          </a:p>
          <a:p>
            <a:pPr marL="990600" lvl="1" indent="-533400" eaLnBrk="1" hangingPunct="1">
              <a:lnSpc>
                <a:spcPct val="90000"/>
              </a:lnSpc>
              <a:spcBef>
                <a:spcPct val="50000"/>
              </a:spcBef>
              <a:buFontTx/>
              <a:buAutoNum type="arabicPeriod"/>
              <a:defRPr/>
            </a:pPr>
            <a:r>
              <a:rPr lang="es-EC" sz="2200" smtClean="0"/>
              <a:t>IGUALDAD en la remuneración de mano de obra masculina y femenina.</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s-ES" smtClean="0"/>
              <a:t>JORNADAS DE TRABAJO</a:t>
            </a:r>
          </a:p>
        </p:txBody>
      </p:sp>
      <p:sp>
        <p:nvSpPr>
          <p:cNvPr id="53251" name="Rectangle 3"/>
          <p:cNvSpPr>
            <a:spLocks noGrp="1" noChangeArrowheads="1"/>
          </p:cNvSpPr>
          <p:nvPr>
            <p:ph type="body" idx="1"/>
          </p:nvPr>
        </p:nvSpPr>
        <p:spPr/>
        <p:txBody>
          <a:bodyPr/>
          <a:lstStyle/>
          <a:p>
            <a:pPr lvl="1" eaLnBrk="1" hangingPunct="1">
              <a:buFont typeface="Wingdings" pitchFamily="2" charset="2"/>
              <a:buChar char="Ø"/>
              <a:defRPr/>
            </a:pPr>
            <a:r>
              <a:rPr lang="es-ES" smtClean="0"/>
              <a:t> SUPLEMENTARIA</a:t>
            </a:r>
          </a:p>
          <a:p>
            <a:pPr lvl="1" eaLnBrk="1" hangingPunct="1">
              <a:buFont typeface="Wingdings" pitchFamily="2" charset="2"/>
              <a:buChar char="Ø"/>
              <a:defRPr/>
            </a:pPr>
            <a:r>
              <a:rPr lang="es-ES" smtClean="0"/>
              <a:t> EXTRAORDINARIA</a:t>
            </a:r>
          </a:p>
          <a:p>
            <a:pPr lvl="1" eaLnBrk="1" hangingPunct="1">
              <a:buFont typeface="Wingdings" pitchFamily="2" charset="2"/>
              <a:buChar char="Ø"/>
              <a:defRPr/>
            </a:pPr>
            <a:r>
              <a:rPr lang="es-ES" smtClean="0"/>
              <a:t> RECUPERACION</a:t>
            </a:r>
          </a:p>
          <a:p>
            <a:pPr lvl="2" eaLnBrk="1" hangingPunct="1">
              <a:buClr>
                <a:schemeClr val="tx1"/>
              </a:buClr>
              <a:buFont typeface="Wingdings" pitchFamily="2" charset="2"/>
              <a:buChar char="ü"/>
              <a:defRPr/>
            </a:pPr>
            <a:r>
              <a:rPr lang="es-ES" smtClean="0"/>
              <a:t>Concepto</a:t>
            </a:r>
          </a:p>
          <a:p>
            <a:pPr lvl="2" eaLnBrk="1" hangingPunct="1">
              <a:buClr>
                <a:schemeClr val="tx1"/>
              </a:buClr>
              <a:buFont typeface="Wingdings" pitchFamily="2" charset="2"/>
              <a:buChar char="ü"/>
              <a:defRPr/>
            </a:pPr>
            <a:r>
              <a:rPr lang="es-ES" smtClean="0"/>
              <a:t>Requisitos</a:t>
            </a:r>
          </a:p>
          <a:p>
            <a:pPr lvl="2" eaLnBrk="1" hangingPunct="1">
              <a:buClr>
                <a:schemeClr val="tx1"/>
              </a:buClr>
              <a:buFont typeface="Wingdings" pitchFamily="2" charset="2"/>
              <a:buChar char="ü"/>
              <a:defRPr/>
            </a:pPr>
            <a:r>
              <a:rPr lang="es-ES" smtClean="0"/>
              <a:t>Pagos</a:t>
            </a:r>
          </a:p>
          <a:p>
            <a:pPr lvl="3" eaLnBrk="1" hangingPunct="1">
              <a:buFont typeface="Wingdings" pitchFamily="2" charset="2"/>
              <a:buNone/>
              <a:defRPr/>
            </a:pPr>
            <a:endParaRPr lang="es-ES" smtClean="0"/>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s-ES" smtClean="0"/>
              <a:t/>
            </a:r>
            <a:br>
              <a:rPr lang="es-ES" smtClean="0"/>
            </a:br>
            <a:r>
              <a:rPr lang="es-ES" smtClean="0"/>
              <a:t/>
            </a:r>
            <a:br>
              <a:rPr lang="es-ES" smtClean="0"/>
            </a:br>
            <a:r>
              <a:rPr lang="es-ES" smtClean="0"/>
              <a:t>HORAS SUPLEMENTARIAS</a:t>
            </a:r>
            <a:br>
              <a:rPr lang="es-ES" smtClean="0"/>
            </a:br>
            <a:endParaRPr lang="es-ES" smtClean="0"/>
          </a:p>
        </p:txBody>
      </p:sp>
      <p:sp>
        <p:nvSpPr>
          <p:cNvPr id="54275" name="Rectangle 3"/>
          <p:cNvSpPr>
            <a:spLocks noGrp="1" noChangeArrowheads="1"/>
          </p:cNvSpPr>
          <p:nvPr>
            <p:ph type="body" idx="1"/>
          </p:nvPr>
        </p:nvSpPr>
        <p:spPr/>
        <p:txBody>
          <a:bodyPr/>
          <a:lstStyle/>
          <a:p>
            <a:pPr eaLnBrk="1" hangingPunct="1">
              <a:buFont typeface="Wingdings" pitchFamily="2" charset="2"/>
              <a:buChar char="Ø"/>
              <a:defRPr/>
            </a:pPr>
            <a:endParaRPr lang="es-ES" smtClean="0"/>
          </a:p>
          <a:p>
            <a:pPr eaLnBrk="1" hangingPunct="1">
              <a:buFont typeface="Wingdings" pitchFamily="2" charset="2"/>
              <a:buChar char="Ø"/>
              <a:defRPr/>
            </a:pPr>
            <a:r>
              <a:rPr lang="es-ES" smtClean="0"/>
              <a:t>Exceden 8 horas (C.T.).</a:t>
            </a:r>
          </a:p>
          <a:p>
            <a:pPr eaLnBrk="1" hangingPunct="1">
              <a:buFont typeface="Wingdings" pitchFamily="2" charset="2"/>
              <a:buChar char="Ø"/>
              <a:defRPr/>
            </a:pPr>
            <a:r>
              <a:rPr lang="es-ES" smtClean="0"/>
              <a:t> Acuerdo escrito. (inspector)</a:t>
            </a:r>
          </a:p>
          <a:p>
            <a:pPr eaLnBrk="1" hangingPunct="1">
              <a:buFont typeface="Wingdings" pitchFamily="2" charset="2"/>
              <a:buChar char="Ø"/>
              <a:defRPr/>
            </a:pPr>
            <a:r>
              <a:rPr lang="es-ES" smtClean="0"/>
              <a:t> +4h en un día / -12h en una semana.</a:t>
            </a:r>
          </a:p>
          <a:p>
            <a:pPr eaLnBrk="1" hangingPunct="1">
              <a:buFont typeface="Wingdings" pitchFamily="2" charset="2"/>
              <a:buChar char="Ø"/>
              <a:defRPr/>
            </a:pPr>
            <a:r>
              <a:rPr lang="es-ES" smtClean="0"/>
              <a:t> hasta 24h00 = 50%. (recargos)</a:t>
            </a:r>
          </a:p>
          <a:p>
            <a:pPr eaLnBrk="1" hangingPunct="1">
              <a:buFont typeface="Wingdings" pitchFamily="2" charset="2"/>
              <a:buChar char="Ø"/>
              <a:defRPr/>
            </a:pPr>
            <a:r>
              <a:rPr lang="es-ES" smtClean="0"/>
              <a:t> Desde 24h00 hasta 6h00 = 100%.</a:t>
            </a:r>
          </a:p>
          <a:p>
            <a:pPr eaLnBrk="1" hangingPunct="1">
              <a:buFont typeface="Wingdings" pitchFamily="2" charset="2"/>
              <a:buNone/>
              <a:defRPr/>
            </a:pPr>
            <a:endParaRPr lang="es-ES" smtClean="0"/>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s-ES" smtClean="0"/>
              <a:t>CONTRATO POR HORA</a:t>
            </a:r>
          </a:p>
        </p:txBody>
      </p:sp>
      <p:sp>
        <p:nvSpPr>
          <p:cNvPr id="55299" name="Rectangle 3"/>
          <p:cNvSpPr>
            <a:spLocks noGrp="1" noChangeArrowheads="1"/>
          </p:cNvSpPr>
          <p:nvPr>
            <p:ph type="body" idx="1"/>
          </p:nvPr>
        </p:nvSpPr>
        <p:spPr/>
        <p:txBody>
          <a:bodyPr/>
          <a:lstStyle/>
          <a:p>
            <a:pPr eaLnBrk="1" hangingPunct="1">
              <a:buFont typeface="Wingdings" pitchFamily="2" charset="2"/>
              <a:buChar char="Ø"/>
              <a:defRPr/>
            </a:pPr>
            <a:r>
              <a:rPr lang="es-ES" smtClean="0"/>
              <a:t> Partes convienen.</a:t>
            </a:r>
          </a:p>
          <a:p>
            <a:pPr eaLnBrk="1" hangingPunct="1">
              <a:buFont typeface="Wingdings" pitchFamily="2" charset="2"/>
              <a:buChar char="Ø"/>
              <a:defRPr/>
            </a:pPr>
            <a:r>
              <a:rPr lang="es-ES" smtClean="0"/>
              <a:t> Cualquier actividad (periódica).</a:t>
            </a:r>
          </a:p>
          <a:p>
            <a:pPr eaLnBrk="1" hangingPunct="1">
              <a:buFont typeface="Wingdings" pitchFamily="2" charset="2"/>
              <a:buChar char="Ø"/>
              <a:defRPr/>
            </a:pPr>
            <a:r>
              <a:rPr lang="es-ES" smtClean="0"/>
              <a:t> Cualquiera termina contrato.</a:t>
            </a:r>
          </a:p>
          <a:p>
            <a:pPr eaLnBrk="1" hangingPunct="1">
              <a:buFont typeface="Wingdings" pitchFamily="2" charset="2"/>
              <a:buChar char="Ø"/>
              <a:defRPr/>
            </a:pPr>
            <a:r>
              <a:rPr lang="es-ES" smtClean="0"/>
              <a:t> No podrá coexistir otro contrato.    (empleador)</a:t>
            </a:r>
          </a:p>
          <a:p>
            <a:pPr eaLnBrk="1" hangingPunct="1">
              <a:buFont typeface="Wingdings" pitchFamily="2" charset="2"/>
              <a:buChar char="Ø"/>
              <a:defRPr/>
            </a:pPr>
            <a:r>
              <a:rPr lang="es-ES" smtClean="0"/>
              <a:t> $ 0.76 h en el 2001. (CONADES)</a:t>
            </a:r>
          </a:p>
          <a:p>
            <a:pPr eaLnBrk="1" hangingPunct="1">
              <a:buFont typeface="Wingdings" pitchFamily="2" charset="2"/>
              <a:buChar char="Ø"/>
              <a:defRPr/>
            </a:pPr>
            <a:r>
              <a:rPr lang="es-ES" smtClean="0"/>
              <a:t> Empleador no puede llevar contratos a            contratos por hora. </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s-ES" smtClean="0"/>
              <a:t>HORAS EXTRAORDINARIASIAS</a:t>
            </a:r>
          </a:p>
        </p:txBody>
      </p:sp>
      <p:sp>
        <p:nvSpPr>
          <p:cNvPr id="56323" name="Rectangle 3"/>
          <p:cNvSpPr>
            <a:spLocks noGrp="1" noChangeArrowheads="1"/>
          </p:cNvSpPr>
          <p:nvPr>
            <p:ph type="body" idx="1"/>
          </p:nvPr>
        </p:nvSpPr>
        <p:spPr/>
        <p:txBody>
          <a:bodyPr/>
          <a:lstStyle/>
          <a:p>
            <a:pPr eaLnBrk="1" hangingPunct="1">
              <a:buFont typeface="Wingdings" pitchFamily="2" charset="2"/>
              <a:buChar char="Ø"/>
              <a:defRPr/>
            </a:pPr>
            <a:r>
              <a:rPr lang="es-ES" smtClean="0"/>
              <a:t> Necesidad de evitar un grave daño a empresa.</a:t>
            </a:r>
          </a:p>
          <a:p>
            <a:pPr eaLnBrk="1" hangingPunct="1">
              <a:buFont typeface="Wingdings" pitchFamily="2" charset="2"/>
              <a:buChar char="Ø"/>
              <a:defRPr/>
            </a:pPr>
            <a:r>
              <a:rPr lang="es-ES" smtClean="0"/>
              <a:t> Exigir continuar trabajando. (otra labor)</a:t>
            </a:r>
          </a:p>
          <a:p>
            <a:pPr eaLnBrk="1" hangingPunct="1">
              <a:buFont typeface="Wingdings" pitchFamily="2" charset="2"/>
              <a:buChar char="Ø"/>
              <a:defRPr/>
            </a:pPr>
            <a:r>
              <a:rPr lang="es-ES" smtClean="0"/>
              <a:t> 24 horas. (no inspector)</a:t>
            </a:r>
          </a:p>
          <a:p>
            <a:pPr eaLnBrk="1" hangingPunct="1">
              <a:buFont typeface="Wingdings" pitchFamily="2" charset="2"/>
              <a:buChar char="Ø"/>
              <a:defRPr/>
            </a:pPr>
            <a:r>
              <a:rPr lang="es-ES" smtClean="0"/>
              <a:t> Pago igual que H.S.</a:t>
            </a:r>
          </a:p>
          <a:p>
            <a:pPr eaLnBrk="1" hangingPunct="1">
              <a:buFont typeface="Wingdings" pitchFamily="2" charset="2"/>
              <a:buChar char="Ø"/>
              <a:defRPr/>
            </a:pPr>
            <a:endParaRPr lang="es-ES" smtClean="0"/>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s-ES" sz="4000" smtClean="0"/>
              <a:t>TRABAJO SÁBADOS Y DOMINGOS</a:t>
            </a:r>
          </a:p>
        </p:txBody>
      </p:sp>
      <p:sp>
        <p:nvSpPr>
          <p:cNvPr id="57347" name="Rectangle 3"/>
          <p:cNvSpPr>
            <a:spLocks noGrp="1" noChangeArrowheads="1"/>
          </p:cNvSpPr>
          <p:nvPr>
            <p:ph type="body" idx="1"/>
          </p:nvPr>
        </p:nvSpPr>
        <p:spPr/>
        <p:txBody>
          <a:bodyPr/>
          <a:lstStyle/>
          <a:p>
            <a:pPr eaLnBrk="1" hangingPunct="1">
              <a:buFont typeface="Wingdings" pitchFamily="2" charset="2"/>
              <a:buChar char="Ø"/>
              <a:defRPr/>
            </a:pPr>
            <a:r>
              <a:rPr lang="es-ES" smtClean="0"/>
              <a:t> Descanso forzoso a menos que:</a:t>
            </a:r>
          </a:p>
          <a:p>
            <a:pPr lvl="1" eaLnBrk="1" hangingPunct="1">
              <a:buFont typeface="Wingdings" pitchFamily="2" charset="2"/>
              <a:buChar char="ü"/>
              <a:defRPr/>
            </a:pPr>
            <a:r>
              <a:rPr lang="es-ES" smtClean="0"/>
              <a:t>Condiciones de la empresa	</a:t>
            </a:r>
          </a:p>
          <a:p>
            <a:pPr lvl="4" eaLnBrk="1" hangingPunct="1">
              <a:buFontTx/>
              <a:buChar char="•"/>
              <a:defRPr/>
            </a:pPr>
            <a:r>
              <a:rPr lang="es-ES" smtClean="0"/>
              <a:t>Carácter técnico</a:t>
            </a:r>
          </a:p>
          <a:p>
            <a:pPr lvl="4" eaLnBrk="1" hangingPunct="1">
              <a:buFontTx/>
              <a:buChar char="•"/>
              <a:defRPr/>
            </a:pPr>
            <a:r>
              <a:rPr lang="es-ES" smtClean="0"/>
              <a:t>Interés público</a:t>
            </a:r>
          </a:p>
          <a:p>
            <a:pPr lvl="4" eaLnBrk="1" hangingPunct="1">
              <a:buFontTx/>
              <a:buChar char="•"/>
              <a:defRPr/>
            </a:pPr>
            <a:r>
              <a:rPr lang="es-ES" smtClean="0"/>
              <a:t>Acuerdo (inspector)	</a:t>
            </a:r>
          </a:p>
          <a:p>
            <a:pPr lvl="1" eaLnBrk="1" hangingPunct="1">
              <a:buClr>
                <a:schemeClr val="tx1"/>
              </a:buClr>
              <a:buFont typeface="Wingdings" pitchFamily="2" charset="2"/>
              <a:buChar char="ü"/>
              <a:defRPr/>
            </a:pPr>
            <a:r>
              <a:rPr lang="es-ES" smtClean="0"/>
              <a:t>	Amenaza de peligro o accidente	</a:t>
            </a:r>
          </a:p>
          <a:p>
            <a:pPr lvl="4" eaLnBrk="1" hangingPunct="1">
              <a:buFontTx/>
              <a:buChar char="•"/>
              <a:defRPr/>
            </a:pPr>
            <a:r>
              <a:rPr lang="es-ES" smtClean="0"/>
              <a:t>24 h </a:t>
            </a:r>
          </a:p>
          <a:p>
            <a:pPr eaLnBrk="1" hangingPunct="1">
              <a:buFont typeface="Wingdings" pitchFamily="2" charset="2"/>
              <a:buChar char="Ø"/>
              <a:defRPr/>
            </a:pPr>
            <a:r>
              <a:rPr lang="es-ES" smtClean="0"/>
              <a:t> Pago 100% de recargo (mutuo acuerdo otros días de descanso)</a:t>
            </a:r>
          </a:p>
          <a:p>
            <a:pPr lvl="4" eaLnBrk="1" hangingPunct="1">
              <a:buFontTx/>
              <a:buNone/>
              <a:defRPr/>
            </a:pPr>
            <a:endParaRPr lang="es-ES" smtClean="0"/>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s-ES" smtClean="0"/>
              <a:t>FIESTAS CÍVICAS </a:t>
            </a:r>
          </a:p>
        </p:txBody>
      </p:sp>
      <p:sp>
        <p:nvSpPr>
          <p:cNvPr id="58371" name="Rectangle 3"/>
          <p:cNvSpPr>
            <a:spLocks noGrp="1" noChangeArrowheads="1"/>
          </p:cNvSpPr>
          <p:nvPr>
            <p:ph type="body" idx="1"/>
          </p:nvPr>
        </p:nvSpPr>
        <p:spPr>
          <a:xfrm>
            <a:off x="457200" y="1905000"/>
            <a:ext cx="8229600" cy="3625850"/>
          </a:xfrm>
        </p:spPr>
        <p:txBody>
          <a:bodyPr/>
          <a:lstStyle/>
          <a:p>
            <a:pPr eaLnBrk="1" hangingPunct="1">
              <a:buFont typeface="Wingdings" pitchFamily="2" charset="2"/>
              <a:buChar char="Ø"/>
              <a:defRPr/>
            </a:pPr>
            <a:r>
              <a:rPr lang="es-ES" smtClean="0"/>
              <a:t> Descanso obligatorio / Pagado.</a:t>
            </a:r>
          </a:p>
          <a:p>
            <a:pPr eaLnBrk="1" hangingPunct="1">
              <a:buFont typeface="Wingdings" pitchFamily="2" charset="2"/>
              <a:buChar char="Ø"/>
              <a:defRPr/>
            </a:pPr>
            <a:r>
              <a:rPr lang="es-ES" smtClean="0"/>
              <a:t> Si coincide uno de estos días con sábado o domingo solo la remuneración de un día.</a:t>
            </a:r>
          </a:p>
          <a:p>
            <a:pPr eaLnBrk="1" hangingPunct="1">
              <a:buFont typeface="Wingdings" pitchFamily="2" charset="2"/>
              <a:buChar char="Ø"/>
              <a:defRPr/>
            </a:pPr>
            <a:r>
              <a:rPr lang="es-ES" smtClean="0"/>
              <a:t> Presidente puede trasladar estas fechas excepto 1 Enro, 2 y 3 Nov, 25 Dic.</a:t>
            </a:r>
          </a:p>
          <a:p>
            <a:pPr eaLnBrk="1" hangingPunct="1">
              <a:buFont typeface="Wingdings" pitchFamily="2" charset="2"/>
              <a:buChar char="Ø"/>
              <a:defRPr/>
            </a:pPr>
            <a:r>
              <a:rPr lang="es-ES" smtClean="0"/>
              <a:t> 100% de recargo.</a:t>
            </a:r>
          </a:p>
          <a:p>
            <a:pPr eaLnBrk="1" hangingPunct="1">
              <a:buFont typeface="Wingdings" pitchFamily="2" charset="2"/>
              <a:buChar char="Ø"/>
              <a:defRPr/>
            </a:pPr>
            <a:endParaRPr lang="es-ES" smtClean="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524000"/>
            <a:ext cx="7772400" cy="1143000"/>
          </a:xfrm>
        </p:spPr>
        <p:txBody>
          <a:bodyPr/>
          <a:lstStyle/>
          <a:p>
            <a:pPr eaLnBrk="1" hangingPunct="1"/>
            <a:r>
              <a:rPr lang="en-US" b="1" smtClean="0">
                <a:cs typeface="Times New Roman" pitchFamily="18" charset="0"/>
              </a:rPr>
              <a:t>Nueva Estructura Social:</a:t>
            </a:r>
            <a:br>
              <a:rPr lang="en-US" b="1" smtClean="0">
                <a:cs typeface="Times New Roman" pitchFamily="18" charset="0"/>
              </a:rPr>
            </a:br>
            <a:endParaRPr lang="es-ES" b="1" smtClean="0">
              <a:cs typeface="Times New Roman" pitchFamily="18" charset="0"/>
            </a:endParaRPr>
          </a:p>
        </p:txBody>
      </p:sp>
      <p:sp>
        <p:nvSpPr>
          <p:cNvPr id="4099" name="Rectangle 3"/>
          <p:cNvSpPr>
            <a:spLocks noGrp="1" noChangeArrowheads="1"/>
          </p:cNvSpPr>
          <p:nvPr>
            <p:ph type="subTitle" idx="1"/>
          </p:nvPr>
        </p:nvSpPr>
        <p:spPr>
          <a:xfrm>
            <a:off x="1371600" y="3124200"/>
            <a:ext cx="6400800" cy="1752600"/>
          </a:xfrm>
        </p:spPr>
        <p:txBody>
          <a:bodyPr/>
          <a:lstStyle/>
          <a:p>
            <a:pPr algn="just" eaLnBrk="1" hangingPunct="1">
              <a:defRPr/>
            </a:pPr>
            <a:r>
              <a:rPr lang="es-ES" sz="2000" smtClean="0">
                <a:cs typeface="Times New Roman" pitchFamily="18" charset="0"/>
              </a:rPr>
              <a:t>En el artesano nace la conciencia de que los trabajadores constituyen una fuerza social. Los artesanos no reconocen mas superior que el maestro bajo cuya dependencia trabajan, y su remuneración esta fijada por su actitud. Sus productos eran ofrecidos directamente al consumidor mediante una relación contractual. </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s-ES" smtClean="0"/>
              <a:t>JORNADAS DE RECUPERACIÓN</a:t>
            </a:r>
          </a:p>
        </p:txBody>
      </p:sp>
      <p:sp>
        <p:nvSpPr>
          <p:cNvPr id="59395" name="Rectangle 3"/>
          <p:cNvSpPr>
            <a:spLocks noGrp="1" noChangeArrowheads="1"/>
          </p:cNvSpPr>
          <p:nvPr>
            <p:ph type="body" idx="1"/>
          </p:nvPr>
        </p:nvSpPr>
        <p:spPr/>
        <p:txBody>
          <a:bodyPr/>
          <a:lstStyle/>
          <a:p>
            <a:pPr eaLnBrk="1" hangingPunct="1">
              <a:buFont typeface="Wingdings" pitchFamily="2" charset="2"/>
              <a:buChar char="Ø"/>
              <a:defRPr/>
            </a:pPr>
            <a:r>
              <a:rPr lang="es-ES" smtClean="0"/>
              <a:t> Cuando se interrumpe el trabajo por causas imprevistas. </a:t>
            </a:r>
          </a:p>
          <a:p>
            <a:pPr eaLnBrk="1" hangingPunct="1">
              <a:buFont typeface="Wingdings" pitchFamily="2" charset="2"/>
              <a:buNone/>
              <a:defRPr/>
            </a:pPr>
            <a:endParaRPr lang="es-ES" smtClean="0"/>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s-ES" smtClean="0"/>
              <a:t>ESTABILIDAD LABORAL</a:t>
            </a:r>
          </a:p>
        </p:txBody>
      </p:sp>
      <p:sp>
        <p:nvSpPr>
          <p:cNvPr id="60419" name="Rectangle 3"/>
          <p:cNvSpPr>
            <a:spLocks noGrp="1" noChangeArrowheads="1"/>
          </p:cNvSpPr>
          <p:nvPr>
            <p:ph type="body" idx="1"/>
          </p:nvPr>
        </p:nvSpPr>
        <p:spPr/>
        <p:txBody>
          <a:bodyPr/>
          <a:lstStyle/>
          <a:p>
            <a:pPr eaLnBrk="1" hangingPunct="1">
              <a:buFont typeface="Wingdings" pitchFamily="2" charset="2"/>
              <a:buChar char="Ø"/>
              <a:defRPr/>
            </a:pPr>
            <a:r>
              <a:rPr lang="es-ES" smtClean="0"/>
              <a:t> Institución requerida por la justicia.</a:t>
            </a:r>
          </a:p>
          <a:p>
            <a:pPr eaLnBrk="1" hangingPunct="1">
              <a:buFont typeface="Wingdings" pitchFamily="2" charset="2"/>
              <a:buChar char="Ø"/>
              <a:defRPr/>
            </a:pPr>
            <a:r>
              <a:rPr lang="es-ES" smtClean="0"/>
              <a:t> Derecho de propiedad al empleo. (jubilación, invalidez) </a:t>
            </a:r>
          </a:p>
          <a:p>
            <a:pPr eaLnBrk="1" hangingPunct="1">
              <a:buFont typeface="Wingdings" pitchFamily="2" charset="2"/>
              <a:buChar char="Ø"/>
              <a:defRPr/>
            </a:pPr>
            <a:r>
              <a:rPr lang="es-ES" smtClean="0"/>
              <a:t> Causas que afectan la estabilidad:</a:t>
            </a:r>
          </a:p>
          <a:p>
            <a:pPr lvl="4" eaLnBrk="1" hangingPunct="1">
              <a:buFont typeface="Wingdings" pitchFamily="2" charset="2"/>
              <a:buChar char="ü"/>
              <a:defRPr/>
            </a:pPr>
            <a:r>
              <a:rPr lang="es-ES" smtClean="0"/>
              <a:t> Interrupción</a:t>
            </a:r>
          </a:p>
          <a:p>
            <a:pPr lvl="4" eaLnBrk="1" hangingPunct="1">
              <a:buFont typeface="Wingdings" pitchFamily="2" charset="2"/>
              <a:buChar char="ü"/>
              <a:defRPr/>
            </a:pPr>
            <a:r>
              <a:rPr lang="es-ES" smtClean="0"/>
              <a:t> Suspensión</a:t>
            </a:r>
          </a:p>
          <a:p>
            <a:pPr lvl="4" eaLnBrk="1" hangingPunct="1">
              <a:buFont typeface="Wingdings" pitchFamily="2" charset="2"/>
              <a:buChar char="ü"/>
              <a:defRPr/>
            </a:pPr>
            <a:r>
              <a:rPr lang="es-ES" smtClean="0"/>
              <a:t> Terminación</a:t>
            </a:r>
          </a:p>
          <a:p>
            <a:pPr lvl="4" eaLnBrk="1" hangingPunct="1">
              <a:buFont typeface="Wingdings" pitchFamily="2" charset="2"/>
              <a:buNone/>
              <a:defRPr/>
            </a:pPr>
            <a:r>
              <a:rPr lang="es-ES" smtClean="0"/>
              <a:t> </a:t>
            </a:r>
          </a:p>
          <a:p>
            <a:pPr eaLnBrk="1" hangingPunct="1">
              <a:buFont typeface="Wingdings" pitchFamily="2" charset="2"/>
              <a:buNone/>
              <a:defRPr/>
            </a:pPr>
            <a:endParaRPr lang="es-ES" smtClean="0"/>
          </a:p>
          <a:p>
            <a:pPr eaLnBrk="1" hangingPunct="1">
              <a:buFont typeface="Wingdings" pitchFamily="2" charset="2"/>
              <a:buChar char="Ø"/>
              <a:defRPr/>
            </a:pPr>
            <a:endParaRPr lang="es-ES" smtClean="0"/>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92100"/>
            <a:ext cx="8229600" cy="874713"/>
          </a:xfrm>
        </p:spPr>
        <p:txBody>
          <a:bodyPr/>
          <a:lstStyle/>
          <a:p>
            <a:pPr eaLnBrk="1" hangingPunct="1"/>
            <a:r>
              <a:rPr lang="es-ES" smtClean="0"/>
              <a:t/>
            </a:r>
            <a:br>
              <a:rPr lang="es-ES" smtClean="0"/>
            </a:br>
            <a:r>
              <a:rPr lang="es-ES" smtClean="0"/>
              <a:t>Causas que afectan la estabilidad:</a:t>
            </a:r>
            <a:br>
              <a:rPr lang="es-ES" smtClean="0"/>
            </a:br>
            <a:endParaRPr lang="es-ES" smtClean="0"/>
          </a:p>
        </p:txBody>
      </p:sp>
      <p:sp>
        <p:nvSpPr>
          <p:cNvPr id="61443" name="Rectangle 3"/>
          <p:cNvSpPr>
            <a:spLocks noGrp="1" noChangeArrowheads="1"/>
          </p:cNvSpPr>
          <p:nvPr>
            <p:ph type="body" sz="half" idx="1"/>
          </p:nvPr>
        </p:nvSpPr>
        <p:spPr>
          <a:xfrm>
            <a:off x="1219200" y="1219200"/>
            <a:ext cx="3810000" cy="5305425"/>
          </a:xfrm>
        </p:spPr>
        <p:txBody>
          <a:bodyPr/>
          <a:lstStyle/>
          <a:p>
            <a:pPr algn="ctr" eaLnBrk="1" hangingPunct="1">
              <a:lnSpc>
                <a:spcPct val="90000"/>
              </a:lnSpc>
              <a:buFontTx/>
              <a:buNone/>
              <a:defRPr/>
            </a:pPr>
            <a:r>
              <a:rPr lang="es-ES" u="sng" smtClean="0"/>
              <a:t>Interrupción</a:t>
            </a:r>
          </a:p>
          <a:p>
            <a:pPr eaLnBrk="1" hangingPunct="1">
              <a:lnSpc>
                <a:spcPct val="90000"/>
              </a:lnSpc>
              <a:buFont typeface="Wingdings" pitchFamily="2" charset="2"/>
              <a:buChar char="Ø"/>
              <a:defRPr/>
            </a:pPr>
            <a:r>
              <a:rPr lang="es-ES" smtClean="0"/>
              <a:t>Meramente pasajeras</a:t>
            </a:r>
          </a:p>
          <a:p>
            <a:pPr eaLnBrk="1" hangingPunct="1">
              <a:lnSpc>
                <a:spcPct val="90000"/>
              </a:lnSpc>
              <a:buFont typeface="Wingdings" pitchFamily="2" charset="2"/>
              <a:buChar char="Ø"/>
              <a:defRPr/>
            </a:pPr>
            <a:r>
              <a:rPr lang="es-ES" smtClean="0"/>
              <a:t>Subsiste la obligación de pagar</a:t>
            </a:r>
          </a:p>
          <a:p>
            <a:pPr eaLnBrk="1" hangingPunct="1">
              <a:lnSpc>
                <a:spcPct val="90000"/>
              </a:lnSpc>
              <a:buFont typeface="Wingdings" pitchFamily="2" charset="2"/>
              <a:buNone/>
              <a:defRPr/>
            </a:pPr>
            <a:r>
              <a:rPr lang="es-ES" u="sng" smtClean="0"/>
              <a:t>Causales</a:t>
            </a:r>
          </a:p>
          <a:p>
            <a:pPr eaLnBrk="1" hangingPunct="1">
              <a:lnSpc>
                <a:spcPct val="90000"/>
              </a:lnSpc>
              <a:buFont typeface="Wingdings" pitchFamily="2" charset="2"/>
              <a:buChar char="Ø"/>
              <a:defRPr/>
            </a:pPr>
            <a:r>
              <a:rPr lang="es-ES" sz="2400" smtClean="0"/>
              <a:t>Descanso 2h en caso de jornadas de 2 sesiones (Art. 57 C.T.)</a:t>
            </a:r>
          </a:p>
          <a:p>
            <a:pPr eaLnBrk="1" hangingPunct="1">
              <a:lnSpc>
                <a:spcPct val="90000"/>
              </a:lnSpc>
              <a:buFont typeface="Wingdings" pitchFamily="2" charset="2"/>
              <a:buChar char="Ø"/>
              <a:defRPr/>
            </a:pPr>
            <a:r>
              <a:rPr lang="es-ES" sz="2400" smtClean="0"/>
              <a:t> Permisos de 15 min c/3h durante 9 meses (lactancia Art. 155 Inc. 2 C.T.)</a:t>
            </a:r>
          </a:p>
        </p:txBody>
      </p:sp>
      <p:sp>
        <p:nvSpPr>
          <p:cNvPr id="61444" name="Rectangle 4"/>
          <p:cNvSpPr>
            <a:spLocks noGrp="1" noChangeArrowheads="1"/>
          </p:cNvSpPr>
          <p:nvPr>
            <p:ph type="body" sz="half" idx="2"/>
          </p:nvPr>
        </p:nvSpPr>
        <p:spPr>
          <a:xfrm>
            <a:off x="5003800" y="1219200"/>
            <a:ext cx="3987800" cy="4876800"/>
          </a:xfrm>
        </p:spPr>
        <p:txBody>
          <a:bodyPr/>
          <a:lstStyle/>
          <a:p>
            <a:pPr marL="914400" lvl="1" indent="-457200" algn="ctr" eaLnBrk="1" hangingPunct="1">
              <a:buFont typeface="Tahoma" pitchFamily="34" charset="0"/>
              <a:buNone/>
              <a:defRPr/>
            </a:pPr>
            <a:r>
              <a:rPr lang="es-ES" u="sng" smtClean="0"/>
              <a:t>Suspensión</a:t>
            </a:r>
          </a:p>
          <a:p>
            <a:pPr marL="533400" indent="-533400" eaLnBrk="1" hangingPunct="1">
              <a:buFont typeface="Wingdings" pitchFamily="2" charset="2"/>
              <a:buChar char="Ø"/>
              <a:defRPr/>
            </a:pPr>
            <a:r>
              <a:rPr lang="es-ES" sz="2400" smtClean="0"/>
              <a:t>Paralización durante cierto lapso del contrato.</a:t>
            </a:r>
          </a:p>
          <a:p>
            <a:pPr marL="533400" indent="-533400" eaLnBrk="1" hangingPunct="1">
              <a:buFont typeface="Wingdings" pitchFamily="2" charset="2"/>
              <a:buNone/>
              <a:defRPr/>
            </a:pPr>
            <a:r>
              <a:rPr lang="es-ES" sz="2400" smtClean="0"/>
              <a:t> </a:t>
            </a:r>
            <a:r>
              <a:rPr lang="es-ES" sz="2400" u="sng" smtClean="0"/>
              <a:t>Causales</a:t>
            </a:r>
          </a:p>
          <a:p>
            <a:pPr marL="533400" indent="-533400" eaLnBrk="1" hangingPunct="1">
              <a:buFont typeface="Wingdings" pitchFamily="2" charset="2"/>
              <a:buChar char="Ø"/>
              <a:defRPr/>
            </a:pPr>
            <a:r>
              <a:rPr lang="es-ES" sz="2000" smtClean="0"/>
              <a:t>Incapacidad</a:t>
            </a:r>
          </a:p>
          <a:p>
            <a:pPr marL="533400" indent="-533400" eaLnBrk="1" hangingPunct="1">
              <a:buFont typeface="Wingdings" pitchFamily="2" charset="2"/>
              <a:buChar char="Ø"/>
              <a:defRPr/>
            </a:pPr>
            <a:r>
              <a:rPr lang="es-ES" sz="2000" smtClean="0"/>
              <a:t>Maternidad</a:t>
            </a:r>
          </a:p>
          <a:p>
            <a:pPr marL="533400" indent="-533400" eaLnBrk="1" hangingPunct="1">
              <a:buFont typeface="Wingdings" pitchFamily="2" charset="2"/>
              <a:buChar char="Ø"/>
              <a:defRPr/>
            </a:pPr>
            <a:r>
              <a:rPr lang="es-ES" sz="2000" smtClean="0"/>
              <a:t>Riesgo de Trabajo</a:t>
            </a:r>
          </a:p>
          <a:p>
            <a:pPr marL="533400" indent="-533400" eaLnBrk="1" hangingPunct="1">
              <a:buFont typeface="Wingdings" pitchFamily="2" charset="2"/>
              <a:buChar char="Ø"/>
              <a:defRPr/>
            </a:pPr>
            <a:r>
              <a:rPr lang="es-ES" sz="2000" smtClean="0"/>
              <a:t>Servicio Militar / Cargos públicos</a:t>
            </a:r>
          </a:p>
          <a:p>
            <a:pPr marL="533400" indent="-533400" eaLnBrk="1" hangingPunct="1">
              <a:buFont typeface="Wingdings" pitchFamily="2" charset="2"/>
              <a:buChar char="Ø"/>
              <a:defRPr/>
            </a:pPr>
            <a:r>
              <a:rPr lang="es-ES" sz="2000" smtClean="0"/>
              <a:t>Comisiones Sindicales</a:t>
            </a:r>
          </a:p>
          <a:p>
            <a:pPr marL="533400" indent="-533400" eaLnBrk="1" hangingPunct="1">
              <a:buFont typeface="Wingdings" pitchFamily="2" charset="2"/>
              <a:buChar char="Ø"/>
              <a:defRPr/>
            </a:pPr>
            <a:r>
              <a:rPr lang="es-ES" sz="2000" smtClean="0"/>
              <a:t>Efectos de Huelga</a:t>
            </a:r>
          </a:p>
          <a:p>
            <a:pPr marL="533400" indent="-533400" eaLnBrk="1" hangingPunct="1">
              <a:buFont typeface="Wingdings" pitchFamily="2" charset="2"/>
              <a:buChar char="Ø"/>
              <a:defRPr/>
            </a:pPr>
            <a:r>
              <a:rPr lang="es-ES" sz="2000" smtClean="0"/>
              <a:t>Efectos de Paro</a:t>
            </a:r>
          </a:p>
          <a:p>
            <a:pPr marL="533400" indent="-533400" eaLnBrk="1" hangingPunct="1">
              <a:buFont typeface="Wingdings" pitchFamily="2" charset="2"/>
              <a:buNone/>
              <a:defRPr/>
            </a:pPr>
            <a:endParaRPr lang="es-ES" sz="2000" smtClean="0"/>
          </a:p>
          <a:p>
            <a:pPr marL="533400" indent="-533400" eaLnBrk="1" hangingPunct="1">
              <a:buFont typeface="Wingdings" pitchFamily="2" charset="2"/>
              <a:buChar char="Ø"/>
              <a:defRPr/>
            </a:pPr>
            <a:endParaRPr lang="es-ES" sz="2000" smtClean="0"/>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92100"/>
            <a:ext cx="8229600" cy="874713"/>
          </a:xfrm>
        </p:spPr>
        <p:txBody>
          <a:bodyPr/>
          <a:lstStyle/>
          <a:p>
            <a:pPr eaLnBrk="1" hangingPunct="1"/>
            <a:r>
              <a:rPr lang="es-ES" smtClean="0"/>
              <a:t/>
            </a:r>
            <a:br>
              <a:rPr lang="es-ES" smtClean="0"/>
            </a:br>
            <a:r>
              <a:rPr lang="es-ES" smtClean="0"/>
              <a:t>Suspensión</a:t>
            </a:r>
            <a:br>
              <a:rPr lang="es-ES" smtClean="0"/>
            </a:br>
            <a:endParaRPr lang="es-ES" smtClean="0"/>
          </a:p>
        </p:txBody>
      </p:sp>
      <p:sp>
        <p:nvSpPr>
          <p:cNvPr id="62467" name="Rectangle 3"/>
          <p:cNvSpPr>
            <a:spLocks noGrp="1" noChangeArrowheads="1"/>
          </p:cNvSpPr>
          <p:nvPr>
            <p:ph type="body" sz="half" idx="1"/>
          </p:nvPr>
        </p:nvSpPr>
        <p:spPr>
          <a:xfrm>
            <a:off x="1219200" y="1219200"/>
            <a:ext cx="3810000" cy="5305425"/>
          </a:xfrm>
        </p:spPr>
        <p:txBody>
          <a:bodyPr/>
          <a:lstStyle/>
          <a:p>
            <a:pPr algn="ctr" eaLnBrk="1" hangingPunct="1">
              <a:buFontTx/>
              <a:buNone/>
              <a:defRPr/>
            </a:pPr>
            <a:r>
              <a:rPr lang="es-ES" sz="2400" b="1" u="sng" smtClean="0"/>
              <a:t>Incapacidad</a:t>
            </a:r>
          </a:p>
          <a:p>
            <a:pPr eaLnBrk="1" hangingPunct="1">
              <a:buFont typeface="Wingdings" pitchFamily="2" charset="2"/>
              <a:buChar char="Ø"/>
              <a:defRPr/>
            </a:pPr>
            <a:r>
              <a:rPr lang="es-ES" sz="2400" smtClean="0"/>
              <a:t>Accidente o Enfermedad</a:t>
            </a:r>
          </a:p>
          <a:p>
            <a:pPr eaLnBrk="1" hangingPunct="1">
              <a:buFont typeface="Wingdings" pitchFamily="2" charset="2"/>
              <a:buChar char="Ø"/>
              <a:defRPr/>
            </a:pPr>
            <a:r>
              <a:rPr lang="es-ES" sz="2400" smtClean="0"/>
              <a:t>No exceda a 1año Art. 174</a:t>
            </a:r>
          </a:p>
          <a:p>
            <a:pPr eaLnBrk="1" hangingPunct="1">
              <a:buFont typeface="Wingdings" pitchFamily="2" charset="2"/>
              <a:buChar char="Ø"/>
              <a:defRPr/>
            </a:pPr>
            <a:r>
              <a:rPr lang="es-ES" sz="2400" smtClean="0"/>
              <a:t>Excepciones Art. 14</a:t>
            </a:r>
          </a:p>
          <a:p>
            <a:pPr eaLnBrk="1" hangingPunct="1">
              <a:buFont typeface="Wingdings" pitchFamily="2" charset="2"/>
              <a:buNone/>
              <a:defRPr/>
            </a:pPr>
            <a:endParaRPr lang="es-ES" sz="2400" smtClean="0"/>
          </a:p>
          <a:p>
            <a:pPr eaLnBrk="1" hangingPunct="1">
              <a:buFont typeface="Wingdings" pitchFamily="2" charset="2"/>
              <a:buNone/>
              <a:defRPr/>
            </a:pPr>
            <a:r>
              <a:rPr lang="es-ES" sz="2400" u="sng" smtClean="0"/>
              <a:t>Remuneración</a:t>
            </a:r>
          </a:p>
          <a:p>
            <a:pPr eaLnBrk="1" hangingPunct="1">
              <a:buFont typeface="Wingdings" pitchFamily="2" charset="2"/>
              <a:buChar char="Ø"/>
              <a:defRPr/>
            </a:pPr>
            <a:r>
              <a:rPr lang="es-ES" sz="2400" smtClean="0"/>
              <a:t>Subsidio (Art. 6) / 4 días después del accidente </a:t>
            </a:r>
          </a:p>
          <a:p>
            <a:pPr eaLnBrk="1" hangingPunct="1">
              <a:buFont typeface="Wingdings" pitchFamily="2" charset="2"/>
              <a:buNone/>
              <a:defRPr/>
            </a:pPr>
            <a:r>
              <a:rPr lang="es-ES" sz="2400" smtClean="0"/>
              <a:t>    ( 6meses o 26 semanas)</a:t>
            </a:r>
          </a:p>
          <a:p>
            <a:pPr eaLnBrk="1" hangingPunct="1">
              <a:buFont typeface="Wingdings" pitchFamily="2" charset="2"/>
              <a:buChar char="Ø"/>
              <a:defRPr/>
            </a:pPr>
            <a:r>
              <a:rPr lang="es-ES" sz="2400" smtClean="0"/>
              <a:t>75% (10 semanas)</a:t>
            </a:r>
          </a:p>
          <a:p>
            <a:pPr eaLnBrk="1" hangingPunct="1">
              <a:buFont typeface="Wingdings" pitchFamily="2" charset="2"/>
              <a:buChar char="Ø"/>
              <a:defRPr/>
            </a:pPr>
            <a:r>
              <a:rPr lang="es-ES" sz="2400" smtClean="0"/>
              <a:t>60% (hasta las 26 semanas)</a:t>
            </a:r>
          </a:p>
          <a:p>
            <a:pPr eaLnBrk="1" hangingPunct="1">
              <a:buFont typeface="Wingdings" pitchFamily="2" charset="2"/>
              <a:buNone/>
              <a:defRPr/>
            </a:pPr>
            <a:endParaRPr lang="es-ES" sz="2400" smtClean="0"/>
          </a:p>
        </p:txBody>
      </p:sp>
      <p:sp>
        <p:nvSpPr>
          <p:cNvPr id="62468" name="Rectangle 4"/>
          <p:cNvSpPr>
            <a:spLocks noGrp="1" noChangeArrowheads="1"/>
          </p:cNvSpPr>
          <p:nvPr>
            <p:ph type="body" sz="half" idx="2"/>
          </p:nvPr>
        </p:nvSpPr>
        <p:spPr>
          <a:xfrm>
            <a:off x="5003800" y="1219200"/>
            <a:ext cx="3987800" cy="4876800"/>
          </a:xfrm>
        </p:spPr>
        <p:txBody>
          <a:bodyPr/>
          <a:lstStyle/>
          <a:p>
            <a:pPr marL="533400" indent="-533400" algn="ctr" eaLnBrk="1" hangingPunct="1">
              <a:buFontTx/>
              <a:buNone/>
              <a:defRPr/>
            </a:pPr>
            <a:r>
              <a:rPr lang="es-ES" sz="2400" b="1" u="sng" smtClean="0"/>
              <a:t>Maternidad</a:t>
            </a:r>
          </a:p>
          <a:p>
            <a:pPr marL="533400" indent="-533400" eaLnBrk="1" hangingPunct="1">
              <a:buFont typeface="Wingdings" pitchFamily="2" charset="2"/>
              <a:buChar char="Ø"/>
              <a:defRPr/>
            </a:pPr>
            <a:r>
              <a:rPr lang="es-ES" sz="2400" smtClean="0"/>
              <a:t>2 semanas antes y 10 semanas después. </a:t>
            </a:r>
          </a:p>
          <a:p>
            <a:pPr marL="533400" indent="-533400" eaLnBrk="1" hangingPunct="1">
              <a:buFont typeface="Wingdings" pitchFamily="2" charset="2"/>
              <a:buChar char="Ø"/>
              <a:defRPr/>
            </a:pPr>
            <a:r>
              <a:rPr lang="es-ES" sz="2400" smtClean="0"/>
              <a:t>Certificado / Fecha probable.</a:t>
            </a:r>
          </a:p>
          <a:p>
            <a:pPr marL="533400" indent="-533400" eaLnBrk="1" hangingPunct="1">
              <a:buFont typeface="Wingdings" pitchFamily="2" charset="2"/>
              <a:buNone/>
              <a:defRPr/>
            </a:pPr>
            <a:endParaRPr lang="es-ES" sz="2400" u="sng" smtClean="0"/>
          </a:p>
          <a:p>
            <a:pPr marL="533400" indent="-533400" eaLnBrk="1" hangingPunct="1">
              <a:buFont typeface="Wingdings" pitchFamily="2" charset="2"/>
              <a:buNone/>
              <a:defRPr/>
            </a:pPr>
            <a:r>
              <a:rPr lang="es-ES" sz="2400" u="sng" smtClean="0"/>
              <a:t>Remuneración</a:t>
            </a:r>
          </a:p>
          <a:p>
            <a:pPr marL="533400" indent="-533400" eaLnBrk="1" hangingPunct="1">
              <a:buFont typeface="Wingdings" pitchFamily="2" charset="2"/>
              <a:buChar char="Ø"/>
              <a:defRPr/>
            </a:pPr>
            <a:r>
              <a:rPr lang="es-ES" sz="2400" smtClean="0"/>
              <a:t>100% durante las 8 semanas</a:t>
            </a:r>
          </a:p>
          <a:p>
            <a:pPr marL="533400" indent="-533400" eaLnBrk="1" hangingPunct="1">
              <a:buFont typeface="Wingdings" pitchFamily="2" charset="2"/>
              <a:buChar char="Ø"/>
              <a:defRPr/>
            </a:pPr>
            <a:r>
              <a:rPr lang="es-ES" sz="2400" smtClean="0"/>
              <a:t>75% en las restantes</a:t>
            </a:r>
          </a:p>
          <a:p>
            <a:pPr marL="533400" indent="-533400" eaLnBrk="1" hangingPunct="1">
              <a:buFont typeface="Wingdings" pitchFamily="2" charset="2"/>
              <a:buChar char="Ø"/>
              <a:defRPr/>
            </a:pPr>
            <a:endParaRPr lang="es-ES" sz="2400" smtClean="0"/>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92100"/>
            <a:ext cx="8229600" cy="874713"/>
          </a:xfrm>
        </p:spPr>
        <p:txBody>
          <a:bodyPr/>
          <a:lstStyle/>
          <a:p>
            <a:pPr eaLnBrk="1" hangingPunct="1"/>
            <a:r>
              <a:rPr lang="es-ES" smtClean="0"/>
              <a:t/>
            </a:r>
            <a:br>
              <a:rPr lang="es-ES" smtClean="0"/>
            </a:br>
            <a:r>
              <a:rPr lang="es-ES" smtClean="0"/>
              <a:t>Suspensión</a:t>
            </a:r>
            <a:br>
              <a:rPr lang="es-ES" smtClean="0"/>
            </a:br>
            <a:endParaRPr lang="es-ES" smtClean="0"/>
          </a:p>
        </p:txBody>
      </p:sp>
      <p:sp>
        <p:nvSpPr>
          <p:cNvPr id="63491" name="Rectangle 3"/>
          <p:cNvSpPr>
            <a:spLocks noGrp="1" noChangeArrowheads="1"/>
          </p:cNvSpPr>
          <p:nvPr>
            <p:ph type="body" sz="half" idx="1"/>
          </p:nvPr>
        </p:nvSpPr>
        <p:spPr>
          <a:xfrm>
            <a:off x="1219200" y="1219200"/>
            <a:ext cx="3810000" cy="5305425"/>
          </a:xfrm>
        </p:spPr>
        <p:txBody>
          <a:bodyPr/>
          <a:lstStyle/>
          <a:p>
            <a:pPr algn="ctr" eaLnBrk="1" hangingPunct="1">
              <a:lnSpc>
                <a:spcPct val="90000"/>
              </a:lnSpc>
              <a:buFontTx/>
              <a:buNone/>
              <a:defRPr/>
            </a:pPr>
            <a:r>
              <a:rPr lang="es-ES" sz="2000" b="1" u="sng" smtClean="0"/>
              <a:t>Riesgo de Trabajo</a:t>
            </a:r>
          </a:p>
          <a:p>
            <a:pPr eaLnBrk="1" hangingPunct="1">
              <a:lnSpc>
                <a:spcPct val="90000"/>
              </a:lnSpc>
              <a:buFont typeface="Wingdings" pitchFamily="2" charset="2"/>
              <a:buChar char="Ø"/>
              <a:defRPr/>
            </a:pPr>
            <a:r>
              <a:rPr lang="es-ES" sz="2000" smtClean="0"/>
              <a:t>Accidente de trabajo. </a:t>
            </a:r>
          </a:p>
          <a:p>
            <a:pPr eaLnBrk="1" hangingPunct="1">
              <a:lnSpc>
                <a:spcPct val="90000"/>
              </a:lnSpc>
              <a:buFont typeface="Wingdings" pitchFamily="2" charset="2"/>
              <a:buNone/>
              <a:defRPr/>
            </a:pPr>
            <a:r>
              <a:rPr lang="es-ES" sz="2000" smtClean="0"/>
              <a:t>    Art. 354 (suceso imprevisto)</a:t>
            </a:r>
          </a:p>
          <a:p>
            <a:pPr eaLnBrk="1" hangingPunct="1">
              <a:lnSpc>
                <a:spcPct val="90000"/>
              </a:lnSpc>
              <a:buFont typeface="Wingdings" pitchFamily="2" charset="2"/>
              <a:buChar char="Ø"/>
              <a:defRPr/>
            </a:pPr>
            <a:r>
              <a:rPr lang="es-ES" sz="2000" smtClean="0"/>
              <a:t>Enfermedades Profesionales. Art. 355 (afecciones crónicas o agudas)</a:t>
            </a:r>
          </a:p>
          <a:p>
            <a:pPr eaLnBrk="1" hangingPunct="1">
              <a:lnSpc>
                <a:spcPct val="90000"/>
              </a:lnSpc>
              <a:buFont typeface="Wingdings" pitchFamily="2" charset="2"/>
              <a:buNone/>
              <a:defRPr/>
            </a:pPr>
            <a:endParaRPr lang="es-ES" sz="2000" u="sng" smtClean="0"/>
          </a:p>
          <a:p>
            <a:pPr eaLnBrk="1" hangingPunct="1">
              <a:lnSpc>
                <a:spcPct val="90000"/>
              </a:lnSpc>
              <a:buFont typeface="Wingdings" pitchFamily="2" charset="2"/>
              <a:buNone/>
              <a:defRPr/>
            </a:pPr>
            <a:r>
              <a:rPr lang="es-ES" sz="2000" u="sng" smtClean="0"/>
              <a:t>Remuneración</a:t>
            </a:r>
          </a:p>
          <a:p>
            <a:pPr eaLnBrk="1" hangingPunct="1">
              <a:lnSpc>
                <a:spcPct val="90000"/>
              </a:lnSpc>
              <a:buFont typeface="Wingdings" pitchFamily="2" charset="2"/>
              <a:buChar char="Ø"/>
              <a:defRPr/>
            </a:pPr>
            <a:r>
              <a:rPr lang="es-ES" sz="2000" smtClean="0"/>
              <a:t>No IESS Empleador 75% </a:t>
            </a:r>
          </a:p>
          <a:p>
            <a:pPr eaLnBrk="1" hangingPunct="1">
              <a:lnSpc>
                <a:spcPct val="90000"/>
              </a:lnSpc>
              <a:buFont typeface="Wingdings" pitchFamily="2" charset="2"/>
              <a:buChar char="Ø"/>
              <a:defRPr/>
            </a:pPr>
            <a:r>
              <a:rPr lang="es-ES" sz="2000" smtClean="0"/>
              <a:t>75% IESS / accidente</a:t>
            </a:r>
          </a:p>
          <a:p>
            <a:pPr eaLnBrk="1" hangingPunct="1">
              <a:lnSpc>
                <a:spcPct val="90000"/>
              </a:lnSpc>
              <a:buFont typeface="Wingdings" pitchFamily="2" charset="2"/>
              <a:buChar char="Ø"/>
              <a:defRPr/>
            </a:pPr>
            <a:r>
              <a:rPr lang="es-ES" sz="2000" smtClean="0"/>
              <a:t>75% IESS / enfermedad </a:t>
            </a:r>
          </a:p>
          <a:p>
            <a:pPr eaLnBrk="1" hangingPunct="1">
              <a:lnSpc>
                <a:spcPct val="90000"/>
              </a:lnSpc>
              <a:buFont typeface="Wingdings" pitchFamily="2" charset="2"/>
              <a:buNone/>
              <a:defRPr/>
            </a:pPr>
            <a:r>
              <a:rPr lang="es-ES" sz="2000" smtClean="0"/>
              <a:t>     (6 mensualidades)</a:t>
            </a:r>
          </a:p>
          <a:p>
            <a:pPr eaLnBrk="1" hangingPunct="1">
              <a:lnSpc>
                <a:spcPct val="90000"/>
              </a:lnSpc>
              <a:buFont typeface="Wingdings" pitchFamily="2" charset="2"/>
              <a:buChar char="Ø"/>
              <a:defRPr/>
            </a:pPr>
            <a:r>
              <a:rPr lang="es-ES" sz="2000" smtClean="0"/>
              <a:t>(No exceda 1 año)</a:t>
            </a:r>
          </a:p>
          <a:p>
            <a:pPr eaLnBrk="1" hangingPunct="1">
              <a:lnSpc>
                <a:spcPct val="90000"/>
              </a:lnSpc>
              <a:buFont typeface="Wingdings" pitchFamily="2" charset="2"/>
              <a:buNone/>
              <a:defRPr/>
            </a:pPr>
            <a:endParaRPr lang="es-ES" sz="2000" smtClean="0"/>
          </a:p>
          <a:p>
            <a:pPr eaLnBrk="1" hangingPunct="1">
              <a:lnSpc>
                <a:spcPct val="90000"/>
              </a:lnSpc>
              <a:buFont typeface="Wingdings" pitchFamily="2" charset="2"/>
              <a:buNone/>
              <a:defRPr/>
            </a:pPr>
            <a:endParaRPr lang="es-ES" sz="2000" smtClean="0"/>
          </a:p>
        </p:txBody>
      </p:sp>
      <p:sp>
        <p:nvSpPr>
          <p:cNvPr id="63492" name="Rectangle 4"/>
          <p:cNvSpPr>
            <a:spLocks noGrp="1" noChangeArrowheads="1"/>
          </p:cNvSpPr>
          <p:nvPr>
            <p:ph type="body" sz="half" idx="2"/>
          </p:nvPr>
        </p:nvSpPr>
        <p:spPr>
          <a:xfrm>
            <a:off x="5003800" y="1219200"/>
            <a:ext cx="3987800" cy="5162550"/>
          </a:xfrm>
        </p:spPr>
        <p:txBody>
          <a:bodyPr/>
          <a:lstStyle/>
          <a:p>
            <a:pPr marL="533400" indent="-533400" algn="ctr" eaLnBrk="1" hangingPunct="1">
              <a:lnSpc>
                <a:spcPct val="90000"/>
              </a:lnSpc>
              <a:buFont typeface="Wingdings" pitchFamily="2" charset="2"/>
              <a:buNone/>
              <a:defRPr/>
            </a:pPr>
            <a:r>
              <a:rPr lang="es-ES" sz="2000" b="1" u="sng" smtClean="0"/>
              <a:t>Servicio Militar / Cargos públicos</a:t>
            </a:r>
          </a:p>
          <a:p>
            <a:pPr marL="533400" indent="-533400" eaLnBrk="1" hangingPunct="1">
              <a:lnSpc>
                <a:spcPct val="90000"/>
              </a:lnSpc>
              <a:buFont typeface="Wingdings" pitchFamily="2" charset="2"/>
              <a:buChar char="Ø"/>
              <a:defRPr/>
            </a:pPr>
            <a:r>
              <a:rPr lang="es-ES" sz="2000" smtClean="0"/>
              <a:t>Termina servicio, </a:t>
            </a:r>
          </a:p>
          <a:p>
            <a:pPr marL="533400" indent="-533400" eaLnBrk="1" hangingPunct="1">
              <a:lnSpc>
                <a:spcPct val="90000"/>
              </a:lnSpc>
              <a:buFont typeface="Wingdings" pitchFamily="2" charset="2"/>
              <a:buChar char="Ø"/>
              <a:defRPr/>
            </a:pPr>
            <a:r>
              <a:rPr lang="es-ES" sz="2000" smtClean="0"/>
              <a:t>Mínimo será de 1 año, cargo público.</a:t>
            </a:r>
          </a:p>
          <a:p>
            <a:pPr marL="533400" indent="-533400" eaLnBrk="1" hangingPunct="1">
              <a:lnSpc>
                <a:spcPct val="90000"/>
              </a:lnSpc>
              <a:buFont typeface="Wingdings" pitchFamily="2" charset="2"/>
              <a:buChar char="Ø"/>
              <a:defRPr/>
            </a:pPr>
            <a:r>
              <a:rPr lang="es-ES" sz="2000" smtClean="0"/>
              <a:t>Trabajar (30 días).  </a:t>
            </a:r>
            <a:endParaRPr lang="es-ES" sz="2000" u="sng" smtClean="0"/>
          </a:p>
          <a:p>
            <a:pPr marL="533400" indent="-533400" eaLnBrk="1" hangingPunct="1">
              <a:lnSpc>
                <a:spcPct val="90000"/>
              </a:lnSpc>
              <a:buFont typeface="Wingdings" pitchFamily="2" charset="2"/>
              <a:buNone/>
              <a:defRPr/>
            </a:pPr>
            <a:endParaRPr lang="es-ES" sz="2000" u="sng" smtClean="0"/>
          </a:p>
          <a:p>
            <a:pPr marL="533400" indent="-533400" eaLnBrk="1" hangingPunct="1">
              <a:lnSpc>
                <a:spcPct val="90000"/>
              </a:lnSpc>
              <a:buFont typeface="Wingdings" pitchFamily="2" charset="2"/>
              <a:buNone/>
              <a:defRPr/>
            </a:pPr>
            <a:r>
              <a:rPr lang="es-ES" sz="2000" u="sng" smtClean="0"/>
              <a:t>Remuneración Servicio Militar</a:t>
            </a:r>
          </a:p>
          <a:p>
            <a:pPr marL="533400" indent="-533400" eaLnBrk="1" hangingPunct="1">
              <a:lnSpc>
                <a:spcPct val="90000"/>
              </a:lnSpc>
              <a:buFont typeface="Wingdings" pitchFamily="2" charset="2"/>
              <a:buChar char="Ø"/>
              <a:defRPr/>
            </a:pPr>
            <a:r>
              <a:rPr lang="es-ES" sz="2000" smtClean="0"/>
              <a:t>1er mes 100%</a:t>
            </a:r>
          </a:p>
          <a:p>
            <a:pPr marL="533400" indent="-533400" eaLnBrk="1" hangingPunct="1">
              <a:lnSpc>
                <a:spcPct val="90000"/>
              </a:lnSpc>
              <a:buFont typeface="Wingdings" pitchFamily="2" charset="2"/>
              <a:buChar char="Ø"/>
              <a:defRPr/>
            </a:pPr>
            <a:r>
              <a:rPr lang="es-ES" sz="2000" smtClean="0"/>
              <a:t>2do mes 50%</a:t>
            </a:r>
          </a:p>
          <a:p>
            <a:pPr marL="533400" indent="-533400" eaLnBrk="1" hangingPunct="1">
              <a:lnSpc>
                <a:spcPct val="90000"/>
              </a:lnSpc>
              <a:buFont typeface="Wingdings" pitchFamily="2" charset="2"/>
              <a:buChar char="Ø"/>
              <a:defRPr/>
            </a:pPr>
            <a:r>
              <a:rPr lang="es-ES" sz="2000" smtClean="0"/>
              <a:t>3er mes 25%</a:t>
            </a:r>
          </a:p>
          <a:p>
            <a:pPr marL="533400" indent="-533400" eaLnBrk="1" hangingPunct="1">
              <a:lnSpc>
                <a:spcPct val="90000"/>
              </a:lnSpc>
              <a:buFont typeface="Wingdings" pitchFamily="2" charset="2"/>
              <a:buChar char="Ø"/>
              <a:defRPr/>
            </a:pPr>
            <a:r>
              <a:rPr lang="es-ES" sz="2000" smtClean="0"/>
              <a:t>Desde el cuarto no se paga.</a:t>
            </a:r>
          </a:p>
          <a:p>
            <a:pPr marL="533400" indent="-533400" eaLnBrk="1" hangingPunct="1">
              <a:lnSpc>
                <a:spcPct val="90000"/>
              </a:lnSpc>
              <a:buFont typeface="Wingdings" pitchFamily="2" charset="2"/>
              <a:buNone/>
              <a:defRPr/>
            </a:pPr>
            <a:endParaRPr lang="es-ES" sz="2000" smtClean="0"/>
          </a:p>
          <a:p>
            <a:pPr marL="533400" indent="-533400" eaLnBrk="1" hangingPunct="1">
              <a:lnSpc>
                <a:spcPct val="90000"/>
              </a:lnSpc>
              <a:buFont typeface="Wingdings" pitchFamily="2" charset="2"/>
              <a:buNone/>
              <a:defRPr/>
            </a:pPr>
            <a:r>
              <a:rPr lang="es-ES" sz="2000" u="sng" smtClean="0"/>
              <a:t>Remuneración Cargos públicos</a:t>
            </a:r>
          </a:p>
          <a:p>
            <a:pPr marL="533400" indent="-533400" eaLnBrk="1" hangingPunct="1">
              <a:lnSpc>
                <a:spcPct val="90000"/>
              </a:lnSpc>
              <a:buFont typeface="Wingdings" pitchFamily="2" charset="2"/>
              <a:buChar char="Ø"/>
              <a:defRPr/>
            </a:pPr>
            <a:r>
              <a:rPr lang="es-ES" sz="2000" smtClean="0"/>
              <a:t>No recibe remuneración</a:t>
            </a:r>
          </a:p>
          <a:p>
            <a:pPr marL="533400" indent="-533400" eaLnBrk="1" hangingPunct="1">
              <a:lnSpc>
                <a:spcPct val="90000"/>
              </a:lnSpc>
              <a:buFont typeface="Wingdings" pitchFamily="2" charset="2"/>
              <a:buNone/>
              <a:defRPr/>
            </a:pPr>
            <a:endParaRPr lang="es-ES" sz="2000" smtClean="0"/>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92100"/>
            <a:ext cx="8229600" cy="874713"/>
          </a:xfrm>
        </p:spPr>
        <p:txBody>
          <a:bodyPr/>
          <a:lstStyle/>
          <a:p>
            <a:pPr eaLnBrk="1" hangingPunct="1"/>
            <a:r>
              <a:rPr lang="es-ES" smtClean="0"/>
              <a:t/>
            </a:r>
            <a:br>
              <a:rPr lang="es-ES" smtClean="0"/>
            </a:br>
            <a:r>
              <a:rPr lang="es-ES" smtClean="0"/>
              <a:t>Suspensión</a:t>
            </a:r>
            <a:br>
              <a:rPr lang="es-ES" smtClean="0"/>
            </a:br>
            <a:endParaRPr lang="es-ES" smtClean="0"/>
          </a:p>
        </p:txBody>
      </p:sp>
      <p:sp>
        <p:nvSpPr>
          <p:cNvPr id="64515" name="Rectangle 3"/>
          <p:cNvSpPr>
            <a:spLocks noGrp="1" noChangeArrowheads="1"/>
          </p:cNvSpPr>
          <p:nvPr>
            <p:ph type="body" sz="half" idx="1"/>
          </p:nvPr>
        </p:nvSpPr>
        <p:spPr>
          <a:xfrm>
            <a:off x="1219200" y="1219200"/>
            <a:ext cx="3810000" cy="5305425"/>
          </a:xfrm>
        </p:spPr>
        <p:txBody>
          <a:bodyPr/>
          <a:lstStyle/>
          <a:p>
            <a:pPr algn="ctr" eaLnBrk="1" hangingPunct="1">
              <a:lnSpc>
                <a:spcPct val="80000"/>
              </a:lnSpc>
              <a:buFontTx/>
              <a:buNone/>
              <a:defRPr/>
            </a:pPr>
            <a:r>
              <a:rPr lang="es-ES" sz="2000" b="1" u="sng" smtClean="0"/>
              <a:t>Desempeño de Comisiones Sindicales</a:t>
            </a:r>
          </a:p>
          <a:p>
            <a:pPr eaLnBrk="1" hangingPunct="1">
              <a:lnSpc>
                <a:spcPct val="80000"/>
              </a:lnSpc>
              <a:buFont typeface="Wingdings" pitchFamily="2" charset="2"/>
              <a:buChar char="Ø"/>
              <a:defRPr/>
            </a:pPr>
            <a:r>
              <a:rPr lang="es-ES" sz="2000" smtClean="0"/>
              <a:t>Empleador debe estar avisado.</a:t>
            </a:r>
          </a:p>
          <a:p>
            <a:pPr eaLnBrk="1" hangingPunct="1">
              <a:lnSpc>
                <a:spcPct val="80000"/>
              </a:lnSpc>
              <a:buFont typeface="Wingdings" pitchFamily="2" charset="2"/>
              <a:buChar char="Ø"/>
              <a:defRPr/>
            </a:pPr>
            <a:r>
              <a:rPr lang="es-ES" sz="2000" smtClean="0"/>
              <a:t>Licencia por el tiempo necesario (conservando sus derechos) </a:t>
            </a:r>
          </a:p>
          <a:p>
            <a:pPr eaLnBrk="1" hangingPunct="1">
              <a:lnSpc>
                <a:spcPct val="80000"/>
              </a:lnSpc>
              <a:buFont typeface="Wingdings" pitchFamily="2" charset="2"/>
              <a:buNone/>
              <a:defRPr/>
            </a:pPr>
            <a:endParaRPr lang="es-ES" sz="2000" u="sng" smtClean="0"/>
          </a:p>
          <a:p>
            <a:pPr eaLnBrk="1" hangingPunct="1">
              <a:lnSpc>
                <a:spcPct val="80000"/>
              </a:lnSpc>
              <a:buFont typeface="Wingdings" pitchFamily="2" charset="2"/>
              <a:buNone/>
              <a:defRPr/>
            </a:pPr>
            <a:r>
              <a:rPr lang="es-ES" sz="2000" u="sng" smtClean="0"/>
              <a:t>Remuneración</a:t>
            </a:r>
          </a:p>
          <a:p>
            <a:pPr eaLnBrk="1" hangingPunct="1">
              <a:lnSpc>
                <a:spcPct val="80000"/>
              </a:lnSpc>
              <a:buFont typeface="Wingdings" pitchFamily="2" charset="2"/>
              <a:buChar char="Ø"/>
              <a:defRPr/>
            </a:pPr>
            <a:r>
              <a:rPr lang="es-ES" sz="2000" smtClean="0"/>
              <a:t>No remuneración</a:t>
            </a:r>
          </a:p>
          <a:p>
            <a:pPr eaLnBrk="1" hangingPunct="1">
              <a:lnSpc>
                <a:spcPct val="80000"/>
              </a:lnSpc>
              <a:buFont typeface="Wingdings" pitchFamily="2" charset="2"/>
              <a:buNone/>
              <a:defRPr/>
            </a:pPr>
            <a:endParaRPr lang="es-ES" sz="1800" smtClean="0"/>
          </a:p>
          <a:p>
            <a:pPr eaLnBrk="1" hangingPunct="1">
              <a:lnSpc>
                <a:spcPct val="80000"/>
              </a:lnSpc>
              <a:buFont typeface="Wingdings" pitchFamily="2" charset="2"/>
              <a:buNone/>
              <a:defRPr/>
            </a:pPr>
            <a:endParaRPr lang="es-ES" sz="1800" smtClean="0"/>
          </a:p>
        </p:txBody>
      </p:sp>
      <p:sp>
        <p:nvSpPr>
          <p:cNvPr id="64516" name="Rectangle 4"/>
          <p:cNvSpPr>
            <a:spLocks noGrp="1" noChangeArrowheads="1"/>
          </p:cNvSpPr>
          <p:nvPr>
            <p:ph type="body" sz="half" idx="2"/>
          </p:nvPr>
        </p:nvSpPr>
        <p:spPr>
          <a:xfrm>
            <a:off x="5003800" y="1219200"/>
            <a:ext cx="3987800" cy="5162550"/>
          </a:xfrm>
        </p:spPr>
        <p:txBody>
          <a:bodyPr/>
          <a:lstStyle/>
          <a:p>
            <a:pPr marL="533400" indent="-533400" algn="ctr" eaLnBrk="1" hangingPunct="1">
              <a:lnSpc>
                <a:spcPct val="80000"/>
              </a:lnSpc>
              <a:buFont typeface="Wingdings" pitchFamily="2" charset="2"/>
              <a:buNone/>
              <a:defRPr/>
            </a:pPr>
            <a:r>
              <a:rPr lang="es-ES" sz="2000" b="1" u="sng" smtClean="0"/>
              <a:t>Efectos de Huelga</a:t>
            </a:r>
          </a:p>
          <a:p>
            <a:pPr marL="533400" indent="-533400" eaLnBrk="1" hangingPunct="1">
              <a:lnSpc>
                <a:spcPct val="80000"/>
              </a:lnSpc>
              <a:buFont typeface="Wingdings" pitchFamily="2" charset="2"/>
              <a:buChar char="Ø"/>
              <a:defRPr/>
            </a:pPr>
            <a:r>
              <a:rPr lang="es-ES" sz="2000" smtClean="0"/>
              <a:t>Suspensión Colectiva Art. 474 </a:t>
            </a:r>
          </a:p>
          <a:p>
            <a:pPr marL="533400" indent="-533400" eaLnBrk="1" hangingPunct="1">
              <a:lnSpc>
                <a:spcPct val="80000"/>
              </a:lnSpc>
              <a:buFont typeface="Wingdings" pitchFamily="2" charset="2"/>
              <a:buChar char="Ø"/>
              <a:defRPr/>
            </a:pPr>
            <a:r>
              <a:rPr lang="es-ES" sz="2000" smtClean="0"/>
              <a:t>Logros en beneficio de los trabajadores.  (trascendente)</a:t>
            </a:r>
          </a:p>
          <a:p>
            <a:pPr marL="533400" indent="-533400" eaLnBrk="1" hangingPunct="1">
              <a:lnSpc>
                <a:spcPct val="80000"/>
              </a:lnSpc>
              <a:buFont typeface="Wingdings" pitchFamily="2" charset="2"/>
              <a:buChar char="Ø"/>
              <a:defRPr/>
            </a:pPr>
            <a:r>
              <a:rPr lang="es-ES" sz="2000" smtClean="0"/>
              <a:t>No termina sino que se lo modifica</a:t>
            </a:r>
          </a:p>
          <a:p>
            <a:pPr marL="533400" indent="-533400" eaLnBrk="1" hangingPunct="1">
              <a:lnSpc>
                <a:spcPct val="80000"/>
              </a:lnSpc>
              <a:buFont typeface="Wingdings" pitchFamily="2" charset="2"/>
              <a:buNone/>
              <a:defRPr/>
            </a:pPr>
            <a:r>
              <a:rPr lang="es-ES" sz="1800" b="1" smtClean="0"/>
              <a:t>Art. 518.-  </a:t>
            </a:r>
            <a:r>
              <a:rPr lang="es-ES" sz="1600" smtClean="0"/>
              <a:t>“ La huelga sólo suspende el contrato de trabajo por todo el tiempo que ella dure, sin terminar ni extinguir los derechos y obligaciones provenientes del mismo”</a:t>
            </a:r>
          </a:p>
          <a:p>
            <a:pPr marL="533400" indent="-533400" eaLnBrk="1" hangingPunct="1">
              <a:lnSpc>
                <a:spcPct val="80000"/>
              </a:lnSpc>
              <a:buFont typeface="Wingdings" pitchFamily="2" charset="2"/>
              <a:buNone/>
              <a:defRPr/>
            </a:pPr>
            <a:endParaRPr lang="es-ES" sz="1600" u="sng" smtClean="0"/>
          </a:p>
          <a:p>
            <a:pPr marL="533400" indent="-533400" eaLnBrk="1" hangingPunct="1">
              <a:lnSpc>
                <a:spcPct val="80000"/>
              </a:lnSpc>
              <a:buFont typeface="Wingdings" pitchFamily="2" charset="2"/>
              <a:buNone/>
              <a:defRPr/>
            </a:pPr>
            <a:r>
              <a:rPr lang="es-ES" sz="2000" u="sng" smtClean="0"/>
              <a:t>Remuneración</a:t>
            </a:r>
          </a:p>
          <a:p>
            <a:pPr marL="533400" indent="-533400" eaLnBrk="1" hangingPunct="1">
              <a:lnSpc>
                <a:spcPct val="80000"/>
              </a:lnSpc>
              <a:buFont typeface="Wingdings" pitchFamily="2" charset="2"/>
              <a:buChar char="Ø"/>
              <a:defRPr/>
            </a:pPr>
            <a:r>
              <a:rPr lang="es-ES" sz="2000" smtClean="0"/>
              <a:t>El trabajador no tiene derecho a cobrar su remuneración. </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92100"/>
            <a:ext cx="8229600" cy="1104900"/>
          </a:xfrm>
        </p:spPr>
        <p:txBody>
          <a:bodyPr/>
          <a:lstStyle/>
          <a:p>
            <a:pPr eaLnBrk="1" hangingPunct="1"/>
            <a:r>
              <a:rPr lang="es-ES" sz="4000" smtClean="0"/>
              <a:t/>
            </a:r>
            <a:br>
              <a:rPr lang="es-ES" sz="4000" smtClean="0"/>
            </a:br>
            <a:r>
              <a:rPr lang="es-ES" sz="4000" smtClean="0"/>
              <a:t>Suspensión</a:t>
            </a:r>
            <a:br>
              <a:rPr lang="es-ES" sz="4000" smtClean="0"/>
            </a:br>
            <a:endParaRPr lang="es-ES" sz="4000" smtClean="0"/>
          </a:p>
        </p:txBody>
      </p:sp>
      <p:sp>
        <p:nvSpPr>
          <p:cNvPr id="65539" name="Rectangle 3"/>
          <p:cNvSpPr>
            <a:spLocks noGrp="1" noChangeArrowheads="1"/>
          </p:cNvSpPr>
          <p:nvPr>
            <p:ph type="body" idx="1"/>
          </p:nvPr>
        </p:nvSpPr>
        <p:spPr/>
        <p:txBody>
          <a:bodyPr/>
          <a:lstStyle/>
          <a:p>
            <a:pPr eaLnBrk="1" hangingPunct="1">
              <a:lnSpc>
                <a:spcPct val="80000"/>
              </a:lnSpc>
              <a:buFontTx/>
              <a:buNone/>
              <a:defRPr/>
            </a:pPr>
            <a:r>
              <a:rPr lang="es-ES" sz="2400" b="1" u="sng" smtClean="0"/>
              <a:t>Efectos de paro</a:t>
            </a:r>
          </a:p>
          <a:p>
            <a:pPr eaLnBrk="1" hangingPunct="1">
              <a:lnSpc>
                <a:spcPct val="80000"/>
              </a:lnSpc>
              <a:buFontTx/>
              <a:buNone/>
              <a:defRPr/>
            </a:pPr>
            <a:endParaRPr lang="es-ES" sz="2400" b="1" u="sng" smtClean="0"/>
          </a:p>
          <a:p>
            <a:pPr eaLnBrk="1" hangingPunct="1">
              <a:lnSpc>
                <a:spcPct val="80000"/>
              </a:lnSpc>
              <a:buFont typeface="Wingdings" pitchFamily="2" charset="2"/>
              <a:buChar char="Ø"/>
              <a:defRPr/>
            </a:pPr>
            <a:r>
              <a:rPr lang="es-ES" sz="2000" b="1" smtClean="0"/>
              <a:t>Art. 532.- “Paro es la suspensión del trabajo acordado por un empleador”. </a:t>
            </a:r>
          </a:p>
          <a:p>
            <a:pPr eaLnBrk="1" hangingPunct="1">
              <a:lnSpc>
                <a:spcPct val="80000"/>
              </a:lnSpc>
              <a:buFont typeface="Wingdings" pitchFamily="2" charset="2"/>
              <a:buChar char="Ø"/>
              <a:defRPr/>
            </a:pPr>
            <a:r>
              <a:rPr lang="es-ES" sz="2000" b="1" smtClean="0"/>
              <a:t>Solicitud al inspector de trabajo para la suspensión del trabajo.</a:t>
            </a:r>
          </a:p>
          <a:p>
            <a:pPr lvl="4" eaLnBrk="1" hangingPunct="1">
              <a:lnSpc>
                <a:spcPct val="80000"/>
              </a:lnSpc>
              <a:buFont typeface="Wingdings" pitchFamily="2" charset="2"/>
              <a:buChar char="ü"/>
              <a:defRPr/>
            </a:pPr>
            <a:r>
              <a:rPr lang="es-ES" sz="1600" b="1" smtClean="0"/>
              <a:t>Por falta de materia prima (Previsión)</a:t>
            </a:r>
          </a:p>
          <a:p>
            <a:pPr lvl="4" eaLnBrk="1" hangingPunct="1">
              <a:lnSpc>
                <a:spcPct val="80000"/>
              </a:lnSpc>
              <a:buFont typeface="Wingdings" pitchFamily="2" charset="2"/>
              <a:buChar char="ü"/>
              <a:defRPr/>
            </a:pPr>
            <a:r>
              <a:rPr lang="es-ES" sz="1600" b="1" smtClean="0"/>
              <a:t>Crisis económica general / Liquidación forzosa.</a:t>
            </a:r>
          </a:p>
          <a:p>
            <a:pPr eaLnBrk="1" hangingPunct="1">
              <a:lnSpc>
                <a:spcPct val="80000"/>
              </a:lnSpc>
              <a:buFont typeface="Wingdings" pitchFamily="2" charset="2"/>
              <a:buNone/>
              <a:defRPr/>
            </a:pPr>
            <a:r>
              <a:rPr lang="es-ES" sz="2000" u="sng" smtClean="0"/>
              <a:t>Remuneración</a:t>
            </a:r>
          </a:p>
          <a:p>
            <a:pPr eaLnBrk="1" hangingPunct="1">
              <a:lnSpc>
                <a:spcPct val="80000"/>
              </a:lnSpc>
              <a:buFont typeface="Wingdings" pitchFamily="2" charset="2"/>
              <a:buChar char="Ø"/>
              <a:defRPr/>
            </a:pPr>
            <a:r>
              <a:rPr lang="es-ES" sz="2000" b="1" smtClean="0"/>
              <a:t>No derecho a remuneración, debidamente autorizado por el tribunal.</a:t>
            </a:r>
          </a:p>
          <a:p>
            <a:pPr eaLnBrk="1" hangingPunct="1">
              <a:lnSpc>
                <a:spcPct val="80000"/>
              </a:lnSpc>
              <a:buFont typeface="Wingdings" pitchFamily="2" charset="2"/>
              <a:buChar char="Ø"/>
              <a:defRPr/>
            </a:pPr>
            <a:r>
              <a:rPr lang="es-ES" sz="2000" b="1" smtClean="0"/>
              <a:t>Terminado el paro el Empleador esta obligado a admitir a los mismos trabajadores que prestaban sus servicios.</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1066800" y="609600"/>
            <a:ext cx="7772400" cy="1676400"/>
          </a:xfrm>
        </p:spPr>
        <p:txBody>
          <a:bodyPr/>
          <a:lstStyle/>
          <a:p>
            <a:pPr eaLnBrk="1" hangingPunct="1"/>
            <a:r>
              <a:rPr lang="es-ES_tradnl" smtClean="0"/>
              <a:t>Terminación de Contrato</a:t>
            </a:r>
            <a:br>
              <a:rPr lang="es-ES_tradnl" smtClean="0"/>
            </a:br>
            <a:r>
              <a:rPr lang="es-ES_tradnl" smtClean="0"/>
              <a:t>Individual</a:t>
            </a:r>
          </a:p>
        </p:txBody>
      </p:sp>
      <p:sp>
        <p:nvSpPr>
          <p:cNvPr id="69635" name="Rectangle 3"/>
          <p:cNvSpPr>
            <a:spLocks noGrp="1" noChangeArrowheads="1"/>
          </p:cNvSpPr>
          <p:nvPr>
            <p:ph type="subTitle" idx="1"/>
          </p:nvPr>
        </p:nvSpPr>
        <p:spPr>
          <a:xfrm>
            <a:off x="1371600" y="4343400"/>
            <a:ext cx="6400800" cy="838200"/>
          </a:xfrm>
        </p:spPr>
        <p:txBody>
          <a:bodyPr/>
          <a:lstStyle/>
          <a:p>
            <a:pPr eaLnBrk="1" hangingPunct="1">
              <a:defRPr/>
            </a:pPr>
            <a:r>
              <a:rPr lang="es-ES_tradnl" smtClean="0"/>
              <a:t> Hugo Jama Aveiga</a:t>
            </a:r>
          </a:p>
        </p:txBody>
      </p:sp>
      <p:pic>
        <p:nvPicPr>
          <p:cNvPr id="61444" name="Picture 4" descr="BD05015_"/>
          <p:cNvPicPr>
            <a:picLocks noChangeAspect="1" noChangeArrowheads="1"/>
          </p:cNvPicPr>
          <p:nvPr/>
        </p:nvPicPr>
        <p:blipFill>
          <a:blip r:embed="rId3"/>
          <a:srcRect/>
          <a:stretch>
            <a:fillRect/>
          </a:stretch>
        </p:blipFill>
        <p:spPr bwMode="auto">
          <a:xfrm>
            <a:off x="4419600" y="2438400"/>
            <a:ext cx="1585913" cy="1746250"/>
          </a:xfrm>
          <a:prstGeom prst="rect">
            <a:avLst/>
          </a:prstGeom>
          <a:noFill/>
          <a:ln w="9525">
            <a:noFill/>
            <a:miter lim="800000"/>
            <a:headEnd/>
            <a:tailEnd/>
          </a:ln>
        </p:spPr>
      </p:pic>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s-ES_tradnl" smtClean="0"/>
              <a:t>Terminación de Contrato Individual</a:t>
            </a:r>
          </a:p>
        </p:txBody>
      </p:sp>
      <p:sp>
        <p:nvSpPr>
          <p:cNvPr id="72707" name="Rectangle 3"/>
          <p:cNvSpPr>
            <a:spLocks noGrp="1" noChangeArrowheads="1"/>
          </p:cNvSpPr>
          <p:nvPr>
            <p:ph type="body" idx="1"/>
          </p:nvPr>
        </p:nvSpPr>
        <p:spPr>
          <a:xfrm>
            <a:off x="1295400" y="1447800"/>
            <a:ext cx="7543800" cy="2590800"/>
          </a:xfrm>
        </p:spPr>
        <p:txBody>
          <a:bodyPr/>
          <a:lstStyle/>
          <a:p>
            <a:pPr eaLnBrk="1" hangingPunct="1">
              <a:lnSpc>
                <a:spcPct val="90000"/>
              </a:lnSpc>
              <a:buFontTx/>
              <a:buNone/>
              <a:defRPr/>
            </a:pPr>
            <a:r>
              <a:rPr lang="es-ES_tradnl" smtClean="0"/>
              <a:t>La terminación del Trabajo es el acto </a:t>
            </a:r>
          </a:p>
          <a:p>
            <a:pPr eaLnBrk="1" hangingPunct="1">
              <a:lnSpc>
                <a:spcPct val="90000"/>
              </a:lnSpc>
              <a:buFontTx/>
              <a:buNone/>
              <a:defRPr/>
            </a:pPr>
            <a:r>
              <a:rPr lang="es-ES_tradnl" smtClean="0"/>
              <a:t>en virtud del cual el vinculo contractual </a:t>
            </a:r>
          </a:p>
          <a:p>
            <a:pPr eaLnBrk="1" hangingPunct="1">
              <a:lnSpc>
                <a:spcPct val="90000"/>
              </a:lnSpc>
              <a:buFontTx/>
              <a:buNone/>
              <a:defRPr/>
            </a:pPr>
            <a:r>
              <a:rPr lang="es-ES_tradnl" smtClean="0"/>
              <a:t>entre el Empleador y el Trabajador cesan </a:t>
            </a:r>
          </a:p>
          <a:p>
            <a:pPr eaLnBrk="1" hangingPunct="1">
              <a:lnSpc>
                <a:spcPct val="90000"/>
              </a:lnSpc>
              <a:buFontTx/>
              <a:buNone/>
              <a:defRPr/>
            </a:pPr>
            <a:r>
              <a:rPr lang="es-ES_tradnl" smtClean="0"/>
              <a:t>por diversas razones contempladas en la Ley (Código de Trabajo) </a:t>
            </a:r>
          </a:p>
        </p:txBody>
      </p:sp>
      <p:pic>
        <p:nvPicPr>
          <p:cNvPr id="62468" name="Picture 4" descr="BD05015_"/>
          <p:cNvPicPr>
            <a:picLocks noChangeAspect="1" noChangeArrowheads="1"/>
          </p:cNvPicPr>
          <p:nvPr/>
        </p:nvPicPr>
        <p:blipFill>
          <a:blip r:embed="rId3"/>
          <a:srcRect/>
          <a:stretch>
            <a:fillRect/>
          </a:stretch>
        </p:blipFill>
        <p:spPr bwMode="auto">
          <a:xfrm>
            <a:off x="7558088" y="5105400"/>
            <a:ext cx="1585912" cy="1746250"/>
          </a:xfrm>
          <a:prstGeom prst="rect">
            <a:avLst/>
          </a:prstGeom>
          <a:noFill/>
          <a:ln w="9525">
            <a:noFill/>
            <a:miter lim="800000"/>
            <a:headEnd/>
            <a:tailEnd/>
          </a:ln>
        </p:spPr>
      </p:pic>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219200" y="304800"/>
            <a:ext cx="7772400" cy="2057400"/>
          </a:xfrm>
        </p:spPr>
        <p:txBody>
          <a:bodyPr/>
          <a:lstStyle/>
          <a:p>
            <a:pPr eaLnBrk="1" hangingPunct="1"/>
            <a:r>
              <a:rPr lang="es-ES_tradnl" sz="3600" smtClean="0"/>
              <a:t>Causales de Terminación del Contrato Individual de Trabajo en la Legislación Ecuatoriana</a:t>
            </a:r>
          </a:p>
        </p:txBody>
      </p:sp>
      <p:sp>
        <p:nvSpPr>
          <p:cNvPr id="73731" name="Rectangle 3"/>
          <p:cNvSpPr>
            <a:spLocks noGrp="1" noChangeArrowheads="1"/>
          </p:cNvSpPr>
          <p:nvPr>
            <p:ph type="body" idx="1"/>
          </p:nvPr>
        </p:nvSpPr>
        <p:spPr>
          <a:xfrm>
            <a:off x="1219200" y="2590800"/>
            <a:ext cx="7924800" cy="4114800"/>
          </a:xfrm>
        </p:spPr>
        <p:txBody>
          <a:bodyPr/>
          <a:lstStyle/>
          <a:p>
            <a:pPr marL="533400" indent="-533400" eaLnBrk="1" hangingPunct="1">
              <a:lnSpc>
                <a:spcPct val="90000"/>
              </a:lnSpc>
              <a:defRPr/>
            </a:pPr>
            <a:r>
              <a:rPr lang="es-ES_tradnl" sz="2800" smtClean="0"/>
              <a:t>El Art. 169 del Código de Trabajo señala las causas de terminación del contrato individual y se resume así:</a:t>
            </a:r>
          </a:p>
          <a:p>
            <a:pPr marL="914400" lvl="1" indent="-457200" eaLnBrk="1" hangingPunct="1">
              <a:lnSpc>
                <a:spcPct val="90000"/>
              </a:lnSpc>
              <a:buClr>
                <a:schemeClr val="tx1"/>
              </a:buClr>
              <a:buFontTx/>
              <a:buAutoNum type="arabicParenR"/>
              <a:defRPr/>
            </a:pPr>
            <a:r>
              <a:rPr lang="es-ES_tradnl" sz="2400" smtClean="0"/>
              <a:t>Causas Legalmente previstas en el contrato;</a:t>
            </a:r>
          </a:p>
          <a:p>
            <a:pPr marL="914400" lvl="1" indent="-457200" eaLnBrk="1" hangingPunct="1">
              <a:lnSpc>
                <a:spcPct val="90000"/>
              </a:lnSpc>
              <a:buClr>
                <a:schemeClr val="tx1"/>
              </a:buClr>
              <a:buFontTx/>
              <a:buAutoNum type="arabicParenR"/>
              <a:defRPr/>
            </a:pPr>
            <a:r>
              <a:rPr lang="es-ES_tradnl" sz="2400" smtClean="0"/>
              <a:t>Acuerdos de las partes, renuncias y aceptación;</a:t>
            </a:r>
          </a:p>
          <a:p>
            <a:pPr marL="914400" lvl="1" indent="-457200" eaLnBrk="1" hangingPunct="1">
              <a:lnSpc>
                <a:spcPct val="90000"/>
              </a:lnSpc>
              <a:buClr>
                <a:schemeClr val="tx1"/>
              </a:buClr>
              <a:buFontTx/>
              <a:buAutoNum type="arabicParenR"/>
              <a:defRPr/>
            </a:pPr>
            <a:r>
              <a:rPr lang="es-ES_tradnl" sz="2400" smtClean="0"/>
              <a:t>Conclusión de la obra, periodo de labor o servicio del contrato;</a:t>
            </a:r>
          </a:p>
          <a:p>
            <a:pPr marL="914400" lvl="1" indent="-457200" eaLnBrk="1" hangingPunct="1">
              <a:lnSpc>
                <a:spcPct val="90000"/>
              </a:lnSpc>
              <a:buClr>
                <a:schemeClr val="tx1"/>
              </a:buClr>
              <a:buFontTx/>
              <a:buAutoNum type="arabicParenR"/>
              <a:defRPr/>
            </a:pPr>
            <a:r>
              <a:rPr lang="es-ES_tradnl" sz="2400" smtClean="0"/>
              <a:t>Muerte o Incapacidad del empleador o extinción de la persona jurídica contratante;</a:t>
            </a:r>
          </a:p>
          <a:p>
            <a:pPr marL="914400" lvl="1" indent="-457200" eaLnBrk="1" hangingPunct="1">
              <a:lnSpc>
                <a:spcPct val="90000"/>
              </a:lnSpc>
              <a:buClr>
                <a:schemeClr val="tx1"/>
              </a:buClr>
              <a:buFontTx/>
              <a:buAutoNum type="arabicParenR"/>
              <a:defRPr/>
            </a:pPr>
            <a:r>
              <a:rPr lang="es-ES_tradnl" sz="2400" smtClean="0"/>
              <a:t>Muerte o incapacidad permanente y total del trabajador;</a:t>
            </a:r>
          </a:p>
          <a:p>
            <a:pPr marL="914400" lvl="1" indent="-457200" eaLnBrk="1" hangingPunct="1">
              <a:lnSpc>
                <a:spcPct val="90000"/>
              </a:lnSpc>
              <a:buClr>
                <a:schemeClr val="tx1"/>
              </a:buClr>
              <a:buFontTx/>
              <a:buAutoNum type="arabicParenR"/>
              <a:defRPr/>
            </a:pPr>
            <a:r>
              <a:rPr lang="es-ES_tradnl" sz="2400" smtClean="0"/>
              <a:t>Caso fortuito o fuerza mayor;</a:t>
            </a:r>
            <a:endParaRPr lang="es-ES_tradnl" sz="2000" smtClean="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1600200"/>
            <a:ext cx="7772400" cy="1143000"/>
          </a:xfrm>
        </p:spPr>
        <p:txBody>
          <a:bodyPr/>
          <a:lstStyle/>
          <a:p>
            <a:pPr eaLnBrk="1" hangingPunct="1"/>
            <a:r>
              <a:rPr lang="en-US" b="1" smtClean="0">
                <a:cs typeface="Times New Roman" pitchFamily="18" charset="0"/>
              </a:rPr>
              <a:t>Necesidad de proteger al hombre que trabaja:</a:t>
            </a:r>
            <a:br>
              <a:rPr lang="en-US" b="1" smtClean="0">
                <a:cs typeface="Times New Roman" pitchFamily="18" charset="0"/>
              </a:rPr>
            </a:br>
            <a:r>
              <a:rPr lang="es-ES" b="1" smtClean="0">
                <a:cs typeface="Times New Roman" pitchFamily="18" charset="0"/>
              </a:rPr>
              <a:t/>
            </a:r>
            <a:br>
              <a:rPr lang="es-ES" b="1" smtClean="0">
                <a:cs typeface="Times New Roman" pitchFamily="18" charset="0"/>
              </a:rPr>
            </a:br>
            <a:endParaRPr lang="es-ES" b="1" smtClean="0">
              <a:cs typeface="Times New Roman" pitchFamily="18" charset="0"/>
            </a:endParaRPr>
          </a:p>
        </p:txBody>
      </p:sp>
      <p:sp>
        <p:nvSpPr>
          <p:cNvPr id="12291" name="Rectangle 3"/>
          <p:cNvSpPr>
            <a:spLocks noGrp="1" noChangeArrowheads="1"/>
          </p:cNvSpPr>
          <p:nvPr>
            <p:ph type="subTitle" idx="1"/>
          </p:nvPr>
        </p:nvSpPr>
        <p:spPr>
          <a:xfrm>
            <a:off x="1371600" y="2971800"/>
            <a:ext cx="6400800" cy="1752600"/>
          </a:xfrm>
        </p:spPr>
        <p:txBody>
          <a:bodyPr/>
          <a:lstStyle/>
          <a:p>
            <a:pPr algn="just" eaLnBrk="1" hangingPunct="1">
              <a:defRPr/>
            </a:pPr>
            <a:r>
              <a:rPr lang="en-US" sz="2000" smtClean="0">
                <a:cs typeface="Times New Roman" pitchFamily="18" charset="0"/>
              </a:rPr>
              <a:t>En la época del artesano, como la actividad era eminentemente manual, el trabajador era dueño de las herramientas y utensilios del taller, ya que estos tenían un precio a su alcance.  Pero con el perfeccionamiento de los métodos de producción, se hace necesario instrumentos más costosos. Una de las consecuencias del maquinismo fue separar al trabajador de la herramienta. Desde entonces el trabajador quedo subordinado al dueño de la maquina.</a:t>
            </a:r>
          </a:p>
          <a:p>
            <a:pPr eaLnBrk="1" hangingPunct="1">
              <a:defRPr/>
            </a:pPr>
            <a:endParaRPr lang="es-ES" sz="2000" smtClean="0"/>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1219200" y="1752600"/>
            <a:ext cx="7924800" cy="5105400"/>
          </a:xfrm>
        </p:spPr>
        <p:txBody>
          <a:bodyPr/>
          <a:lstStyle/>
          <a:p>
            <a:pPr marL="990600" lvl="1" indent="-533400" eaLnBrk="1" hangingPunct="1">
              <a:buClr>
                <a:schemeClr val="tx1"/>
              </a:buClr>
              <a:buFontTx/>
              <a:buAutoNum type="arabicParenR" startAt="7"/>
              <a:defRPr/>
            </a:pPr>
            <a:r>
              <a:rPr lang="es-ES_tradnl" smtClean="0"/>
              <a:t>Por voluntad del Empleador previo visto bueno;</a:t>
            </a:r>
          </a:p>
          <a:p>
            <a:pPr marL="990600" lvl="1" indent="-533400" eaLnBrk="1" hangingPunct="1">
              <a:buClr>
                <a:schemeClr val="tx1"/>
              </a:buClr>
              <a:buFontTx/>
              <a:buAutoNum type="arabicParenR" startAt="7"/>
              <a:defRPr/>
            </a:pPr>
            <a:r>
              <a:rPr lang="es-ES_tradnl" smtClean="0"/>
              <a:t>Por voluntad del Trabajador Previo visto bueno;</a:t>
            </a:r>
          </a:p>
          <a:p>
            <a:pPr marL="990600" lvl="1" indent="-533400" eaLnBrk="1" hangingPunct="1">
              <a:buClr>
                <a:schemeClr val="tx1"/>
              </a:buClr>
              <a:buFontTx/>
              <a:buAutoNum type="arabicParenR" startAt="7"/>
              <a:defRPr/>
            </a:pPr>
            <a:r>
              <a:rPr lang="es-ES_tradnl" smtClean="0"/>
              <a:t>Por desahucio (aviso previo 30 días-empleador y 15 días – trabajador;</a:t>
            </a:r>
          </a:p>
          <a:p>
            <a:pPr marL="990600" lvl="1" indent="-533400" eaLnBrk="1" hangingPunct="1">
              <a:buClr>
                <a:schemeClr val="tx1"/>
              </a:buClr>
              <a:buFontTx/>
              <a:buAutoNum type="arabicParenR" startAt="7"/>
              <a:defRPr/>
            </a:pPr>
            <a:r>
              <a:rPr lang="es-ES_tradnl" smtClean="0"/>
              <a:t>Por despido intempestivo;</a:t>
            </a:r>
          </a:p>
          <a:p>
            <a:pPr marL="990600" lvl="1" indent="-533400" eaLnBrk="1" hangingPunct="1">
              <a:buClr>
                <a:schemeClr val="tx1"/>
              </a:buClr>
              <a:buFontTx/>
              <a:buAutoNum type="arabicParenR" startAt="7"/>
              <a:defRPr/>
            </a:pPr>
            <a:r>
              <a:rPr lang="es-ES_tradnl" smtClean="0"/>
              <a:t>Por abandono intempestivo del trabajador;</a:t>
            </a:r>
          </a:p>
          <a:p>
            <a:pPr marL="990600" lvl="1" indent="-533400" eaLnBrk="1" hangingPunct="1">
              <a:buClr>
                <a:schemeClr val="tx1"/>
              </a:buClr>
              <a:buFontTx/>
              <a:buAutoNum type="arabicParenR" startAt="7"/>
              <a:defRPr/>
            </a:pPr>
            <a:r>
              <a:rPr lang="es-ES_tradnl" smtClean="0"/>
              <a:t>Liquidación del negocio; y</a:t>
            </a:r>
          </a:p>
          <a:p>
            <a:pPr marL="990600" lvl="1" indent="-533400" eaLnBrk="1" hangingPunct="1">
              <a:buClr>
                <a:schemeClr val="tx1"/>
              </a:buClr>
              <a:buFontTx/>
              <a:buAutoNum type="arabicParenR" startAt="7"/>
              <a:defRPr/>
            </a:pPr>
            <a:r>
              <a:rPr lang="es-ES_tradnl" smtClean="0"/>
              <a:t>Cesión o enajenación de la empresa o negocio.</a:t>
            </a:r>
            <a:endParaRPr lang="es-ES_tradnl" sz="2400" smtClean="0"/>
          </a:p>
          <a:p>
            <a:pPr marL="609600" indent="-609600" eaLnBrk="1" hangingPunct="1">
              <a:buFontTx/>
              <a:buNone/>
              <a:defRPr/>
            </a:pPr>
            <a:endParaRPr lang="es-ES_tradnl" sz="2800" smtClean="0"/>
          </a:p>
        </p:txBody>
      </p:sp>
      <p:sp>
        <p:nvSpPr>
          <p:cNvPr id="64515" name="Rectangle 3"/>
          <p:cNvSpPr>
            <a:spLocks noGrp="1" noChangeArrowheads="1"/>
          </p:cNvSpPr>
          <p:nvPr>
            <p:ph type="title"/>
          </p:nvPr>
        </p:nvSpPr>
        <p:spPr>
          <a:xfrm>
            <a:off x="1143000" y="0"/>
            <a:ext cx="7772400" cy="2057400"/>
          </a:xfrm>
          <a:noFill/>
        </p:spPr>
        <p:txBody>
          <a:bodyPr/>
          <a:lstStyle/>
          <a:p>
            <a:pPr eaLnBrk="1" hangingPunct="1"/>
            <a:r>
              <a:rPr lang="es-ES_tradnl" sz="3600" smtClean="0"/>
              <a:t>Causales de Terminación del Contrato Individual de Trabajo en la Legislación Ecuatoriana</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marL="838200" indent="-838200" eaLnBrk="1" hangingPunct="1">
              <a:buFontTx/>
              <a:buAutoNum type="arabicParenR"/>
            </a:pPr>
            <a:r>
              <a:rPr lang="es-ES_tradnl" sz="3200" smtClean="0"/>
              <a:t>Causas Legalmente previstas en el contrato</a:t>
            </a:r>
            <a:r>
              <a:rPr lang="es-ES_tradnl" smtClean="0"/>
              <a:t/>
            </a:r>
            <a:br>
              <a:rPr lang="es-ES_tradnl" smtClean="0"/>
            </a:br>
            <a:endParaRPr lang="es-ES_tradnl" smtClean="0"/>
          </a:p>
        </p:txBody>
      </p:sp>
      <p:sp>
        <p:nvSpPr>
          <p:cNvPr id="75779" name="Rectangle 3"/>
          <p:cNvSpPr>
            <a:spLocks noGrp="1" noChangeArrowheads="1"/>
          </p:cNvSpPr>
          <p:nvPr>
            <p:ph type="body" idx="1"/>
          </p:nvPr>
        </p:nvSpPr>
        <p:spPr>
          <a:xfrm>
            <a:off x="1295400" y="1143000"/>
            <a:ext cx="7848600" cy="4876800"/>
          </a:xfrm>
        </p:spPr>
        <p:txBody>
          <a:bodyPr/>
          <a:lstStyle/>
          <a:p>
            <a:pPr eaLnBrk="1" hangingPunct="1">
              <a:defRPr/>
            </a:pPr>
            <a:r>
              <a:rPr lang="es-ES_tradnl" smtClean="0"/>
              <a:t>La ley al establecer esta causa de terminación del contrato individual de trabajo, no da libertad a cualquier tipo de estipulación contractual que se convengan como suficientes para concluir el vinculo jurídico, deben ser de tal orden que satisfaga el requisito de no implicar renuncia alguna de los derechos establecidos por la ley en beneficio del trabajador.</a:t>
            </a:r>
            <a:endParaRPr lang="es-ES_tradnl" sz="2800" smtClean="0"/>
          </a:p>
        </p:txBody>
      </p:sp>
      <p:pic>
        <p:nvPicPr>
          <p:cNvPr id="65540" name="Picture 4" descr="BD05015_"/>
          <p:cNvPicPr>
            <a:picLocks noChangeAspect="1" noChangeArrowheads="1"/>
          </p:cNvPicPr>
          <p:nvPr/>
        </p:nvPicPr>
        <p:blipFill>
          <a:blip r:embed="rId3"/>
          <a:srcRect/>
          <a:stretch>
            <a:fillRect/>
          </a:stretch>
        </p:blipFill>
        <p:spPr bwMode="auto">
          <a:xfrm>
            <a:off x="7558088" y="5105400"/>
            <a:ext cx="1585912" cy="1746250"/>
          </a:xfrm>
          <a:prstGeom prst="rect">
            <a:avLst/>
          </a:prstGeom>
          <a:noFill/>
          <a:ln w="9525">
            <a:noFill/>
            <a:miter lim="800000"/>
            <a:headEnd/>
            <a:tailEnd/>
          </a:ln>
        </p:spPr>
      </p:pic>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295400" y="76200"/>
            <a:ext cx="7467600" cy="1143000"/>
          </a:xfrm>
        </p:spPr>
        <p:txBody>
          <a:bodyPr/>
          <a:lstStyle/>
          <a:p>
            <a:pPr marL="838200" indent="-838200" eaLnBrk="1" hangingPunct="1">
              <a:buFontTx/>
              <a:buAutoNum type="arabicParenR" startAt="2"/>
            </a:pPr>
            <a:r>
              <a:rPr lang="es-ES_tradnl" sz="3200" smtClean="0"/>
              <a:t>Acuerdos de las partes, renuncias y aceptación</a:t>
            </a:r>
          </a:p>
        </p:txBody>
      </p:sp>
      <p:sp>
        <p:nvSpPr>
          <p:cNvPr id="76803" name="Rectangle 3"/>
          <p:cNvSpPr>
            <a:spLocks noGrp="1" noChangeArrowheads="1"/>
          </p:cNvSpPr>
          <p:nvPr>
            <p:ph type="body" idx="1"/>
          </p:nvPr>
        </p:nvSpPr>
        <p:spPr>
          <a:xfrm>
            <a:off x="1371600" y="1371600"/>
            <a:ext cx="7772400" cy="4192588"/>
          </a:xfrm>
        </p:spPr>
        <p:txBody>
          <a:bodyPr/>
          <a:lstStyle/>
          <a:p>
            <a:pPr eaLnBrk="1" hangingPunct="1">
              <a:lnSpc>
                <a:spcPct val="90000"/>
              </a:lnSpc>
              <a:defRPr/>
            </a:pPr>
            <a:r>
              <a:rPr lang="es-ES_tradnl" smtClean="0"/>
              <a:t>Es principio, aceptado en derecho que las cosas se deshacen de la misma manera en que se hacen. En el campo contractual el mutuo acuerdo que dio nacimiento a la relación es plenamente competente para dejarla sin efecto. Por esta causal ninguna de las partes debe indemnización alguna a la otra por el hecho de la terminación del mismo</a:t>
            </a:r>
          </a:p>
        </p:txBody>
      </p:sp>
      <p:pic>
        <p:nvPicPr>
          <p:cNvPr id="66564" name="Picture 4" descr="BD05015_"/>
          <p:cNvPicPr>
            <a:picLocks noChangeAspect="1" noChangeArrowheads="1"/>
          </p:cNvPicPr>
          <p:nvPr/>
        </p:nvPicPr>
        <p:blipFill>
          <a:blip r:embed="rId3"/>
          <a:srcRect/>
          <a:stretch>
            <a:fillRect/>
          </a:stretch>
        </p:blipFill>
        <p:spPr bwMode="auto">
          <a:xfrm>
            <a:off x="7413625" y="4953000"/>
            <a:ext cx="1730375" cy="1905000"/>
          </a:xfrm>
          <a:prstGeom prst="rect">
            <a:avLst/>
          </a:prstGeom>
          <a:noFill/>
          <a:ln w="9525">
            <a:noFill/>
            <a:miter lim="800000"/>
            <a:headEnd/>
            <a:tailEnd/>
          </a:ln>
        </p:spPr>
      </p:pic>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295400" y="76200"/>
            <a:ext cx="7467600" cy="1143000"/>
          </a:xfrm>
        </p:spPr>
        <p:txBody>
          <a:bodyPr/>
          <a:lstStyle/>
          <a:p>
            <a:pPr marL="838200" indent="-838200" eaLnBrk="1" hangingPunct="1">
              <a:buFontTx/>
              <a:buAutoNum type="arabicParenR" startAt="3"/>
            </a:pPr>
            <a:r>
              <a:rPr lang="es-ES_tradnl" sz="3200" smtClean="0"/>
              <a:t>Conclusión de la obra, periodo de labor o servicio del contrato</a:t>
            </a:r>
          </a:p>
        </p:txBody>
      </p:sp>
      <p:sp>
        <p:nvSpPr>
          <p:cNvPr id="77827" name="Rectangle 3"/>
          <p:cNvSpPr>
            <a:spLocks noGrp="1" noChangeArrowheads="1"/>
          </p:cNvSpPr>
          <p:nvPr>
            <p:ph type="body" idx="1"/>
          </p:nvPr>
        </p:nvSpPr>
        <p:spPr>
          <a:xfrm>
            <a:off x="1219200" y="1447800"/>
            <a:ext cx="7772400" cy="4192588"/>
          </a:xfrm>
        </p:spPr>
        <p:txBody>
          <a:bodyPr/>
          <a:lstStyle/>
          <a:p>
            <a:pPr eaLnBrk="1" hangingPunct="1">
              <a:lnSpc>
                <a:spcPct val="90000"/>
              </a:lnSpc>
              <a:defRPr/>
            </a:pPr>
            <a:r>
              <a:rPr lang="es-ES_tradnl" smtClean="0"/>
              <a:t>Conforme lo determina el Numeral 3 del Art. 169 del Código de Trabajo, la conclusión de la obra o servicio objeto del contrato, es causa de terminación del contrato de tipo laboral; así nos dice: Debemos entender por la conclusión de la obra o servicio, la ejecución de aquella determinada labor para lo que se contrato al trabajador.</a:t>
            </a:r>
          </a:p>
        </p:txBody>
      </p:sp>
      <p:pic>
        <p:nvPicPr>
          <p:cNvPr id="67588" name="Picture 4" descr="BD05015_"/>
          <p:cNvPicPr>
            <a:picLocks noChangeAspect="1" noChangeArrowheads="1"/>
          </p:cNvPicPr>
          <p:nvPr/>
        </p:nvPicPr>
        <p:blipFill>
          <a:blip r:embed="rId3"/>
          <a:srcRect/>
          <a:stretch>
            <a:fillRect/>
          </a:stretch>
        </p:blipFill>
        <p:spPr bwMode="auto">
          <a:xfrm>
            <a:off x="7558088" y="5105400"/>
            <a:ext cx="1585912" cy="1746250"/>
          </a:xfrm>
          <a:prstGeom prst="rect">
            <a:avLst/>
          </a:prstGeom>
          <a:noFill/>
          <a:ln w="9525">
            <a:noFill/>
            <a:miter lim="800000"/>
            <a:headEnd/>
            <a:tailEnd/>
          </a:ln>
        </p:spPr>
      </p:pic>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371600" y="381000"/>
            <a:ext cx="7543800" cy="1447800"/>
          </a:xfrm>
        </p:spPr>
        <p:txBody>
          <a:bodyPr/>
          <a:lstStyle/>
          <a:p>
            <a:pPr marL="838200" indent="-838200" eaLnBrk="1" hangingPunct="1">
              <a:buFontTx/>
              <a:buAutoNum type="arabicParenR" startAt="4"/>
            </a:pPr>
            <a:r>
              <a:rPr lang="es-ES_tradnl" sz="3200" smtClean="0"/>
              <a:t>Muerte o Incapacidad del empleador o extinción de la persona jurídica contratante</a:t>
            </a:r>
            <a:br>
              <a:rPr lang="es-ES_tradnl" sz="3200" smtClean="0"/>
            </a:br>
            <a:endParaRPr lang="es-ES_tradnl" sz="3200" smtClean="0"/>
          </a:p>
        </p:txBody>
      </p:sp>
      <p:sp>
        <p:nvSpPr>
          <p:cNvPr id="78851" name="Rectangle 3"/>
          <p:cNvSpPr>
            <a:spLocks noGrp="1" noChangeArrowheads="1"/>
          </p:cNvSpPr>
          <p:nvPr>
            <p:ph type="body" idx="1"/>
          </p:nvPr>
        </p:nvSpPr>
        <p:spPr>
          <a:xfrm>
            <a:off x="457200" y="2071688"/>
            <a:ext cx="8229600" cy="3948112"/>
          </a:xfrm>
        </p:spPr>
        <p:txBody>
          <a:bodyPr/>
          <a:lstStyle/>
          <a:p>
            <a:pPr marL="609600" indent="-609600" eaLnBrk="1" hangingPunct="1">
              <a:lnSpc>
                <a:spcPct val="90000"/>
              </a:lnSpc>
              <a:defRPr/>
            </a:pPr>
            <a:r>
              <a:rPr lang="es-ES_tradnl" sz="2800" smtClean="0"/>
              <a:t>Este causal de terminación del contrato individual de trabajo se encuentra prescrita en Numeral 4 del Art. 169 de nuestra Ley Laboral. La disposición prescrita contempla tres causales distintas que son:</a:t>
            </a:r>
          </a:p>
          <a:p>
            <a:pPr marL="609600" indent="-609600" eaLnBrk="1" hangingPunct="1">
              <a:lnSpc>
                <a:spcPct val="90000"/>
              </a:lnSpc>
              <a:buFont typeface="Symbol" pitchFamily="18" charset="2"/>
              <a:buAutoNum type="alphaLcParenR"/>
              <a:defRPr/>
            </a:pPr>
            <a:r>
              <a:rPr lang="es-ES_tradnl" sz="2800" smtClean="0"/>
              <a:t>Muerte del Empleador;</a:t>
            </a:r>
          </a:p>
          <a:p>
            <a:pPr marL="609600" indent="-609600" eaLnBrk="1" hangingPunct="1">
              <a:lnSpc>
                <a:spcPct val="90000"/>
              </a:lnSpc>
              <a:buFont typeface="Symbol" pitchFamily="18" charset="2"/>
              <a:buAutoNum type="alphaLcParenR"/>
              <a:defRPr/>
            </a:pPr>
            <a:r>
              <a:rPr lang="es-ES_tradnl" sz="2800" smtClean="0"/>
              <a:t>Incapacidad del Empleador (Art. 192 y 165) y ;</a:t>
            </a:r>
          </a:p>
          <a:p>
            <a:pPr marL="609600" indent="-609600" eaLnBrk="1" hangingPunct="1">
              <a:lnSpc>
                <a:spcPct val="90000"/>
              </a:lnSpc>
              <a:buFont typeface="Symbol" pitchFamily="18" charset="2"/>
              <a:buAutoNum type="alphaLcParenR"/>
              <a:defRPr/>
            </a:pPr>
            <a:r>
              <a:rPr lang="es-ES_tradnl" sz="2800" smtClean="0"/>
              <a:t>Extinción de la Persona Jurídica Contratante (Art. 193)</a:t>
            </a:r>
          </a:p>
        </p:txBody>
      </p:sp>
      <p:pic>
        <p:nvPicPr>
          <p:cNvPr id="68612" name="Picture 4" descr="BD05015_"/>
          <p:cNvPicPr>
            <a:picLocks noChangeAspect="1" noChangeArrowheads="1"/>
          </p:cNvPicPr>
          <p:nvPr/>
        </p:nvPicPr>
        <p:blipFill>
          <a:blip r:embed="rId3"/>
          <a:srcRect/>
          <a:stretch>
            <a:fillRect/>
          </a:stretch>
        </p:blipFill>
        <p:spPr bwMode="auto">
          <a:xfrm>
            <a:off x="7904163" y="5486400"/>
            <a:ext cx="1239837" cy="1365250"/>
          </a:xfrm>
          <a:prstGeom prst="rect">
            <a:avLst/>
          </a:prstGeom>
          <a:noFill/>
          <a:ln w="9525">
            <a:noFill/>
            <a:miter lim="800000"/>
            <a:headEnd/>
            <a:tailEnd/>
          </a:ln>
        </p:spPr>
      </p:pic>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447800" y="304800"/>
            <a:ext cx="7467600" cy="1752600"/>
          </a:xfrm>
        </p:spPr>
        <p:txBody>
          <a:bodyPr/>
          <a:lstStyle/>
          <a:p>
            <a:pPr marL="838200" indent="-838200" eaLnBrk="1" hangingPunct="1">
              <a:buFontTx/>
              <a:buAutoNum type="arabicParenR" startAt="5"/>
            </a:pPr>
            <a:r>
              <a:rPr lang="es-ES_tradnl" sz="3200" smtClean="0"/>
              <a:t>Muerte o incapacidad permanente y total del trabajador</a:t>
            </a:r>
            <a:endParaRPr lang="es-ES_tradnl" smtClean="0"/>
          </a:p>
        </p:txBody>
      </p:sp>
      <p:sp>
        <p:nvSpPr>
          <p:cNvPr id="79875" name="Rectangle 3"/>
          <p:cNvSpPr>
            <a:spLocks noGrp="1" noChangeArrowheads="1"/>
          </p:cNvSpPr>
          <p:nvPr>
            <p:ph type="body" idx="1"/>
          </p:nvPr>
        </p:nvSpPr>
        <p:spPr>
          <a:xfrm>
            <a:off x="1371600" y="1981200"/>
            <a:ext cx="7772400" cy="4313238"/>
          </a:xfrm>
        </p:spPr>
        <p:txBody>
          <a:bodyPr/>
          <a:lstStyle/>
          <a:p>
            <a:pPr eaLnBrk="1" hangingPunct="1">
              <a:lnSpc>
                <a:spcPct val="90000"/>
              </a:lnSpc>
              <a:defRPr/>
            </a:pPr>
            <a:r>
              <a:rPr lang="es-ES_tradnl" sz="2800" smtClean="0"/>
              <a:t>El trabajador que adquiere el compromiso de prestar servicios lícitos y personales, para los que reconoce ya expresa o tácitamente poseer la aptitud y Capacidad necesaria. A su muerte, nadie  puede reemplazarlo en el cumplimiento de  su obligación que es intransferible.</a:t>
            </a:r>
          </a:p>
          <a:p>
            <a:pPr eaLnBrk="1" hangingPunct="1">
              <a:lnSpc>
                <a:spcPct val="90000"/>
              </a:lnSpc>
              <a:defRPr/>
            </a:pPr>
            <a:r>
              <a:rPr lang="es-ES_tradnl" sz="2800" smtClean="0"/>
              <a:t>Por incapacidad total y permanente como consecuencia de riesgos de trabajo o motivos extraños a la prestación laboral, pone fin al contrato de trabajo.</a:t>
            </a:r>
          </a:p>
        </p:txBody>
      </p:sp>
      <p:pic>
        <p:nvPicPr>
          <p:cNvPr id="69636" name="Picture 4" descr="BD05015_"/>
          <p:cNvPicPr>
            <a:picLocks noChangeAspect="1" noChangeArrowheads="1"/>
          </p:cNvPicPr>
          <p:nvPr/>
        </p:nvPicPr>
        <p:blipFill>
          <a:blip r:embed="rId3"/>
          <a:srcRect/>
          <a:stretch>
            <a:fillRect/>
          </a:stretch>
        </p:blipFill>
        <p:spPr bwMode="auto">
          <a:xfrm>
            <a:off x="7904163" y="5486400"/>
            <a:ext cx="1239837" cy="1365250"/>
          </a:xfrm>
          <a:prstGeom prst="rect">
            <a:avLst/>
          </a:prstGeom>
          <a:noFill/>
          <a:ln w="9525">
            <a:noFill/>
            <a:miter lim="800000"/>
            <a:headEnd/>
            <a:tailEnd/>
          </a:ln>
        </p:spPr>
      </p:pic>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marL="838200" indent="-838200" eaLnBrk="1" hangingPunct="1">
              <a:buFontTx/>
              <a:buAutoNum type="arabicParenR" startAt="6"/>
            </a:pPr>
            <a:r>
              <a:rPr lang="es-ES_tradnl" sz="3200" smtClean="0"/>
              <a:t>Caso fortuito o fuerza mayor</a:t>
            </a:r>
          </a:p>
        </p:txBody>
      </p:sp>
      <p:sp>
        <p:nvSpPr>
          <p:cNvPr id="80899" name="Rectangle 3"/>
          <p:cNvSpPr>
            <a:spLocks noGrp="1" noChangeArrowheads="1"/>
          </p:cNvSpPr>
          <p:nvPr>
            <p:ph type="body" idx="1"/>
          </p:nvPr>
        </p:nvSpPr>
        <p:spPr/>
        <p:txBody>
          <a:bodyPr/>
          <a:lstStyle/>
          <a:p>
            <a:pPr eaLnBrk="1" hangingPunct="1">
              <a:defRPr/>
            </a:pPr>
            <a:r>
              <a:rPr lang="es-ES_tradnl" smtClean="0"/>
              <a:t>Por caso fortuito o fuerza mayor que imposibilite el trabajo, como incendio, terremoto, tempestad, explosión, plagas de campo y en general, los casos de fuerza mayor en que interviene el hombre, como la guerra; y, otro acontecimiento extraordinario que los contratantes no pudo prever o que previsto no lo pudieron evitar.</a:t>
            </a:r>
          </a:p>
        </p:txBody>
      </p:sp>
      <p:pic>
        <p:nvPicPr>
          <p:cNvPr id="70660" name="Picture 4" descr="BD05015_"/>
          <p:cNvPicPr>
            <a:picLocks noChangeAspect="1" noChangeArrowheads="1"/>
          </p:cNvPicPr>
          <p:nvPr/>
        </p:nvPicPr>
        <p:blipFill>
          <a:blip r:embed="rId3"/>
          <a:srcRect/>
          <a:stretch>
            <a:fillRect/>
          </a:stretch>
        </p:blipFill>
        <p:spPr bwMode="auto">
          <a:xfrm>
            <a:off x="7904163" y="5486400"/>
            <a:ext cx="1239837" cy="1365250"/>
          </a:xfrm>
          <a:prstGeom prst="rect">
            <a:avLst/>
          </a:prstGeom>
          <a:noFill/>
          <a:ln w="9525">
            <a:noFill/>
            <a:miter lim="800000"/>
            <a:headEnd/>
            <a:tailEnd/>
          </a:ln>
        </p:spPr>
      </p:pic>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219200" y="0"/>
            <a:ext cx="7772400" cy="1066800"/>
          </a:xfrm>
        </p:spPr>
        <p:txBody>
          <a:bodyPr/>
          <a:lstStyle/>
          <a:p>
            <a:pPr marL="838200" indent="-838200" eaLnBrk="1" hangingPunct="1">
              <a:buFontTx/>
              <a:buAutoNum type="arabicParenR" startAt="7"/>
            </a:pPr>
            <a:r>
              <a:rPr lang="es-ES_tradnl" sz="3200" smtClean="0"/>
              <a:t>Por voluntad del Empleador previo visto bueno</a:t>
            </a:r>
          </a:p>
        </p:txBody>
      </p:sp>
      <p:sp>
        <p:nvSpPr>
          <p:cNvPr id="81923" name="Rectangle 3"/>
          <p:cNvSpPr>
            <a:spLocks noGrp="1" noChangeArrowheads="1"/>
          </p:cNvSpPr>
          <p:nvPr>
            <p:ph type="body" idx="1"/>
          </p:nvPr>
        </p:nvSpPr>
        <p:spPr>
          <a:xfrm>
            <a:off x="1219200" y="1219200"/>
            <a:ext cx="7467600" cy="5638800"/>
          </a:xfrm>
        </p:spPr>
        <p:txBody>
          <a:bodyPr/>
          <a:lstStyle/>
          <a:p>
            <a:pPr marL="609600" indent="-609600" eaLnBrk="1" hangingPunct="1">
              <a:lnSpc>
                <a:spcPct val="90000"/>
              </a:lnSpc>
              <a:defRPr/>
            </a:pPr>
            <a:r>
              <a:rPr lang="es-ES_tradnl" sz="2800" smtClean="0"/>
              <a:t>Art. 172.- El empleador podrá dar por terminado el contrato de trabajo previo visto bueno en los casos siguientes:</a:t>
            </a:r>
          </a:p>
          <a:p>
            <a:pPr marL="609600" indent="-609600" eaLnBrk="1" hangingPunct="1">
              <a:lnSpc>
                <a:spcPct val="90000"/>
              </a:lnSpc>
              <a:buFont typeface="Symbol" pitchFamily="18" charset="2"/>
              <a:buAutoNum type="alphaLcParenR"/>
              <a:defRPr/>
            </a:pPr>
            <a:r>
              <a:rPr lang="es-ES_tradnl" sz="2800" smtClean="0"/>
              <a:t>Faltas de asistencia o de puntualidad o abandono de trabajo;</a:t>
            </a:r>
          </a:p>
          <a:p>
            <a:pPr marL="609600" indent="-609600" eaLnBrk="1" hangingPunct="1">
              <a:lnSpc>
                <a:spcPct val="90000"/>
              </a:lnSpc>
              <a:buFont typeface="Symbol" pitchFamily="18" charset="2"/>
              <a:buAutoNum type="alphaLcParenR"/>
              <a:defRPr/>
            </a:pPr>
            <a:r>
              <a:rPr lang="es-ES_tradnl" sz="2800" smtClean="0"/>
              <a:t>Indisciplina o desobediencia graves (Art. 45 literal “e” Reglamento Interno)</a:t>
            </a:r>
          </a:p>
          <a:p>
            <a:pPr marL="609600" indent="-609600" eaLnBrk="1" hangingPunct="1">
              <a:lnSpc>
                <a:spcPct val="90000"/>
              </a:lnSpc>
              <a:buFont typeface="Symbol" pitchFamily="18" charset="2"/>
              <a:buAutoNum type="alphaLcParenR"/>
              <a:defRPr/>
            </a:pPr>
            <a:r>
              <a:rPr lang="es-ES_tradnl" sz="2800" smtClean="0"/>
              <a:t>Falta de Probidad o conducta inmoral del Trabajador. </a:t>
            </a:r>
          </a:p>
          <a:p>
            <a:pPr marL="609600" indent="-609600" eaLnBrk="1" hangingPunct="1">
              <a:lnSpc>
                <a:spcPct val="90000"/>
              </a:lnSpc>
              <a:buFont typeface="Symbol" pitchFamily="18" charset="2"/>
              <a:buAutoNum type="alphaLcParenR"/>
              <a:defRPr/>
            </a:pPr>
            <a:r>
              <a:rPr lang="es-ES_tradnl" sz="2800" smtClean="0"/>
              <a:t>Injurias irrogadas al empleador</a:t>
            </a:r>
          </a:p>
          <a:p>
            <a:pPr marL="609600" indent="-609600" eaLnBrk="1" hangingPunct="1">
              <a:lnSpc>
                <a:spcPct val="90000"/>
              </a:lnSpc>
              <a:buFont typeface="Symbol" pitchFamily="18" charset="2"/>
              <a:buAutoNum type="alphaLcParenR"/>
              <a:defRPr/>
            </a:pPr>
            <a:r>
              <a:rPr lang="es-ES_tradnl" sz="2800" smtClean="0"/>
              <a:t>Ineptitud del Trabajador</a:t>
            </a:r>
          </a:p>
          <a:p>
            <a:pPr marL="609600" indent="-609600" eaLnBrk="1" hangingPunct="1">
              <a:lnSpc>
                <a:spcPct val="90000"/>
              </a:lnSpc>
              <a:buFont typeface="Symbol" pitchFamily="18" charset="2"/>
              <a:buAutoNum type="alphaLcParenR"/>
              <a:defRPr/>
            </a:pPr>
            <a:r>
              <a:rPr lang="es-ES_tradnl" sz="2800" smtClean="0"/>
              <a:t>Denuncia injustificada contra el empleador ante el IESS</a:t>
            </a:r>
            <a:r>
              <a:rPr lang="es-ES_tradnl" sz="1600" smtClean="0"/>
              <a:t>          </a:t>
            </a:r>
          </a:p>
        </p:txBody>
      </p:sp>
      <p:pic>
        <p:nvPicPr>
          <p:cNvPr id="71684" name="Picture 4" descr="BD05015_"/>
          <p:cNvPicPr>
            <a:picLocks noChangeAspect="1" noChangeArrowheads="1"/>
          </p:cNvPicPr>
          <p:nvPr/>
        </p:nvPicPr>
        <p:blipFill>
          <a:blip r:embed="rId3"/>
          <a:srcRect/>
          <a:stretch>
            <a:fillRect/>
          </a:stretch>
        </p:blipFill>
        <p:spPr bwMode="auto">
          <a:xfrm>
            <a:off x="8229600" y="5486400"/>
            <a:ext cx="914400" cy="1365250"/>
          </a:xfrm>
          <a:prstGeom prst="rect">
            <a:avLst/>
          </a:prstGeom>
          <a:noFill/>
          <a:ln w="9525">
            <a:noFill/>
            <a:miter lim="800000"/>
            <a:headEnd/>
            <a:tailEnd/>
          </a:ln>
        </p:spPr>
      </p:pic>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marL="838200" indent="-838200" eaLnBrk="1" hangingPunct="1">
              <a:buFontTx/>
              <a:buAutoNum type="arabicParenR" startAt="8"/>
            </a:pPr>
            <a:r>
              <a:rPr lang="es-ES_tradnl" sz="3600" smtClean="0"/>
              <a:t>Por voluntad del Trabajador Previo visto bueno</a:t>
            </a:r>
          </a:p>
        </p:txBody>
      </p:sp>
      <p:sp>
        <p:nvSpPr>
          <p:cNvPr id="82947" name="Rectangle 3"/>
          <p:cNvSpPr>
            <a:spLocks noGrp="1" noChangeArrowheads="1"/>
          </p:cNvSpPr>
          <p:nvPr>
            <p:ph type="body" idx="1"/>
          </p:nvPr>
        </p:nvSpPr>
        <p:spPr/>
        <p:txBody>
          <a:bodyPr/>
          <a:lstStyle/>
          <a:p>
            <a:pPr marL="609600" indent="-609600" eaLnBrk="1" hangingPunct="1">
              <a:defRPr/>
            </a:pPr>
            <a:r>
              <a:rPr lang="es-ES_tradnl" smtClean="0"/>
              <a:t>Esta forma de terminación de contempla algunas causales</a:t>
            </a:r>
          </a:p>
          <a:p>
            <a:pPr marL="609600" indent="-609600" eaLnBrk="1" hangingPunct="1">
              <a:buFont typeface="Symbol" pitchFamily="18" charset="2"/>
              <a:buAutoNum type="alphaLcParenR"/>
              <a:defRPr/>
            </a:pPr>
            <a:r>
              <a:rPr lang="es-ES_tradnl" smtClean="0"/>
              <a:t>Injurias irrogadas al trabajador (Art. 173 y Art. 42)</a:t>
            </a:r>
          </a:p>
          <a:p>
            <a:pPr marL="609600" indent="-609600" eaLnBrk="1" hangingPunct="1">
              <a:buFont typeface="Symbol" pitchFamily="18" charset="2"/>
              <a:buAutoNum type="alphaLcParenR"/>
              <a:defRPr/>
            </a:pPr>
            <a:r>
              <a:rPr lang="es-ES_tradnl" smtClean="0"/>
              <a:t>Falta de Pago o disminución de la remuneración (Art. 42)</a:t>
            </a:r>
          </a:p>
          <a:p>
            <a:pPr marL="609600" indent="-609600" eaLnBrk="1" hangingPunct="1">
              <a:buFont typeface="Symbol" pitchFamily="18" charset="2"/>
              <a:buAutoNum type="alphaLcParenR"/>
              <a:defRPr/>
            </a:pPr>
            <a:r>
              <a:rPr lang="es-ES_tradnl" smtClean="0"/>
              <a:t>Exigencia de una Labor distinta a la convenida (Art. 192)</a:t>
            </a:r>
          </a:p>
        </p:txBody>
      </p:sp>
      <p:pic>
        <p:nvPicPr>
          <p:cNvPr id="72708" name="Picture 4" descr="BD05015_"/>
          <p:cNvPicPr>
            <a:picLocks noChangeAspect="1" noChangeArrowheads="1"/>
          </p:cNvPicPr>
          <p:nvPr/>
        </p:nvPicPr>
        <p:blipFill>
          <a:blip r:embed="rId3"/>
          <a:srcRect/>
          <a:stretch>
            <a:fillRect/>
          </a:stretch>
        </p:blipFill>
        <p:spPr bwMode="auto">
          <a:xfrm>
            <a:off x="7904163" y="5486400"/>
            <a:ext cx="1239837" cy="1365250"/>
          </a:xfrm>
          <a:prstGeom prst="rect">
            <a:avLst/>
          </a:prstGeom>
          <a:noFill/>
          <a:ln w="9525">
            <a:noFill/>
            <a:miter lim="800000"/>
            <a:headEnd/>
            <a:tailEnd/>
          </a:ln>
        </p:spPr>
      </p:pic>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marL="838200" indent="-838200" eaLnBrk="1" hangingPunct="1">
              <a:buFontTx/>
              <a:buAutoNum type="arabicParenR" startAt="9"/>
            </a:pPr>
            <a:r>
              <a:rPr lang="es-ES_tradnl" sz="3200" smtClean="0"/>
              <a:t>Por desahucio (aviso previo 30 días-empleador y 15 días – trabajador</a:t>
            </a:r>
            <a:r>
              <a:rPr lang="es-ES_tradnl" smtClean="0"/>
              <a:t> </a:t>
            </a:r>
          </a:p>
        </p:txBody>
      </p:sp>
      <p:sp>
        <p:nvSpPr>
          <p:cNvPr id="83971" name="Rectangle 3"/>
          <p:cNvSpPr>
            <a:spLocks noGrp="1" noChangeArrowheads="1"/>
          </p:cNvSpPr>
          <p:nvPr>
            <p:ph type="body" idx="1"/>
          </p:nvPr>
        </p:nvSpPr>
        <p:spPr>
          <a:xfrm>
            <a:off x="1143000" y="1600200"/>
            <a:ext cx="7772400" cy="2286000"/>
          </a:xfrm>
        </p:spPr>
        <p:txBody>
          <a:bodyPr/>
          <a:lstStyle/>
          <a:p>
            <a:pPr eaLnBrk="1" hangingPunct="1">
              <a:defRPr/>
            </a:pPr>
            <a:r>
              <a:rPr lang="es-ES_tradnl" smtClean="0"/>
              <a:t>Art. 184 del Código de Trabajo, desahucio es el aviso con el que una de las partes hacen saber a la otra que su voluntad es la de dar por terminado al contrato.</a:t>
            </a:r>
          </a:p>
        </p:txBody>
      </p:sp>
      <p:pic>
        <p:nvPicPr>
          <p:cNvPr id="73732" name="Picture 4" descr="BD05015_"/>
          <p:cNvPicPr>
            <a:picLocks noChangeAspect="1" noChangeArrowheads="1"/>
          </p:cNvPicPr>
          <p:nvPr/>
        </p:nvPicPr>
        <p:blipFill>
          <a:blip r:embed="rId3"/>
          <a:srcRect/>
          <a:stretch>
            <a:fillRect/>
          </a:stretch>
        </p:blipFill>
        <p:spPr bwMode="auto">
          <a:xfrm>
            <a:off x="7904163" y="5486400"/>
            <a:ext cx="1239837" cy="1365250"/>
          </a:xfrm>
          <a:prstGeom prst="rect">
            <a:avLst/>
          </a:prstGeom>
          <a:noFill/>
          <a:ln w="9525">
            <a:noFill/>
            <a:miter lim="800000"/>
            <a:headEnd/>
            <a:tailEnd/>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171700"/>
            <a:ext cx="7772400" cy="942975"/>
          </a:xfrm>
        </p:spPr>
        <p:txBody>
          <a:bodyPr/>
          <a:lstStyle/>
          <a:p>
            <a:pPr eaLnBrk="1" hangingPunct="1"/>
            <a:r>
              <a:rPr lang="en-US" b="1" smtClean="0">
                <a:cs typeface="Times New Roman" pitchFamily="18" charset="0"/>
              </a:rPr>
              <a:t>Influjo del maquinismo en el campo social</a:t>
            </a:r>
            <a:br>
              <a:rPr lang="en-US" b="1" smtClean="0">
                <a:cs typeface="Times New Roman" pitchFamily="18" charset="0"/>
              </a:rPr>
            </a:br>
            <a:endParaRPr lang="es-ES" b="1" smtClean="0">
              <a:cs typeface="Times New Roman" pitchFamily="18" charset="0"/>
            </a:endParaRPr>
          </a:p>
        </p:txBody>
      </p:sp>
      <p:sp>
        <p:nvSpPr>
          <p:cNvPr id="13315" name="Rectangle 3"/>
          <p:cNvSpPr>
            <a:spLocks noGrp="1" noChangeArrowheads="1"/>
          </p:cNvSpPr>
          <p:nvPr>
            <p:ph type="subTitle" idx="1"/>
          </p:nvPr>
        </p:nvSpPr>
        <p:spPr>
          <a:xfrm>
            <a:off x="1371600" y="3505200"/>
            <a:ext cx="6400800" cy="1752600"/>
          </a:xfrm>
        </p:spPr>
        <p:txBody>
          <a:bodyPr/>
          <a:lstStyle/>
          <a:p>
            <a:pPr algn="just" eaLnBrk="1" hangingPunct="1">
              <a:defRPr/>
            </a:pPr>
            <a:r>
              <a:rPr lang="es-ES" sz="2000" smtClean="0">
                <a:cs typeface="Times New Roman" pitchFamily="18" charset="0"/>
              </a:rPr>
              <a:t>Por otro lado, el maquinismo determine un aumento en la producción de tal manera que la oferta fue superior a la demanda, es decir que la situación anterior sufrió en este caso una reversión. </a:t>
            </a:r>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marL="838200" indent="-838200" eaLnBrk="1" hangingPunct="1">
              <a:buFontTx/>
              <a:buAutoNum type="arabicParenR" startAt="10"/>
            </a:pPr>
            <a:r>
              <a:rPr lang="es-ES_tradnl" smtClean="0"/>
              <a:t>Por despido intempestivo</a:t>
            </a:r>
          </a:p>
        </p:txBody>
      </p:sp>
      <p:sp>
        <p:nvSpPr>
          <p:cNvPr id="84995" name="Rectangle 3"/>
          <p:cNvSpPr>
            <a:spLocks noGrp="1" noChangeArrowheads="1"/>
          </p:cNvSpPr>
          <p:nvPr>
            <p:ph type="body" idx="1"/>
          </p:nvPr>
        </p:nvSpPr>
        <p:spPr>
          <a:xfrm>
            <a:off x="457200" y="1905000"/>
            <a:ext cx="8229600" cy="3208338"/>
          </a:xfrm>
        </p:spPr>
        <p:txBody>
          <a:bodyPr/>
          <a:lstStyle/>
          <a:p>
            <a:pPr eaLnBrk="1" hangingPunct="1">
              <a:defRPr/>
            </a:pPr>
            <a:r>
              <a:rPr lang="es-ES_tradnl" smtClean="0"/>
              <a:t>Si el empleador toma la decisión de despedir intempestivamente al trabajador,el contratante estará obligado a Indemnizar por despido intempestivo de acuerdo al Art. 188 del Código de Trabajo.</a:t>
            </a:r>
          </a:p>
        </p:txBody>
      </p:sp>
      <p:pic>
        <p:nvPicPr>
          <p:cNvPr id="74756" name="Picture 4" descr="BD05015_"/>
          <p:cNvPicPr>
            <a:picLocks noChangeAspect="1" noChangeArrowheads="1"/>
          </p:cNvPicPr>
          <p:nvPr/>
        </p:nvPicPr>
        <p:blipFill>
          <a:blip r:embed="rId3"/>
          <a:srcRect/>
          <a:stretch>
            <a:fillRect/>
          </a:stretch>
        </p:blipFill>
        <p:spPr bwMode="auto">
          <a:xfrm>
            <a:off x="7904163" y="5486400"/>
            <a:ext cx="1239837" cy="1365250"/>
          </a:xfrm>
          <a:prstGeom prst="rect">
            <a:avLst/>
          </a:prstGeom>
          <a:noFill/>
          <a:ln w="9525">
            <a:noFill/>
            <a:miter lim="800000"/>
            <a:headEnd/>
            <a:tailEnd/>
          </a:ln>
        </p:spPr>
      </p:pic>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marL="838200" indent="-838200" eaLnBrk="1" hangingPunct="1">
              <a:buFontTx/>
              <a:buAutoNum type="arabicParenR" startAt="11"/>
            </a:pPr>
            <a:r>
              <a:rPr lang="es-ES_tradnl" sz="3600" smtClean="0"/>
              <a:t>Por abandono intempestivo del trabajador </a:t>
            </a:r>
          </a:p>
        </p:txBody>
      </p:sp>
      <p:sp>
        <p:nvSpPr>
          <p:cNvPr id="86019" name="Rectangle 3"/>
          <p:cNvSpPr>
            <a:spLocks noGrp="1" noChangeArrowheads="1"/>
          </p:cNvSpPr>
          <p:nvPr>
            <p:ph type="body" idx="1"/>
          </p:nvPr>
        </p:nvSpPr>
        <p:spPr/>
        <p:txBody>
          <a:bodyPr/>
          <a:lstStyle/>
          <a:p>
            <a:pPr eaLnBrk="1" hangingPunct="1">
              <a:defRPr/>
            </a:pPr>
            <a:r>
              <a:rPr lang="es-ES_tradnl" smtClean="0"/>
              <a:t>De acuerdo al Art. 172 del Código de trabajo literal 1, se dará por terminado el contrato del trabajador, cuando este abandone su trabajo por un tiempo mayor a tres días consecutivos, sin causa justa y siempre que dicha causal se haya producido dentro de un periodo mensual de labor.</a:t>
            </a:r>
          </a:p>
        </p:txBody>
      </p:sp>
      <p:pic>
        <p:nvPicPr>
          <p:cNvPr id="75780" name="Picture 4" descr="BD05015_"/>
          <p:cNvPicPr>
            <a:picLocks noChangeAspect="1" noChangeArrowheads="1"/>
          </p:cNvPicPr>
          <p:nvPr/>
        </p:nvPicPr>
        <p:blipFill>
          <a:blip r:embed="rId3"/>
          <a:srcRect/>
          <a:stretch>
            <a:fillRect/>
          </a:stretch>
        </p:blipFill>
        <p:spPr bwMode="auto">
          <a:xfrm>
            <a:off x="7904163" y="5486400"/>
            <a:ext cx="1239837" cy="1365250"/>
          </a:xfrm>
          <a:prstGeom prst="rect">
            <a:avLst/>
          </a:prstGeom>
          <a:noFill/>
          <a:ln w="9525">
            <a:noFill/>
            <a:miter lim="800000"/>
            <a:headEnd/>
            <a:tailEnd/>
          </a:ln>
        </p:spPr>
      </p:pic>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marL="838200" indent="-838200" eaLnBrk="1" hangingPunct="1">
              <a:buFontTx/>
              <a:buAutoNum type="arabicParenR" startAt="12"/>
            </a:pPr>
            <a:r>
              <a:rPr lang="es-ES_tradnl" sz="3200" smtClean="0"/>
              <a:t>Liquidación del negocio </a:t>
            </a:r>
          </a:p>
        </p:txBody>
      </p:sp>
      <p:sp>
        <p:nvSpPr>
          <p:cNvPr id="87043" name="Rectangle 3"/>
          <p:cNvSpPr>
            <a:spLocks noGrp="1" noChangeArrowheads="1"/>
          </p:cNvSpPr>
          <p:nvPr>
            <p:ph type="body" idx="1"/>
          </p:nvPr>
        </p:nvSpPr>
        <p:spPr>
          <a:xfrm>
            <a:off x="457200" y="1905000"/>
            <a:ext cx="8229600" cy="2441575"/>
          </a:xfrm>
        </p:spPr>
        <p:txBody>
          <a:bodyPr/>
          <a:lstStyle/>
          <a:p>
            <a:pPr eaLnBrk="1" hangingPunct="1">
              <a:defRPr/>
            </a:pPr>
            <a:r>
              <a:rPr lang="es-ES_tradnl" smtClean="0"/>
              <a:t>De acuerdo al Art.. 193. Los empleadores que fueren a liquidar definitivamente sus negocios darán aviso a los trabajadores con anticipación de un mes, y este anuncio surtirá los mismos efectos que el desahucio. </a:t>
            </a:r>
          </a:p>
        </p:txBody>
      </p:sp>
      <p:pic>
        <p:nvPicPr>
          <p:cNvPr id="76804" name="Picture 4" descr="BD05015_"/>
          <p:cNvPicPr>
            <a:picLocks noChangeAspect="1" noChangeArrowheads="1"/>
          </p:cNvPicPr>
          <p:nvPr/>
        </p:nvPicPr>
        <p:blipFill>
          <a:blip r:embed="rId3"/>
          <a:srcRect/>
          <a:stretch>
            <a:fillRect/>
          </a:stretch>
        </p:blipFill>
        <p:spPr bwMode="auto">
          <a:xfrm>
            <a:off x="7904163" y="5486400"/>
            <a:ext cx="1239837" cy="1365250"/>
          </a:xfrm>
          <a:prstGeom prst="rect">
            <a:avLst/>
          </a:prstGeom>
          <a:noFill/>
          <a:ln w="9525">
            <a:noFill/>
            <a:miter lim="800000"/>
            <a:headEnd/>
            <a:tailEnd/>
          </a:ln>
        </p:spPr>
      </p:pic>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371600" y="152400"/>
            <a:ext cx="7772400" cy="1143000"/>
          </a:xfrm>
        </p:spPr>
        <p:txBody>
          <a:bodyPr/>
          <a:lstStyle/>
          <a:p>
            <a:pPr eaLnBrk="1" hangingPunct="1"/>
            <a:r>
              <a:rPr lang="es-ES_tradnl" smtClean="0"/>
              <a:t>Cesión o enajenación de la empresa o negocio </a:t>
            </a:r>
          </a:p>
        </p:txBody>
      </p:sp>
      <p:sp>
        <p:nvSpPr>
          <p:cNvPr id="88067" name="Rectangle 3"/>
          <p:cNvSpPr>
            <a:spLocks noChangeArrowheads="1"/>
          </p:cNvSpPr>
          <p:nvPr/>
        </p:nvSpPr>
        <p:spPr bwMode="auto">
          <a:xfrm>
            <a:off x="1219200" y="1600200"/>
            <a:ext cx="7772400" cy="4495800"/>
          </a:xfrm>
          <a:prstGeom prst="rect">
            <a:avLst/>
          </a:prstGeom>
          <a:noFill/>
          <a:ln w="12700" cap="sq">
            <a:noFill/>
            <a:miter lim="800000"/>
            <a:headEnd type="none" w="sm" len="sm"/>
            <a:tailEnd type="none" w="sm" len="sm"/>
          </a:ln>
          <a:effectLst/>
        </p:spPr>
        <p:txBody>
          <a:bodyPr/>
          <a:lstStyle/>
          <a:p>
            <a:pPr marL="342900" indent="-342900">
              <a:buClr>
                <a:schemeClr val="tx2"/>
              </a:buClr>
              <a:buSzPct val="90000"/>
              <a:buFont typeface="Symbol" pitchFamily="18" charset="2"/>
              <a:buChar char="¨"/>
              <a:defRPr/>
            </a:pPr>
            <a:r>
              <a:rPr lang="es-ES_tradnl">
                <a:latin typeface="Times New Roman" pitchFamily="18" charset="0"/>
              </a:rPr>
              <a:t>Se dará por terminado un contrato cuando la empresa o negocio cese en sus funciones ó sea enajenada (Vendida-alquilada-donada) </a:t>
            </a:r>
          </a:p>
        </p:txBody>
      </p:sp>
      <p:pic>
        <p:nvPicPr>
          <p:cNvPr id="77828" name="Picture 4" descr="BD05015_"/>
          <p:cNvPicPr>
            <a:picLocks noChangeAspect="1" noChangeArrowheads="1"/>
          </p:cNvPicPr>
          <p:nvPr/>
        </p:nvPicPr>
        <p:blipFill>
          <a:blip r:embed="rId3"/>
          <a:srcRect/>
          <a:stretch>
            <a:fillRect/>
          </a:stretch>
        </p:blipFill>
        <p:spPr bwMode="auto">
          <a:xfrm>
            <a:off x="7904163" y="5486400"/>
            <a:ext cx="1239837" cy="1365250"/>
          </a:xfrm>
          <a:prstGeom prst="rect">
            <a:avLst/>
          </a:prstGeom>
          <a:noFill/>
          <a:ln w="9525">
            <a:noFill/>
            <a:miter lim="800000"/>
            <a:headEnd/>
            <a:tailEnd/>
          </a:ln>
        </p:spPr>
      </p:pic>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s-ES_tradnl" sz="3600" smtClean="0"/>
              <a:t>ESTABILIDAD LABORAL</a:t>
            </a:r>
            <a:endParaRPr lang="es-ES_tradnl" smtClean="0"/>
          </a:p>
        </p:txBody>
      </p:sp>
      <p:sp>
        <p:nvSpPr>
          <p:cNvPr id="89091" name="Rectangle 3"/>
          <p:cNvSpPr>
            <a:spLocks noGrp="1" noChangeArrowheads="1"/>
          </p:cNvSpPr>
          <p:nvPr>
            <p:ph type="body" idx="1"/>
          </p:nvPr>
        </p:nvSpPr>
        <p:spPr/>
        <p:txBody>
          <a:bodyPr/>
          <a:lstStyle/>
          <a:p>
            <a:pPr eaLnBrk="1" hangingPunct="1">
              <a:buFontTx/>
              <a:buNone/>
              <a:defRPr/>
            </a:pPr>
            <a:r>
              <a:rPr lang="es-ES_tradnl" sz="3000" smtClean="0"/>
              <a:t>8.4. EL VISTO BUENO</a:t>
            </a:r>
            <a:endParaRPr lang="es-ES_tradnl" smtClean="0"/>
          </a:p>
          <a:p>
            <a:pPr eaLnBrk="1" hangingPunct="1">
              <a:buFontTx/>
              <a:buNone/>
              <a:defRPr/>
            </a:pPr>
            <a:r>
              <a:rPr lang="es-ES" sz="2600" smtClean="0"/>
              <a:t>Es la resolución dictada por la autoridad administrativa del trabajo –Director, subdirector, Inspector o subinspector del trabajo-; por medio del cual, se autoriza al empleador o trabajador dar por terminada legalmente las relaciones contractuales de trabajo, siempre que ocurran y se comprueben las causales convocadas y que ameriten la indispensable ruptura del vinculo jurídico laboral.</a:t>
            </a:r>
          </a:p>
          <a:p>
            <a:pPr eaLnBrk="1" hangingPunct="1">
              <a:buFontTx/>
              <a:buNone/>
              <a:defRPr/>
            </a:pPr>
            <a:endParaRPr lang="es-ES_tradnl" smtClean="0"/>
          </a:p>
        </p:txBody>
      </p:sp>
    </p:spTree>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s-ES_tradnl" sz="3600" smtClean="0"/>
              <a:t>EL VISTO BUENO</a:t>
            </a:r>
            <a:endParaRPr lang="es-ES_tradnl" smtClean="0"/>
          </a:p>
        </p:txBody>
      </p:sp>
      <p:sp>
        <p:nvSpPr>
          <p:cNvPr id="90115" name="Rectangle 3"/>
          <p:cNvSpPr>
            <a:spLocks noGrp="1" noChangeArrowheads="1"/>
          </p:cNvSpPr>
          <p:nvPr>
            <p:ph type="body" idx="1"/>
          </p:nvPr>
        </p:nvSpPr>
        <p:spPr/>
        <p:txBody>
          <a:bodyPr/>
          <a:lstStyle/>
          <a:p>
            <a:pPr eaLnBrk="1" hangingPunct="1">
              <a:lnSpc>
                <a:spcPct val="80000"/>
              </a:lnSpc>
              <a:buFontTx/>
              <a:buNone/>
              <a:defRPr/>
            </a:pPr>
            <a:r>
              <a:rPr lang="es-ES" sz="3100" smtClean="0"/>
              <a:t>Según el Inc. 1, del Art. 183 del código de trabajo, las causales deben ser calificadas por el </a:t>
            </a:r>
            <a:r>
              <a:rPr lang="es-ES" sz="3100" smtClean="0">
                <a:solidFill>
                  <a:srgbClr val="006600"/>
                </a:solidFill>
              </a:rPr>
              <a:t>inspector de</a:t>
            </a:r>
            <a:r>
              <a:rPr lang="es-ES" sz="3100" smtClean="0"/>
              <a:t> </a:t>
            </a:r>
            <a:r>
              <a:rPr lang="es-ES" sz="3100" smtClean="0">
                <a:solidFill>
                  <a:srgbClr val="006600"/>
                </a:solidFill>
              </a:rPr>
              <a:t>trabajo</a:t>
            </a:r>
            <a:r>
              <a:rPr lang="es-ES" sz="3100" smtClean="0"/>
              <a:t>, quien concederá o negara el visto bueno a la causa alegada; pero como todo acto jurídico para que surta efectos deseados requiera seguir un tramite legal preestablecido, nuestro legislado nos ha señalado los pasos a darse, siendo los mismos aquellos que nos señalan el Art. 618 del estatuto laboral que dice:</a:t>
            </a:r>
            <a:endParaRPr lang="es-ES_tradnl" sz="3100" smtClean="0"/>
          </a:p>
        </p:txBody>
      </p:sp>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s-ES_tradnl" sz="3600" smtClean="0"/>
              <a:t>EL VISTO BUENO</a:t>
            </a:r>
            <a:endParaRPr lang="es-ES_tradnl" smtClean="0"/>
          </a:p>
        </p:txBody>
      </p:sp>
      <p:sp>
        <p:nvSpPr>
          <p:cNvPr id="92163" name="Rectangle 3"/>
          <p:cNvSpPr>
            <a:spLocks noGrp="1" noChangeArrowheads="1"/>
          </p:cNvSpPr>
          <p:nvPr>
            <p:ph type="body" idx="1"/>
          </p:nvPr>
        </p:nvSpPr>
        <p:spPr/>
        <p:txBody>
          <a:bodyPr/>
          <a:lstStyle/>
          <a:p>
            <a:pPr eaLnBrk="1" hangingPunct="1">
              <a:buFontTx/>
              <a:buNone/>
              <a:defRPr/>
            </a:pPr>
            <a:r>
              <a:rPr lang="es-ES" sz="2600" b="1" smtClean="0"/>
              <a:t>PROCEDIMIENTO</a:t>
            </a:r>
          </a:p>
          <a:p>
            <a:pPr eaLnBrk="1" hangingPunct="1">
              <a:buFontTx/>
              <a:buNone/>
              <a:defRPr/>
            </a:pPr>
            <a:r>
              <a:rPr lang="es-ES" sz="2600" smtClean="0"/>
              <a:t>Aplicando el Art.618(Solicitud del visto bueno),desde un punto de vista procesal, podemos extraer los siguientes requisitos para que pueda emitirse una resolución del visto bueno; estos son</a:t>
            </a:r>
            <a:r>
              <a:rPr lang="es-ES" smtClean="0"/>
              <a:t>:</a:t>
            </a:r>
            <a:endParaRPr lang="es-ES_tradnl" smtClean="0"/>
          </a:p>
        </p:txBody>
      </p:sp>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s-ES_tradnl" sz="3600" smtClean="0"/>
              <a:t>EL VISTO BUENO</a:t>
            </a:r>
            <a:endParaRPr lang="es-ES_tradnl" smtClean="0"/>
          </a:p>
        </p:txBody>
      </p:sp>
      <p:sp>
        <p:nvSpPr>
          <p:cNvPr id="93187" name="Rectangle 3"/>
          <p:cNvSpPr>
            <a:spLocks noGrp="1" noChangeArrowheads="1"/>
          </p:cNvSpPr>
          <p:nvPr>
            <p:ph type="body" idx="1"/>
          </p:nvPr>
        </p:nvSpPr>
        <p:spPr/>
        <p:txBody>
          <a:bodyPr/>
          <a:lstStyle/>
          <a:p>
            <a:pPr eaLnBrk="1" hangingPunct="1">
              <a:defRPr/>
            </a:pPr>
            <a:r>
              <a:rPr lang="es-ES_tradnl" sz="2600" smtClean="0">
                <a:solidFill>
                  <a:srgbClr val="006600"/>
                </a:solidFill>
              </a:rPr>
              <a:t>Solicitud:</a:t>
            </a:r>
            <a:r>
              <a:rPr lang="es-ES_tradnl" sz="2600" smtClean="0"/>
              <a:t> </a:t>
            </a:r>
            <a:r>
              <a:rPr lang="es-ES" sz="2600" smtClean="0"/>
              <a:t>El empleador o trabajador que se creyera asistido del derecho para dar por terminado el vinculo laboral, concurrirá ante el inspector de trabajo, a quien presentara su solicitud la que formalmente debe reunir los requisitos de una demanda.</a:t>
            </a:r>
            <a:endParaRPr lang="es-ES_tradnl" smtClean="0"/>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s-ES_tradnl" sz="3600" smtClean="0"/>
              <a:t>EL VISTO BUENO</a:t>
            </a:r>
            <a:endParaRPr lang="es-ES_tradnl" smtClean="0"/>
          </a:p>
        </p:txBody>
      </p:sp>
      <p:sp>
        <p:nvSpPr>
          <p:cNvPr id="94211" name="Rectangle 3"/>
          <p:cNvSpPr>
            <a:spLocks noGrp="1" noChangeArrowheads="1"/>
          </p:cNvSpPr>
          <p:nvPr>
            <p:ph type="body" idx="1"/>
          </p:nvPr>
        </p:nvSpPr>
        <p:spPr/>
        <p:txBody>
          <a:bodyPr/>
          <a:lstStyle/>
          <a:p>
            <a:pPr eaLnBrk="1" hangingPunct="1">
              <a:lnSpc>
                <a:spcPct val="90000"/>
              </a:lnSpc>
              <a:defRPr/>
            </a:pPr>
            <a:r>
              <a:rPr lang="es-ES_tradnl" sz="2600" smtClean="0">
                <a:solidFill>
                  <a:srgbClr val="006600"/>
                </a:solidFill>
              </a:rPr>
              <a:t>Notificación</a:t>
            </a:r>
            <a:r>
              <a:rPr lang="es-ES" sz="2600" b="1" smtClean="0">
                <a:solidFill>
                  <a:srgbClr val="006600"/>
                </a:solidFill>
              </a:rPr>
              <a:t>:</a:t>
            </a:r>
            <a:r>
              <a:rPr lang="es-ES" sz="2600" b="1" smtClean="0"/>
              <a:t> </a:t>
            </a:r>
            <a:r>
              <a:rPr lang="es-ES" sz="2600" smtClean="0"/>
              <a:t>Luego de aceptar a tramite la petición, la autoridad de trabajo, dispondrá se notifique a la contraparte dentro de 24 horas, concediéndole 2 días para que conteste.</a:t>
            </a:r>
          </a:p>
          <a:p>
            <a:pPr eaLnBrk="1" hangingPunct="1">
              <a:lnSpc>
                <a:spcPct val="90000"/>
              </a:lnSpc>
              <a:buFontTx/>
              <a:buNone/>
              <a:defRPr/>
            </a:pPr>
            <a:endParaRPr lang="es-ES" sz="2600" smtClean="0"/>
          </a:p>
          <a:p>
            <a:pPr eaLnBrk="1" hangingPunct="1">
              <a:lnSpc>
                <a:spcPct val="90000"/>
              </a:lnSpc>
              <a:defRPr/>
            </a:pPr>
            <a:r>
              <a:rPr lang="es-ES" sz="2600" smtClean="0">
                <a:solidFill>
                  <a:srgbClr val="006600"/>
                </a:solidFill>
              </a:rPr>
              <a:t>La contestacion:</a:t>
            </a:r>
            <a:r>
              <a:rPr lang="es-ES" sz="2600" smtClean="0"/>
              <a:t> La parte afectada se encuentra en plena libertad de presentar o no su contestación a la causa que se le imputa ya allanándose o defendiéndose de lo que constituirá materia de investigación</a:t>
            </a:r>
            <a:r>
              <a:rPr lang="es-ES" smtClean="0"/>
              <a:t>.</a:t>
            </a:r>
          </a:p>
          <a:p>
            <a:pPr eaLnBrk="1" hangingPunct="1">
              <a:lnSpc>
                <a:spcPct val="90000"/>
              </a:lnSpc>
              <a:defRPr/>
            </a:pPr>
            <a:endParaRPr lang="es-ES" sz="2600" smtClean="0"/>
          </a:p>
          <a:p>
            <a:pPr eaLnBrk="1" hangingPunct="1">
              <a:lnSpc>
                <a:spcPct val="90000"/>
              </a:lnSpc>
              <a:defRPr/>
            </a:pPr>
            <a:endParaRPr lang="es-ES_tradnl" smtClean="0"/>
          </a:p>
        </p:txBody>
      </p:sp>
    </p:spTree>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s-ES_tradnl" sz="3600" smtClean="0"/>
              <a:t>EL VISTO BUENO</a:t>
            </a:r>
            <a:endParaRPr lang="es-ES_tradnl" smtClean="0"/>
          </a:p>
        </p:txBody>
      </p:sp>
      <p:sp>
        <p:nvSpPr>
          <p:cNvPr id="95235" name="Rectangle 3"/>
          <p:cNvSpPr>
            <a:spLocks noGrp="1" noChangeArrowheads="1"/>
          </p:cNvSpPr>
          <p:nvPr>
            <p:ph type="body" idx="1"/>
          </p:nvPr>
        </p:nvSpPr>
        <p:spPr/>
        <p:txBody>
          <a:bodyPr/>
          <a:lstStyle/>
          <a:p>
            <a:pPr eaLnBrk="1" hangingPunct="1">
              <a:defRPr/>
            </a:pPr>
            <a:r>
              <a:rPr lang="es-ES_tradnl" sz="2600" smtClean="0">
                <a:solidFill>
                  <a:srgbClr val="006600"/>
                </a:solidFill>
              </a:rPr>
              <a:t>Investigación:</a:t>
            </a:r>
            <a:r>
              <a:rPr lang="es-ES" sz="2600" b="1" smtClean="0"/>
              <a:t> </a:t>
            </a:r>
            <a:r>
              <a:rPr lang="es-ES" sz="2600" smtClean="0"/>
              <a:t>Con la contestación o, sino se la ha dado de oficio o a petición de parte se procederá a efectuar la investigación en torno a los fundamentos de la petición. </a:t>
            </a:r>
          </a:p>
          <a:p>
            <a:pPr eaLnBrk="1" hangingPunct="1">
              <a:buFontTx/>
              <a:buNone/>
              <a:defRPr/>
            </a:pPr>
            <a:endParaRPr lang="es-ES_tradnl" sz="2600" smtClean="0"/>
          </a:p>
          <a:p>
            <a:pPr eaLnBrk="1" hangingPunct="1">
              <a:defRPr/>
            </a:pPr>
            <a:r>
              <a:rPr lang="es-ES_tradnl" sz="2600" smtClean="0">
                <a:solidFill>
                  <a:srgbClr val="006600"/>
                </a:solidFill>
              </a:rPr>
              <a:t>Resolución:</a:t>
            </a:r>
            <a:r>
              <a:rPr lang="es-ES" sz="2600" smtClean="0"/>
              <a:t>Concluida la etapa investigativa el inspector procederá a dictar su resolución dentro del tercer día concediendo o negando el visto bueno. </a:t>
            </a:r>
            <a:endParaRPr lang="es-ES_tradnl" sz="2600" smtClean="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914400"/>
            <a:ext cx="7772400" cy="1143000"/>
          </a:xfrm>
        </p:spPr>
        <p:txBody>
          <a:bodyPr/>
          <a:lstStyle/>
          <a:p>
            <a:pPr eaLnBrk="1" hangingPunct="1"/>
            <a:r>
              <a:rPr lang="en-US" b="1" smtClean="0">
                <a:cs typeface="Times New Roman" pitchFamily="18" charset="0"/>
              </a:rPr>
              <a:t>Intervención del Estado</a:t>
            </a:r>
            <a:br>
              <a:rPr lang="en-US" b="1" smtClean="0">
                <a:cs typeface="Times New Roman" pitchFamily="18" charset="0"/>
              </a:rPr>
            </a:br>
            <a:endParaRPr lang="es-ES" b="1" smtClean="0">
              <a:cs typeface="Times New Roman" pitchFamily="18" charset="0"/>
            </a:endParaRPr>
          </a:p>
        </p:txBody>
      </p:sp>
      <p:sp>
        <p:nvSpPr>
          <p:cNvPr id="14339" name="Rectangle 3"/>
          <p:cNvSpPr>
            <a:spLocks noGrp="1" noChangeArrowheads="1"/>
          </p:cNvSpPr>
          <p:nvPr>
            <p:ph type="subTitle" idx="1"/>
          </p:nvPr>
        </p:nvSpPr>
        <p:spPr>
          <a:xfrm>
            <a:off x="1371600" y="2514600"/>
            <a:ext cx="6400800" cy="1752600"/>
          </a:xfrm>
        </p:spPr>
        <p:txBody>
          <a:bodyPr/>
          <a:lstStyle/>
          <a:p>
            <a:pPr algn="just" eaLnBrk="1" hangingPunct="1">
              <a:defRPr/>
            </a:pPr>
            <a:r>
              <a:rPr lang="en-US" sz="2000" smtClean="0">
                <a:cs typeface="Times New Roman" pitchFamily="18" charset="0"/>
              </a:rPr>
              <a:t>Esto dio lugar a una intervención del Estado, el cual, promulgando leyes, ha ido frenando el abuso de los empleadores y protegiendo al trabajador quien por su posición no podía imponer condiciones ya que constituya la parte débil de la relación.</a:t>
            </a:r>
          </a:p>
          <a:p>
            <a:pPr algn="just" eaLnBrk="1" hangingPunct="1">
              <a:defRPr/>
            </a:pPr>
            <a:endParaRPr lang="en-US" sz="2000" smtClean="0">
              <a:cs typeface="Times New Roman" pitchFamily="18" charset="0"/>
            </a:endParaRPr>
          </a:p>
          <a:p>
            <a:pPr algn="just" eaLnBrk="1" hangingPunct="1">
              <a:defRPr/>
            </a:pPr>
            <a:r>
              <a:rPr lang="en-US" sz="2000" smtClean="0">
                <a:cs typeface="Times New Roman" pitchFamily="18" charset="0"/>
              </a:rPr>
              <a:t>El hecho de que el Estado intervenga para dar solución a esta anomalía, se haya plenamente justificado, ya que hay que tomar en cuenta que el hombre trabajador es titular de los mismos derechos que asisten al patrono.</a:t>
            </a:r>
          </a:p>
          <a:p>
            <a:pPr algn="just" eaLnBrk="1" hangingPunct="1">
              <a:defRPr/>
            </a:pPr>
            <a:endParaRPr lang="es-ES" sz="2000" smtClean="0"/>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s-ES_tradnl" sz="3600" smtClean="0"/>
              <a:t>EL VISTO BUENO</a:t>
            </a:r>
            <a:endParaRPr lang="es-ES_tradnl" smtClean="0"/>
          </a:p>
        </p:txBody>
      </p:sp>
      <p:sp>
        <p:nvSpPr>
          <p:cNvPr id="96259" name="Rectangle 3"/>
          <p:cNvSpPr>
            <a:spLocks noGrp="1" noChangeArrowheads="1"/>
          </p:cNvSpPr>
          <p:nvPr>
            <p:ph type="body" idx="1"/>
          </p:nvPr>
        </p:nvSpPr>
        <p:spPr/>
        <p:txBody>
          <a:bodyPr/>
          <a:lstStyle/>
          <a:p>
            <a:pPr eaLnBrk="1" hangingPunct="1">
              <a:buFontTx/>
              <a:buNone/>
              <a:defRPr/>
            </a:pPr>
            <a:r>
              <a:rPr lang="es-ES" sz="2600" smtClean="0"/>
              <a:t>La resolución administrativa puede dar lugar a que se produzcan los siguientes efectos:</a:t>
            </a:r>
          </a:p>
          <a:p>
            <a:pPr eaLnBrk="1" hangingPunct="1">
              <a:defRPr/>
            </a:pPr>
            <a:r>
              <a:rPr lang="es-ES" sz="2600" smtClean="0">
                <a:solidFill>
                  <a:srgbClr val="006600"/>
                </a:solidFill>
              </a:rPr>
              <a:t>Si el empleador solicito el visto bueno y este fue concedido</a:t>
            </a:r>
            <a:r>
              <a:rPr lang="es-ES" sz="2600" smtClean="0"/>
              <a:t>, puede separar de la prestación de sus servicios al trabajador eximiéndose del pago de indemnizaciones por despido. </a:t>
            </a:r>
            <a:endParaRPr lang="es-ES_tradnl" smtClean="0"/>
          </a:p>
        </p:txBody>
      </p:sp>
    </p:spTree>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s-ES_tradnl" sz="3600" smtClean="0"/>
              <a:t>EL VISTO BUENO</a:t>
            </a:r>
            <a:endParaRPr lang="es-ES_tradnl" smtClean="0"/>
          </a:p>
        </p:txBody>
      </p:sp>
      <p:sp>
        <p:nvSpPr>
          <p:cNvPr id="97283" name="Rectangle 3"/>
          <p:cNvSpPr>
            <a:spLocks noGrp="1" noChangeArrowheads="1"/>
          </p:cNvSpPr>
          <p:nvPr>
            <p:ph type="body" idx="1"/>
          </p:nvPr>
        </p:nvSpPr>
        <p:spPr/>
        <p:txBody>
          <a:bodyPr/>
          <a:lstStyle/>
          <a:p>
            <a:pPr eaLnBrk="1" hangingPunct="1">
              <a:defRPr/>
            </a:pPr>
            <a:r>
              <a:rPr lang="es-ES" sz="2600" smtClean="0">
                <a:solidFill>
                  <a:srgbClr val="006600"/>
                </a:solidFill>
              </a:rPr>
              <a:t>Si el empleador ha solicitado el visto bueno en contra del trabajador y el tramite ha sido resuelto desfavorablemente,</a:t>
            </a:r>
            <a:r>
              <a:rPr lang="es-ES" sz="2600" smtClean="0"/>
              <a:t> puede el empleador acudir ante el juez de trabajo, demandando la terminación del contrato por la misma causal o causales que había invocado el inspector, siendo en este caso el juez quien autorice o no la terminación.</a:t>
            </a:r>
            <a:endParaRPr lang="es-ES_tradnl" smtClean="0"/>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s-ES_tradnl" sz="3600" smtClean="0"/>
              <a:t>EL VISTO BUENO</a:t>
            </a:r>
            <a:endParaRPr lang="es-ES_tradnl" smtClean="0"/>
          </a:p>
        </p:txBody>
      </p:sp>
      <p:sp>
        <p:nvSpPr>
          <p:cNvPr id="98307" name="Rectangle 3"/>
          <p:cNvSpPr>
            <a:spLocks noGrp="1" noChangeArrowheads="1"/>
          </p:cNvSpPr>
          <p:nvPr>
            <p:ph type="body" idx="1"/>
          </p:nvPr>
        </p:nvSpPr>
        <p:spPr/>
        <p:txBody>
          <a:bodyPr/>
          <a:lstStyle/>
          <a:p>
            <a:pPr eaLnBrk="1" hangingPunct="1">
              <a:defRPr/>
            </a:pPr>
            <a:r>
              <a:rPr lang="es-ES" sz="2600" smtClean="0">
                <a:solidFill>
                  <a:srgbClr val="006600"/>
                </a:solidFill>
              </a:rPr>
              <a:t>Si el trabajador solicita el visto bueno en contra de la empresa</a:t>
            </a:r>
            <a:r>
              <a:rPr lang="es-ES" sz="2600" smtClean="0"/>
              <a:t> y este ha sido negado puede acudir al juez de trabajo, demandando la terminación del mismo y consiguientemente el pago por despido.</a:t>
            </a:r>
            <a:endParaRPr lang="es-ES_tradnl" smtClean="0"/>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s-ES_tradnl" sz="3600" smtClean="0"/>
              <a:t>ESTABILIDAD LABORAL</a:t>
            </a:r>
          </a:p>
        </p:txBody>
      </p:sp>
      <p:sp>
        <p:nvSpPr>
          <p:cNvPr id="99331" name="Rectangle 3"/>
          <p:cNvSpPr>
            <a:spLocks noGrp="1" noChangeArrowheads="1"/>
          </p:cNvSpPr>
          <p:nvPr>
            <p:ph type="body" idx="1"/>
          </p:nvPr>
        </p:nvSpPr>
        <p:spPr/>
        <p:txBody>
          <a:bodyPr/>
          <a:lstStyle/>
          <a:p>
            <a:pPr eaLnBrk="1" hangingPunct="1">
              <a:buFontTx/>
              <a:buNone/>
              <a:defRPr/>
            </a:pPr>
            <a:r>
              <a:rPr lang="es-ES_tradnl" sz="3000" smtClean="0"/>
              <a:t>8.5. EL DESAHUCIO</a:t>
            </a:r>
          </a:p>
          <a:p>
            <a:pPr eaLnBrk="1" hangingPunct="1">
              <a:buFontTx/>
              <a:buNone/>
              <a:defRPr/>
            </a:pPr>
            <a:r>
              <a:rPr lang="es-ES" sz="2600" smtClean="0"/>
              <a:t>El desahucio es considerado un acto jurídico unilateral por el cual una de las partes, empleador o trabajador, comunica a la otra, su decisión de dar por terminado el contrato.</a:t>
            </a:r>
          </a:p>
          <a:p>
            <a:pPr eaLnBrk="1" hangingPunct="1">
              <a:buFontTx/>
              <a:buNone/>
              <a:defRPr/>
            </a:pPr>
            <a:r>
              <a:rPr lang="es-ES" sz="2600" smtClean="0">
                <a:solidFill>
                  <a:srgbClr val="006600"/>
                </a:solidFill>
              </a:rPr>
              <a:t>Art. 184:</a:t>
            </a:r>
            <a:r>
              <a:rPr lang="es-ES" sz="2600" smtClean="0"/>
              <a:t> “Desahucio es el aviso con el que una de las partes hace saber a la otra que su voluntad es la de dar por terminado el contrato”.</a:t>
            </a:r>
          </a:p>
          <a:p>
            <a:pPr eaLnBrk="1" hangingPunct="1">
              <a:buFontTx/>
              <a:buNone/>
              <a:defRPr/>
            </a:pPr>
            <a:endParaRPr lang="es-ES_tradnl" sz="2600" smtClean="0"/>
          </a:p>
        </p:txBody>
      </p:sp>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s-ES_tradnl" sz="3600" smtClean="0"/>
              <a:t>EL DESAHUCIO</a:t>
            </a:r>
          </a:p>
        </p:txBody>
      </p:sp>
      <p:sp>
        <p:nvSpPr>
          <p:cNvPr id="100355" name="Rectangle 3"/>
          <p:cNvSpPr>
            <a:spLocks noGrp="1" noChangeArrowheads="1"/>
          </p:cNvSpPr>
          <p:nvPr>
            <p:ph type="body" idx="1"/>
          </p:nvPr>
        </p:nvSpPr>
        <p:spPr/>
        <p:txBody>
          <a:bodyPr/>
          <a:lstStyle/>
          <a:p>
            <a:pPr eaLnBrk="1" hangingPunct="1">
              <a:buFontTx/>
              <a:buNone/>
              <a:defRPr/>
            </a:pPr>
            <a:r>
              <a:rPr lang="es-ES" sz="2600" b="1" smtClean="0"/>
              <a:t>Contrato para los que procede el desahucio</a:t>
            </a:r>
          </a:p>
          <a:p>
            <a:pPr eaLnBrk="1" hangingPunct="1">
              <a:buFontTx/>
              <a:buNone/>
              <a:defRPr/>
            </a:pPr>
            <a:r>
              <a:rPr lang="es-ES" sz="2600" smtClean="0"/>
              <a:t>Para el desahucio, tanto el empleado como el empleador, no necesitan invocar causa alguna, ya que su sola voluntad es suficiente.</a:t>
            </a:r>
          </a:p>
          <a:p>
            <a:pPr eaLnBrk="1" hangingPunct="1">
              <a:buFontTx/>
              <a:buNone/>
              <a:defRPr/>
            </a:pPr>
            <a:endParaRPr lang="es-ES" sz="2600" smtClean="0"/>
          </a:p>
          <a:p>
            <a:pPr eaLnBrk="1" hangingPunct="1">
              <a:buFontTx/>
              <a:buNone/>
              <a:defRPr/>
            </a:pPr>
            <a:r>
              <a:rPr lang="es-ES" sz="2600" smtClean="0"/>
              <a:t>Dependiendo del plazo que se haya establecido varia el tiempo para desahuciar un contrato, ya que se trate de un contrato a tiempo indefinido o  a tiempo fijo.</a:t>
            </a:r>
          </a:p>
          <a:p>
            <a:pPr eaLnBrk="1" hangingPunct="1">
              <a:buFontTx/>
              <a:buNone/>
              <a:defRPr/>
            </a:pPr>
            <a:endParaRPr lang="es-ES_tradnl" sz="2600" smtClean="0"/>
          </a:p>
        </p:txBody>
      </p:sp>
    </p:spTree>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s-ES_tradnl" sz="3600" smtClean="0"/>
              <a:t>EL DESAHUCIO</a:t>
            </a:r>
          </a:p>
        </p:txBody>
      </p:sp>
      <p:sp>
        <p:nvSpPr>
          <p:cNvPr id="101379" name="Rectangle 3"/>
          <p:cNvSpPr>
            <a:spLocks noGrp="1" noChangeArrowheads="1"/>
          </p:cNvSpPr>
          <p:nvPr>
            <p:ph type="body" idx="1"/>
          </p:nvPr>
        </p:nvSpPr>
        <p:spPr/>
        <p:txBody>
          <a:bodyPr/>
          <a:lstStyle/>
          <a:p>
            <a:pPr eaLnBrk="1" hangingPunct="1">
              <a:buFontTx/>
              <a:buNone/>
              <a:defRPr/>
            </a:pPr>
            <a:r>
              <a:rPr lang="es-ES" sz="2600" b="1" smtClean="0"/>
              <a:t>Contrato a tiempo indefinido</a:t>
            </a:r>
            <a:endParaRPr lang="es-ES" sz="2600" smtClean="0"/>
          </a:p>
          <a:p>
            <a:pPr eaLnBrk="1" hangingPunct="1">
              <a:buFontTx/>
              <a:buNone/>
              <a:defRPr/>
            </a:pPr>
            <a:r>
              <a:rPr lang="es-ES" sz="2600" smtClean="0"/>
              <a:t>Cuando no se ha fijado el plazo para la duración del contrato ninguna de las partes puede hacerlo sino en virtud de desahucio con anticipación de un mes por lo menos por parte del empleador y de 15 días para el trabajador.</a:t>
            </a:r>
          </a:p>
          <a:p>
            <a:pPr eaLnBrk="1" hangingPunct="1">
              <a:buFontTx/>
              <a:buNone/>
              <a:defRPr/>
            </a:pPr>
            <a:endParaRPr lang="es-ES_tradnl" b="1" smtClean="0"/>
          </a:p>
        </p:txBody>
      </p:sp>
    </p:spTree>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s-ES_tradnl" sz="3600" smtClean="0"/>
              <a:t>EL DESAHUCIO</a:t>
            </a:r>
          </a:p>
        </p:txBody>
      </p:sp>
      <p:sp>
        <p:nvSpPr>
          <p:cNvPr id="102403" name="Rectangle 3"/>
          <p:cNvSpPr>
            <a:spLocks noGrp="1" noChangeArrowheads="1"/>
          </p:cNvSpPr>
          <p:nvPr>
            <p:ph type="body" idx="1"/>
          </p:nvPr>
        </p:nvSpPr>
        <p:spPr/>
        <p:txBody>
          <a:bodyPr/>
          <a:lstStyle/>
          <a:p>
            <a:pPr eaLnBrk="1" hangingPunct="1">
              <a:buFontTx/>
              <a:buNone/>
              <a:defRPr/>
            </a:pPr>
            <a:r>
              <a:rPr lang="es-ES" sz="2600" b="1" smtClean="0"/>
              <a:t>Contrato a tiempo fijo</a:t>
            </a:r>
          </a:p>
          <a:p>
            <a:pPr eaLnBrk="1" hangingPunct="1">
              <a:buFontTx/>
              <a:buNone/>
              <a:defRPr/>
            </a:pPr>
            <a:r>
              <a:rPr lang="es-ES" sz="2600" smtClean="0"/>
              <a:t>Cuando un contrato de trabajo se ha estipulado el tiempo de duración del mismo, nos encontramos  frente a un contrato de tiempo fijo, el mismo que no puede terminar por el solo hecho de haber fijado el tiempo de duración, sino que debe mediar el correspondiente desahucio con la debida anticipación.(Art. 184 Inc II)</a:t>
            </a:r>
            <a:endParaRPr lang="es-ES_tradnl" sz="2600" smtClean="0"/>
          </a:p>
        </p:txBody>
      </p:sp>
    </p:spTree>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s-ES_tradnl" sz="3600" smtClean="0"/>
              <a:t>EL DESAHUCIO</a:t>
            </a:r>
            <a:endParaRPr lang="es-ES_tradnl" smtClean="0"/>
          </a:p>
        </p:txBody>
      </p:sp>
      <p:sp>
        <p:nvSpPr>
          <p:cNvPr id="104451" name="Rectangle 3"/>
          <p:cNvSpPr>
            <a:spLocks noGrp="1" noChangeArrowheads="1"/>
          </p:cNvSpPr>
          <p:nvPr>
            <p:ph type="body" idx="1"/>
          </p:nvPr>
        </p:nvSpPr>
        <p:spPr/>
        <p:txBody>
          <a:bodyPr/>
          <a:lstStyle/>
          <a:p>
            <a:pPr eaLnBrk="1" hangingPunct="1">
              <a:buFontTx/>
              <a:buNone/>
              <a:defRPr/>
            </a:pPr>
            <a:r>
              <a:rPr lang="es-ES" sz="2600" b="1" smtClean="0"/>
              <a:t>Procedimiento:</a:t>
            </a:r>
          </a:p>
          <a:p>
            <a:pPr eaLnBrk="1" hangingPunct="1">
              <a:buFontTx/>
              <a:buNone/>
              <a:defRPr/>
            </a:pPr>
            <a:r>
              <a:rPr lang="es-ES" sz="2600" smtClean="0"/>
              <a:t>El desahucio se encuentra libre en formalidades, no es posible anotar vicios de forma, se requiere eso si que sea por escrito y notificado por la autoridad competente para que surta plenos efectos.(Art.184 Inc III)</a:t>
            </a:r>
          </a:p>
          <a:p>
            <a:pPr eaLnBrk="1" hangingPunct="1">
              <a:buFontTx/>
              <a:buNone/>
              <a:defRPr/>
            </a:pPr>
            <a:r>
              <a:rPr lang="es-ES" sz="2600" b="1" smtClean="0"/>
              <a:t>El desahucio es un acto:</a:t>
            </a:r>
          </a:p>
          <a:p>
            <a:pPr eaLnBrk="1" hangingPunct="1">
              <a:defRPr/>
            </a:pPr>
            <a:r>
              <a:rPr lang="es-ES" sz="2600" smtClean="0"/>
              <a:t>Escrito</a:t>
            </a:r>
          </a:p>
          <a:p>
            <a:pPr eaLnBrk="1" hangingPunct="1">
              <a:defRPr/>
            </a:pPr>
            <a:r>
              <a:rPr lang="es-ES" sz="2600" smtClean="0"/>
              <a:t>Tiene valor de informe</a:t>
            </a:r>
            <a:endParaRPr lang="es-ES" sz="2600" b="1" smtClean="0"/>
          </a:p>
          <a:p>
            <a:pPr eaLnBrk="1" hangingPunct="1">
              <a:buFontTx/>
              <a:buNone/>
              <a:defRPr/>
            </a:pPr>
            <a:endParaRPr lang="es-ES" sz="2600" smtClean="0"/>
          </a:p>
          <a:p>
            <a:pPr eaLnBrk="1" hangingPunct="1">
              <a:buFontTx/>
              <a:buNone/>
              <a:defRPr/>
            </a:pPr>
            <a:endParaRPr lang="es-ES_tradnl" sz="2600" b="1" smtClean="0"/>
          </a:p>
        </p:txBody>
      </p:sp>
    </p:spTree>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s-ES_tradnl" sz="3600" smtClean="0"/>
              <a:t>EL DESAHUCIO</a:t>
            </a:r>
          </a:p>
        </p:txBody>
      </p:sp>
      <p:sp>
        <p:nvSpPr>
          <p:cNvPr id="105475" name="Rectangle 3"/>
          <p:cNvSpPr>
            <a:spLocks noGrp="1" noChangeArrowheads="1"/>
          </p:cNvSpPr>
          <p:nvPr>
            <p:ph type="body" idx="1"/>
          </p:nvPr>
        </p:nvSpPr>
        <p:spPr>
          <a:xfrm>
            <a:off x="685800" y="2057400"/>
            <a:ext cx="7772400" cy="4114800"/>
          </a:xfrm>
        </p:spPr>
        <p:txBody>
          <a:bodyPr/>
          <a:lstStyle/>
          <a:p>
            <a:pPr eaLnBrk="1" hangingPunct="1">
              <a:buFontTx/>
              <a:buNone/>
              <a:defRPr/>
            </a:pPr>
            <a:r>
              <a:rPr lang="es-ES" sz="2600" b="1" smtClean="0"/>
              <a:t>Bonificación por desahucio</a:t>
            </a:r>
          </a:p>
          <a:p>
            <a:pPr eaLnBrk="1" hangingPunct="1">
              <a:buFontTx/>
              <a:buNone/>
              <a:defRPr/>
            </a:pPr>
            <a:r>
              <a:rPr lang="es-ES" sz="2600" smtClean="0"/>
              <a:t>El empleador que desahucia un contrato se encuentra en la obligación de proceder a pagar al trabajador el equivalente al 25% de la ultima remuneración mensual por cada uno de los años de servicio.(Art. 185)</a:t>
            </a:r>
          </a:p>
          <a:p>
            <a:pPr eaLnBrk="1" hangingPunct="1">
              <a:buFontTx/>
              <a:buNone/>
              <a:defRPr/>
            </a:pPr>
            <a:r>
              <a:rPr lang="es-ES" sz="2600" smtClean="0"/>
              <a:t>En la practica tal bonificación se debe liquidar y pagar en todos los contratos que haya superado el año de vigencia.</a:t>
            </a:r>
          </a:p>
          <a:p>
            <a:pPr eaLnBrk="1" hangingPunct="1">
              <a:buFontTx/>
              <a:buNone/>
              <a:defRPr/>
            </a:pPr>
            <a:endParaRPr lang="es-ES_tradnl" sz="2600" smtClean="0"/>
          </a:p>
        </p:txBody>
      </p:sp>
    </p:spTree>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s-ES_tradnl" sz="3600" smtClean="0"/>
              <a:t>EL DESAHUCIO</a:t>
            </a:r>
          </a:p>
        </p:txBody>
      </p:sp>
      <p:sp>
        <p:nvSpPr>
          <p:cNvPr id="106499" name="Rectangle 3"/>
          <p:cNvSpPr>
            <a:spLocks noGrp="1" noChangeArrowheads="1"/>
          </p:cNvSpPr>
          <p:nvPr>
            <p:ph type="body" idx="1"/>
          </p:nvPr>
        </p:nvSpPr>
        <p:spPr/>
        <p:txBody>
          <a:bodyPr/>
          <a:lstStyle/>
          <a:p>
            <a:pPr eaLnBrk="1" hangingPunct="1">
              <a:lnSpc>
                <a:spcPct val="90000"/>
              </a:lnSpc>
              <a:buFontTx/>
              <a:buNone/>
              <a:defRPr/>
            </a:pPr>
            <a:r>
              <a:rPr lang="es-ES" sz="2600" b="1" smtClean="0"/>
              <a:t>Prohibiciones del Desahucio</a:t>
            </a:r>
          </a:p>
          <a:p>
            <a:pPr eaLnBrk="1" hangingPunct="1">
              <a:lnSpc>
                <a:spcPct val="90000"/>
              </a:lnSpc>
              <a:buFontTx/>
              <a:buNone/>
              <a:defRPr/>
            </a:pPr>
            <a:r>
              <a:rPr lang="es-ES" sz="2600" smtClean="0"/>
              <a:t>Nuestro código de trabajo establece varios casos en los cuales no es procedente la solicitud del desahucio por parte del empleador:</a:t>
            </a:r>
          </a:p>
          <a:p>
            <a:pPr eaLnBrk="1" hangingPunct="1">
              <a:lnSpc>
                <a:spcPct val="90000"/>
              </a:lnSpc>
              <a:defRPr/>
            </a:pPr>
            <a:r>
              <a:rPr lang="es-ES" sz="2600" smtClean="0"/>
              <a:t>Desahucio simultaneo.</a:t>
            </a:r>
          </a:p>
          <a:p>
            <a:pPr eaLnBrk="1" hangingPunct="1">
              <a:lnSpc>
                <a:spcPct val="90000"/>
              </a:lnSpc>
              <a:defRPr/>
            </a:pPr>
            <a:r>
              <a:rPr lang="es-ES" sz="2600" smtClean="0"/>
              <a:t>Dirigente sindical.</a:t>
            </a:r>
          </a:p>
          <a:p>
            <a:pPr eaLnBrk="1" hangingPunct="1">
              <a:lnSpc>
                <a:spcPct val="90000"/>
              </a:lnSpc>
              <a:defRPr/>
            </a:pPr>
            <a:r>
              <a:rPr lang="es-ES" sz="2600" smtClean="0"/>
              <a:t>Asociación de trabajadores.</a:t>
            </a:r>
          </a:p>
          <a:p>
            <a:pPr eaLnBrk="1" hangingPunct="1">
              <a:lnSpc>
                <a:spcPct val="90000"/>
              </a:lnSpc>
              <a:defRPr/>
            </a:pPr>
            <a:r>
              <a:rPr lang="es-ES" sz="2600" smtClean="0"/>
              <a:t>La mujer embarazada.</a:t>
            </a:r>
          </a:p>
          <a:p>
            <a:pPr eaLnBrk="1" hangingPunct="1">
              <a:lnSpc>
                <a:spcPct val="90000"/>
              </a:lnSpc>
              <a:defRPr/>
            </a:pPr>
            <a:r>
              <a:rPr lang="es-ES" sz="2600" smtClean="0"/>
              <a:t>Servicio militar obligatorio.</a:t>
            </a:r>
            <a:endParaRPr lang="es-ES_tradnl" smtClean="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838200"/>
            <a:ext cx="7772400" cy="1143000"/>
          </a:xfrm>
        </p:spPr>
        <p:txBody>
          <a:bodyPr/>
          <a:lstStyle/>
          <a:p>
            <a:pPr eaLnBrk="1" hangingPunct="1"/>
            <a:r>
              <a:rPr lang="en-US" b="1" smtClean="0">
                <a:cs typeface="Times New Roman" pitchFamily="18" charset="0"/>
              </a:rPr>
              <a:t>Marxismo</a:t>
            </a:r>
            <a:br>
              <a:rPr lang="en-US" b="1" smtClean="0">
                <a:cs typeface="Times New Roman" pitchFamily="18" charset="0"/>
              </a:rPr>
            </a:br>
            <a:endParaRPr lang="es-ES" b="1" smtClean="0">
              <a:cs typeface="Times New Roman" pitchFamily="18" charset="0"/>
            </a:endParaRPr>
          </a:p>
        </p:txBody>
      </p:sp>
      <p:sp>
        <p:nvSpPr>
          <p:cNvPr id="15363" name="Rectangle 3"/>
          <p:cNvSpPr>
            <a:spLocks noGrp="1" noChangeArrowheads="1"/>
          </p:cNvSpPr>
          <p:nvPr>
            <p:ph type="subTitle" idx="1"/>
          </p:nvPr>
        </p:nvSpPr>
        <p:spPr>
          <a:xfrm>
            <a:off x="1371600" y="2438400"/>
            <a:ext cx="6400800" cy="1752600"/>
          </a:xfrm>
        </p:spPr>
        <p:txBody>
          <a:bodyPr/>
          <a:lstStyle/>
          <a:p>
            <a:pPr algn="just" eaLnBrk="1" hangingPunct="1">
              <a:defRPr/>
            </a:pPr>
            <a:r>
              <a:rPr lang="es-ES" sz="2000" smtClean="0">
                <a:cs typeface="Times New Roman" pitchFamily="18" charset="0"/>
              </a:rPr>
              <a:t>Carlos Marx (1818-1883), economista alemán escribió el famoso libro " El Capital", </a:t>
            </a:r>
            <a:r>
              <a:rPr lang="en-US" sz="2000" smtClean="0">
                <a:cs typeface="Times New Roman" pitchFamily="18" charset="0"/>
              </a:rPr>
              <a:t>El capitalismo ha creado dos clases sociales: la de los burgueses que son dueños de los medios de producción, y la de los trabajadores y propietarios. </a:t>
            </a:r>
          </a:p>
          <a:p>
            <a:pPr algn="just" eaLnBrk="1" hangingPunct="1">
              <a:defRPr/>
            </a:pPr>
            <a:endParaRPr lang="en-US" sz="2000" smtClean="0">
              <a:cs typeface="Times New Roman" pitchFamily="18" charset="0"/>
            </a:endParaRPr>
          </a:p>
          <a:p>
            <a:pPr algn="just" eaLnBrk="1" hangingPunct="1">
              <a:defRPr/>
            </a:pPr>
            <a:r>
              <a:rPr lang="es-ES" sz="2000" smtClean="0">
                <a:cs typeface="Times New Roman" pitchFamily="18" charset="0"/>
              </a:rPr>
              <a:t>Los burgueses explotan a los trabajadores porque se apropian indebidamente de la riqueza que genera verdadero valor de la fuerza de trabajo. El Estado y la Iglesia han contribuido a mantener tal injusticia. </a:t>
            </a:r>
          </a:p>
        </p:txBody>
      </p:sp>
    </p:spTree>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611188" y="620713"/>
            <a:ext cx="7772400" cy="1470025"/>
          </a:xfrm>
        </p:spPr>
        <p:txBody>
          <a:bodyPr/>
          <a:lstStyle/>
          <a:p>
            <a:pPr eaLnBrk="1" hangingPunct="1"/>
            <a:r>
              <a:rPr lang="es-ES" sz="3200" b="1" smtClean="0"/>
              <a:t>8.6 DESPIDO INTEMPESTIVO: Terminación del contrato sin justa causa ni desahucio</a:t>
            </a:r>
          </a:p>
        </p:txBody>
      </p:sp>
      <p:sp>
        <p:nvSpPr>
          <p:cNvPr id="107523" name="Rectangle 3"/>
          <p:cNvSpPr>
            <a:spLocks noGrp="1" noChangeArrowheads="1"/>
          </p:cNvSpPr>
          <p:nvPr>
            <p:ph type="subTitle" idx="1"/>
          </p:nvPr>
        </p:nvSpPr>
        <p:spPr>
          <a:xfrm>
            <a:off x="1258888" y="2565400"/>
            <a:ext cx="6400800" cy="1752600"/>
          </a:xfrm>
        </p:spPr>
        <p:txBody>
          <a:bodyPr/>
          <a:lstStyle/>
          <a:p>
            <a:pPr eaLnBrk="1" hangingPunct="1">
              <a:lnSpc>
                <a:spcPct val="80000"/>
              </a:lnSpc>
              <a:defRPr/>
            </a:pPr>
            <a:r>
              <a:rPr lang="es-ES" sz="800" smtClean="0"/>
              <a:t> </a:t>
            </a:r>
            <a:r>
              <a:rPr lang="es-ES" sz="2000" b="1" smtClean="0"/>
              <a:t>Concepto:</a:t>
            </a:r>
            <a:endParaRPr lang="es-ES" sz="2000" smtClean="0"/>
          </a:p>
          <a:p>
            <a:pPr eaLnBrk="1" hangingPunct="1">
              <a:lnSpc>
                <a:spcPct val="80000"/>
              </a:lnSpc>
              <a:defRPr/>
            </a:pPr>
            <a:r>
              <a:rPr lang="es-ES" sz="2000" smtClean="0"/>
              <a:t>Cuando el empleador da por terminado el contrato de trabajo y separa al trabajador de su cargo, son que para ello tenga causa legal en que apoyarse o cuando existiendo causa legal no observe el procedimiento establecido en las mismas leyes para despedir al trabajador, decimos que la terminación es ilegal y el despido es intempestivo.</a:t>
            </a:r>
          </a:p>
          <a:p>
            <a:pPr eaLnBrk="1" hangingPunct="1">
              <a:lnSpc>
                <a:spcPct val="80000"/>
              </a:lnSpc>
              <a:defRPr/>
            </a:pPr>
            <a:endParaRPr lang="es-ES" sz="2000" smtClean="0"/>
          </a:p>
          <a:p>
            <a:pPr eaLnBrk="1" hangingPunct="1">
              <a:lnSpc>
                <a:spcPct val="80000"/>
              </a:lnSpc>
              <a:defRPr/>
            </a:pPr>
            <a:r>
              <a:rPr lang="es-ES" sz="2000" smtClean="0"/>
              <a:t>El trabajador puede abandonar intempestivamente el trabajo al igual que el empleador puede despedirlo intempestivamente </a:t>
            </a:r>
          </a:p>
          <a:p>
            <a:pPr eaLnBrk="1" hangingPunct="1">
              <a:lnSpc>
                <a:spcPct val="80000"/>
              </a:lnSpc>
              <a:defRPr/>
            </a:pPr>
            <a:endParaRPr lang="es-ES" sz="2000" smtClean="0"/>
          </a:p>
          <a:p>
            <a:pPr eaLnBrk="1" hangingPunct="1">
              <a:lnSpc>
                <a:spcPct val="80000"/>
              </a:lnSpc>
              <a:defRPr/>
            </a:pPr>
            <a:endParaRPr lang="es-ES" sz="2000" smtClean="0"/>
          </a:p>
          <a:p>
            <a:pPr eaLnBrk="1" hangingPunct="1">
              <a:lnSpc>
                <a:spcPct val="80000"/>
              </a:lnSpc>
              <a:defRPr/>
            </a:pPr>
            <a:endParaRPr lang="es-ES" sz="2000" smtClean="0"/>
          </a:p>
          <a:p>
            <a:pPr eaLnBrk="1" hangingPunct="1">
              <a:lnSpc>
                <a:spcPct val="80000"/>
              </a:lnSpc>
              <a:defRPr/>
            </a:pPr>
            <a:endParaRPr lang="es-ES" sz="2000" smtClean="0"/>
          </a:p>
          <a:p>
            <a:pPr eaLnBrk="1" hangingPunct="1">
              <a:lnSpc>
                <a:spcPct val="80000"/>
              </a:lnSpc>
              <a:defRPr/>
            </a:pPr>
            <a:endParaRPr lang="es-ES" sz="2000" smtClean="0"/>
          </a:p>
          <a:p>
            <a:pPr eaLnBrk="1" hangingPunct="1">
              <a:lnSpc>
                <a:spcPct val="80000"/>
              </a:lnSpc>
              <a:defRPr/>
            </a:pPr>
            <a:endParaRPr lang="es-ES" sz="2000" smtClean="0"/>
          </a:p>
        </p:txBody>
      </p:sp>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s-ES" sz="4000" b="1" smtClean="0"/>
              <a:t>Contrato por tiempo indefinido:</a:t>
            </a:r>
            <a:r>
              <a:rPr lang="es-ES" sz="4000" smtClean="0"/>
              <a:t> </a:t>
            </a:r>
          </a:p>
        </p:txBody>
      </p:sp>
      <p:sp>
        <p:nvSpPr>
          <p:cNvPr id="108547" name="Rectangle 3"/>
          <p:cNvSpPr>
            <a:spLocks noGrp="1" noChangeArrowheads="1"/>
          </p:cNvSpPr>
          <p:nvPr>
            <p:ph type="body" idx="1"/>
          </p:nvPr>
        </p:nvSpPr>
        <p:spPr/>
        <p:txBody>
          <a:bodyPr/>
          <a:lstStyle/>
          <a:p>
            <a:pPr eaLnBrk="1" hangingPunct="1">
              <a:lnSpc>
                <a:spcPct val="90000"/>
              </a:lnSpc>
              <a:defRPr/>
            </a:pPr>
            <a:r>
              <a:rPr lang="es-ES" sz="2000" smtClean="0"/>
              <a:t>Art. 188 :  Indemnización por despido intempestivo: “ El empleador que despidiere intempestivamente al trabajador, sera  condenado a indemnizarlo , de conformidad , según la siguiente escala:</a:t>
            </a:r>
          </a:p>
          <a:p>
            <a:pPr eaLnBrk="1" hangingPunct="1">
              <a:lnSpc>
                <a:spcPct val="90000"/>
              </a:lnSpc>
              <a:defRPr/>
            </a:pPr>
            <a:r>
              <a:rPr lang="es-ES" sz="2000" smtClean="0"/>
              <a:t>Hasta tres años de servicio con el  valor correspondiente a tres meses de remuneración; y de mas de tres años con el valor equivalente a un mes de remuneración por cada año de servicio.</a:t>
            </a:r>
          </a:p>
          <a:p>
            <a:pPr eaLnBrk="1" hangingPunct="1">
              <a:lnSpc>
                <a:spcPct val="90000"/>
              </a:lnSpc>
              <a:defRPr/>
            </a:pPr>
            <a:r>
              <a:rPr lang="es-ES" sz="2000" smtClean="0"/>
              <a:t>La fracción de un año se considerara como un año completo.</a:t>
            </a:r>
          </a:p>
          <a:p>
            <a:pPr eaLnBrk="1" hangingPunct="1">
              <a:lnSpc>
                <a:spcPct val="90000"/>
              </a:lnSpc>
              <a:defRPr/>
            </a:pPr>
            <a:r>
              <a:rPr lang="es-ES" sz="2000" smtClean="0"/>
              <a:t>Art. 189 :  Indemnización por despido en contrato a plazo fijo: “ En caso de contrato a plazo fijo, el trabajador despedido intempestivamente, podrá escoger entre las indemnizaciones determinadas en el articulo precedente o las fijadas en el Art. 181 de este código.</a:t>
            </a:r>
          </a:p>
        </p:txBody>
      </p:sp>
    </p:spTree>
  </p:cSld>
  <p:clrMapOvr>
    <a:masterClrMapping/>
  </p:clrMapOvr>
  <p:transition spd="med"/>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s-ES" sz="4000" b="1" smtClean="0"/>
              <a:t>Responsabilidad del Trabajador:</a:t>
            </a:r>
          </a:p>
        </p:txBody>
      </p:sp>
      <p:sp>
        <p:nvSpPr>
          <p:cNvPr id="109571" name="Rectangle 3"/>
          <p:cNvSpPr>
            <a:spLocks noGrp="1" noChangeArrowheads="1"/>
          </p:cNvSpPr>
          <p:nvPr>
            <p:ph type="body" idx="1"/>
          </p:nvPr>
        </p:nvSpPr>
        <p:spPr/>
        <p:txBody>
          <a:bodyPr/>
          <a:lstStyle/>
          <a:p>
            <a:pPr eaLnBrk="1" hangingPunct="1">
              <a:defRPr/>
            </a:pPr>
            <a:r>
              <a:rPr lang="es-ES" sz="2000" smtClean="0"/>
              <a:t>Art. 191 :  Indemnizaciones y bonificaciones al trabajador “ Tendra derecho a las indemnizaciones fijadas en el Art. 188 y 189 y a las bonificaciones establecidas en este capitulo, el trabajador que se separe a consecuencia de una de las causas determinadas en el Art. 173 “.</a:t>
            </a:r>
          </a:p>
          <a:p>
            <a:pPr eaLnBrk="1" hangingPunct="1">
              <a:defRPr/>
            </a:pPr>
            <a:r>
              <a:rPr lang="es-ES" sz="2000" smtClean="0"/>
              <a:t>Art. 192 :  Efectos del cambio de ocupación “ Si por orden del empleador un tabajador fuere cambiado de su ocupación actual sin consentimiento, se tendra esta orden como despido intempestivo, aun cuando el cambio no implique mengua de remuneración o categaria, siempre  que lo reclame el trabajador dentro de los sesenta dias siguientes a la fecha de la orden del empleador.</a:t>
            </a:r>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92100"/>
            <a:ext cx="8229600" cy="84138"/>
          </a:xfrm>
        </p:spPr>
        <p:txBody>
          <a:bodyPr/>
          <a:lstStyle/>
          <a:p>
            <a:pPr eaLnBrk="1" hangingPunct="1"/>
            <a:endParaRPr lang="en-GB" sz="4000" smtClean="0"/>
          </a:p>
        </p:txBody>
      </p:sp>
      <p:sp>
        <p:nvSpPr>
          <p:cNvPr id="110595" name="Rectangle 3"/>
          <p:cNvSpPr>
            <a:spLocks noGrp="1" noChangeArrowheads="1"/>
          </p:cNvSpPr>
          <p:nvPr>
            <p:ph type="body" idx="1"/>
          </p:nvPr>
        </p:nvSpPr>
        <p:spPr>
          <a:xfrm>
            <a:off x="457200" y="476250"/>
            <a:ext cx="8229600" cy="5649913"/>
          </a:xfrm>
        </p:spPr>
        <p:txBody>
          <a:bodyPr/>
          <a:lstStyle/>
          <a:p>
            <a:pPr eaLnBrk="1" hangingPunct="1">
              <a:defRPr/>
            </a:pPr>
            <a:r>
              <a:rPr lang="es-ES" sz="2000" smtClean="0"/>
              <a:t>Art. 193 :  Caso de liquidación del negocio “ Los empleadores que fueren a liquidar definitivamente sus negocios daran aviso a los trabajadores con anticipación de un mes , u este anuncio surtira los mismos efectos que el desahucio.</a:t>
            </a:r>
          </a:p>
          <a:p>
            <a:pPr eaLnBrk="1" hangingPunct="1">
              <a:defRPr/>
            </a:pPr>
            <a:r>
              <a:rPr lang="es-ES" sz="2000" smtClean="0"/>
              <a:t>Art. 194 :  Caso de incumplimiento del empleador en el contrato por obra a destajo: “ En el trabajo por obra o a destajo, si el empleador no cumpliere el contrato o lo interrumpiere, pagara al trabajador el valor de la parte ejecutada con mas un tanto por ciento que discrecionalmente , fijara la autoridad que conozca el asunto, sin perjuicio de lo dispuesto a este respecto en el capitulo relativo al artesano.”</a:t>
            </a:r>
          </a:p>
          <a:p>
            <a:pPr eaLnBrk="1" hangingPunct="1">
              <a:defRPr/>
            </a:pPr>
            <a:r>
              <a:rPr lang="es-ES" sz="2000" smtClean="0"/>
              <a:t>Art. 195 :  Caso de incumplimiento del contrato por el trabajador “ Cuando el trabajador rehuyere la ejecución o conclusión de la obra, podra ser compelido por la respectiva autoridad de trabajo a llevarla a cabo o a indemnizar al empleador mediante la rebaja del uno por ciento sobre el precio pactado”.</a:t>
            </a:r>
          </a:p>
        </p:txBody>
      </p:sp>
    </p:spTree>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s-ES" sz="3600" b="1" smtClean="0"/>
              <a:t>8.7 POR ABANDONO INTEMPESTIVO DEL TRABAJADOR</a:t>
            </a:r>
            <a:r>
              <a:rPr lang="es-ES" sz="4000" smtClean="0"/>
              <a:t> </a:t>
            </a:r>
          </a:p>
        </p:txBody>
      </p:sp>
      <p:sp>
        <p:nvSpPr>
          <p:cNvPr id="111619" name="Rectangle 3"/>
          <p:cNvSpPr>
            <a:spLocks noGrp="1" noChangeArrowheads="1"/>
          </p:cNvSpPr>
          <p:nvPr>
            <p:ph type="body" idx="1"/>
          </p:nvPr>
        </p:nvSpPr>
        <p:spPr/>
        <p:txBody>
          <a:bodyPr/>
          <a:lstStyle/>
          <a:p>
            <a:pPr eaLnBrk="1" hangingPunct="1">
              <a:defRPr/>
            </a:pPr>
            <a:r>
              <a:rPr lang="es-ES" sz="2000" smtClean="0"/>
              <a:t>Art. 190 :  Indemnización al empleador por falta de desahucio: “ El trabajador que sin causa justificada y sin dejar reemplazo aceptado por el empleador, abandonare intempestivamente el trabajo , es decir sin previo desahucio”</a:t>
            </a:r>
          </a:p>
          <a:p>
            <a:pPr eaLnBrk="1" hangingPunct="1">
              <a:defRPr/>
            </a:pPr>
            <a:r>
              <a:rPr lang="es-ES" sz="2000" smtClean="0"/>
              <a:t>Art. 191 :  Indemnizacion  por terminación del contrato antes del plazo convenido: “ Tanto el trabajador como el empleador como podran dar por terminado el contrato antes del plazo convenido.</a:t>
            </a:r>
          </a:p>
          <a:p>
            <a:pPr eaLnBrk="1" hangingPunct="1">
              <a:defRPr/>
            </a:pPr>
            <a:endParaRPr lang="es-ES" sz="2000" smtClean="0"/>
          </a:p>
        </p:txBody>
      </p:sp>
    </p:spTree>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s-ES" sz="3600" b="1" smtClean="0"/>
              <a:t>8.8 POR LIQUIDACIÓN DE LA EMPRESA O NEGOCIO</a:t>
            </a:r>
            <a:r>
              <a:rPr lang="es-ES" sz="4000" smtClean="0"/>
              <a:t> </a:t>
            </a:r>
          </a:p>
        </p:txBody>
      </p:sp>
      <p:sp>
        <p:nvSpPr>
          <p:cNvPr id="112643" name="Rectangle 3"/>
          <p:cNvSpPr>
            <a:spLocks noGrp="1" noChangeArrowheads="1"/>
          </p:cNvSpPr>
          <p:nvPr>
            <p:ph type="body" idx="1"/>
          </p:nvPr>
        </p:nvSpPr>
        <p:spPr/>
        <p:txBody>
          <a:bodyPr/>
          <a:lstStyle/>
          <a:p>
            <a:pPr marL="609600" indent="-609600" eaLnBrk="1" hangingPunct="1">
              <a:defRPr/>
            </a:pPr>
            <a:r>
              <a:rPr lang="es-ES" sz="2800" smtClean="0"/>
              <a:t>El traspaso del negocio como forma de terminar la relación laboral.</a:t>
            </a:r>
          </a:p>
          <a:p>
            <a:pPr marL="609600" indent="-609600" eaLnBrk="1" hangingPunct="1">
              <a:defRPr/>
            </a:pPr>
            <a:r>
              <a:rPr lang="es-ES" sz="2800" smtClean="0"/>
              <a:t>El traspaso del negocio o empresa natural o jurídica distinta a la del propietario con quien se ha celebrado el contrato o ha iniciado la relación de trabajo es una institución conocida en el derecho mexicano como a “ institución de patrono”.</a:t>
            </a:r>
          </a:p>
          <a:p>
            <a:pPr marL="609600" indent="-609600" eaLnBrk="1" hangingPunct="1">
              <a:defRPr/>
            </a:pPr>
            <a:endParaRPr lang="es-ES" sz="2800" smtClean="0"/>
          </a:p>
        </p:txBody>
      </p:sp>
    </p:spTree>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92100"/>
            <a:ext cx="8229600" cy="84138"/>
          </a:xfrm>
        </p:spPr>
        <p:txBody>
          <a:bodyPr/>
          <a:lstStyle/>
          <a:p>
            <a:pPr eaLnBrk="1" hangingPunct="1"/>
            <a:endParaRPr lang="en-GB" sz="4000" smtClean="0"/>
          </a:p>
        </p:txBody>
      </p:sp>
      <p:sp>
        <p:nvSpPr>
          <p:cNvPr id="113667" name="Rectangle 3"/>
          <p:cNvSpPr>
            <a:spLocks noGrp="1" noChangeArrowheads="1"/>
          </p:cNvSpPr>
          <p:nvPr>
            <p:ph type="body" idx="1"/>
          </p:nvPr>
        </p:nvSpPr>
        <p:spPr>
          <a:xfrm>
            <a:off x="457200" y="549275"/>
            <a:ext cx="8229600" cy="5576888"/>
          </a:xfrm>
        </p:spPr>
        <p:txBody>
          <a:bodyPr/>
          <a:lstStyle/>
          <a:p>
            <a:pPr eaLnBrk="1" hangingPunct="1">
              <a:defRPr/>
            </a:pPr>
            <a:r>
              <a:rPr lang="es-ES" smtClean="0"/>
              <a:t>El empleador no puede volver a abrir la empresa dentro del tiempo de un año y en caso de que la reabra , esta en la obligación de readmitir a  los trabajadores liquidados, caso contrario estaria incurso en un despido intempestivo al os mismos, con el consiguiente pago de  indemnizaciones.</a:t>
            </a:r>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3524</TotalTime>
  <Words>6531</Words>
  <Application>Microsoft PowerPoint</Application>
  <PresentationFormat>Presentación en pantalla (4:3)</PresentationFormat>
  <Paragraphs>566</Paragraphs>
  <Slides>96</Slides>
  <Notes>96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96</vt:i4>
      </vt:variant>
    </vt:vector>
  </HeadingPairs>
  <TitlesOfParts>
    <vt:vector size="102" baseType="lpstr">
      <vt:lpstr>Arial</vt:lpstr>
      <vt:lpstr>Wingdings</vt:lpstr>
      <vt:lpstr>Times New Roman</vt:lpstr>
      <vt:lpstr>Tahoma</vt:lpstr>
      <vt:lpstr>Symbol</vt:lpstr>
      <vt:lpstr>Azure</vt:lpstr>
      <vt:lpstr>Recursos Humanos Bosquejo Histórico</vt:lpstr>
      <vt:lpstr>Fabrizio Marcillo Morla</vt:lpstr>
      <vt:lpstr>Bosquejo Histórico </vt:lpstr>
      <vt:lpstr>La Esclavitud </vt:lpstr>
      <vt:lpstr>Nueva Estructura Social: </vt:lpstr>
      <vt:lpstr>Necesidad de proteger al hombre que trabaja:  </vt:lpstr>
      <vt:lpstr>Influjo del maquinismo en el campo social </vt:lpstr>
      <vt:lpstr>Intervención del Estado </vt:lpstr>
      <vt:lpstr>Marxismo </vt:lpstr>
      <vt:lpstr>Doctrina social de la Iglesia </vt:lpstr>
      <vt:lpstr>EN EL ECUADOR </vt:lpstr>
      <vt:lpstr>Los españoles: esclavitud y servidumbre </vt:lpstr>
      <vt:lpstr>La independencia y emancipación </vt:lpstr>
      <vt:lpstr>La Revolución Juliana </vt:lpstr>
      <vt:lpstr>Enríquez Gallo y el Código de Trabajo </vt:lpstr>
      <vt:lpstr>LAS DISPOSICIONES FUNDAMENTALES  DEL CODIGO DE TRABAJO   </vt:lpstr>
      <vt:lpstr>Diapositiva 17</vt:lpstr>
      <vt:lpstr>Diapositiva 18</vt:lpstr>
      <vt:lpstr>EL DERECHO DE TRABAJO </vt:lpstr>
      <vt:lpstr>EL DERECHO DE TRABAJO </vt:lpstr>
      <vt:lpstr>La libertad del trabajo</vt:lpstr>
      <vt:lpstr>La división del trabajo </vt:lpstr>
      <vt:lpstr>La organización científica del trabajo </vt:lpstr>
      <vt:lpstr>Fuentes del Derecho Laboral Ecuatoriano</vt:lpstr>
      <vt:lpstr>Contrato Individual de Trabajo</vt:lpstr>
      <vt:lpstr>Contrato Individual de Trabajo</vt:lpstr>
      <vt:lpstr>Contrato Individual de Trabajo</vt:lpstr>
      <vt:lpstr>Elementos del Contrato Individual de Trabajo</vt:lpstr>
      <vt:lpstr>Elementos del Contrato Individual de Trabajo</vt:lpstr>
      <vt:lpstr>Capacidad para Contratar  Como Trabajadores:</vt:lpstr>
      <vt:lpstr>Capacidad para Contratar Como Empleadores:</vt:lpstr>
      <vt:lpstr>Efectos del Contrato de Trabajo</vt:lpstr>
      <vt:lpstr>Contenido del Contrato Individual de Trabajo</vt:lpstr>
      <vt:lpstr>Contenido del Contrato Individual de Trabajo</vt:lpstr>
      <vt:lpstr>Clasificación del Contrato Individual de Trabajo</vt:lpstr>
      <vt:lpstr>Por la forma de celebración.</vt:lpstr>
      <vt:lpstr>Por la forma de remuneración.</vt:lpstr>
      <vt:lpstr>Por el tiempo de duración.</vt:lpstr>
      <vt:lpstr>Por forma de ejecutarse el trabajo.</vt:lpstr>
      <vt:lpstr>Contratos especiales de corta duración.</vt:lpstr>
      <vt:lpstr>Contratos pluripersonales.</vt:lpstr>
      <vt:lpstr>Contrato en consideración a la persona.</vt:lpstr>
      <vt:lpstr>Contrato en consideración a la persona.</vt:lpstr>
      <vt:lpstr>JORNADAS DE TRABAJO</vt:lpstr>
      <vt:lpstr>  HORAS SUPLEMENTARIAS </vt:lpstr>
      <vt:lpstr>CONTRATO POR HORA</vt:lpstr>
      <vt:lpstr>HORAS EXTRAORDINARIASIAS</vt:lpstr>
      <vt:lpstr>TRABAJO SÁBADOS Y DOMINGOS</vt:lpstr>
      <vt:lpstr>FIESTAS CÍVICAS </vt:lpstr>
      <vt:lpstr>JORNADAS DE RECUPERACIÓN</vt:lpstr>
      <vt:lpstr>ESTABILIDAD LABORAL</vt:lpstr>
      <vt:lpstr> Causas que afectan la estabilidad: </vt:lpstr>
      <vt:lpstr> Suspensión </vt:lpstr>
      <vt:lpstr> Suspensión </vt:lpstr>
      <vt:lpstr> Suspensión </vt:lpstr>
      <vt:lpstr> Suspensión </vt:lpstr>
      <vt:lpstr>Terminación de Contrato Individual</vt:lpstr>
      <vt:lpstr>Terminación de Contrato Individual</vt:lpstr>
      <vt:lpstr>Causales de Terminación del Contrato Individual de Trabajo en la Legislación Ecuatoriana</vt:lpstr>
      <vt:lpstr>Causales de Terminación del Contrato Individual de Trabajo en la Legislación Ecuatoriana</vt:lpstr>
      <vt:lpstr>Causas Legalmente previstas en el contrato </vt:lpstr>
      <vt:lpstr>Acuerdos de las partes, renuncias y aceptación</vt:lpstr>
      <vt:lpstr>Conclusión de la obra, periodo de labor o servicio del contrato</vt:lpstr>
      <vt:lpstr>Muerte o Incapacidad del empleador o extinción de la persona jurídica contratante </vt:lpstr>
      <vt:lpstr>Muerte o incapacidad permanente y total del trabajador</vt:lpstr>
      <vt:lpstr>Caso fortuito o fuerza mayor</vt:lpstr>
      <vt:lpstr>Por voluntad del Empleador previo visto bueno</vt:lpstr>
      <vt:lpstr>Por voluntad del Trabajador Previo visto bueno</vt:lpstr>
      <vt:lpstr>Por desahucio (aviso previo 30 días-empleador y 15 días – trabajador </vt:lpstr>
      <vt:lpstr>Por despido intempestivo</vt:lpstr>
      <vt:lpstr>Por abandono intempestivo del trabajador </vt:lpstr>
      <vt:lpstr>Liquidación del negocio </vt:lpstr>
      <vt:lpstr>Cesión o enajenación de la empresa o negocio </vt:lpstr>
      <vt:lpstr>ESTABILIDAD LABORAL</vt:lpstr>
      <vt:lpstr>EL VISTO BUENO</vt:lpstr>
      <vt:lpstr>EL VISTO BUENO</vt:lpstr>
      <vt:lpstr>EL VISTO BUENO</vt:lpstr>
      <vt:lpstr>EL VISTO BUENO</vt:lpstr>
      <vt:lpstr>EL VISTO BUENO</vt:lpstr>
      <vt:lpstr>EL VISTO BUENO</vt:lpstr>
      <vt:lpstr>EL VISTO BUENO</vt:lpstr>
      <vt:lpstr>EL VISTO BUENO</vt:lpstr>
      <vt:lpstr>ESTABILIDAD LABORAL</vt:lpstr>
      <vt:lpstr>EL DESAHUCIO</vt:lpstr>
      <vt:lpstr>EL DESAHUCIO</vt:lpstr>
      <vt:lpstr>EL DESAHUCIO</vt:lpstr>
      <vt:lpstr>EL DESAHUCIO</vt:lpstr>
      <vt:lpstr>EL DESAHUCIO</vt:lpstr>
      <vt:lpstr>EL DESAHUCIO</vt:lpstr>
      <vt:lpstr>8.6 DESPIDO INTEMPESTIVO: Terminación del contrato sin justa causa ni desahucio</vt:lpstr>
      <vt:lpstr>Contrato por tiempo indefinido: </vt:lpstr>
      <vt:lpstr>Responsabilidad del Trabajador:</vt:lpstr>
      <vt:lpstr>Diapositiva 93</vt:lpstr>
      <vt:lpstr>8.7 POR ABANDONO INTEMPESTIVO DEL TRABAJADOR </vt:lpstr>
      <vt:lpstr>8.8 POR LIQUIDACIÓN DE LA EMPRESA O NEGOCIO </vt:lpstr>
      <vt:lpstr>Diapositiva 96</vt:lpstr>
    </vt:vector>
  </TitlesOfParts>
  <Manager>Barcillo Barzinister</Manager>
  <Company>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Comportamiento Organizacional</dc:title>
  <dc:subject>RRHH</dc:subject>
  <dc:creator>Fabrizio Marcillo</dc:creator>
  <cp:lastModifiedBy>kenjjime</cp:lastModifiedBy>
  <cp:revision>658</cp:revision>
  <cp:lastPrinted>1601-01-01T00:00:00Z</cp:lastPrinted>
  <dcterms:created xsi:type="dcterms:W3CDTF">2002-07-19T11:47:45Z</dcterms:created>
  <dcterms:modified xsi:type="dcterms:W3CDTF">2010-01-29T16:46:29Z</dcterms:modified>
</cp:coreProperties>
</file>