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312" r:id="rId2"/>
    <p:sldId id="313" r:id="rId3"/>
    <p:sldId id="286" r:id="rId4"/>
    <p:sldId id="287" r:id="rId5"/>
    <p:sldId id="288" r:id="rId6"/>
    <p:sldId id="289" r:id="rId7"/>
    <p:sldId id="290" r:id="rId8"/>
    <p:sldId id="291" r:id="rId9"/>
    <p:sldId id="292" r:id="rId10"/>
    <p:sldId id="293" r:id="rId11"/>
    <p:sldId id="294" r:id="rId12"/>
    <p:sldId id="295" r:id="rId13"/>
    <p:sldId id="297" r:id="rId14"/>
    <p:sldId id="299" r:id="rId15"/>
    <p:sldId id="305" r:id="rId16"/>
    <p:sldId id="300" r:id="rId17"/>
    <p:sldId id="285" r:id="rId18"/>
    <p:sldId id="301" r:id="rId19"/>
    <p:sldId id="302" r:id="rId20"/>
    <p:sldId id="303" r:id="rId21"/>
    <p:sldId id="304" r:id="rId22"/>
    <p:sldId id="309" r:id="rId23"/>
    <p:sldId id="306" r:id="rId24"/>
    <p:sldId id="307" r:id="rId25"/>
    <p:sldId id="310" r:id="rId26"/>
    <p:sldId id="311" r:id="rId27"/>
    <p:sldId id="308" r:id="rId28"/>
  </p:sldIdLst>
  <p:sldSz cx="9144000" cy="6858000" type="screen4x3"/>
  <p:notesSz cx="6858000" cy="9144000"/>
  <p:defaultTextStyle>
    <a:defPPr>
      <a:defRPr lang="en-US"/>
    </a:defPPr>
    <a:lvl1pPr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2787"/>
    <p:restoredTop sz="90990" autoAdjust="0"/>
  </p:normalViewPr>
  <p:slideViewPr>
    <p:cSldViewPr>
      <p:cViewPr varScale="1">
        <p:scale>
          <a:sx n="71" d="100"/>
          <a:sy n="71" d="100"/>
        </p:scale>
        <p:origin x="-174"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effectLst/>
                <a:latin typeface="Times New Roman" pitchFamily="18" charset="0"/>
              </a:defRPr>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effectLst/>
                <a:latin typeface="Times New Roman" pitchFamily="18" charset="0"/>
              </a:defRPr>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effectLst/>
                <a:latin typeface="Times New Roman" pitchFamily="18" charset="0"/>
              </a:defRPr>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effectLst/>
                <a:latin typeface="Times New Roman" pitchFamily="18" charset="0"/>
              </a:defRPr>
            </a:lvl1pPr>
          </a:lstStyle>
          <a:p>
            <a:pPr>
              <a:defRPr/>
            </a:pPr>
            <a:fld id="{068E3253-BB30-4B81-95A8-E2C1FAC0DA67}"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effectLst/>
                <a:latin typeface="Times New Roman" pitchFamily="18" charset="0"/>
              </a:defRPr>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effectLst/>
                <a:latin typeface="Times New Roman" pitchFamily="18" charset="0"/>
              </a:defRPr>
            </a:lvl1pPr>
          </a:lstStyle>
          <a:p>
            <a:pPr>
              <a:defRPr/>
            </a:pPr>
            <a:endParaRPr lang="es-ES_tradnl"/>
          </a:p>
        </p:txBody>
      </p:sp>
      <p:sp>
        <p:nvSpPr>
          <p:cNvPr id="307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effectLst/>
                <a:latin typeface="Times New Roman" pitchFamily="18" charset="0"/>
              </a:defRPr>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effectLst/>
                <a:latin typeface="Times New Roman" pitchFamily="18" charset="0"/>
              </a:defRPr>
            </a:lvl1pPr>
          </a:lstStyle>
          <a:p>
            <a:pPr>
              <a:defRPr/>
            </a:pPr>
            <a:fld id="{51CA7CD5-281B-4800-9910-E5CEF5D98B79}"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4AE42D3-B782-4CF2-8B73-6F66E9FB0C50}" type="slidenum">
              <a:rPr lang="es-ES_tradnl" smtClean="0"/>
              <a:pPr/>
              <a:t>1</a:t>
            </a:fld>
            <a:endParaRPr lang="es-ES_tradnl" smtClean="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a:ln/>
        </p:spPr>
      </p:sp>
      <p:sp>
        <p:nvSpPr>
          <p:cNvPr id="32771" name="2 Marcador de notas"/>
          <p:cNvSpPr>
            <a:spLocks noGrp="1"/>
          </p:cNvSpPr>
          <p:nvPr>
            <p:ph type="body" idx="1"/>
          </p:nvPr>
        </p:nvSpPr>
        <p:spPr>
          <a:noFill/>
          <a:ln/>
        </p:spPr>
        <p:txBody>
          <a:bodyPr/>
          <a:lstStyle/>
          <a:p>
            <a:endParaRPr lang="es-US" smtClean="0"/>
          </a:p>
        </p:txBody>
      </p:sp>
      <p:sp>
        <p:nvSpPr>
          <p:cNvPr id="32772" name="3 Marcador de número de diapositiva"/>
          <p:cNvSpPr>
            <a:spLocks noGrp="1"/>
          </p:cNvSpPr>
          <p:nvPr>
            <p:ph type="sldNum" sz="quarter" idx="5"/>
          </p:nvPr>
        </p:nvSpPr>
        <p:spPr>
          <a:noFill/>
        </p:spPr>
        <p:txBody>
          <a:bodyPr/>
          <a:lstStyle/>
          <a:p>
            <a:fld id="{4C32660F-6908-487B-AF19-32A0EC1271DB}" type="slidenum">
              <a:rPr lang="es-ES_tradnl" smtClean="0"/>
              <a:pPr/>
              <a:t>2</a:t>
            </a:fld>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bwMode="auto">
          <a:xfrm>
            <a:off x="11430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spcBef>
                <a:spcPct val="0"/>
              </a:spcBef>
              <a:buClrTx/>
              <a:buSzTx/>
              <a:buFontTx/>
              <a:buNone/>
              <a:defRPr sz="1400">
                <a:solidFill>
                  <a:srgbClr val="FFFFFF"/>
                </a:solidFill>
                <a:effectLst/>
              </a:defRPr>
            </a:lvl1pPr>
          </a:lstStyle>
          <a:p>
            <a:pPr>
              <a:defRPr/>
            </a:pPr>
            <a:endParaRPr lang="es-ES_tradnl"/>
          </a:p>
        </p:txBody>
      </p:sp>
      <p:sp>
        <p:nvSpPr>
          <p:cNvPr id="37" name="Rectangle 37"/>
          <p:cNvSpPr>
            <a:spLocks noGrp="1" noChangeArrowheads="1"/>
          </p:cNvSpPr>
          <p:nvPr>
            <p:ph type="ftr" sz="quarter" idx="11"/>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spcBef>
                <a:spcPct val="0"/>
              </a:spcBef>
              <a:buClrTx/>
              <a:buSzTx/>
              <a:buFontTx/>
              <a:buNone/>
              <a:defRPr sz="1400">
                <a:solidFill>
                  <a:srgbClr val="FFFFFF"/>
                </a:solidFill>
                <a:effectLst/>
              </a:defRPr>
            </a:lvl1pPr>
          </a:lstStyle>
          <a:p>
            <a:pPr>
              <a:defRPr/>
            </a:pPr>
            <a:endParaRPr lang="es-ES_tradnl"/>
          </a:p>
        </p:txBody>
      </p:sp>
      <p:sp>
        <p:nvSpPr>
          <p:cNvPr id="38" name="Rectangle 38"/>
          <p:cNvSpPr>
            <a:spLocks noGrp="1" noChangeArrowheads="1"/>
          </p:cNvSpPr>
          <p:nvPr>
            <p:ph type="sldNum" sz="quarter" idx="12"/>
          </p:nvPr>
        </p:nvSpPr>
        <p:spPr bwMode="auto">
          <a:xfrm>
            <a:off x="70104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spcBef>
                <a:spcPct val="0"/>
              </a:spcBef>
              <a:buClrTx/>
              <a:buSzTx/>
              <a:buFontTx/>
              <a:buNone/>
              <a:defRPr sz="1400">
                <a:solidFill>
                  <a:srgbClr val="FFFFFF"/>
                </a:solidFill>
                <a:effectLst/>
              </a:defRPr>
            </a:lvl1pPr>
          </a:lstStyle>
          <a:p>
            <a:pPr>
              <a:defRPr/>
            </a:pPr>
            <a:fld id="{AF4F0F38-C622-49B5-94D4-7FA0130C8651}"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77050" y="-228600"/>
            <a:ext cx="1962150" cy="6934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90600" y="-228600"/>
            <a:ext cx="5734050" cy="6934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990600" y="-228600"/>
            <a:ext cx="77724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1066800" y="1066800"/>
            <a:ext cx="7772400" cy="5638800"/>
          </a:xfrm>
        </p:spPr>
        <p:txBody>
          <a:bodyPr/>
          <a:lstStyle/>
          <a:p>
            <a:pPr lvl="0"/>
            <a:endParaRPr lang="es-ES" noProof="0" smtClean="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668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92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6150"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6147" name="Rectangle 34"/>
          <p:cNvSpPr>
            <a:spLocks noGrp="1" noChangeArrowheads="1"/>
          </p:cNvSpPr>
          <p:nvPr>
            <p:ph type="title"/>
          </p:nvPr>
        </p:nvSpPr>
        <p:spPr bwMode="auto">
          <a:xfrm>
            <a:off x="990600" y="-228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7" name="Rectangle 39"/>
          <p:cNvSpPr>
            <a:spLocks noGrp="1" noChangeArrowheads="1"/>
          </p:cNvSpPr>
          <p:nvPr>
            <p:ph type="body" idx="1"/>
          </p:nvPr>
        </p:nvSpPr>
        <p:spPr bwMode="auto">
          <a:xfrm>
            <a:off x="1066800" y="1066800"/>
            <a:ext cx="7772400" cy="563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8.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066800" y="609600"/>
            <a:ext cx="7772400" cy="1676400"/>
          </a:xfrm>
        </p:spPr>
        <p:txBody>
          <a:bodyPr/>
          <a:lstStyle/>
          <a:p>
            <a:pPr eaLnBrk="1" hangingPunct="1"/>
            <a:r>
              <a:rPr lang="es-ES_tradnl" b="1" smtClean="0"/>
              <a:t>Recursos Humanos</a:t>
            </a:r>
            <a:br>
              <a:rPr lang="es-ES_tradnl" b="1" smtClean="0"/>
            </a:br>
            <a:r>
              <a:rPr lang="en-US" smtClean="0"/>
              <a:t>Clase 1</a:t>
            </a:r>
            <a:endParaRPr lang="es-ES_tradnl" smtClean="0"/>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8196"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3077" name="Text Box 10"/>
          <p:cNvSpPr txBox="1">
            <a:spLocks noChangeArrowheads="1"/>
          </p:cNvSpPr>
          <p:nvPr/>
        </p:nvSpPr>
        <p:spPr bwMode="auto">
          <a:xfrm>
            <a:off x="4932363" y="4960938"/>
            <a:ext cx="2711450" cy="1422400"/>
          </a:xfrm>
          <a:prstGeom prst="rect">
            <a:avLst/>
          </a:prstGeom>
          <a:noFill/>
          <a:ln w="9525">
            <a:noFill/>
            <a:miter lim="800000"/>
            <a:headEnd/>
            <a:tailEnd/>
          </a:ln>
        </p:spPr>
        <p:txBody>
          <a:bodyPr wrap="none">
            <a:spAutoFit/>
          </a:bodyPr>
          <a:lstStyle/>
          <a:p>
            <a:pPr>
              <a:spcBef>
                <a:spcPct val="0"/>
              </a:spcBef>
              <a:buFont typeface="Wingdings" pitchFamily="2" charset="2"/>
              <a:buNone/>
              <a:defRPr/>
            </a:pPr>
            <a:r>
              <a:rPr lang="en-US" sz="2400" dirty="0">
                <a:latin typeface="Times New Roman" pitchFamily="18" charset="0"/>
                <a:hlinkClick r:id="rId4"/>
              </a:rPr>
              <a:t>barcillo@gmail.com</a:t>
            </a:r>
          </a:p>
          <a:p>
            <a:pPr>
              <a:spcBef>
                <a:spcPct val="0"/>
              </a:spcBef>
              <a:buFont typeface="Wingdings" pitchFamily="2" charset="2"/>
              <a:buNone/>
              <a:defRPr/>
            </a:pPr>
            <a:r>
              <a:rPr lang="en-US" sz="2400" dirty="0">
                <a:latin typeface="Times New Roman" pitchFamily="18" charset="0"/>
                <a:hlinkClick r:id="rId4"/>
              </a:rPr>
              <a:t>(593-9) 4194239</a:t>
            </a:r>
          </a:p>
          <a:p>
            <a:pPr>
              <a:defRPr/>
            </a:pPr>
            <a:endParaRPr lang="es-ES" dirty="0"/>
          </a:p>
        </p:txBody>
      </p:sp>
      <p:pic>
        <p:nvPicPr>
          <p:cNvPr id="8198"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0"/>
            <a:ext cx="7772400" cy="1143000"/>
          </a:xfrm>
        </p:spPr>
        <p:txBody>
          <a:bodyPr/>
          <a:lstStyle/>
          <a:p>
            <a:pPr eaLnBrk="1" hangingPunct="1"/>
            <a:r>
              <a:rPr lang="es-ES_tradnl" smtClean="0"/>
              <a:t>Parte II.- Administración de los Recursos Humanos</a:t>
            </a:r>
          </a:p>
        </p:txBody>
      </p:sp>
      <p:sp>
        <p:nvSpPr>
          <p:cNvPr id="812035" name="Rectangle 3"/>
          <p:cNvSpPr>
            <a:spLocks noGrp="1" noChangeArrowheads="1"/>
          </p:cNvSpPr>
          <p:nvPr>
            <p:ph type="body" idx="1"/>
          </p:nvPr>
        </p:nvSpPr>
        <p:spPr>
          <a:xfrm>
            <a:off x="1066800" y="1295400"/>
            <a:ext cx="7772400" cy="5410200"/>
          </a:xfrm>
        </p:spPr>
        <p:txBody>
          <a:bodyPr/>
          <a:lstStyle/>
          <a:p>
            <a:pPr eaLnBrk="1" hangingPunct="1">
              <a:defRPr/>
            </a:pPr>
            <a:r>
              <a:rPr lang="es-ES_tradnl" smtClean="0"/>
              <a:t>Control y Sistemas de información.</a:t>
            </a:r>
          </a:p>
          <a:p>
            <a:pPr eaLnBrk="1" hangingPunct="1">
              <a:defRPr/>
            </a:pPr>
            <a:r>
              <a:rPr lang="es-ES_tradnl" smtClean="0"/>
              <a:t>Administración de Sueldos.</a:t>
            </a:r>
          </a:p>
          <a:p>
            <a:pPr lvl="1" eaLnBrk="1" hangingPunct="1">
              <a:defRPr/>
            </a:pPr>
            <a:r>
              <a:rPr lang="es-ES_tradnl" smtClean="0"/>
              <a:t>Análisis, descripción y valuación de Puestos.</a:t>
            </a:r>
          </a:p>
          <a:p>
            <a:pPr lvl="1" eaLnBrk="1" hangingPunct="1">
              <a:defRPr/>
            </a:pPr>
            <a:r>
              <a:rPr lang="es-ES_tradnl" smtClean="0"/>
              <a:t>Estructura de Ingresos.</a:t>
            </a:r>
          </a:p>
          <a:p>
            <a:pPr lvl="1" eaLnBrk="1" hangingPunct="1">
              <a:defRPr/>
            </a:pPr>
            <a:r>
              <a:rPr lang="es-ES_tradnl" smtClean="0"/>
              <a:t>Evaluación del desempeño.</a:t>
            </a:r>
          </a:p>
          <a:p>
            <a:pPr lvl="1" eaLnBrk="1" hangingPunct="1">
              <a:defRPr/>
            </a:pPr>
            <a:r>
              <a:rPr lang="es-ES_tradnl" smtClean="0"/>
              <a:t>Promoción y Recuperación.</a:t>
            </a:r>
          </a:p>
          <a:p>
            <a:pPr eaLnBrk="1" hangingPunct="1">
              <a:defRPr/>
            </a:pPr>
            <a:r>
              <a:rPr lang="es-ES_tradnl" smtClean="0"/>
              <a:t>Selección de Personal.</a:t>
            </a:r>
          </a:p>
          <a:p>
            <a:pPr lvl="1" eaLnBrk="1" hangingPunct="1">
              <a:defRPr/>
            </a:pPr>
            <a:r>
              <a:rPr lang="es-ES_tradnl" smtClean="0"/>
              <a:t>Reclutamiento, Entrevistas y Selección.</a:t>
            </a:r>
          </a:p>
          <a:p>
            <a:pPr lvl="1" eaLnBrk="1" hangingPunct="1">
              <a:defRPr/>
            </a:pPr>
            <a:r>
              <a:rPr lang="es-ES_tradnl" smtClean="0"/>
              <a:t>Iniciación.</a:t>
            </a:r>
          </a:p>
        </p:txBody>
      </p:sp>
      <p:pic>
        <p:nvPicPr>
          <p:cNvPr id="15364" name="Picture 4" descr="C:\Archivos de programa\Archivos comunes\Microsoft Shared\Clipart\cagcat50\bd06990_.wmf"/>
          <p:cNvPicPr>
            <a:picLocks noChangeAspect="1" noChangeArrowheads="1"/>
          </p:cNvPicPr>
          <p:nvPr/>
        </p:nvPicPr>
        <p:blipFill>
          <a:blip r:embed="rId2"/>
          <a:srcRect/>
          <a:stretch>
            <a:fillRect/>
          </a:stretch>
        </p:blipFill>
        <p:spPr bwMode="auto">
          <a:xfrm>
            <a:off x="6781800" y="3276600"/>
            <a:ext cx="2362200" cy="2005013"/>
          </a:xfrm>
          <a:prstGeom prst="rect">
            <a:avLst/>
          </a:prstGeom>
          <a:noFill/>
          <a:ln w="9525">
            <a:noFill/>
            <a:miter lim="800000"/>
            <a:headEnd/>
            <a:tailEnd/>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s-ES_tradnl" smtClean="0"/>
              <a:t>Parte III.- Aspectos Legales</a:t>
            </a:r>
          </a:p>
        </p:txBody>
      </p:sp>
      <p:sp>
        <p:nvSpPr>
          <p:cNvPr id="813059" name="Rectangle 3"/>
          <p:cNvSpPr>
            <a:spLocks noGrp="1" noChangeArrowheads="1"/>
          </p:cNvSpPr>
          <p:nvPr>
            <p:ph type="body" idx="1"/>
          </p:nvPr>
        </p:nvSpPr>
        <p:spPr/>
        <p:txBody>
          <a:bodyPr/>
          <a:lstStyle/>
          <a:p>
            <a:pPr eaLnBrk="1" hangingPunct="1">
              <a:defRPr/>
            </a:pPr>
            <a:r>
              <a:rPr lang="es-ES_tradnl" smtClean="0"/>
              <a:t>Aspectos Legales Generales</a:t>
            </a:r>
          </a:p>
          <a:p>
            <a:pPr eaLnBrk="1" hangingPunct="1">
              <a:defRPr/>
            </a:pPr>
            <a:r>
              <a:rPr lang="es-ES_tradnl" smtClean="0"/>
              <a:t>Pagos de Sueldos y Beneficios sociales</a:t>
            </a:r>
          </a:p>
          <a:p>
            <a:pPr eaLnBrk="1" hangingPunct="1">
              <a:defRPr/>
            </a:pPr>
            <a:r>
              <a:rPr lang="es-ES_tradnl" smtClean="0"/>
              <a:t>Tipos de relaciones laborales</a:t>
            </a:r>
          </a:p>
          <a:p>
            <a:pPr eaLnBrk="1" hangingPunct="1">
              <a:buFont typeface="Wingdings" pitchFamily="2" charset="2"/>
              <a:buNone/>
              <a:defRPr/>
            </a:pPr>
            <a:endParaRPr lang="es-ES_tradnl" smtClean="0"/>
          </a:p>
        </p:txBody>
      </p:sp>
      <p:pic>
        <p:nvPicPr>
          <p:cNvPr id="16388" name="Picture 4" descr="C:\Program Files\Common Files\Microsoft Shared\Clipart\CagCat50\pe01460_.wmf"/>
          <p:cNvPicPr>
            <a:picLocks noChangeAspect="1" noChangeArrowheads="1"/>
          </p:cNvPicPr>
          <p:nvPr/>
        </p:nvPicPr>
        <p:blipFill>
          <a:blip r:embed="rId2"/>
          <a:srcRect/>
          <a:stretch>
            <a:fillRect/>
          </a:stretch>
        </p:blipFill>
        <p:spPr bwMode="auto">
          <a:xfrm>
            <a:off x="6934200" y="4806950"/>
            <a:ext cx="2209800" cy="2051050"/>
          </a:xfrm>
          <a:prstGeom prst="rect">
            <a:avLst/>
          </a:prstGeom>
          <a:noFill/>
          <a:ln w="9525">
            <a:noFill/>
            <a:miter lim="800000"/>
            <a:headEnd/>
            <a:tailEnd/>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s-ES_tradnl" smtClean="0"/>
              <a:t>Bibliografía de Apoyo</a:t>
            </a:r>
          </a:p>
        </p:txBody>
      </p:sp>
      <p:sp>
        <p:nvSpPr>
          <p:cNvPr id="814083" name="Rectangle 3"/>
          <p:cNvSpPr>
            <a:spLocks noGrp="1" noChangeArrowheads="1"/>
          </p:cNvSpPr>
          <p:nvPr>
            <p:ph type="body" idx="1"/>
          </p:nvPr>
        </p:nvSpPr>
        <p:spPr>
          <a:xfrm>
            <a:off x="914400" y="914400"/>
            <a:ext cx="7772400" cy="5638800"/>
          </a:xfrm>
        </p:spPr>
        <p:txBody>
          <a:bodyPr/>
          <a:lstStyle/>
          <a:p>
            <a:pPr eaLnBrk="1" hangingPunct="1">
              <a:defRPr/>
            </a:pPr>
            <a:r>
              <a:rPr lang="es-ES_tradnl" sz="2800" smtClean="0"/>
              <a:t>Kahler T. 1979.- Managing with the Process Comunication Model. A model for selecting, retaining and motivating people.</a:t>
            </a:r>
          </a:p>
          <a:p>
            <a:pPr eaLnBrk="1" hangingPunct="1">
              <a:defRPr/>
            </a:pPr>
            <a:r>
              <a:rPr lang="es-ES_tradnl" sz="2800" smtClean="0"/>
              <a:t>Bazerman M., Neale M.1992.- La negociación Racional, en un mundo irracional.</a:t>
            </a:r>
          </a:p>
          <a:p>
            <a:pPr eaLnBrk="1" hangingPunct="1">
              <a:defRPr/>
            </a:pPr>
            <a:r>
              <a:rPr lang="es-ES_tradnl" sz="2800" smtClean="0"/>
              <a:t>Deming E. 1989.- Calidad, Productividad y Competencia.</a:t>
            </a:r>
          </a:p>
          <a:p>
            <a:pPr eaLnBrk="1" hangingPunct="1">
              <a:defRPr/>
            </a:pPr>
            <a:r>
              <a:rPr lang="es-ES_tradnl" sz="2800" smtClean="0"/>
              <a:t>Drucker P. 1993.-  Gerencia para el Futuro.</a:t>
            </a:r>
          </a:p>
          <a:p>
            <a:pPr eaLnBrk="1" hangingPunct="1">
              <a:defRPr/>
            </a:pPr>
            <a:r>
              <a:rPr lang="es-ES_tradnl" sz="2800" smtClean="0"/>
              <a:t>Werther W., Davis K. 1992.- Administración de Personal.</a:t>
            </a:r>
          </a:p>
        </p:txBody>
      </p:sp>
      <p:pic>
        <p:nvPicPr>
          <p:cNvPr id="17412" name="Picture 4" descr="C:\Archivos de programa\Archivos comunes\Microsoft Shared\Clipart\cagcat50\bs00554_.wmf"/>
          <p:cNvPicPr>
            <a:picLocks noChangeAspect="1" noChangeArrowheads="1"/>
          </p:cNvPicPr>
          <p:nvPr/>
        </p:nvPicPr>
        <p:blipFill>
          <a:blip r:embed="rId2"/>
          <a:srcRect/>
          <a:stretch>
            <a:fillRect/>
          </a:stretch>
        </p:blipFill>
        <p:spPr bwMode="auto">
          <a:xfrm>
            <a:off x="7696200" y="5594350"/>
            <a:ext cx="1447800" cy="1263650"/>
          </a:xfrm>
          <a:prstGeom prst="rect">
            <a:avLst/>
          </a:prstGeom>
          <a:noFill/>
          <a:ln w="9525">
            <a:noFill/>
            <a:miter lim="800000"/>
            <a:headEnd/>
            <a:tailEnd/>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s-ES_tradnl" smtClean="0"/>
              <a:t>Organización de las Clases</a:t>
            </a:r>
          </a:p>
        </p:txBody>
      </p:sp>
      <p:sp>
        <p:nvSpPr>
          <p:cNvPr id="816131" name="Rectangle 3"/>
          <p:cNvSpPr>
            <a:spLocks noGrp="1" noChangeArrowheads="1"/>
          </p:cNvSpPr>
          <p:nvPr>
            <p:ph type="body" idx="1"/>
          </p:nvPr>
        </p:nvSpPr>
        <p:spPr>
          <a:xfrm>
            <a:off x="1066800" y="838200"/>
            <a:ext cx="7772400" cy="5638800"/>
          </a:xfrm>
        </p:spPr>
        <p:txBody>
          <a:bodyPr/>
          <a:lstStyle/>
          <a:p>
            <a:pPr eaLnBrk="1" hangingPunct="1">
              <a:lnSpc>
                <a:spcPct val="90000"/>
              </a:lnSpc>
              <a:defRPr/>
            </a:pPr>
            <a:r>
              <a:rPr lang="es-ES_tradnl" smtClean="0"/>
              <a:t>Horario:</a:t>
            </a:r>
          </a:p>
          <a:p>
            <a:pPr lvl="1" eaLnBrk="1" hangingPunct="1">
              <a:lnSpc>
                <a:spcPct val="90000"/>
              </a:lnSpc>
              <a:defRPr/>
            </a:pPr>
            <a:r>
              <a:rPr lang="es-ES_tradnl" smtClean="0"/>
              <a:t>3  teóricas/ semana (Sáb. 11am - 2pm).</a:t>
            </a:r>
          </a:p>
          <a:p>
            <a:pPr eaLnBrk="1" hangingPunct="1">
              <a:lnSpc>
                <a:spcPct val="90000"/>
              </a:lnSpc>
              <a:defRPr/>
            </a:pPr>
            <a:r>
              <a:rPr lang="es-ES_tradnl" smtClean="0"/>
              <a:t>Metodología:</a:t>
            </a:r>
          </a:p>
          <a:p>
            <a:pPr lvl="1" eaLnBrk="1" hangingPunct="1">
              <a:lnSpc>
                <a:spcPct val="90000"/>
              </a:lnSpc>
              <a:defRPr/>
            </a:pPr>
            <a:r>
              <a:rPr lang="es-ES_tradnl" smtClean="0"/>
              <a:t>Conferencias del profesor en clase: Lectura de papers, discusión y presentación por parte de los alumnos. Ejercicios vivenciales, análisis de casos, trabajos por parte de los alumnos.</a:t>
            </a:r>
          </a:p>
          <a:p>
            <a:pPr lvl="1" eaLnBrk="1" hangingPunct="1">
              <a:lnSpc>
                <a:spcPct val="90000"/>
              </a:lnSpc>
              <a:defRPr/>
            </a:pPr>
            <a:r>
              <a:rPr lang="es-ES_tradnl" smtClean="0"/>
              <a:t>Los alumnos son responsables de leer todos los papers entregados por el profesor y preparar las clases para estar listos para discutir.</a:t>
            </a:r>
          </a:p>
        </p:txBody>
      </p:sp>
      <p:pic>
        <p:nvPicPr>
          <p:cNvPr id="18436" name="Picture 5" descr="C:\WINDOWS\Application Data\Microsoft\Media Catalog\Downloaded Clips\cl3\BD09997_.wmf"/>
          <p:cNvPicPr>
            <a:picLocks noChangeAspect="1" noChangeArrowheads="1"/>
          </p:cNvPicPr>
          <p:nvPr/>
        </p:nvPicPr>
        <p:blipFill>
          <a:blip r:embed="rId2"/>
          <a:srcRect/>
          <a:stretch>
            <a:fillRect/>
          </a:stretch>
        </p:blipFill>
        <p:spPr bwMode="auto">
          <a:xfrm>
            <a:off x="0" y="4881563"/>
            <a:ext cx="1760538" cy="1976437"/>
          </a:xfrm>
          <a:prstGeom prst="rect">
            <a:avLst/>
          </a:prstGeom>
          <a:noFill/>
          <a:ln w="9525">
            <a:noFill/>
            <a:miter lim="800000"/>
            <a:headEnd/>
            <a:tailEnd/>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s-ES_tradnl" smtClean="0"/>
              <a:t>Otras Disposiciones</a:t>
            </a:r>
          </a:p>
        </p:txBody>
      </p:sp>
      <p:sp>
        <p:nvSpPr>
          <p:cNvPr id="818179" name="Rectangle 3"/>
          <p:cNvSpPr>
            <a:spLocks noGrp="1" noChangeArrowheads="1"/>
          </p:cNvSpPr>
          <p:nvPr>
            <p:ph type="body" idx="1"/>
          </p:nvPr>
        </p:nvSpPr>
        <p:spPr/>
        <p:txBody>
          <a:bodyPr/>
          <a:lstStyle/>
          <a:p>
            <a:pPr eaLnBrk="1" hangingPunct="1">
              <a:defRPr/>
            </a:pPr>
            <a:r>
              <a:rPr lang="es-ES_tradnl" smtClean="0"/>
              <a:t>Se creó lista correos para distribuir información de clases. Cualquier información puesta por el profesor en dicha lista se considerará como oficialmente distribuida. Es obligación de alumnos estar al tanto de ella.  Para acceder vaya a:  http://espanol.groups.yahoo.com/group/AcuiRRHH  y registrrse con un usuario y clave de Yahoo.</a:t>
            </a:r>
          </a:p>
        </p:txBody>
      </p:sp>
      <p:graphicFrame>
        <p:nvGraphicFramePr>
          <p:cNvPr id="3074" name="Object 4"/>
          <p:cNvGraphicFramePr>
            <a:graphicFrameLocks noChangeAspect="1"/>
          </p:cNvGraphicFramePr>
          <p:nvPr/>
        </p:nvGraphicFramePr>
        <p:xfrm>
          <a:off x="6835775" y="5268913"/>
          <a:ext cx="2308225" cy="1589087"/>
        </p:xfrm>
        <a:graphic>
          <a:graphicData uri="http://schemas.openxmlformats.org/presentationml/2006/ole">
            <p:oleObj spid="_x0000_s3074" name="Clip" r:id="rId3" imgW="3983400" imgH="3468960" progId="MS_ClipArt_Gallery.5">
              <p:embed/>
            </p:oleObj>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es-ES_tradnl" smtClean="0"/>
              <a:t>Preguntas</a:t>
            </a:r>
          </a:p>
        </p:txBody>
      </p:sp>
      <p:sp>
        <p:nvSpPr>
          <p:cNvPr id="826371" name="Rectangle 3"/>
          <p:cNvSpPr>
            <a:spLocks noGrp="1" noChangeArrowheads="1"/>
          </p:cNvSpPr>
          <p:nvPr>
            <p:ph type="body" idx="1"/>
          </p:nvPr>
        </p:nvSpPr>
        <p:spPr/>
        <p:txBody>
          <a:bodyPr/>
          <a:lstStyle/>
          <a:p>
            <a:pPr eaLnBrk="1" hangingPunct="1">
              <a:defRPr/>
            </a:pPr>
            <a:r>
              <a:rPr lang="es-ES_tradnl" smtClean="0"/>
              <a:t>Preguntas? </a:t>
            </a:r>
          </a:p>
          <a:p>
            <a:pPr eaLnBrk="1" hangingPunct="1">
              <a:defRPr/>
            </a:pPr>
            <a:r>
              <a:rPr lang="es-ES_tradnl" smtClean="0"/>
              <a:t>Dudas? </a:t>
            </a:r>
          </a:p>
          <a:p>
            <a:pPr eaLnBrk="1" hangingPunct="1">
              <a:defRPr/>
            </a:pPr>
            <a:r>
              <a:rPr lang="es-ES_tradnl" smtClean="0"/>
              <a:t>Comentarios?</a:t>
            </a:r>
          </a:p>
          <a:p>
            <a:pPr eaLnBrk="1" hangingPunct="1">
              <a:defRPr/>
            </a:pPr>
            <a:endParaRPr lang="es-ES_tradnl" smtClean="0"/>
          </a:p>
          <a:p>
            <a:pPr eaLnBrk="1" hangingPunct="1">
              <a:defRPr/>
            </a:pPr>
            <a:r>
              <a:rPr lang="es-ES_tradnl" smtClean="0"/>
              <a:t>Pueden contactarme en caso de ser </a:t>
            </a:r>
            <a:r>
              <a:rPr lang="es-ES_tradnl" u="sng" smtClean="0"/>
              <a:t>necesario</a:t>
            </a:r>
            <a:r>
              <a:rPr lang="es-ES_tradnl" smtClean="0"/>
              <a:t>:</a:t>
            </a:r>
          </a:p>
          <a:p>
            <a:pPr lvl="1" eaLnBrk="1" hangingPunct="1">
              <a:defRPr/>
            </a:pPr>
            <a:r>
              <a:rPr lang="es-ES_tradnl" smtClean="0"/>
              <a:t>Ofic: 430600 / 493850 ext 273</a:t>
            </a:r>
          </a:p>
          <a:p>
            <a:pPr lvl="1" eaLnBrk="1" hangingPunct="1">
              <a:defRPr/>
            </a:pPr>
            <a:r>
              <a:rPr lang="es-ES_tradnl" smtClean="0"/>
              <a:t>Cel: 093-351486</a:t>
            </a:r>
          </a:p>
          <a:p>
            <a:pPr lvl="1" eaLnBrk="1" hangingPunct="1">
              <a:defRPr/>
            </a:pPr>
            <a:r>
              <a:rPr lang="es-ES_tradnl" smtClean="0"/>
              <a:t>mail: barcillo@gmail.com</a:t>
            </a:r>
          </a:p>
        </p:txBody>
      </p:sp>
      <p:pic>
        <p:nvPicPr>
          <p:cNvPr id="4102" name="Picture 4" descr="C:\Archivos de programa\Archivos comunes\Microsoft Shared\Clipart\cagcat50\bd00028_.wmf"/>
          <p:cNvPicPr>
            <a:picLocks noChangeAspect="1" noChangeArrowheads="1"/>
          </p:cNvPicPr>
          <p:nvPr/>
        </p:nvPicPr>
        <p:blipFill>
          <a:blip r:embed="rId3"/>
          <a:srcRect/>
          <a:stretch>
            <a:fillRect/>
          </a:stretch>
        </p:blipFill>
        <p:spPr bwMode="auto">
          <a:xfrm>
            <a:off x="6858000" y="0"/>
            <a:ext cx="2133600" cy="2092325"/>
          </a:xfrm>
          <a:prstGeom prst="rect">
            <a:avLst/>
          </a:prstGeom>
          <a:noFill/>
          <a:ln w="9525">
            <a:noFill/>
            <a:miter lim="800000"/>
            <a:headEnd/>
            <a:tailEnd/>
          </a:ln>
        </p:spPr>
      </p:pic>
      <p:graphicFrame>
        <p:nvGraphicFramePr>
          <p:cNvPr id="4098" name="Object 5"/>
          <p:cNvGraphicFramePr>
            <a:graphicFrameLocks noChangeAspect="1"/>
          </p:cNvGraphicFramePr>
          <p:nvPr/>
        </p:nvGraphicFramePr>
        <p:xfrm>
          <a:off x="0" y="4876800"/>
          <a:ext cx="1409700" cy="1981200"/>
        </p:xfrm>
        <a:graphic>
          <a:graphicData uri="http://schemas.openxmlformats.org/presentationml/2006/ole">
            <p:oleObj spid="_x0000_s4098" name="Clip" r:id="rId4" imgW="2525760" imgH="3407040" progId="MS_ClipArt_Gallery.5">
              <p:embed/>
            </p:oleObj>
          </a:graphicData>
        </a:graphic>
      </p:graphicFrame>
      <p:graphicFrame>
        <p:nvGraphicFramePr>
          <p:cNvPr id="4099" name="Object 6"/>
          <p:cNvGraphicFramePr>
            <a:graphicFrameLocks noChangeAspect="1"/>
          </p:cNvGraphicFramePr>
          <p:nvPr/>
        </p:nvGraphicFramePr>
        <p:xfrm>
          <a:off x="6858000" y="5257800"/>
          <a:ext cx="2286000" cy="1631950"/>
        </p:xfrm>
        <a:graphic>
          <a:graphicData uri="http://schemas.openxmlformats.org/presentationml/2006/ole">
            <p:oleObj spid="_x0000_s4099" name="Clip" r:id="rId5" imgW="4586760" imgH="2981520" progId="MS_ClipArt_Gallery.5">
              <p:embed/>
            </p:oleObj>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90600" y="152400"/>
            <a:ext cx="7772400" cy="1143000"/>
          </a:xfrm>
        </p:spPr>
        <p:txBody>
          <a:bodyPr/>
          <a:lstStyle/>
          <a:p>
            <a:pPr eaLnBrk="1" hangingPunct="1"/>
            <a:r>
              <a:rPr lang="es-ES_tradnl" smtClean="0"/>
              <a:t>Sistema de Calificación</a:t>
            </a:r>
          </a:p>
        </p:txBody>
      </p:sp>
      <p:pic>
        <p:nvPicPr>
          <p:cNvPr id="19459" name="Picture 4" descr="C:\WINDOWS\Application Data\Microsoft\Media Catalog\Downloaded Clips\cl5d\j0234083.wmf"/>
          <p:cNvPicPr>
            <a:picLocks noChangeAspect="1" noChangeArrowheads="1"/>
          </p:cNvPicPr>
          <p:nvPr/>
        </p:nvPicPr>
        <p:blipFill>
          <a:blip r:embed="rId2"/>
          <a:srcRect/>
          <a:stretch>
            <a:fillRect/>
          </a:stretch>
        </p:blipFill>
        <p:spPr bwMode="auto">
          <a:xfrm>
            <a:off x="0" y="0"/>
            <a:ext cx="1981200" cy="989013"/>
          </a:xfrm>
          <a:prstGeom prst="rect">
            <a:avLst/>
          </a:prstGeom>
          <a:noFill/>
          <a:ln w="9525">
            <a:noFill/>
            <a:miter lim="800000"/>
            <a:headEnd/>
            <a:tailEnd/>
          </a:ln>
        </p:spPr>
      </p:pic>
      <p:graphicFrame>
        <p:nvGraphicFramePr>
          <p:cNvPr id="821287" name="Group 39"/>
          <p:cNvGraphicFramePr>
            <a:graphicFrameLocks noGrp="1"/>
          </p:cNvGraphicFramePr>
          <p:nvPr>
            <p:ph type="tbl" idx="1"/>
          </p:nvPr>
        </p:nvGraphicFramePr>
        <p:xfrm>
          <a:off x="533400" y="2057400"/>
          <a:ext cx="8305800" cy="2743200"/>
        </p:xfrm>
        <a:graphic>
          <a:graphicData uri="http://schemas.openxmlformats.org/drawingml/2006/table">
            <a:tbl>
              <a:tblPr/>
              <a:tblGrid>
                <a:gridCol w="3733800"/>
                <a:gridCol w="1447800"/>
                <a:gridCol w="1524000"/>
                <a:gridCol w="1600200"/>
              </a:tblGrid>
              <a:tr h="889000">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charset="0"/>
                        </a:rPr>
                        <a:t>Calificaciones</a:t>
                      </a:r>
                      <a:endParaRPr kumimoji="0" lang="en-GB" sz="1800" b="1"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1er Examen</a:t>
                      </a:r>
                      <a:endPar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2do Examen</a:t>
                      </a:r>
                      <a:endPar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Mejoramiento</a:t>
                      </a:r>
                      <a:endPar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2200">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charset="0"/>
                        </a:rPr>
                        <a:t>Participación en clases, deberes, lecciones</a:t>
                      </a:r>
                      <a:endParaRPr kumimoji="0" lang="en-GB" sz="1800" b="1"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30%</a:t>
                      </a:r>
                      <a:endPar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30%</a:t>
                      </a:r>
                      <a:endPar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endPar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Arial" charset="0"/>
                        </a:rPr>
                        <a:t>Examen</a:t>
                      </a:r>
                      <a:endParaRPr kumimoji="0" lang="en-GB" sz="1800" b="1"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70%</a:t>
                      </a:r>
                      <a:endPar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70%</a:t>
                      </a:r>
                      <a:endPar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FF0000"/>
                        </a:buClr>
                        <a:buSzPct val="75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100%</a:t>
                      </a:r>
                      <a:endParaRPr kumimoji="0" lang="en-GB"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1143000" y="-152400"/>
            <a:ext cx="7772400" cy="1143000"/>
          </a:xfrm>
        </p:spPr>
        <p:txBody>
          <a:bodyPr/>
          <a:lstStyle/>
          <a:p>
            <a:pPr eaLnBrk="1" hangingPunct="1"/>
            <a:r>
              <a:rPr lang="es-ES_tradnl" smtClean="0"/>
              <a:t>Quien Eres ?</a:t>
            </a:r>
          </a:p>
        </p:txBody>
      </p:sp>
      <p:sp>
        <p:nvSpPr>
          <p:cNvPr id="751619" name="Rectangle 3"/>
          <p:cNvSpPr>
            <a:spLocks noGrp="1" noChangeArrowheads="1"/>
          </p:cNvSpPr>
          <p:nvPr>
            <p:ph type="body" idx="1"/>
          </p:nvPr>
        </p:nvSpPr>
        <p:spPr>
          <a:xfrm>
            <a:off x="1143000" y="914400"/>
            <a:ext cx="8001000" cy="5715000"/>
          </a:xfrm>
        </p:spPr>
        <p:txBody>
          <a:bodyPr/>
          <a:lstStyle/>
          <a:p>
            <a:pPr eaLnBrk="1" hangingPunct="1">
              <a:lnSpc>
                <a:spcPct val="90000"/>
              </a:lnSpc>
              <a:defRPr/>
            </a:pPr>
            <a:r>
              <a:rPr lang="es-ES_tradnl" sz="2800" smtClean="0"/>
              <a:t>Como te llamas? </a:t>
            </a:r>
          </a:p>
          <a:p>
            <a:pPr eaLnBrk="1" hangingPunct="1">
              <a:lnSpc>
                <a:spcPct val="90000"/>
              </a:lnSpc>
              <a:defRPr/>
            </a:pPr>
            <a:r>
              <a:rPr lang="es-ES_tradnl" sz="2800" smtClean="0"/>
              <a:t>Por que estudias esta carrera?</a:t>
            </a:r>
          </a:p>
          <a:p>
            <a:pPr eaLnBrk="1" hangingPunct="1">
              <a:lnSpc>
                <a:spcPct val="90000"/>
              </a:lnSpc>
              <a:defRPr/>
            </a:pPr>
            <a:r>
              <a:rPr lang="es-ES_tradnl" sz="2800" smtClean="0"/>
              <a:t>Experiencia Laboral y en manejo y relación con personas.</a:t>
            </a:r>
          </a:p>
          <a:p>
            <a:pPr eaLnBrk="1" hangingPunct="1">
              <a:lnSpc>
                <a:spcPct val="90000"/>
              </a:lnSpc>
              <a:defRPr/>
            </a:pPr>
            <a:r>
              <a:rPr lang="es-ES_tradnl" sz="2800" smtClean="0"/>
              <a:t>Que sabes de manejar gente? </a:t>
            </a:r>
          </a:p>
          <a:p>
            <a:pPr eaLnBrk="1" hangingPunct="1">
              <a:lnSpc>
                <a:spcPct val="90000"/>
              </a:lnSpc>
              <a:defRPr/>
            </a:pPr>
            <a:r>
              <a:rPr lang="es-ES_tradnl" sz="2800" smtClean="0"/>
              <a:t>Cual crees que es la mejor forma de lograr que un empleado haga bien su trabajo?</a:t>
            </a:r>
          </a:p>
          <a:p>
            <a:pPr eaLnBrk="1" hangingPunct="1">
              <a:lnSpc>
                <a:spcPct val="90000"/>
              </a:lnSpc>
              <a:defRPr/>
            </a:pPr>
            <a:r>
              <a:rPr lang="es-ES_tradnl" sz="2800" smtClean="0"/>
              <a:t>Que esperas de este curso?</a:t>
            </a:r>
          </a:p>
          <a:p>
            <a:pPr eaLnBrk="1" hangingPunct="1">
              <a:lnSpc>
                <a:spcPct val="90000"/>
              </a:lnSpc>
              <a:defRPr/>
            </a:pPr>
            <a:r>
              <a:rPr lang="es-ES_tradnl" sz="2800" smtClean="0"/>
              <a:t>Que esperas de esta carrera?</a:t>
            </a:r>
          </a:p>
          <a:p>
            <a:pPr eaLnBrk="1" hangingPunct="1">
              <a:lnSpc>
                <a:spcPct val="90000"/>
              </a:lnSpc>
              <a:defRPr/>
            </a:pPr>
            <a:r>
              <a:rPr lang="es-ES_tradnl" sz="2800" smtClean="0"/>
              <a:t>Donde te ves en 5 años?</a:t>
            </a:r>
          </a:p>
        </p:txBody>
      </p:sp>
      <p:graphicFrame>
        <p:nvGraphicFramePr>
          <p:cNvPr id="5122" name="Object 4"/>
          <p:cNvGraphicFramePr>
            <a:graphicFrameLocks noChangeAspect="1"/>
          </p:cNvGraphicFramePr>
          <p:nvPr/>
        </p:nvGraphicFramePr>
        <p:xfrm>
          <a:off x="7440613" y="5105400"/>
          <a:ext cx="1703387" cy="1752600"/>
        </p:xfrm>
        <a:graphic>
          <a:graphicData uri="http://schemas.openxmlformats.org/presentationml/2006/ole">
            <p:oleObj spid="_x0000_s5122" name="Clip" r:id="rId3" imgW="2873880" imgH="3657600" progId="MS_ClipArt_Gallery.5">
              <p:embed/>
            </p:oleObj>
          </a:graphicData>
        </a:graphic>
      </p:graphicFrame>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s-ES_tradnl" smtClean="0"/>
              <a:t>Querido Jefe...</a:t>
            </a:r>
          </a:p>
        </p:txBody>
      </p:sp>
      <p:sp>
        <p:nvSpPr>
          <p:cNvPr id="822275" name="Rectangle 3"/>
          <p:cNvSpPr>
            <a:spLocks noGrp="1" noChangeArrowheads="1"/>
          </p:cNvSpPr>
          <p:nvPr>
            <p:ph type="body" idx="1"/>
          </p:nvPr>
        </p:nvSpPr>
        <p:spPr/>
        <p:txBody>
          <a:bodyPr/>
          <a:lstStyle/>
          <a:p>
            <a:pPr eaLnBrk="1" hangingPunct="1">
              <a:defRPr/>
            </a:pPr>
            <a:r>
              <a:rPr lang="es-ES_tradnl" smtClean="0"/>
              <a:t> Nunca me asigne trabajo en las mañanas. Siempre espere hasta las 5:00 pm para notificarme. Me encanta el reto de trabajar contra el reloj. </a:t>
            </a:r>
          </a:p>
          <a:p>
            <a:pPr eaLnBrk="1" hangingPunct="1">
              <a:defRPr/>
            </a:pPr>
            <a:r>
              <a:rPr lang="es-ES_tradnl" smtClean="0"/>
              <a:t>Cuando me pida un trabajo urgente, interrúmpame cada 10 minutos para preguntar como va. Ayuda mucho. </a:t>
            </a:r>
          </a:p>
          <a:p>
            <a:pPr eaLnBrk="1" hangingPunct="1">
              <a:defRPr/>
            </a:pPr>
            <a:r>
              <a:rPr lang="es-ES_tradnl" smtClean="0"/>
              <a:t>Cuando salga de la oficina, nunca diga a dónde va. Me da la oportunidad de ser creativo cuando alguien pregunte por usted.</a:t>
            </a:r>
          </a:p>
        </p:txBody>
      </p:sp>
      <p:pic>
        <p:nvPicPr>
          <p:cNvPr id="20484" name="Picture 5" descr="C:\Archivos de programa\Archivos comunes\Microsoft Shared\Clipart\cagcat50\pe01931_.wmf"/>
          <p:cNvPicPr>
            <a:picLocks noChangeAspect="1" noChangeArrowheads="1"/>
          </p:cNvPicPr>
          <p:nvPr/>
        </p:nvPicPr>
        <p:blipFill>
          <a:blip r:embed="rId2"/>
          <a:srcRect/>
          <a:stretch>
            <a:fillRect/>
          </a:stretch>
        </p:blipFill>
        <p:spPr bwMode="auto">
          <a:xfrm>
            <a:off x="7239000" y="0"/>
            <a:ext cx="1905000" cy="1598613"/>
          </a:xfrm>
          <a:prstGeom prst="rect">
            <a:avLst/>
          </a:prstGeom>
          <a:noFill/>
          <a:ln w="9525">
            <a:noFill/>
            <a:miter lim="800000"/>
            <a:headEnd/>
            <a:tailEnd/>
          </a:ln>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s-ES_tradnl" smtClean="0"/>
              <a:t>Querido Jefe...</a:t>
            </a:r>
          </a:p>
        </p:txBody>
      </p:sp>
      <p:sp>
        <p:nvSpPr>
          <p:cNvPr id="823299" name="Rectangle 3"/>
          <p:cNvSpPr>
            <a:spLocks noGrp="1" noChangeArrowheads="1"/>
          </p:cNvSpPr>
          <p:nvPr>
            <p:ph type="body" idx="1"/>
          </p:nvPr>
        </p:nvSpPr>
        <p:spPr>
          <a:xfrm>
            <a:off x="1066800" y="762000"/>
            <a:ext cx="7772400" cy="5638800"/>
          </a:xfrm>
        </p:spPr>
        <p:txBody>
          <a:bodyPr/>
          <a:lstStyle/>
          <a:p>
            <a:pPr eaLnBrk="1" hangingPunct="1">
              <a:defRPr/>
            </a:pPr>
            <a:r>
              <a:rPr lang="es-ES_tradnl" smtClean="0"/>
              <a:t> Si mis manos están llenas de papeles, cajas y libros, no me abra la puerta. Necesito aprender a trabajar como un parapléjico, y esto es muy buen entrenamiento. </a:t>
            </a:r>
          </a:p>
          <a:p>
            <a:pPr eaLnBrk="1" hangingPunct="1">
              <a:defRPr/>
            </a:pPr>
            <a:r>
              <a:rPr lang="es-ES_tradnl" smtClean="0"/>
              <a:t>Si me asigna más de una tarea, no me diga cual tiene prioridad. Déjeme adivinar. </a:t>
            </a:r>
          </a:p>
          <a:p>
            <a:pPr eaLnBrk="1" hangingPunct="1">
              <a:defRPr/>
            </a:pPr>
            <a:r>
              <a:rPr lang="es-ES_tradnl" smtClean="0"/>
              <a:t>Haga su mejor esfuerzo por hacerme trabajar hasta tarde. Realmente me encanta la oficina, y no tengo otro lugar a donde ir. </a:t>
            </a:r>
          </a:p>
        </p:txBody>
      </p:sp>
      <p:pic>
        <p:nvPicPr>
          <p:cNvPr id="21508" name="Picture 4" descr="C:\Archivos de programa\Archivos comunes\Microsoft Shared\Clipart\cagcat50\pe01616_.wmf"/>
          <p:cNvPicPr>
            <a:picLocks noChangeAspect="1" noChangeArrowheads="1"/>
          </p:cNvPicPr>
          <p:nvPr/>
        </p:nvPicPr>
        <p:blipFill>
          <a:blip r:embed="rId2"/>
          <a:srcRect/>
          <a:stretch>
            <a:fillRect/>
          </a:stretch>
        </p:blipFill>
        <p:spPr bwMode="auto">
          <a:xfrm>
            <a:off x="0" y="0"/>
            <a:ext cx="1371600" cy="1287463"/>
          </a:xfrm>
          <a:prstGeom prst="rect">
            <a:avLst/>
          </a:prstGeom>
          <a:noFill/>
          <a:ln w="9525">
            <a:noFill/>
            <a:miter lim="800000"/>
            <a:headEnd/>
            <a:tailEnd/>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1228725" y="0"/>
            <a:ext cx="7772400" cy="1143000"/>
          </a:xfrm>
        </p:spPr>
        <p:txBody>
          <a:bodyPr/>
          <a:lstStyle/>
          <a:p>
            <a:pPr algn="r" eaLnBrk="1" hangingPunct="1"/>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eaLnBrk="1" hangingPunct="1">
              <a:defRPr/>
            </a:pPr>
            <a:r>
              <a:rPr lang="es-EC" dirty="0" smtClean="0"/>
              <a:t>Guayaquil, 1966.</a:t>
            </a:r>
          </a:p>
          <a:p>
            <a:pPr algn="r" eaLnBrk="1" hangingPunct="1">
              <a:defRPr/>
            </a:pPr>
            <a:r>
              <a:rPr lang="es-EC" dirty="0" err="1" smtClean="0"/>
              <a:t>BSc.</a:t>
            </a:r>
            <a:r>
              <a:rPr lang="es-EC" dirty="0" smtClean="0"/>
              <a:t> Acuicultura. (ESPOL 1991).</a:t>
            </a:r>
          </a:p>
          <a:p>
            <a:pPr algn="r" eaLnBrk="1" hangingPunct="1">
              <a:defRPr/>
            </a:pPr>
            <a:r>
              <a:rPr lang="es-EC" dirty="0" smtClean="0"/>
              <a:t>Magister en Administración de Empresas. (ESPOL, 1996).</a:t>
            </a:r>
          </a:p>
          <a:p>
            <a:pPr algn="r" eaLnBrk="1" hangingPunct="1">
              <a:defRPr/>
            </a:pPr>
            <a:r>
              <a:rPr lang="es-EC" dirty="0" smtClean="0"/>
              <a:t>Profesor ESPOL desde el 2001.</a:t>
            </a:r>
          </a:p>
          <a:p>
            <a:pPr algn="r" eaLnBrk="1" hangingPunct="1">
              <a:defRPr/>
            </a:pPr>
            <a:r>
              <a:rPr lang="es-EC" dirty="0" smtClean="0"/>
              <a:t>20 años experiencia profesional: </a:t>
            </a:r>
          </a:p>
          <a:p>
            <a:pPr lvl="1" algn="r" eaLnBrk="1" hangingPunct="1">
              <a:defRPr/>
            </a:pPr>
            <a:r>
              <a:rPr lang="es-EC" dirty="0" smtClean="0"/>
              <a:t>Producción.</a:t>
            </a:r>
          </a:p>
          <a:p>
            <a:pPr lvl="1" algn="r" eaLnBrk="1" hangingPunct="1">
              <a:defRPr/>
            </a:pPr>
            <a:r>
              <a:rPr lang="es-EC" dirty="0" smtClean="0"/>
              <a:t>Administración.</a:t>
            </a:r>
          </a:p>
          <a:p>
            <a:pPr lvl="1" algn="r" eaLnBrk="1" hangingPunct="1">
              <a:defRPr/>
            </a:pPr>
            <a:r>
              <a:rPr lang="es-EC" dirty="0" smtClean="0"/>
              <a:t>Finanzas.</a:t>
            </a:r>
          </a:p>
          <a:p>
            <a:pPr lvl="1" algn="r" eaLnBrk="1" hangingPunct="1">
              <a:defRPr/>
            </a:pPr>
            <a:r>
              <a:rPr lang="es-EC" dirty="0" smtClean="0"/>
              <a:t>Investigación.</a:t>
            </a:r>
          </a:p>
          <a:p>
            <a:pPr lvl="1" algn="r" eaLnBrk="1" hangingPunct="1">
              <a:defRPr/>
            </a:pPr>
            <a:r>
              <a:rPr lang="es-EC" dirty="0" smtClean="0"/>
              <a:t>Consultorías.</a:t>
            </a:r>
          </a:p>
        </p:txBody>
      </p:sp>
      <p:pic>
        <p:nvPicPr>
          <p:cNvPr id="922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buNone/>
              <a:defRPr/>
            </a:pPr>
            <a:r>
              <a:rPr lang="es-US" sz="2400" dirty="0">
                <a:latin typeface="+mn-lt"/>
                <a:hlinkClick r:id="rId4"/>
              </a:rPr>
              <a:t>Otras Publicaciones del mismo autor en Repositorio ESPOL</a:t>
            </a:r>
            <a:endParaRPr lang="es-US" sz="2400" dirty="0">
              <a:latin typeface="+mn-lt"/>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s-ES_tradnl" smtClean="0"/>
              <a:t>Querido Jefe...</a:t>
            </a:r>
          </a:p>
        </p:txBody>
      </p:sp>
      <p:sp>
        <p:nvSpPr>
          <p:cNvPr id="824323" name="Rectangle 3"/>
          <p:cNvSpPr>
            <a:spLocks noGrp="1" noChangeArrowheads="1"/>
          </p:cNvSpPr>
          <p:nvPr>
            <p:ph type="body" idx="1"/>
          </p:nvPr>
        </p:nvSpPr>
        <p:spPr>
          <a:xfrm>
            <a:off x="1066800" y="762000"/>
            <a:ext cx="7772400" cy="5638800"/>
          </a:xfrm>
        </p:spPr>
        <p:txBody>
          <a:bodyPr/>
          <a:lstStyle/>
          <a:p>
            <a:pPr eaLnBrk="1" hangingPunct="1">
              <a:defRPr/>
            </a:pPr>
            <a:r>
              <a:rPr lang="es-ES_tradnl" smtClean="0"/>
              <a:t> Si le gustó como lo hice, mantengalo en secreto. Si se llega a saber, podría costarme un ascenso. </a:t>
            </a:r>
          </a:p>
          <a:p>
            <a:pPr eaLnBrk="1" hangingPunct="1">
              <a:defRPr/>
            </a:pPr>
            <a:r>
              <a:rPr lang="es-ES_tradnl" smtClean="0"/>
              <a:t>Si no le gusto como lo hice, digaselo a todos. Me gusta que mi nombre suene en las conversaciones. </a:t>
            </a:r>
          </a:p>
          <a:p>
            <a:pPr eaLnBrk="1" hangingPunct="1">
              <a:defRPr/>
            </a:pPr>
            <a:r>
              <a:rPr lang="es-ES_tradnl" smtClean="0"/>
              <a:t>Si el trabajo que me pidió requiere de instrucciones especiales, no las escriba. Por favor guardelas hasta que este cercano a terminar. </a:t>
            </a:r>
          </a:p>
        </p:txBody>
      </p:sp>
      <p:pic>
        <p:nvPicPr>
          <p:cNvPr id="22532" name="Picture 4" descr="C:\Archivos de programa\Archivos comunes\Microsoft Shared\Clipart\cagcat50\bd05515_.wmf"/>
          <p:cNvPicPr>
            <a:picLocks noChangeAspect="1" noChangeArrowheads="1"/>
          </p:cNvPicPr>
          <p:nvPr/>
        </p:nvPicPr>
        <p:blipFill>
          <a:blip r:embed="rId2"/>
          <a:srcRect/>
          <a:stretch>
            <a:fillRect/>
          </a:stretch>
        </p:blipFill>
        <p:spPr bwMode="auto">
          <a:xfrm>
            <a:off x="7696200" y="5334000"/>
            <a:ext cx="1417638" cy="1524000"/>
          </a:xfrm>
          <a:prstGeom prst="rect">
            <a:avLst/>
          </a:prstGeom>
          <a:noFill/>
          <a:ln w="9525">
            <a:noFill/>
            <a:miter lim="800000"/>
            <a:headEnd/>
            <a:tailEnd/>
          </a:ln>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s-ES_tradnl" smtClean="0"/>
              <a:t>Querido Jefe...</a:t>
            </a:r>
          </a:p>
        </p:txBody>
      </p:sp>
      <p:sp>
        <p:nvSpPr>
          <p:cNvPr id="825347" name="Rectangle 3"/>
          <p:cNvSpPr>
            <a:spLocks noGrp="1" noChangeArrowheads="1"/>
          </p:cNvSpPr>
          <p:nvPr>
            <p:ph type="body" idx="1"/>
          </p:nvPr>
        </p:nvSpPr>
        <p:spPr>
          <a:xfrm>
            <a:off x="1066800" y="762000"/>
            <a:ext cx="7772400" cy="5638800"/>
          </a:xfrm>
        </p:spPr>
        <p:txBody>
          <a:bodyPr/>
          <a:lstStyle/>
          <a:p>
            <a:pPr eaLnBrk="1" hangingPunct="1">
              <a:defRPr/>
            </a:pPr>
            <a:r>
              <a:rPr lang="es-ES_tradnl" smtClean="0"/>
              <a:t>Nunca me presente a las personas con las que se reune. Cuando me lo mencione despues, mi gran habilidad de deduccion los identificara. </a:t>
            </a:r>
          </a:p>
          <a:p>
            <a:pPr eaLnBrk="1" hangingPunct="1">
              <a:defRPr/>
            </a:pPr>
            <a:r>
              <a:rPr lang="es-ES_tradnl" smtClean="0"/>
              <a:t>Sea amable conmigo solo cuando el trabajo que estoy haciendo pueda realmente cambiar su vida. </a:t>
            </a:r>
          </a:p>
          <a:p>
            <a:pPr eaLnBrk="1" hangingPunct="1">
              <a:defRPr/>
            </a:pPr>
            <a:r>
              <a:rPr lang="es-ES_tradnl" smtClean="0"/>
              <a:t>Cuénteme todos sus problemas. Ninguno de nosotros tiene ninguno, y siempre es bueno saber que otros tienen menos suerte.</a:t>
            </a:r>
          </a:p>
        </p:txBody>
      </p:sp>
      <p:pic>
        <p:nvPicPr>
          <p:cNvPr id="23556" name="Picture 4" descr="C:\Archivos de programa\Archivos comunes\Microsoft Shared\Clipart\cagcat50\pe01476_.wmf"/>
          <p:cNvPicPr>
            <a:picLocks noChangeAspect="1" noChangeArrowheads="1"/>
          </p:cNvPicPr>
          <p:nvPr/>
        </p:nvPicPr>
        <p:blipFill>
          <a:blip r:embed="rId2"/>
          <a:srcRect/>
          <a:stretch>
            <a:fillRect/>
          </a:stretch>
        </p:blipFill>
        <p:spPr bwMode="auto">
          <a:xfrm>
            <a:off x="7802563" y="0"/>
            <a:ext cx="1341437" cy="1504950"/>
          </a:xfrm>
          <a:prstGeom prst="rect">
            <a:avLst/>
          </a:prstGeom>
          <a:noFill/>
          <a:ln w="9525">
            <a:noFill/>
            <a:miter lim="800000"/>
            <a:headEnd/>
            <a:tailEnd/>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s-ES_tradnl" smtClean="0"/>
              <a:t>Caso: Ejercicio de la NASA</a:t>
            </a:r>
          </a:p>
        </p:txBody>
      </p:sp>
      <p:sp>
        <p:nvSpPr>
          <p:cNvPr id="830467" name="Rectangle 3"/>
          <p:cNvSpPr>
            <a:spLocks noGrp="1" noChangeArrowheads="1"/>
          </p:cNvSpPr>
          <p:nvPr>
            <p:ph type="body" idx="1"/>
          </p:nvPr>
        </p:nvSpPr>
        <p:spPr/>
        <p:txBody>
          <a:bodyPr/>
          <a:lstStyle/>
          <a:p>
            <a:pPr eaLnBrk="1" hangingPunct="1">
              <a:defRPr/>
            </a:pPr>
            <a:r>
              <a:rPr lang="es-ES_tradnl" smtClean="0"/>
              <a:t>Reunirse en Grupos de hasta 4 personas.</a:t>
            </a:r>
          </a:p>
          <a:p>
            <a:pPr eaLnBrk="1" hangingPunct="1">
              <a:defRPr/>
            </a:pPr>
            <a:r>
              <a:rPr lang="es-ES_tradnl" smtClean="0"/>
              <a:t>Leer el caso de forma individual y llegar a una primera idea propia.</a:t>
            </a:r>
          </a:p>
          <a:p>
            <a:pPr eaLnBrk="1" hangingPunct="1">
              <a:defRPr/>
            </a:pPr>
            <a:r>
              <a:rPr lang="es-ES_tradnl" smtClean="0"/>
              <a:t>Leer el caso de forma grupal.</a:t>
            </a:r>
          </a:p>
          <a:p>
            <a:pPr eaLnBrk="1" hangingPunct="1">
              <a:defRPr/>
            </a:pPr>
            <a:r>
              <a:rPr lang="es-ES_tradnl" smtClean="0"/>
              <a:t>Discutir y explicar argumentos.</a:t>
            </a:r>
          </a:p>
          <a:p>
            <a:pPr eaLnBrk="1" hangingPunct="1">
              <a:defRPr/>
            </a:pPr>
            <a:r>
              <a:rPr lang="es-ES_tradnl" smtClean="0"/>
              <a:t>Llegar a una decisión grupal.</a:t>
            </a:r>
          </a:p>
        </p:txBody>
      </p:sp>
      <p:pic>
        <p:nvPicPr>
          <p:cNvPr id="24580" name="Picture 4" descr="C:\Archivos de programa\Archivos comunes\Microsoft Shared\Clipart\cagcat50\pe01561_.wmf"/>
          <p:cNvPicPr>
            <a:picLocks noChangeAspect="1" noChangeArrowheads="1"/>
          </p:cNvPicPr>
          <p:nvPr/>
        </p:nvPicPr>
        <p:blipFill>
          <a:blip r:embed="rId2"/>
          <a:srcRect/>
          <a:stretch>
            <a:fillRect/>
          </a:stretch>
        </p:blipFill>
        <p:spPr bwMode="auto">
          <a:xfrm>
            <a:off x="6553200" y="5105400"/>
            <a:ext cx="2590800" cy="1719263"/>
          </a:xfrm>
          <a:prstGeom prst="rect">
            <a:avLst/>
          </a:prstGeom>
          <a:noFill/>
          <a:ln w="9525">
            <a:noFill/>
            <a:miter lim="800000"/>
            <a:headEnd/>
            <a:tailEnd/>
          </a:ln>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s-ES_tradnl" smtClean="0"/>
              <a:t>Lucia &amp; Ruth</a:t>
            </a:r>
          </a:p>
        </p:txBody>
      </p:sp>
      <p:sp>
        <p:nvSpPr>
          <p:cNvPr id="827395" name="Rectangle 3"/>
          <p:cNvSpPr>
            <a:spLocks noGrp="1" noChangeArrowheads="1"/>
          </p:cNvSpPr>
          <p:nvPr>
            <p:ph type="body" idx="1"/>
          </p:nvPr>
        </p:nvSpPr>
        <p:spPr>
          <a:xfrm>
            <a:off x="1066800" y="838200"/>
            <a:ext cx="7772400" cy="5638800"/>
          </a:xfrm>
        </p:spPr>
        <p:txBody>
          <a:bodyPr/>
          <a:lstStyle/>
          <a:p>
            <a:pPr eaLnBrk="1" hangingPunct="1">
              <a:lnSpc>
                <a:spcPct val="90000"/>
              </a:lnSpc>
              <a:defRPr/>
            </a:pPr>
            <a:r>
              <a:rPr lang="es-ES_tradnl" smtClean="0"/>
              <a:t>Lucia Trabaja en el departamento financiero de una empresa de la ciudad. Usualmente Llega a su trabajo a las 9H30 y sale a las 16Hoo. Sin embargo, el horario normal en la oficina es de 9H00 a 17H00. Además, no es raro que cada cierto tiempo ella  llame para decir que le es imposible venir ese día o, en el mejor de los casos, en esa mañana. Como evaluaría Ud. el nivel de compromiso de Lucia para con su trabajo?</a:t>
            </a:r>
          </a:p>
        </p:txBody>
      </p:sp>
      <p:pic>
        <p:nvPicPr>
          <p:cNvPr id="25604" name="Picture 4" descr="C:\Documents and Settings\fmarcillo\Mis documentos\Download\Espol\RRHH\Info\LuciaRuth.bmp"/>
          <p:cNvPicPr>
            <a:picLocks noChangeAspect="1" noChangeArrowheads="1"/>
          </p:cNvPicPr>
          <p:nvPr/>
        </p:nvPicPr>
        <p:blipFill>
          <a:blip r:embed="rId2"/>
          <a:srcRect/>
          <a:stretch>
            <a:fillRect/>
          </a:stretch>
        </p:blipFill>
        <p:spPr bwMode="auto">
          <a:xfrm>
            <a:off x="0" y="0"/>
            <a:ext cx="998538" cy="1371600"/>
          </a:xfrm>
          <a:prstGeom prst="rect">
            <a:avLst/>
          </a:prstGeom>
          <a:noFill/>
          <a:ln w="9525">
            <a:noFill/>
            <a:miter lim="800000"/>
            <a:headEnd/>
            <a:tailEnd/>
          </a:ln>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s-ES_tradnl" smtClean="0"/>
              <a:t>Lucia &amp; Ruth</a:t>
            </a:r>
          </a:p>
        </p:txBody>
      </p:sp>
      <p:sp>
        <p:nvSpPr>
          <p:cNvPr id="828419" name="Rectangle 3"/>
          <p:cNvSpPr>
            <a:spLocks noGrp="1" noChangeArrowheads="1"/>
          </p:cNvSpPr>
          <p:nvPr>
            <p:ph type="body" idx="1"/>
          </p:nvPr>
        </p:nvSpPr>
        <p:spPr>
          <a:xfrm>
            <a:off x="1066800" y="838200"/>
            <a:ext cx="7772400" cy="5638800"/>
          </a:xfrm>
        </p:spPr>
        <p:txBody>
          <a:bodyPr/>
          <a:lstStyle/>
          <a:p>
            <a:pPr eaLnBrk="1" hangingPunct="1">
              <a:defRPr/>
            </a:pPr>
            <a:r>
              <a:rPr lang="es-ES_tradnl" smtClean="0"/>
              <a:t>Ruth trabaja en el mismo departamento que Lucia. Ruth es viuda. Su marido murió hace un año. Tiene dos niños, uno de ellos está en una guardería y el otro en el primer grado e primaria. Es común y corriente que ella lleve trabajo de la oficina a la casa y tampoco es raro que ella trabaje horas extra los fines de semana para mantenerse al día con sus responsabilidades. Como evaluaría Ud. el nivel de compromiso de Ruth con su trabajo?</a:t>
            </a:r>
          </a:p>
        </p:txBody>
      </p:sp>
      <p:pic>
        <p:nvPicPr>
          <p:cNvPr id="26628" name="Picture 4" descr="C:\Documents and Settings\fmarcillo\Mis documentos\Download\Espol\RRHH\Info\LuciaRuth.bmp"/>
          <p:cNvPicPr>
            <a:picLocks noChangeAspect="1" noChangeArrowheads="1"/>
          </p:cNvPicPr>
          <p:nvPr/>
        </p:nvPicPr>
        <p:blipFill>
          <a:blip r:embed="rId2"/>
          <a:srcRect/>
          <a:stretch>
            <a:fillRect/>
          </a:stretch>
        </p:blipFill>
        <p:spPr bwMode="auto">
          <a:xfrm>
            <a:off x="0" y="0"/>
            <a:ext cx="998538" cy="1371600"/>
          </a:xfrm>
          <a:prstGeom prst="rect">
            <a:avLst/>
          </a:prstGeom>
          <a:noFill/>
          <a:ln w="9525">
            <a:noFill/>
            <a:miter lim="800000"/>
            <a:headEnd/>
            <a:tailEnd/>
          </a:ln>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Documents and Settings\fmarcillo\Mis documentos\Download\Espol\RRHH\Info\LuciaRuth.bmp"/>
          <p:cNvPicPr>
            <a:picLocks noChangeAspect="1" noChangeArrowheads="1"/>
          </p:cNvPicPr>
          <p:nvPr/>
        </p:nvPicPr>
        <p:blipFill>
          <a:blip r:embed="rId2"/>
          <a:srcRect/>
          <a:stretch>
            <a:fillRect/>
          </a:stretch>
        </p:blipFill>
        <p:spPr bwMode="auto">
          <a:xfrm>
            <a:off x="2187575" y="152400"/>
            <a:ext cx="4822825" cy="6629400"/>
          </a:xfrm>
          <a:prstGeom prst="rect">
            <a:avLst/>
          </a:prstGeom>
          <a:noFill/>
          <a:ln w="9525">
            <a:noFill/>
            <a:miter lim="800000"/>
            <a:headEnd/>
            <a:tailEnd/>
          </a:ln>
        </p:spPr>
      </p:pic>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s-ES_tradnl" smtClean="0"/>
              <a:t>Evaluación Inicial</a:t>
            </a:r>
          </a:p>
        </p:txBody>
      </p:sp>
      <p:sp>
        <p:nvSpPr>
          <p:cNvPr id="832515" name="Rectangle 3"/>
          <p:cNvSpPr>
            <a:spLocks noGrp="1" noChangeArrowheads="1"/>
          </p:cNvSpPr>
          <p:nvPr>
            <p:ph type="body" idx="1"/>
          </p:nvPr>
        </p:nvSpPr>
        <p:spPr/>
        <p:txBody>
          <a:bodyPr/>
          <a:lstStyle/>
          <a:p>
            <a:pPr eaLnBrk="1" hangingPunct="1">
              <a:defRPr/>
            </a:pPr>
            <a:r>
              <a:rPr lang="es-ES_tradnl" smtClean="0"/>
              <a:t>Quisiera saber que piensan antes de este curso sobre la Motivación:</a:t>
            </a:r>
          </a:p>
          <a:p>
            <a:pPr eaLnBrk="1" hangingPunct="1">
              <a:defRPr/>
            </a:pPr>
            <a:r>
              <a:rPr lang="es-ES_tradnl" smtClean="0"/>
              <a:t>Que cosas cree Ud. que motivan a un empleado?</a:t>
            </a:r>
          </a:p>
          <a:p>
            <a:pPr eaLnBrk="1" hangingPunct="1">
              <a:defRPr/>
            </a:pPr>
            <a:r>
              <a:rPr lang="es-ES_tradnl" smtClean="0"/>
              <a:t>Con premios? De que tipo?</a:t>
            </a:r>
          </a:p>
          <a:p>
            <a:pPr eaLnBrk="1" hangingPunct="1">
              <a:defRPr/>
            </a:pPr>
            <a:r>
              <a:rPr lang="es-ES_tradnl" smtClean="0"/>
              <a:t>Con amenazas de castigo? De que tipo?</a:t>
            </a:r>
          </a:p>
          <a:p>
            <a:pPr eaLnBrk="1" hangingPunct="1">
              <a:defRPr/>
            </a:pPr>
            <a:r>
              <a:rPr lang="es-ES_tradnl" smtClean="0"/>
              <a:t>Razonen y discutan.</a:t>
            </a:r>
          </a:p>
        </p:txBody>
      </p:sp>
      <p:pic>
        <p:nvPicPr>
          <p:cNvPr id="28676" name="Picture 4" descr="C:\Archivos de programa\Archivos comunes\Microsoft Shared\Clipart\cagcat50\bd04956_.wmf"/>
          <p:cNvPicPr>
            <a:picLocks noChangeAspect="1" noChangeArrowheads="1"/>
          </p:cNvPicPr>
          <p:nvPr/>
        </p:nvPicPr>
        <p:blipFill>
          <a:blip r:embed="rId2"/>
          <a:srcRect/>
          <a:stretch>
            <a:fillRect/>
          </a:stretch>
        </p:blipFill>
        <p:spPr bwMode="auto">
          <a:xfrm>
            <a:off x="6172200" y="4800600"/>
            <a:ext cx="2971800" cy="2017713"/>
          </a:xfrm>
          <a:prstGeom prst="rect">
            <a:avLst/>
          </a:prstGeom>
          <a:noFill/>
          <a:ln w="9525">
            <a:noFill/>
            <a:miter lim="800000"/>
            <a:headEnd/>
            <a:tailEnd/>
          </a:ln>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s-ES_tradnl" smtClean="0"/>
              <a:t>Asignación Siguiente Clase</a:t>
            </a:r>
          </a:p>
        </p:txBody>
      </p:sp>
      <p:sp>
        <p:nvSpPr>
          <p:cNvPr id="829443" name="Rectangle 3"/>
          <p:cNvSpPr>
            <a:spLocks noGrp="1" noChangeArrowheads="1"/>
          </p:cNvSpPr>
          <p:nvPr>
            <p:ph type="body" idx="1"/>
          </p:nvPr>
        </p:nvSpPr>
        <p:spPr/>
        <p:txBody>
          <a:bodyPr/>
          <a:lstStyle/>
          <a:p>
            <a:pPr eaLnBrk="1" hangingPunct="1">
              <a:defRPr/>
            </a:pPr>
            <a:r>
              <a:rPr lang="es-ES_tradnl" smtClean="0"/>
              <a:t>Lectura:</a:t>
            </a:r>
          </a:p>
          <a:p>
            <a:pPr lvl="1" eaLnBrk="1" hangingPunct="1">
              <a:defRPr/>
            </a:pPr>
            <a:r>
              <a:rPr lang="es-ES_tradnl" smtClean="0"/>
              <a:t>El Método de Casos:Una filosofía y concepto educacional.</a:t>
            </a:r>
          </a:p>
          <a:p>
            <a:pPr lvl="1" eaLnBrk="1" hangingPunct="1">
              <a:defRPr/>
            </a:pPr>
            <a:r>
              <a:rPr lang="es-ES_tradnl" smtClean="0"/>
              <a:t>Un Mensaje a Garcia.</a:t>
            </a:r>
          </a:p>
          <a:p>
            <a:pPr eaLnBrk="1" hangingPunct="1">
              <a:defRPr/>
            </a:pPr>
            <a:r>
              <a:rPr lang="es-ES_tradnl" smtClean="0"/>
              <a:t>Bajar e Imprimir clase:</a:t>
            </a:r>
          </a:p>
          <a:p>
            <a:pPr lvl="1" eaLnBrk="1" hangingPunct="1">
              <a:defRPr/>
            </a:pPr>
            <a:r>
              <a:rPr lang="es-ES_tradnl" smtClean="0"/>
              <a:t>ComportamientoOrganizacional.ppt.</a:t>
            </a:r>
          </a:p>
        </p:txBody>
      </p:sp>
      <p:pic>
        <p:nvPicPr>
          <p:cNvPr id="29700" name="Picture 4" descr="C:\WINDOWS\Application Data\Microsoft\Media Catalog\Downloaded Clips\cl5c\j0230784.wmf"/>
          <p:cNvPicPr>
            <a:picLocks noChangeAspect="1" noChangeArrowheads="1"/>
          </p:cNvPicPr>
          <p:nvPr/>
        </p:nvPicPr>
        <p:blipFill>
          <a:blip r:embed="rId2"/>
          <a:srcRect/>
          <a:stretch>
            <a:fillRect/>
          </a:stretch>
        </p:blipFill>
        <p:spPr bwMode="auto">
          <a:xfrm>
            <a:off x="7239000" y="4495800"/>
            <a:ext cx="1754188" cy="2286000"/>
          </a:xfrm>
          <a:prstGeom prst="rect">
            <a:avLst/>
          </a:prstGeom>
          <a:noFill/>
          <a:ln w="9525">
            <a:noFill/>
            <a:miter lim="800000"/>
            <a:headEnd/>
            <a:tailEnd/>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050"/>
          <p:cNvSpPr>
            <a:spLocks noGrp="1" noChangeArrowheads="1"/>
          </p:cNvSpPr>
          <p:nvPr>
            <p:ph type="title"/>
          </p:nvPr>
        </p:nvSpPr>
        <p:spPr/>
        <p:txBody>
          <a:bodyPr/>
          <a:lstStyle/>
          <a:p>
            <a:pPr eaLnBrk="1" hangingPunct="1"/>
            <a:r>
              <a:rPr lang="es-ES_tradnl" smtClean="0"/>
              <a:t>Objetivos</a:t>
            </a:r>
          </a:p>
        </p:txBody>
      </p:sp>
      <p:sp>
        <p:nvSpPr>
          <p:cNvPr id="804867" name="Rectangle 2051"/>
          <p:cNvSpPr>
            <a:spLocks noGrp="1" noChangeArrowheads="1"/>
          </p:cNvSpPr>
          <p:nvPr>
            <p:ph type="body" idx="1"/>
          </p:nvPr>
        </p:nvSpPr>
        <p:spPr>
          <a:xfrm>
            <a:off x="457200" y="1371600"/>
            <a:ext cx="8686800" cy="5715000"/>
          </a:xfrm>
        </p:spPr>
        <p:txBody>
          <a:bodyPr/>
          <a:lstStyle/>
          <a:p>
            <a:pPr eaLnBrk="1" hangingPunct="1">
              <a:defRPr/>
            </a:pPr>
            <a:r>
              <a:rPr lang="es-ES_tradnl" smtClean="0"/>
              <a:t>Proporcionar los principales lineamientos que permitan una Administración adecuada de los Recursos Humanos de una organización, de tal forma que el alumno este en condiciones de planificar y determinar las estrategias propicias en la relación, desempeño y desarrollo de las actividades de las personas que laboran en la empresa.</a:t>
            </a:r>
          </a:p>
        </p:txBody>
      </p:sp>
      <p:graphicFrame>
        <p:nvGraphicFramePr>
          <p:cNvPr id="1026" name="Object 2052"/>
          <p:cNvGraphicFramePr>
            <a:graphicFrameLocks noChangeAspect="1"/>
          </p:cNvGraphicFramePr>
          <p:nvPr/>
        </p:nvGraphicFramePr>
        <p:xfrm>
          <a:off x="7010400" y="5211763"/>
          <a:ext cx="2133600" cy="1646237"/>
        </p:xfrm>
        <a:graphic>
          <a:graphicData uri="http://schemas.openxmlformats.org/presentationml/2006/ole">
            <p:oleObj spid="_x0000_s1026" name="Clip" r:id="rId3" imgW="2672280" imgH="2071440" progId="MS_ClipArt_Gallery.5">
              <p:embed/>
            </p:oleObj>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s-ES_tradnl" smtClean="0"/>
              <a:t>Objetivos</a:t>
            </a:r>
          </a:p>
        </p:txBody>
      </p:sp>
      <p:sp>
        <p:nvSpPr>
          <p:cNvPr id="805891" name="Rectangle 3"/>
          <p:cNvSpPr>
            <a:spLocks noGrp="1" noChangeArrowheads="1"/>
          </p:cNvSpPr>
          <p:nvPr>
            <p:ph type="body" idx="1"/>
          </p:nvPr>
        </p:nvSpPr>
        <p:spPr>
          <a:xfrm>
            <a:off x="457200" y="1143000"/>
            <a:ext cx="8686800" cy="5715000"/>
          </a:xfrm>
        </p:spPr>
        <p:txBody>
          <a:bodyPr/>
          <a:lstStyle/>
          <a:p>
            <a:pPr eaLnBrk="1" hangingPunct="1">
              <a:defRPr/>
            </a:pPr>
            <a:r>
              <a:rPr lang="es-ES_tradnl" smtClean="0"/>
              <a:t>Aprender métodos prácticos y útiles para:</a:t>
            </a:r>
          </a:p>
          <a:p>
            <a:pPr lvl="1" eaLnBrk="1" hangingPunct="1">
              <a:defRPr/>
            </a:pPr>
            <a:r>
              <a:rPr lang="es-ES_tradnl" smtClean="0"/>
              <a:t>Comunicación.</a:t>
            </a:r>
          </a:p>
          <a:p>
            <a:pPr lvl="1" eaLnBrk="1" hangingPunct="1">
              <a:defRPr/>
            </a:pPr>
            <a:r>
              <a:rPr lang="es-ES_tradnl" smtClean="0"/>
              <a:t>Organización.</a:t>
            </a:r>
          </a:p>
          <a:p>
            <a:pPr lvl="1" eaLnBrk="1" hangingPunct="1">
              <a:defRPr/>
            </a:pPr>
            <a:r>
              <a:rPr lang="es-ES_tradnl" smtClean="0"/>
              <a:t>Manejo de grupos.</a:t>
            </a:r>
          </a:p>
          <a:p>
            <a:pPr lvl="1" eaLnBrk="1" hangingPunct="1">
              <a:defRPr/>
            </a:pPr>
            <a:r>
              <a:rPr lang="es-ES_tradnl" smtClean="0"/>
              <a:t>Administración de conflictos.</a:t>
            </a:r>
          </a:p>
          <a:p>
            <a:pPr lvl="1" eaLnBrk="1" hangingPunct="1">
              <a:defRPr/>
            </a:pPr>
            <a:r>
              <a:rPr lang="es-ES_tradnl" smtClean="0"/>
              <a:t>Negociación.</a:t>
            </a:r>
          </a:p>
          <a:p>
            <a:pPr lvl="1" eaLnBrk="1" hangingPunct="1">
              <a:defRPr/>
            </a:pPr>
            <a:r>
              <a:rPr lang="es-ES_tradnl" smtClean="0"/>
              <a:t>Toma de decisiones.</a:t>
            </a:r>
          </a:p>
          <a:p>
            <a:pPr lvl="1" eaLnBrk="1" hangingPunct="1">
              <a:defRPr/>
            </a:pPr>
            <a:r>
              <a:rPr lang="es-ES_tradnl" smtClean="0"/>
              <a:t>Selección y evaluación.</a:t>
            </a:r>
          </a:p>
          <a:p>
            <a:pPr lvl="1" eaLnBrk="1" hangingPunct="1">
              <a:defRPr/>
            </a:pPr>
            <a:r>
              <a:rPr lang="es-ES_tradnl" smtClean="0"/>
              <a:t>Disciplina.</a:t>
            </a:r>
          </a:p>
          <a:p>
            <a:pPr lvl="1" eaLnBrk="1" hangingPunct="1">
              <a:defRPr/>
            </a:pPr>
            <a:r>
              <a:rPr lang="es-ES_tradnl" smtClean="0"/>
              <a:t>Remuneración</a:t>
            </a:r>
            <a:r>
              <a:rPr lang="es-ES_tradnl" sz="2400" smtClean="0"/>
              <a:t>.</a:t>
            </a:r>
          </a:p>
        </p:txBody>
      </p:sp>
      <p:pic>
        <p:nvPicPr>
          <p:cNvPr id="10244" name="Picture 4" descr="C:\WINDOWS\Application Data\Microsoft\Media Catalog\Downloaded Clips\cl4f\j0197609.wmf"/>
          <p:cNvPicPr>
            <a:picLocks noChangeAspect="1" noChangeArrowheads="1"/>
          </p:cNvPicPr>
          <p:nvPr/>
        </p:nvPicPr>
        <p:blipFill>
          <a:blip r:embed="rId2"/>
          <a:srcRect/>
          <a:stretch>
            <a:fillRect/>
          </a:stretch>
        </p:blipFill>
        <p:spPr bwMode="auto">
          <a:xfrm>
            <a:off x="7810500" y="5440363"/>
            <a:ext cx="1333500" cy="1417637"/>
          </a:xfrm>
          <a:prstGeom prst="rect">
            <a:avLst/>
          </a:prstGeom>
          <a:noFill/>
          <a:ln w="9525">
            <a:noFill/>
            <a:miter lim="800000"/>
            <a:headEnd/>
            <a:tailEnd/>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s-ES_tradnl" smtClean="0"/>
              <a:t>Objetivos</a:t>
            </a:r>
          </a:p>
        </p:txBody>
      </p:sp>
      <p:sp>
        <p:nvSpPr>
          <p:cNvPr id="806915" name="Rectangle 3"/>
          <p:cNvSpPr>
            <a:spLocks noGrp="1" noChangeArrowheads="1"/>
          </p:cNvSpPr>
          <p:nvPr>
            <p:ph type="body" idx="1"/>
          </p:nvPr>
        </p:nvSpPr>
        <p:spPr>
          <a:xfrm>
            <a:off x="457200" y="1143000"/>
            <a:ext cx="8686800" cy="5715000"/>
          </a:xfrm>
        </p:spPr>
        <p:txBody>
          <a:bodyPr/>
          <a:lstStyle/>
          <a:p>
            <a:pPr eaLnBrk="1" hangingPunct="1">
              <a:defRPr/>
            </a:pPr>
            <a:r>
              <a:rPr lang="es-ES_tradnl" smtClean="0"/>
              <a:t>Entender sobre factores motivadores y de higiene, y que impulsa y satisface realmente a las personas.</a:t>
            </a:r>
          </a:p>
          <a:p>
            <a:pPr eaLnBrk="1" hangingPunct="1">
              <a:defRPr/>
            </a:pPr>
            <a:r>
              <a:rPr lang="es-ES_tradnl" smtClean="0"/>
              <a:t>Crear, mantener y desarrollar condiciones organizacionales que  permiten la aplicación, desarrollo y satisfacción plena de los recursos humanos y el logro de los objetivos individuales.</a:t>
            </a:r>
            <a:endParaRPr lang="es-ES_tradnl" sz="2800" smtClean="0"/>
          </a:p>
        </p:txBody>
      </p:sp>
      <p:pic>
        <p:nvPicPr>
          <p:cNvPr id="11268" name="Picture 4" descr="C:\WINDOWS\Application Data\Microsoft\Media Catalog\Downloaded Clips\cl4f\j0198570.wmf"/>
          <p:cNvPicPr>
            <a:picLocks noChangeAspect="1" noChangeArrowheads="1"/>
          </p:cNvPicPr>
          <p:nvPr/>
        </p:nvPicPr>
        <p:blipFill>
          <a:blip r:embed="rId2"/>
          <a:srcRect/>
          <a:stretch>
            <a:fillRect/>
          </a:stretch>
        </p:blipFill>
        <p:spPr bwMode="auto">
          <a:xfrm>
            <a:off x="7010400" y="4978400"/>
            <a:ext cx="2133600" cy="1879600"/>
          </a:xfrm>
          <a:prstGeom prst="rect">
            <a:avLst/>
          </a:prstGeom>
          <a:noFill/>
          <a:ln w="9525">
            <a:noFill/>
            <a:miter lim="800000"/>
            <a:headEnd/>
            <a:tailEnd/>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s-ES_tradnl" smtClean="0"/>
              <a:t>Objetivos</a:t>
            </a:r>
          </a:p>
        </p:txBody>
      </p:sp>
      <p:sp>
        <p:nvSpPr>
          <p:cNvPr id="807939" name="Rectangle 3"/>
          <p:cNvSpPr>
            <a:spLocks noGrp="1" noChangeArrowheads="1"/>
          </p:cNvSpPr>
          <p:nvPr>
            <p:ph type="body" idx="1"/>
          </p:nvPr>
        </p:nvSpPr>
        <p:spPr>
          <a:xfrm>
            <a:off x="457200" y="1143000"/>
            <a:ext cx="8686800" cy="5715000"/>
          </a:xfrm>
        </p:spPr>
        <p:txBody>
          <a:bodyPr/>
          <a:lstStyle/>
          <a:p>
            <a:pPr eaLnBrk="1" hangingPunct="1">
              <a:defRPr/>
            </a:pPr>
            <a:r>
              <a:rPr lang="es-ES_tradnl" smtClean="0"/>
              <a:t>Alcanzar eficiencia  y eficacia con los recursos disponibles.</a:t>
            </a:r>
          </a:p>
          <a:p>
            <a:pPr eaLnBrk="1" hangingPunct="1">
              <a:defRPr/>
            </a:pPr>
            <a:r>
              <a:rPr lang="es-ES_tradnl" smtClean="0"/>
              <a:t>Desarrollar un conjunto de recursos humanos con habilidades y motivación suficientes para conseguir los objetivos de la organización.</a:t>
            </a:r>
            <a:endParaRPr lang="es-ES_tradnl" sz="2800" smtClean="0"/>
          </a:p>
        </p:txBody>
      </p:sp>
      <p:pic>
        <p:nvPicPr>
          <p:cNvPr id="12292" name="Picture 4" descr="C:\Archivos de programa\Archivos comunes\Microsoft Shared\Clipart\cagcat50\pe01496_.wmf"/>
          <p:cNvPicPr>
            <a:picLocks noChangeAspect="1" noChangeArrowheads="1"/>
          </p:cNvPicPr>
          <p:nvPr/>
        </p:nvPicPr>
        <p:blipFill>
          <a:blip r:embed="rId2"/>
          <a:srcRect/>
          <a:stretch>
            <a:fillRect/>
          </a:stretch>
        </p:blipFill>
        <p:spPr bwMode="auto">
          <a:xfrm>
            <a:off x="7094538" y="4425950"/>
            <a:ext cx="2049462" cy="2432050"/>
          </a:xfrm>
          <a:prstGeom prst="rect">
            <a:avLst/>
          </a:prstGeom>
          <a:noFill/>
          <a:ln w="9525">
            <a:noFill/>
            <a:miter lim="800000"/>
            <a:headEnd/>
            <a:tailEnd/>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990600" y="76200"/>
            <a:ext cx="7772400" cy="1143000"/>
          </a:xfrm>
        </p:spPr>
        <p:txBody>
          <a:bodyPr/>
          <a:lstStyle/>
          <a:p>
            <a:pPr eaLnBrk="1" hangingPunct="1"/>
            <a:r>
              <a:rPr lang="es-ES_tradnl" smtClean="0"/>
              <a:t>Parte I.- Comportamiento Organizacional</a:t>
            </a:r>
          </a:p>
        </p:txBody>
      </p:sp>
      <p:sp>
        <p:nvSpPr>
          <p:cNvPr id="808963" name="Rectangle 3"/>
          <p:cNvSpPr>
            <a:spLocks noGrp="1" noChangeArrowheads="1"/>
          </p:cNvSpPr>
          <p:nvPr>
            <p:ph type="body" idx="1"/>
          </p:nvPr>
        </p:nvSpPr>
        <p:spPr>
          <a:xfrm>
            <a:off x="1066800" y="1447800"/>
            <a:ext cx="7772400" cy="5257800"/>
          </a:xfrm>
        </p:spPr>
        <p:txBody>
          <a:bodyPr/>
          <a:lstStyle/>
          <a:p>
            <a:pPr eaLnBrk="1" hangingPunct="1">
              <a:defRPr/>
            </a:pPr>
            <a:r>
              <a:rPr lang="es-ES_tradnl" smtClean="0"/>
              <a:t>Introducción</a:t>
            </a:r>
          </a:p>
          <a:p>
            <a:pPr eaLnBrk="1" hangingPunct="1">
              <a:defRPr/>
            </a:pPr>
            <a:r>
              <a:rPr lang="es-ES_tradnl" smtClean="0"/>
              <a:t>Conducta Verbal y No Verbal</a:t>
            </a:r>
          </a:p>
          <a:p>
            <a:pPr lvl="1" eaLnBrk="1" hangingPunct="1">
              <a:defRPr/>
            </a:pPr>
            <a:r>
              <a:rPr lang="es-ES_tradnl" smtClean="0"/>
              <a:t>Comportamientos Efectivos e inefectivos</a:t>
            </a:r>
          </a:p>
          <a:p>
            <a:pPr lvl="1" eaLnBrk="1" hangingPunct="1">
              <a:defRPr/>
            </a:pPr>
            <a:r>
              <a:rPr lang="es-ES_tradnl" smtClean="0"/>
              <a:t>Canales de Comunicación</a:t>
            </a:r>
          </a:p>
          <a:p>
            <a:pPr lvl="1" eaLnBrk="1" hangingPunct="1">
              <a:defRPr/>
            </a:pPr>
            <a:r>
              <a:rPr lang="es-ES_tradnl" smtClean="0"/>
              <a:t>Exageración de pensamientos</a:t>
            </a:r>
          </a:p>
          <a:p>
            <a:pPr lvl="1" eaLnBrk="1" hangingPunct="1">
              <a:defRPr/>
            </a:pPr>
            <a:r>
              <a:rPr lang="es-ES_tradnl" smtClean="0"/>
              <a:t>Exageración de Sentimientos</a:t>
            </a:r>
          </a:p>
          <a:p>
            <a:pPr eaLnBrk="1" hangingPunct="1">
              <a:defRPr/>
            </a:pPr>
            <a:r>
              <a:rPr lang="es-ES_tradnl" smtClean="0"/>
              <a:t>Contacto</a:t>
            </a:r>
          </a:p>
          <a:p>
            <a:pPr lvl="1" eaLnBrk="1" hangingPunct="1">
              <a:defRPr/>
            </a:pPr>
            <a:r>
              <a:rPr lang="es-ES_tradnl" smtClean="0"/>
              <a:t>Refuerzos Positivos</a:t>
            </a:r>
          </a:p>
          <a:p>
            <a:pPr lvl="1" eaLnBrk="1" hangingPunct="1">
              <a:defRPr/>
            </a:pPr>
            <a:r>
              <a:rPr lang="es-ES_tradnl" smtClean="0"/>
              <a:t>Confrontación</a:t>
            </a:r>
          </a:p>
          <a:p>
            <a:pPr lvl="1" eaLnBrk="1" hangingPunct="1">
              <a:defRPr/>
            </a:pPr>
            <a:r>
              <a:rPr lang="es-ES_tradnl" smtClean="0"/>
              <a:t>Descalificaciones</a:t>
            </a:r>
          </a:p>
        </p:txBody>
      </p:sp>
      <p:graphicFrame>
        <p:nvGraphicFramePr>
          <p:cNvPr id="2050" name="Object 4"/>
          <p:cNvGraphicFramePr>
            <a:graphicFrameLocks noChangeAspect="1"/>
          </p:cNvGraphicFramePr>
          <p:nvPr/>
        </p:nvGraphicFramePr>
        <p:xfrm>
          <a:off x="7010400" y="4960938"/>
          <a:ext cx="2133600" cy="1897062"/>
        </p:xfrm>
        <a:graphic>
          <a:graphicData uri="http://schemas.openxmlformats.org/presentationml/2006/ole">
            <p:oleObj spid="_x0000_s2050" name="Clip" r:id="rId3" imgW="1879920" imgH="1362240" progId="MS_ClipArt_Gallery.5">
              <p:embed/>
            </p:oleObj>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90600" y="76200"/>
            <a:ext cx="7772400" cy="1143000"/>
          </a:xfrm>
        </p:spPr>
        <p:txBody>
          <a:bodyPr/>
          <a:lstStyle/>
          <a:p>
            <a:pPr eaLnBrk="1" hangingPunct="1"/>
            <a:r>
              <a:rPr lang="es-ES_tradnl" smtClean="0"/>
              <a:t>Parte I.- Comportamiento Organizacional</a:t>
            </a:r>
          </a:p>
        </p:txBody>
      </p:sp>
      <p:sp>
        <p:nvSpPr>
          <p:cNvPr id="809987" name="Rectangle 3"/>
          <p:cNvSpPr>
            <a:spLocks noGrp="1" noChangeArrowheads="1"/>
          </p:cNvSpPr>
          <p:nvPr>
            <p:ph type="body" idx="1"/>
          </p:nvPr>
        </p:nvSpPr>
        <p:spPr>
          <a:xfrm>
            <a:off x="1066800" y="1447800"/>
            <a:ext cx="7772400" cy="5257800"/>
          </a:xfrm>
        </p:spPr>
        <p:txBody>
          <a:bodyPr/>
          <a:lstStyle/>
          <a:p>
            <a:pPr eaLnBrk="1" hangingPunct="1">
              <a:defRPr/>
            </a:pPr>
            <a:r>
              <a:rPr lang="es-ES_tradnl" smtClean="0"/>
              <a:t>Diagnóstico de las Personas</a:t>
            </a:r>
          </a:p>
          <a:p>
            <a:pPr lvl="1" eaLnBrk="1" hangingPunct="1">
              <a:defRPr/>
            </a:pPr>
            <a:r>
              <a:rPr lang="es-ES_tradnl" smtClean="0"/>
              <a:t>Áreas de Contacto</a:t>
            </a:r>
          </a:p>
          <a:p>
            <a:pPr lvl="1" eaLnBrk="1" hangingPunct="1">
              <a:defRPr/>
            </a:pPr>
            <a:r>
              <a:rPr lang="es-ES_tradnl" smtClean="0"/>
              <a:t>Tipos de Personalidad</a:t>
            </a:r>
          </a:p>
          <a:p>
            <a:pPr eaLnBrk="1" hangingPunct="1">
              <a:defRPr/>
            </a:pPr>
            <a:r>
              <a:rPr lang="es-ES_tradnl" smtClean="0"/>
              <a:t>Comunicación</a:t>
            </a:r>
          </a:p>
          <a:p>
            <a:pPr eaLnBrk="1" hangingPunct="1">
              <a:defRPr/>
            </a:pPr>
            <a:r>
              <a:rPr lang="es-ES_tradnl" smtClean="0"/>
              <a:t>Grupos</a:t>
            </a:r>
          </a:p>
          <a:p>
            <a:pPr lvl="1" eaLnBrk="1" hangingPunct="1">
              <a:defRPr/>
            </a:pPr>
            <a:r>
              <a:rPr lang="es-ES_tradnl" smtClean="0"/>
              <a:t>Tipos</a:t>
            </a:r>
          </a:p>
          <a:p>
            <a:pPr lvl="1" eaLnBrk="1" hangingPunct="1">
              <a:defRPr/>
            </a:pPr>
            <a:r>
              <a:rPr lang="es-ES_tradnl" smtClean="0"/>
              <a:t>Como funcionan</a:t>
            </a:r>
          </a:p>
          <a:p>
            <a:pPr lvl="1" eaLnBrk="1" hangingPunct="1">
              <a:defRPr/>
            </a:pPr>
            <a:r>
              <a:rPr lang="es-ES_tradnl" smtClean="0"/>
              <a:t>Motivación</a:t>
            </a:r>
          </a:p>
          <a:p>
            <a:pPr lvl="1" eaLnBrk="1" hangingPunct="1">
              <a:defRPr/>
            </a:pPr>
            <a:r>
              <a:rPr lang="es-ES_tradnl" smtClean="0"/>
              <a:t>Administración de conflictos</a:t>
            </a:r>
          </a:p>
          <a:p>
            <a:pPr eaLnBrk="1" hangingPunct="1">
              <a:defRPr/>
            </a:pPr>
            <a:r>
              <a:rPr lang="es-ES_tradnl" smtClean="0"/>
              <a:t>Cultura organizacional</a:t>
            </a:r>
          </a:p>
        </p:txBody>
      </p:sp>
      <p:pic>
        <p:nvPicPr>
          <p:cNvPr id="13316" name="Picture 4" descr="C:\Archivos de programa\Archivos comunes\Microsoft Shared\Clipart\cagcat50\bd05545_.wmf"/>
          <p:cNvPicPr>
            <a:picLocks noChangeAspect="1" noChangeArrowheads="1"/>
          </p:cNvPicPr>
          <p:nvPr/>
        </p:nvPicPr>
        <p:blipFill>
          <a:blip r:embed="rId2"/>
          <a:srcRect/>
          <a:stretch>
            <a:fillRect/>
          </a:stretch>
        </p:blipFill>
        <p:spPr bwMode="auto">
          <a:xfrm>
            <a:off x="6934200" y="4686300"/>
            <a:ext cx="2209800" cy="2171700"/>
          </a:xfrm>
          <a:prstGeom prst="rect">
            <a:avLst/>
          </a:prstGeom>
          <a:noFill/>
          <a:ln w="9525">
            <a:noFill/>
            <a:miter lim="800000"/>
            <a:headEnd/>
            <a:tailEnd/>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90600" y="0"/>
            <a:ext cx="7772400" cy="1143000"/>
          </a:xfrm>
        </p:spPr>
        <p:txBody>
          <a:bodyPr/>
          <a:lstStyle/>
          <a:p>
            <a:pPr eaLnBrk="1" hangingPunct="1"/>
            <a:r>
              <a:rPr lang="es-ES_tradnl" smtClean="0"/>
              <a:t>Parte II.- Administración de los Recursos Humanos</a:t>
            </a:r>
          </a:p>
        </p:txBody>
      </p:sp>
      <p:sp>
        <p:nvSpPr>
          <p:cNvPr id="811011" name="Rectangle 3"/>
          <p:cNvSpPr>
            <a:spLocks noGrp="1" noChangeArrowheads="1"/>
          </p:cNvSpPr>
          <p:nvPr>
            <p:ph type="body" idx="1"/>
          </p:nvPr>
        </p:nvSpPr>
        <p:spPr>
          <a:xfrm>
            <a:off x="1066800" y="1295400"/>
            <a:ext cx="7772400" cy="5410200"/>
          </a:xfrm>
        </p:spPr>
        <p:txBody>
          <a:bodyPr/>
          <a:lstStyle/>
          <a:p>
            <a:pPr eaLnBrk="1" hangingPunct="1">
              <a:defRPr/>
            </a:pPr>
            <a:r>
              <a:rPr lang="es-ES_tradnl" smtClean="0"/>
              <a:t>Funciones de la administración</a:t>
            </a:r>
          </a:p>
          <a:p>
            <a:pPr eaLnBrk="1" hangingPunct="1">
              <a:defRPr/>
            </a:pPr>
            <a:r>
              <a:rPr lang="es-ES_tradnl" smtClean="0"/>
              <a:t>Evolución de la teoría administrativa</a:t>
            </a:r>
          </a:p>
          <a:p>
            <a:pPr eaLnBrk="1" hangingPunct="1">
              <a:defRPr/>
            </a:pPr>
            <a:r>
              <a:rPr lang="es-ES_tradnl" smtClean="0"/>
              <a:t>Toma de decisiones</a:t>
            </a:r>
          </a:p>
          <a:p>
            <a:pPr eaLnBrk="1" hangingPunct="1">
              <a:defRPr/>
            </a:pPr>
            <a:r>
              <a:rPr lang="es-ES_tradnl" smtClean="0"/>
              <a:t>Organización</a:t>
            </a:r>
          </a:p>
          <a:p>
            <a:pPr lvl="1" eaLnBrk="1" hangingPunct="1">
              <a:defRPr/>
            </a:pPr>
            <a:r>
              <a:rPr lang="es-ES_tradnl" smtClean="0"/>
              <a:t>Estructura</a:t>
            </a:r>
          </a:p>
          <a:p>
            <a:pPr lvl="1" eaLnBrk="1" hangingPunct="1">
              <a:defRPr/>
            </a:pPr>
            <a:r>
              <a:rPr lang="es-ES_tradnl" smtClean="0"/>
              <a:t>Autoridad</a:t>
            </a:r>
          </a:p>
          <a:p>
            <a:pPr lvl="1" eaLnBrk="1" hangingPunct="1">
              <a:defRPr/>
            </a:pPr>
            <a:r>
              <a:rPr lang="es-ES_tradnl" smtClean="0"/>
              <a:t>Responsabilidad</a:t>
            </a:r>
          </a:p>
          <a:p>
            <a:pPr lvl="1" eaLnBrk="1" hangingPunct="1">
              <a:defRPr/>
            </a:pPr>
            <a:r>
              <a:rPr lang="es-ES_tradnl" smtClean="0"/>
              <a:t>Organigrama</a:t>
            </a:r>
          </a:p>
          <a:p>
            <a:pPr eaLnBrk="1" hangingPunct="1">
              <a:defRPr/>
            </a:pPr>
            <a:r>
              <a:rPr lang="es-ES_tradnl" smtClean="0"/>
              <a:t>Liderazgo y Estilos Gerenciales</a:t>
            </a:r>
          </a:p>
        </p:txBody>
      </p:sp>
      <p:pic>
        <p:nvPicPr>
          <p:cNvPr id="14340" name="Picture 4" descr="C:\Archivos de programa\Archivos comunes\Microsoft Shared\Clipart\cagcat50\bd04956_.wmf"/>
          <p:cNvPicPr>
            <a:picLocks noChangeAspect="1" noChangeArrowheads="1"/>
          </p:cNvPicPr>
          <p:nvPr/>
        </p:nvPicPr>
        <p:blipFill>
          <a:blip r:embed="rId2"/>
          <a:srcRect/>
          <a:stretch>
            <a:fillRect/>
          </a:stretch>
        </p:blipFill>
        <p:spPr bwMode="auto">
          <a:xfrm>
            <a:off x="6019800" y="2895600"/>
            <a:ext cx="3124200" cy="2122488"/>
          </a:xfrm>
          <a:prstGeom prst="rect">
            <a:avLst/>
          </a:prstGeom>
          <a:noFill/>
          <a:ln w="9525">
            <a:noFill/>
            <a:miter lim="800000"/>
            <a:headEnd/>
            <a:tailEnd/>
          </a:ln>
        </p:spPr>
      </p:pic>
    </p:spTree>
  </p:cSld>
  <p:clrMapOvr>
    <a:masterClrMapping/>
  </p:clrMapOvr>
  <p:transition spd="med"/>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2391</TotalTime>
  <Words>1306</Words>
  <Application>Microsoft PowerPoint</Application>
  <PresentationFormat>Presentación en pantalla (4:3)</PresentationFormat>
  <Paragraphs>166</Paragraphs>
  <Slides>27</Slides>
  <Notes>2</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27</vt:i4>
      </vt:variant>
    </vt:vector>
  </HeadingPairs>
  <TitlesOfParts>
    <vt:vector size="32" baseType="lpstr">
      <vt:lpstr>Arial</vt:lpstr>
      <vt:lpstr>Wingdings</vt:lpstr>
      <vt:lpstr>Times New Roman</vt:lpstr>
      <vt:lpstr>Azure</vt:lpstr>
      <vt:lpstr>Microsoft Clip Gallery</vt:lpstr>
      <vt:lpstr>Recursos Humanos Clase 1</vt:lpstr>
      <vt:lpstr>Fabrizio Marcillo Morla</vt:lpstr>
      <vt:lpstr>Objetivos</vt:lpstr>
      <vt:lpstr>Objetivos</vt:lpstr>
      <vt:lpstr>Objetivos</vt:lpstr>
      <vt:lpstr>Objetivos</vt:lpstr>
      <vt:lpstr>Parte I.- Comportamiento Organizacional</vt:lpstr>
      <vt:lpstr>Parte I.- Comportamiento Organizacional</vt:lpstr>
      <vt:lpstr>Parte II.- Administración de los Recursos Humanos</vt:lpstr>
      <vt:lpstr>Parte II.- Administración de los Recursos Humanos</vt:lpstr>
      <vt:lpstr>Parte III.- Aspectos Legales</vt:lpstr>
      <vt:lpstr>Bibliografía de Apoyo</vt:lpstr>
      <vt:lpstr>Organización de las Clases</vt:lpstr>
      <vt:lpstr>Otras Disposiciones</vt:lpstr>
      <vt:lpstr>Preguntas</vt:lpstr>
      <vt:lpstr>Sistema de Calificación</vt:lpstr>
      <vt:lpstr>Quien Eres ?</vt:lpstr>
      <vt:lpstr>Querido Jefe...</vt:lpstr>
      <vt:lpstr>Querido Jefe...</vt:lpstr>
      <vt:lpstr>Querido Jefe...</vt:lpstr>
      <vt:lpstr>Querido Jefe...</vt:lpstr>
      <vt:lpstr>Caso: Ejercicio de la NASA</vt:lpstr>
      <vt:lpstr>Lucia &amp; Ruth</vt:lpstr>
      <vt:lpstr>Lucia &amp; Ruth</vt:lpstr>
      <vt:lpstr>Diapositiva 25</vt:lpstr>
      <vt:lpstr>Evaluación Inicial</vt:lpstr>
      <vt:lpstr>Asignación Siguiente Clase</vt:lpstr>
    </vt:vector>
  </TitlesOfParts>
  <Company>Barcillo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Barcillo Barzinister</dc:creator>
  <cp:lastModifiedBy>kenjjime</cp:lastModifiedBy>
  <cp:revision>423</cp:revision>
  <cp:lastPrinted>1601-01-01T00:00:00Z</cp:lastPrinted>
  <dcterms:created xsi:type="dcterms:W3CDTF">2002-07-19T11:47:45Z</dcterms:created>
  <dcterms:modified xsi:type="dcterms:W3CDTF">2010-01-29T16:53:14Z</dcterms:modified>
</cp:coreProperties>
</file>