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0"/>
  </p:notesMasterIdLst>
  <p:handoutMasterIdLst>
    <p:handoutMasterId r:id="rId121"/>
  </p:handoutMasterIdLst>
  <p:sldIdLst>
    <p:sldId id="425" r:id="rId2"/>
    <p:sldId id="426" r:id="rId3"/>
    <p:sldId id="309" r:id="rId4"/>
    <p:sldId id="310" r:id="rId5"/>
    <p:sldId id="311" r:id="rId6"/>
    <p:sldId id="312" r:id="rId7"/>
    <p:sldId id="313" r:id="rId8"/>
    <p:sldId id="382" r:id="rId9"/>
    <p:sldId id="314" r:id="rId10"/>
    <p:sldId id="379" r:id="rId11"/>
    <p:sldId id="315" r:id="rId12"/>
    <p:sldId id="316" r:id="rId13"/>
    <p:sldId id="380" r:id="rId14"/>
    <p:sldId id="317" r:id="rId15"/>
    <p:sldId id="320" r:id="rId16"/>
    <p:sldId id="318" r:id="rId17"/>
    <p:sldId id="383" r:id="rId18"/>
    <p:sldId id="384" r:id="rId19"/>
    <p:sldId id="385" r:id="rId20"/>
    <p:sldId id="319" r:id="rId21"/>
    <p:sldId id="321" r:id="rId22"/>
    <p:sldId id="322" r:id="rId23"/>
    <p:sldId id="326" r:id="rId24"/>
    <p:sldId id="325" r:id="rId25"/>
    <p:sldId id="327" r:id="rId26"/>
    <p:sldId id="328" r:id="rId27"/>
    <p:sldId id="323" r:id="rId28"/>
    <p:sldId id="324" r:id="rId29"/>
    <p:sldId id="329" r:id="rId30"/>
    <p:sldId id="330" r:id="rId31"/>
    <p:sldId id="331" r:id="rId32"/>
    <p:sldId id="332" r:id="rId33"/>
    <p:sldId id="333" r:id="rId34"/>
    <p:sldId id="381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89" r:id="rId43"/>
    <p:sldId id="341" r:id="rId44"/>
    <p:sldId id="342" r:id="rId45"/>
    <p:sldId id="387" r:id="rId46"/>
    <p:sldId id="343" r:id="rId47"/>
    <p:sldId id="388" r:id="rId48"/>
    <p:sldId id="344" r:id="rId49"/>
    <p:sldId id="390" r:id="rId50"/>
    <p:sldId id="345" r:id="rId51"/>
    <p:sldId id="386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91" r:id="rId64"/>
    <p:sldId id="357" r:id="rId65"/>
    <p:sldId id="392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93" r:id="rId75"/>
    <p:sldId id="366" r:id="rId76"/>
    <p:sldId id="367" r:id="rId77"/>
    <p:sldId id="394" r:id="rId78"/>
    <p:sldId id="368" r:id="rId79"/>
    <p:sldId id="369" r:id="rId80"/>
    <p:sldId id="395" r:id="rId81"/>
    <p:sldId id="370" r:id="rId82"/>
    <p:sldId id="371" r:id="rId83"/>
    <p:sldId id="396" r:id="rId84"/>
    <p:sldId id="372" r:id="rId85"/>
    <p:sldId id="373" r:id="rId86"/>
    <p:sldId id="397" r:id="rId87"/>
    <p:sldId id="374" r:id="rId88"/>
    <p:sldId id="375" r:id="rId89"/>
    <p:sldId id="398" r:id="rId90"/>
    <p:sldId id="424" r:id="rId91"/>
    <p:sldId id="376" r:id="rId92"/>
    <p:sldId id="377" r:id="rId93"/>
    <p:sldId id="378" r:id="rId94"/>
    <p:sldId id="400" r:id="rId95"/>
    <p:sldId id="401" r:id="rId96"/>
    <p:sldId id="402" r:id="rId97"/>
    <p:sldId id="403" r:id="rId98"/>
    <p:sldId id="404" r:id="rId99"/>
    <p:sldId id="405" r:id="rId100"/>
    <p:sldId id="406" r:id="rId101"/>
    <p:sldId id="407" r:id="rId102"/>
    <p:sldId id="410" r:id="rId103"/>
    <p:sldId id="411" r:id="rId104"/>
    <p:sldId id="412" r:id="rId105"/>
    <p:sldId id="409" r:id="rId106"/>
    <p:sldId id="413" r:id="rId107"/>
    <p:sldId id="423" r:id="rId108"/>
    <p:sldId id="414" r:id="rId109"/>
    <p:sldId id="422" r:id="rId110"/>
    <p:sldId id="415" r:id="rId111"/>
    <p:sldId id="421" r:id="rId112"/>
    <p:sldId id="416" r:id="rId113"/>
    <p:sldId id="420" r:id="rId114"/>
    <p:sldId id="417" r:id="rId115"/>
    <p:sldId id="419" r:id="rId116"/>
    <p:sldId id="418" r:id="rId117"/>
    <p:sldId id="408" r:id="rId118"/>
    <p:sldId id="399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000066"/>
    <a:srgbClr val="000099"/>
    <a:srgbClr val="0033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2787"/>
    <p:restoredTop sz="90990" autoAdjust="0"/>
  </p:normalViewPr>
  <p:slideViewPr>
    <p:cSldViewPr>
      <p:cViewPr varScale="1">
        <p:scale>
          <a:sx n="71" d="100"/>
          <a:sy n="71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418744A-BE25-429E-AFC0-1D3AFF7953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8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FE0AB38-D197-4173-ADFE-FC15472003D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7E41F-BF57-4097-9867-70133453192E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925C8-F632-4CED-952B-E0A605DBACD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B49A49F8-A7AE-43AA-A8E4-5A47F2E48A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-228600"/>
            <a:ext cx="1962150" cy="6934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-228600"/>
            <a:ext cx="5734050" cy="6934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066800"/>
            <a:ext cx="7772400" cy="56388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229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229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b="1" smtClean="0"/>
              <a:t>Recursos Humanos</a:t>
            </a:r>
            <a:br>
              <a:rPr lang="es-ES_tradnl" b="1" smtClean="0"/>
            </a:br>
            <a:r>
              <a:rPr lang="es-ES_tradnl" smtClean="0"/>
              <a:t>Comportamiento Organizacional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14340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barcillo@gmail.com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(593-9) 4194239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14342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Conceptos Filosóficos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b="1" smtClean="0"/>
              <a:t>Sobre el Ser Humano, base de la comunicación:</a:t>
            </a:r>
          </a:p>
          <a:p>
            <a:pPr lvl="1" eaLnBrk="1" hangingPunct="1">
              <a:defRPr/>
            </a:pPr>
            <a:endParaRPr lang="es-ES_tradnl" smtClean="0"/>
          </a:p>
          <a:p>
            <a:pPr lvl="1" eaLnBrk="1" hangingPunct="1">
              <a:defRPr/>
            </a:pPr>
            <a:r>
              <a:rPr lang="es-ES_tradnl" smtClean="0"/>
              <a:t>Igualdad y respeto.</a:t>
            </a:r>
          </a:p>
          <a:p>
            <a:pPr lvl="1" eaLnBrk="1" hangingPunct="1">
              <a:defRPr/>
            </a:pPr>
            <a:r>
              <a:rPr lang="es-ES_tradnl" smtClean="0"/>
              <a:t>Autorresponsabilidad</a:t>
            </a:r>
          </a:p>
          <a:p>
            <a:pPr lvl="1" eaLnBrk="1" hangingPunct="1">
              <a:defRPr/>
            </a:pPr>
            <a:r>
              <a:rPr lang="es-ES_tradnl" smtClean="0"/>
              <a:t>Maleabilidad</a:t>
            </a:r>
          </a:p>
          <a:p>
            <a:pPr lvl="1" eaLnBrk="1" hangingPunct="1">
              <a:defRPr/>
            </a:pPr>
            <a:r>
              <a:rPr lang="es-ES_tradnl" smtClean="0"/>
              <a:t>Diversos modos de “Darse cuenta”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912100" y="3505200"/>
          <a:ext cx="1079500" cy="3276600"/>
        </p:xfrm>
        <a:graphic>
          <a:graphicData uri="http://schemas.openxmlformats.org/presentationml/2006/ole">
            <p:oleObj spid="_x0000_s4098" name="Imagen" r:id="rId3" imgW="1295640" imgH="3934080" progId="MS_ClipArt_Gallery.2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Respondo?</a:t>
            </a:r>
            <a:endParaRPr lang="es-ES_tradnl" smtClean="0"/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Ac</a:t>
            </a:r>
            <a:r>
              <a:rPr lang="en-US" smtClean="0"/>
              <a:t>c</a:t>
            </a:r>
            <a:r>
              <a:rPr lang="es-ES_tradnl" smtClean="0"/>
              <a:t>ion</a:t>
            </a:r>
            <a:r>
              <a:rPr lang="en-US" smtClean="0"/>
              <a:t>e</a:t>
            </a:r>
            <a:r>
              <a:rPr lang="es-ES_tradnl" smtClean="0"/>
              <a:t>s. Referenc</a:t>
            </a:r>
            <a:r>
              <a:rPr lang="en-US" smtClean="0"/>
              <a:t>ias</a:t>
            </a:r>
            <a:r>
              <a:rPr lang="es-ES_tradnl" smtClean="0"/>
              <a:t> </a:t>
            </a:r>
            <a:r>
              <a:rPr lang="en-US" smtClean="0"/>
              <a:t>a iniciar</a:t>
            </a:r>
            <a:r>
              <a:rPr lang="es-ES_tradnl" smtClean="0"/>
              <a:t>, ac</a:t>
            </a:r>
            <a:r>
              <a:rPr lang="en-US" smtClean="0"/>
              <a:t>c</a:t>
            </a:r>
            <a:r>
              <a:rPr lang="es-ES_tradnl" smtClean="0"/>
              <a:t>ion, </a:t>
            </a:r>
            <a:r>
              <a:rPr lang="en-US" smtClean="0"/>
              <a:t>ya mismo</a:t>
            </a:r>
            <a:r>
              <a:rPr lang="es-ES_tradnl" smtClean="0"/>
              <a:t>, adaptabili</a:t>
            </a:r>
            <a:r>
              <a:rPr lang="en-US" smtClean="0"/>
              <a:t>dad</a:t>
            </a:r>
            <a:r>
              <a:rPr lang="es-ES_tradnl" smtClean="0"/>
              <a:t>, </a:t>
            </a:r>
            <a:r>
              <a:rPr lang="en-US" smtClean="0"/>
              <a:t>y el fin justificando los medios</a:t>
            </a:r>
            <a:r>
              <a:rPr lang="es-ES_tradnl" smtClean="0"/>
              <a:t>. </a:t>
            </a:r>
            <a:r>
              <a:rPr lang="en-US" smtClean="0"/>
              <a:t>Cuando dicen</a:t>
            </a:r>
            <a:r>
              <a:rPr lang="es-ES_tradnl" smtClean="0"/>
              <a:t>: “</a:t>
            </a:r>
            <a:r>
              <a:rPr lang="en-US" smtClean="0"/>
              <a:t>Al final de cuentas</a:t>
            </a:r>
            <a:r>
              <a:rPr lang="es-ES_tradnl" smtClean="0"/>
              <a:t>…", “</a:t>
            </a:r>
            <a:r>
              <a:rPr lang="en-US" smtClean="0"/>
              <a:t>Yaesto esta muy hablado</a:t>
            </a:r>
            <a:r>
              <a:rPr lang="es-ES_tradnl" smtClean="0"/>
              <a:t>…", "…</a:t>
            </a:r>
            <a:r>
              <a:rPr lang="en-US" smtClean="0"/>
              <a:t>de guanpingpon</a:t>
            </a:r>
            <a:r>
              <a:rPr lang="es-ES_tradnl" smtClean="0"/>
              <a:t>…", “</a:t>
            </a:r>
            <a:r>
              <a:rPr lang="en-US" smtClean="0"/>
              <a:t>hablemos claro</a:t>
            </a:r>
            <a:r>
              <a:rPr lang="es-ES_tradnl" smtClean="0"/>
              <a:t>."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Respond</a:t>
            </a:r>
            <a:r>
              <a:rPr lang="en-US" smtClean="0"/>
              <a:t>a con</a:t>
            </a:r>
            <a:r>
              <a:rPr lang="es-ES_tradnl" smtClean="0"/>
              <a:t>: Imperativ</a:t>
            </a:r>
            <a:r>
              <a:rPr lang="en-US" smtClean="0"/>
              <a:t>o</a:t>
            </a:r>
            <a:r>
              <a:rPr lang="es-ES_tradnl" smtClean="0"/>
              <a:t>s </a:t>
            </a:r>
            <a:r>
              <a:rPr lang="en-US" smtClean="0"/>
              <a:t>con verbos de accion</a:t>
            </a:r>
            <a:r>
              <a:rPr lang="es-ES_tradnl" smtClean="0"/>
              <a:t>. </a:t>
            </a:r>
            <a:r>
              <a:rPr lang="en-US" smtClean="0"/>
              <a:t>Sea </a:t>
            </a:r>
            <a:r>
              <a:rPr lang="es-ES_tradnl" smtClean="0"/>
              <a:t>firm</a:t>
            </a:r>
            <a:r>
              <a:rPr lang="en-US" smtClean="0"/>
              <a:t>e</a:t>
            </a:r>
            <a:r>
              <a:rPr lang="es-ES_tradnl" smtClean="0"/>
              <a:t>, energetic</a:t>
            </a:r>
            <a:r>
              <a:rPr lang="en-US" smtClean="0"/>
              <a:t>o</a:t>
            </a:r>
            <a:r>
              <a:rPr lang="es-ES_tradnl" smtClean="0"/>
              <a:t>, </a:t>
            </a:r>
            <a:r>
              <a:rPr lang="en-US" smtClean="0"/>
              <a:t>y carismatico</a:t>
            </a:r>
            <a:r>
              <a:rPr lang="es-ES_tradnl" smtClean="0"/>
              <a:t>. “</a:t>
            </a:r>
            <a:r>
              <a:rPr lang="en-US" smtClean="0"/>
              <a:t>Te entiendo</a:t>
            </a:r>
            <a:r>
              <a:rPr lang="es-ES_tradnl" smtClean="0"/>
              <a:t>! </a:t>
            </a:r>
            <a:r>
              <a:rPr lang="en-US" smtClean="0"/>
              <a:t>Quieres hablar claro</a:t>
            </a:r>
            <a:r>
              <a:rPr lang="es-ES_tradnl" smtClean="0"/>
              <a:t>", “</a:t>
            </a:r>
            <a:r>
              <a:rPr lang="en-US" smtClean="0"/>
              <a:t>Hagamoslo</a:t>
            </a:r>
            <a:r>
              <a:rPr lang="es-ES_tradnl" smtClean="0"/>
              <a:t>", “</a:t>
            </a:r>
            <a:r>
              <a:rPr lang="en-US" smtClean="0"/>
              <a:t>Al final de cuentas</a:t>
            </a:r>
            <a:r>
              <a:rPr lang="es-ES_tradnl" smtClean="0"/>
              <a:t>…". 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El PCM identifica 6 secuencias de conflicto que las personas experimentaran y demostraran.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Estas son predecibles, repetitivas secuenciales y observables.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Cada una de estas secuencias de conflicto tiene tres niveles o grados sucesivos de intensidad.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1o- refleja comportamientos de actitudes o descalificación condicional.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2o – reflejan una actitud de Yo estoy OK – Tu no estas OK, o Yo no estoy OK – Tu estas OK.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3o – refleja una actitud de desesperación.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Todas estas actitudes son observables y categorizables por palabras, tonos, gestos, posturas y expresiones faciales.</a:t>
            </a:r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800" b="1" u="sng" smtClean="0"/>
              <a:t>SINTOMAS: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Cuando las personas entran en conflicto, es muy probable que exhiban uno de estos seis comportamientos inefectivos de 2o grado.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Algunos son sobre controladores y críticos de los demás que “no pueden” pensar.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Algunos imponen sus creencias y son críticos de los que “rompen su confianza”.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Algunos culpan pero no tienen la culpa.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Algunos son manipulativos y crean un drama negativo.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Algunos cometen errores innecesarios e invitan a la crítica.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Algunos esperan pasivamente por direcciones y se retiran y repliegan.</a:t>
            </a:r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es-ES_tradnl" b="1" u="sng" smtClean="0"/>
              <a:t>DINAMICA:</a:t>
            </a:r>
          </a:p>
          <a:p>
            <a:pPr marL="533400" indent="-533400" eaLnBrk="1" hangingPunct="1">
              <a:defRPr/>
            </a:pPr>
            <a:r>
              <a:rPr lang="es-ES_tradnl" smtClean="0"/>
              <a:t>Entendiendo porque las personas se desesperan o porque algunos se vuelven críticos, vengativos o muestran comportamiento de victima es crucial para saber como manejar a cada uno. </a:t>
            </a:r>
          </a:p>
          <a:p>
            <a:pPr marL="533400" indent="-533400" eaLnBrk="1" hangingPunct="1">
              <a:defRPr/>
            </a:pPr>
            <a:r>
              <a:rPr lang="es-ES_tradnl" smtClean="0"/>
              <a:t>El PCM identifica y correlaciona el 2o grado de comportamiento inefectivo con la necesidad psicológica que la persona quiere que se le satisfaga positivamente. </a:t>
            </a:r>
          </a:p>
        </p:txBody>
      </p:sp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es-ES_tradnl" b="1" u="sng" smtClean="0"/>
              <a:t>PROBLEMA:</a:t>
            </a:r>
          </a:p>
          <a:p>
            <a:pPr marL="533400" indent="-533400" eaLnBrk="1" hangingPunct="1">
              <a:defRPr/>
            </a:pPr>
            <a:r>
              <a:rPr lang="es-ES_tradnl" smtClean="0"/>
              <a:t>Saber que es lo que el comportamiento inefectivo significa en realidad.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Como satisfacer esa necesidad psicológica de este individuo ( fase de personalidad) individual.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Cuando las personas estan en conflicto, no piensan claramente y no pueden procesar la información efectivamente (se cieran a la comunicación).</a:t>
            </a:r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229600" cy="5867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b="1" smtClean="0"/>
              <a:t>SOLUCION:</a:t>
            </a:r>
          </a:p>
          <a:p>
            <a:pPr eaLnBrk="1" hangingPunct="1">
              <a:defRPr/>
            </a:pPr>
            <a:r>
              <a:rPr lang="es-ES_tradnl" sz="2800" smtClean="0"/>
              <a:t>Invitar a persona fuera del conflicto y darle información con contenido en su canal favorito.</a:t>
            </a:r>
          </a:p>
          <a:p>
            <a:pPr eaLnBrk="1" hangingPunct="1">
              <a:defRPr/>
            </a:pPr>
            <a:r>
              <a:rPr lang="es-ES_tradnl" sz="2800" smtClean="0"/>
              <a:t>Para ser efectivo en la comunicación traduzca la información al lenguaje favorito de la persona.</a:t>
            </a:r>
          </a:p>
          <a:p>
            <a:pPr eaLnBrk="1" hangingPunct="1">
              <a:defRPr/>
            </a:pPr>
            <a:r>
              <a:rPr lang="es-ES_tradnl" sz="2800" smtClean="0"/>
              <a:t>Para manejar efectivamente a las personas en conflicto.</a:t>
            </a:r>
          </a:p>
          <a:p>
            <a:pPr lvl="1" eaLnBrk="1" hangingPunct="1">
              <a:defRPr/>
            </a:pPr>
            <a:r>
              <a:rPr lang="es-ES_tradnl" sz="2400" smtClean="0"/>
              <a:t>Primero determine en cual comportamiento inefectivo de 2o grado se encuentra la persona.</a:t>
            </a:r>
          </a:p>
          <a:p>
            <a:pPr lvl="1" eaLnBrk="1" hangingPunct="1">
              <a:defRPr/>
            </a:pPr>
            <a:r>
              <a:rPr lang="es-ES_tradnl" sz="2400" smtClean="0"/>
              <a:t>Luego responda dándole la forma positiva de necesidades psicológicas que está detrás del comportamiento enmascarado.</a:t>
            </a:r>
          </a:p>
        </p:txBody>
      </p:sp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mtClean="0"/>
              <a:t>Un Pensador (Workaholic) en 2o grado de conflicto ataca  paternalmente (Yo OK –Tu no OK) siendo sobre controlador y crítico con los otros que no piensan claramente, no dan todos los datos / hechos, o no son concientes del tiempo.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Lo que realmente quieren es que le den datos / hechos, razones, planes, información y marcos de tiempo.</a:t>
            </a:r>
          </a:p>
        </p:txBody>
      </p:sp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Fase de Conflicto</a:t>
            </a:r>
            <a:endParaRPr lang="es-ES_tradnl" smtClean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z="2800" smtClean="0"/>
              <a:t>Pensador (Workaholic) : Crítico de los otros que “no piensan”.</a:t>
            </a:r>
          </a:p>
          <a:p>
            <a:pPr marL="914400" lvl="1" indent="-457200" eaLnBrk="1" hangingPunct="1">
              <a:defRPr/>
            </a:pPr>
            <a:r>
              <a:rPr lang="es-ES_tradnl" sz="2400" smtClean="0"/>
              <a:t>“No hay nadie en esta compañía sa be que está haciendo? Nadie puede contestar una pregunta inteligentemente! Ud. es el 4o robot con el que hablo y nadie puede darme la información que necesito!"</a:t>
            </a:r>
          </a:p>
          <a:p>
            <a:pPr marL="533400" indent="-533400" eaLnBrk="1" hangingPunct="1">
              <a:defRPr/>
            </a:pPr>
            <a:r>
              <a:rPr lang="es-ES_tradnl" sz="2800" smtClean="0"/>
              <a:t>Estrategia: Dar hechos y marcos de tiempo.</a:t>
            </a:r>
          </a:p>
          <a:p>
            <a:pPr marL="914400" lvl="1" indent="-457200" eaLnBrk="1" hangingPunct="1">
              <a:defRPr/>
            </a:pPr>
            <a:r>
              <a:rPr lang="es-ES_tradnl" sz="2400" smtClean="0"/>
              <a:t>"Señor, mi nombre es _________ y voy a hacerme responsable de encontrar las respuestas a sus preguntas lo mejor que pueda. Le llevaré su informacióm en 15 minutos, o si se va a demorar mas lo llamaré a avisarle. Mi extensión es la número___."</a:t>
            </a:r>
          </a:p>
        </p:txBody>
      </p:sp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mtClean="0"/>
              <a:t>Un Persistente en 2o grado de conflicto ataca paternalmente (Yo OK - Tu no OK) imponiendo sus creencias, regañando, o sermoneando a la gente.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Lo que realmente necesita es que le tranquilicen sus temores y ser capaz de confiar y creer en la persona, organización, y/o información presentada.</a:t>
            </a:r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Fase de Conflicto</a:t>
            </a:r>
            <a:endParaRPr lang="es-ES_tradnl" smtClean="0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z="2800" smtClean="0"/>
              <a:t>Persistente: Crítico de otros que “rompen” la confianza.</a:t>
            </a:r>
          </a:p>
          <a:p>
            <a:pPr marL="914400" lvl="1" indent="-457200" eaLnBrk="1" hangingPunct="1">
              <a:defRPr/>
            </a:pPr>
            <a:r>
              <a:rPr lang="es-ES_tradnl" sz="2400" smtClean="0"/>
              <a:t>“Ustedes deberían decir la verdad! Deberían decirnos todo lo que saben! Yo creí en ustedes, y traicionaron mi confianza!"</a:t>
            </a:r>
          </a:p>
          <a:p>
            <a:pPr marL="533400" indent="-533400" eaLnBrk="1" hangingPunct="1">
              <a:defRPr/>
            </a:pPr>
            <a:r>
              <a:rPr lang="es-ES_tradnl" sz="2800" smtClean="0"/>
              <a:t>Estrategia: Reestablezca la confianza con seguridad.</a:t>
            </a:r>
          </a:p>
          <a:p>
            <a:pPr marL="914400" lvl="1" indent="-457200" eaLnBrk="1" hangingPunct="1">
              <a:defRPr/>
            </a:pPr>
            <a:r>
              <a:rPr lang="es-ES_tradnl" sz="2400" smtClean="0"/>
              <a:t>“Es parte de nuestra misión que mantengamos su confianza siendo tan profesionales y seguros en nuestro servicio hacia usted como podamos serlo. Yo estoy dedicado a hacer el mejor trabajo que pueda. Y ganarme su respeto de nuevo es muy importante. Mi nombre es_______, y me voy a dedicar a contestar sus preguntas honestamente."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Ser Humano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Ser Bio - Psico - Social:</a:t>
            </a:r>
          </a:p>
          <a:p>
            <a:pPr eaLnBrk="1" hangingPunct="1">
              <a:defRPr/>
            </a:pPr>
            <a:r>
              <a:rPr lang="es-ES_tradnl" smtClean="0"/>
              <a:t>Al Ser humano se lo conoce en primer termino por el cuerpo.</a:t>
            </a:r>
          </a:p>
          <a:p>
            <a:pPr eaLnBrk="1" hangingPunct="1">
              <a:defRPr/>
            </a:pPr>
            <a:r>
              <a:rPr lang="es-ES_tradnl" smtClean="0"/>
              <a:t>El ser humano tiene una mente (psiquis).</a:t>
            </a:r>
          </a:p>
          <a:p>
            <a:pPr eaLnBrk="1" hangingPunct="1">
              <a:defRPr/>
            </a:pPr>
            <a:r>
              <a:rPr lang="es-ES_tradnl" smtClean="0"/>
              <a:t>El ser humano siempre está en sociedad (relaciones sociales)</a:t>
            </a:r>
          </a:p>
          <a:p>
            <a:pPr eaLnBrk="1" hangingPunct="1">
              <a:defRPr/>
            </a:pPr>
            <a:r>
              <a:rPr lang="es-ES_tradnl" smtClean="0"/>
              <a:t>Las tres están unidas y relacionadas</a:t>
            </a:r>
          </a:p>
        </p:txBody>
      </p:sp>
      <p:pic>
        <p:nvPicPr>
          <p:cNvPr id="20484" name="Picture 4" descr="C:\WINDOWS\Application Data\Microsoft\Media Catalog\Downloaded Clips\cl4f\j01980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353050"/>
            <a:ext cx="1600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mtClean="0"/>
              <a:t>Un Original (Rebel) en 2o grado de conflicto se vuelve vengativo y acusador, “todo es tu culpa”. </a:t>
            </a:r>
          </a:p>
          <a:p>
            <a:pPr marL="533400" indent="-533400" eaLnBrk="1" hangingPunct="1">
              <a:defRPr/>
            </a:pPr>
            <a:r>
              <a:rPr lang="es-ES_tradnl" smtClean="0"/>
              <a:t>Lo que realmente necesita es reafirmación juguetona que todo va a salir bien. El humor es sanativo para esta personalidad.</a:t>
            </a:r>
          </a:p>
        </p:txBody>
      </p:sp>
    </p:spTree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Fase de Conflicto</a:t>
            </a:r>
            <a:endParaRPr lang="es-ES_tradnl" smtClean="0"/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 smtClean="0"/>
              <a:t>Original: Vengativo y acusador.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 smtClean="0"/>
              <a:t>“He estado esperando sus respuestas por siglos. Ha hecho las cosas peores! Es su culpa que todavía estemos en este problema!"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 smtClean="0"/>
              <a:t>Estrategia: Use humor.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 smtClean="0"/>
              <a:t>“Si! Yo se a lo que se refiere. Algunos días desearía que pudiera hacer "ouuuww..." [dedos en la sien], y usar telepatía mental para enviarle la nueva información a todo el mundo. Les enviaría e-mental a todo el mundo, esa es solución! Bueno, que es lo que quiere saber?"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mtClean="0"/>
              <a:t>Un Promotor en 2o grado de conflicto s vuelve vengativo y manipulativo con drama negativo, doblando o rompiendo las reglas o enfrentando a dos personas entre ellas.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Lo que realmente necesita es que se canalice esta energía a emociones positivas excitantes y acción.</a:t>
            </a:r>
          </a:p>
        </p:txBody>
      </p:sp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Fase de Conflicto</a:t>
            </a:r>
            <a:endParaRPr lang="es-ES_tradnl" smtClean="0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z="2800" smtClean="0"/>
              <a:t>Promotor: Manipula y crea drama negativo.</a:t>
            </a:r>
          </a:p>
          <a:p>
            <a:pPr marL="914400" lvl="1" indent="-457200" eaLnBrk="1" hangingPunct="1">
              <a:defRPr/>
            </a:pPr>
            <a:r>
              <a:rPr lang="es-ES_tradnl" sz="2400" smtClean="0"/>
              <a:t>"Hey! Me he enterado que si no cumplimos con las metas de venta van a clausurar esta sucursal y que todos nos vamos a quedar sin empleo. Estamos en la M..., eres una tontera como gerente de ventas“.</a:t>
            </a:r>
          </a:p>
          <a:p>
            <a:pPr marL="533400" indent="-533400" eaLnBrk="1" hangingPunct="1">
              <a:defRPr/>
            </a:pPr>
            <a:r>
              <a:rPr lang="es-ES_tradnl" sz="2800" smtClean="0"/>
              <a:t>Estrategia: Ignore lo que dijo (“peleemos tu y yo”). Sea directivo y sugiera acciones postivas para suprer problema.</a:t>
            </a:r>
          </a:p>
          <a:p>
            <a:pPr marL="914400" lvl="1" indent="-457200" eaLnBrk="1" hangingPunct="1">
              <a:defRPr/>
            </a:pPr>
            <a:r>
              <a:rPr lang="es-ES_tradnl" sz="2400" smtClean="0"/>
              <a:t>“Vamos a lo que importa. Tienes que visitar a los clientes de la zona sur y ofrecer nuestro producto con esta estrategia, o sal del camino y entrégale tu zona a otro vendedor. Manos a la obra“.</a:t>
            </a:r>
          </a:p>
        </p:txBody>
      </p:sp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mtClean="0"/>
              <a:t>Un Emotivo (Reactor) en 2o grado de conflicto se ofrece el mismo como victima, comete errores, no piensa claramente,e invita a la crítica y persecución.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Lo que realmente necesita es ser considerado y aceptado como persona, y ser reasegurado de ser importante y que se preocupan por el.</a:t>
            </a:r>
          </a:p>
        </p:txBody>
      </p:sp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Fase de Conflicto</a:t>
            </a:r>
            <a:endParaRPr lang="es-ES_tradnl" smtClean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 smtClean="0"/>
              <a:t>Emotivo: Hace errores innecesarios e invita a la crítica.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 smtClean="0"/>
              <a:t>“Parece como que no puedo hacer nada bien. Siento que estoy perdiendo el control. No soy bueno bajo presión, A veces me siento como bobo“.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 smtClean="0"/>
              <a:t>Estrategia: Reasegúrelo y acepte incondicionalmente.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 smtClean="0"/>
              <a:t>“Puedo entender como te sientes en esta situación. Estamos todos metidos en esto juntos. Somos como una familia, y no te vamos a dejar solo. Estoy contento que estés aquí, y es mi trabajo ayudarte“.</a:t>
            </a:r>
          </a:p>
        </p:txBody>
      </p:sp>
    </p:spTree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Comportamiento Inefectivo</a:t>
            </a:r>
            <a:endParaRPr lang="es-ES_tradnl" smtClean="0"/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001000" cy="6019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smtClean="0"/>
              <a:t>Un Tranquilo (Dreamer) en 2o grado de conflicto espera pasivamente, se repliega, retira y se puede sentir inadecuado.</a:t>
            </a:r>
          </a:p>
          <a:p>
            <a:pPr marL="533400" indent="-533400" eaLnBrk="1" hangingPunct="1">
              <a:defRPr/>
            </a:pPr>
            <a:r>
              <a:rPr lang="es-ES_tradnl" smtClean="0"/>
              <a:t>Lo que en verdad necesita es que se le den instrucciones paso a paso de que hacer. </a:t>
            </a:r>
          </a:p>
        </p:txBody>
      </p:sp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Fase de conflicto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Tranquilo (Dreamer) : Espera pasivamente y se congela. </a:t>
            </a:r>
          </a:p>
          <a:p>
            <a:pPr lvl="1" eaLnBrk="1" hangingPunct="1">
              <a:defRPr/>
            </a:pPr>
            <a:r>
              <a:rPr lang="es-ES_tradnl" smtClean="0"/>
              <a:t>“No sabía que hacer, asi que no hice nada." </a:t>
            </a:r>
          </a:p>
          <a:p>
            <a:pPr eaLnBrk="1" hangingPunct="1">
              <a:defRPr/>
            </a:pPr>
            <a:r>
              <a:rPr lang="es-ES_tradnl" smtClean="0"/>
              <a:t>Estrategia: Tomar control y ser Director. </a:t>
            </a:r>
          </a:p>
          <a:p>
            <a:pPr lvl="1" eaLnBrk="1" hangingPunct="1">
              <a:defRPr/>
            </a:pPr>
            <a:r>
              <a:rPr lang="es-ES_tradnl" smtClean="0"/>
              <a:t>"No hay problema. Simplemente siga estas instrucciones. Primero..." </a:t>
            </a:r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Ejercicio</a:t>
            </a:r>
            <a:endParaRPr lang="es-ES_tradnl" smtClean="0"/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Reunirse en Parejas.</a:t>
            </a:r>
          </a:p>
          <a:p>
            <a:pPr eaLnBrk="1" hangingPunct="1">
              <a:defRPr/>
            </a:pPr>
            <a:r>
              <a:rPr lang="en-US" smtClean="0"/>
              <a:t>Determinar Tipo de Personalidad.</a:t>
            </a:r>
          </a:p>
          <a:p>
            <a:pPr eaLnBrk="1" hangingPunct="1">
              <a:defRPr/>
            </a:pPr>
            <a:r>
              <a:rPr lang="en-US" smtClean="0"/>
              <a:t>Explicar.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Relaciones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Familia:</a:t>
            </a:r>
          </a:p>
          <a:p>
            <a:pPr lvl="1" eaLnBrk="1" hangingPunct="1">
              <a:defRPr/>
            </a:pPr>
            <a:r>
              <a:rPr lang="es-ES_tradnl" smtClean="0"/>
              <a:t>Por consanguinidad.</a:t>
            </a:r>
          </a:p>
          <a:p>
            <a:pPr eaLnBrk="1" hangingPunct="1">
              <a:defRPr/>
            </a:pPr>
            <a:r>
              <a:rPr lang="es-ES_tradnl" smtClean="0"/>
              <a:t>Amigos:</a:t>
            </a:r>
          </a:p>
          <a:p>
            <a:pPr lvl="1" eaLnBrk="1" hangingPunct="1">
              <a:defRPr/>
            </a:pPr>
            <a:r>
              <a:rPr lang="es-ES_tradnl" smtClean="0"/>
              <a:t>Por gusto.</a:t>
            </a:r>
          </a:p>
          <a:p>
            <a:pPr eaLnBrk="1" hangingPunct="1">
              <a:defRPr/>
            </a:pPr>
            <a:r>
              <a:rPr lang="es-ES_tradnl" smtClean="0"/>
              <a:t>Ocupacional:</a:t>
            </a:r>
          </a:p>
          <a:p>
            <a:pPr lvl="1" eaLnBrk="1" hangingPunct="1">
              <a:defRPr/>
            </a:pPr>
            <a:r>
              <a:rPr lang="es-ES_tradnl" smtClean="0"/>
              <a:t>Por necesidad de colaborar y hacer algo que no se puede hacer solo.</a:t>
            </a:r>
          </a:p>
          <a:p>
            <a:pPr eaLnBrk="1" hangingPunct="1">
              <a:defRPr/>
            </a:pPr>
            <a:r>
              <a:rPr lang="es-ES_tradnl" smtClean="0"/>
              <a:t>Pareja:</a:t>
            </a:r>
          </a:p>
          <a:p>
            <a:pPr lvl="1" eaLnBrk="1" hangingPunct="1">
              <a:defRPr/>
            </a:pPr>
            <a:r>
              <a:rPr lang="es-ES_tradnl" smtClean="0"/>
              <a:t> Reúne las Otras:</a:t>
            </a:r>
          </a:p>
          <a:p>
            <a:pPr lvl="2" eaLnBrk="1" hangingPunct="1">
              <a:defRPr/>
            </a:pPr>
            <a:r>
              <a:rPr lang="es-ES_tradnl" smtClean="0"/>
              <a:t>Se forma una familia.</a:t>
            </a:r>
          </a:p>
          <a:p>
            <a:pPr lvl="2" eaLnBrk="1" hangingPunct="1">
              <a:defRPr/>
            </a:pPr>
            <a:r>
              <a:rPr lang="es-ES_tradnl" smtClean="0"/>
              <a:t>Hay que gustarse para estar  en pareja.</a:t>
            </a:r>
          </a:p>
          <a:p>
            <a:pPr lvl="2" eaLnBrk="1" hangingPunct="1">
              <a:defRPr/>
            </a:pPr>
            <a:r>
              <a:rPr lang="es-ES_tradnl" smtClean="0"/>
              <a:t>Se necesita colaboración.</a:t>
            </a:r>
          </a:p>
          <a:p>
            <a:pPr eaLnBrk="1" hangingPunct="1">
              <a:defRPr/>
            </a:pPr>
            <a:endParaRPr lang="es-ES_tradnl" smtClean="0"/>
          </a:p>
        </p:txBody>
      </p:sp>
      <p:pic>
        <p:nvPicPr>
          <p:cNvPr id="21508" name="Picture 4" descr="C:\Archivos de programa\Archivos comunes\Microsoft Shared\Clipart\cagcat50\pe0209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Comunicación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Comportamiento = Comunicación.</a:t>
            </a:r>
          </a:p>
          <a:p>
            <a:pPr eaLnBrk="1" hangingPunct="1">
              <a:defRPr/>
            </a:pPr>
            <a:r>
              <a:rPr lang="es-ES_tradnl" smtClean="0"/>
              <a:t>El comportamiento viene de Adentro.</a:t>
            </a:r>
          </a:p>
          <a:p>
            <a:pPr eaLnBrk="1" hangingPunct="1">
              <a:defRPr/>
            </a:pPr>
            <a:r>
              <a:rPr lang="es-ES_tradnl" smtClean="0"/>
              <a:t>Los estímulos de afuera tienen que pasar por el cerebro antes de salir de nuevo.</a:t>
            </a:r>
          </a:p>
          <a:p>
            <a:pPr eaLnBrk="1" hangingPunct="1">
              <a:defRPr/>
            </a:pPr>
            <a:r>
              <a:rPr lang="es-ES_tradnl" smtClean="0"/>
              <a:t>La respuesta depende de como lo procesa el cerebro.</a:t>
            </a:r>
          </a:p>
        </p:txBody>
      </p:sp>
      <p:pic>
        <p:nvPicPr>
          <p:cNvPr id="22532" name="Picture 4" descr="C:\Archivos de programa\Archivos comunes\Microsoft Shared\Clipart\cagcat50\bd05552_.wmf"/>
          <p:cNvPicPr>
            <a:picLocks noChangeAspect="1" noChangeArrowheads="1"/>
          </p:cNvPicPr>
          <p:nvPr/>
        </p:nvPicPr>
        <p:blipFill>
          <a:blip r:embed="rId2"/>
          <a:srcRect l="25896" t="20993" r="25896" b="41986"/>
          <a:stretch>
            <a:fillRect/>
          </a:stretch>
        </p:blipFill>
        <p:spPr bwMode="auto">
          <a:xfrm>
            <a:off x="5181600" y="4724400"/>
            <a:ext cx="2819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Tipos de Comunicación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7200"/>
            <a:ext cx="7772400" cy="563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b="1" smtClean="0"/>
              <a:t>Conducta = Comunicación</a:t>
            </a:r>
          </a:p>
          <a:p>
            <a:pPr eaLnBrk="1" hangingPunct="1">
              <a:defRPr/>
            </a:pPr>
            <a:r>
              <a:rPr lang="es-ES_tradnl" sz="2800" smtClean="0"/>
              <a:t>Verbal:</a:t>
            </a:r>
            <a:endParaRPr lang="es-ES_tradnl" smtClean="0"/>
          </a:p>
          <a:p>
            <a:pPr lvl="1" eaLnBrk="1" hangingPunct="1">
              <a:defRPr/>
            </a:pPr>
            <a:r>
              <a:rPr lang="es-ES_tradnl" sz="2400" smtClean="0"/>
              <a:t>Lo que decimos.</a:t>
            </a:r>
          </a:p>
          <a:p>
            <a:pPr lvl="1" eaLnBrk="1" hangingPunct="1">
              <a:defRPr/>
            </a:pPr>
            <a:r>
              <a:rPr lang="es-ES_tradnl" sz="2400" smtClean="0"/>
              <a:t>Significado de las palabras.</a:t>
            </a:r>
          </a:p>
          <a:p>
            <a:pPr lvl="1" eaLnBrk="1" hangingPunct="1">
              <a:defRPr/>
            </a:pPr>
            <a:r>
              <a:rPr lang="es-ES_tradnl" sz="2400" smtClean="0"/>
              <a:t>Fácilmente entendible.</a:t>
            </a:r>
          </a:p>
          <a:p>
            <a:pPr eaLnBrk="1" hangingPunct="1">
              <a:defRPr/>
            </a:pPr>
            <a:r>
              <a:rPr lang="es-ES_tradnl" sz="2800" smtClean="0"/>
              <a:t>No Verbal:</a:t>
            </a:r>
          </a:p>
          <a:p>
            <a:pPr lvl="1" eaLnBrk="1" hangingPunct="1">
              <a:defRPr/>
            </a:pPr>
            <a:r>
              <a:rPr lang="es-ES_tradnl" sz="2400" smtClean="0"/>
              <a:t>Como lo decimos.</a:t>
            </a:r>
          </a:p>
          <a:p>
            <a:pPr lvl="1" eaLnBrk="1" hangingPunct="1">
              <a:defRPr/>
            </a:pPr>
            <a:r>
              <a:rPr lang="es-ES_tradnl" sz="2400" smtClean="0"/>
              <a:t>Tono.</a:t>
            </a:r>
          </a:p>
          <a:p>
            <a:pPr lvl="1" eaLnBrk="1" hangingPunct="1">
              <a:defRPr/>
            </a:pPr>
            <a:r>
              <a:rPr lang="es-ES_tradnl" sz="2400" smtClean="0"/>
              <a:t>Expresión Facial</a:t>
            </a:r>
          </a:p>
          <a:p>
            <a:pPr lvl="1" eaLnBrk="1" hangingPunct="1">
              <a:defRPr/>
            </a:pPr>
            <a:r>
              <a:rPr lang="es-ES_tradnl" sz="2400" smtClean="0"/>
              <a:t>Gestos.</a:t>
            </a:r>
          </a:p>
          <a:p>
            <a:pPr lvl="1" eaLnBrk="1" hangingPunct="1">
              <a:defRPr/>
            </a:pPr>
            <a:r>
              <a:rPr lang="es-ES_tradnl" sz="2400" smtClean="0"/>
              <a:t>Postura </a:t>
            </a:r>
          </a:p>
          <a:p>
            <a:pPr lvl="1" eaLnBrk="1" hangingPunct="1">
              <a:defRPr/>
            </a:pPr>
            <a:r>
              <a:rPr lang="es-ES_tradnl" sz="2400" smtClean="0"/>
              <a:t>Da sentido y contexto a la verbal.</a:t>
            </a:r>
          </a:p>
          <a:p>
            <a:pPr lvl="1" eaLnBrk="1" hangingPunct="1">
              <a:defRPr/>
            </a:pPr>
            <a:r>
              <a:rPr lang="es-ES_tradnl" sz="2400" smtClean="0"/>
              <a:t>A veces confusa.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Cual es mas importante?</a:t>
            </a:r>
            <a:endParaRPr lang="es-ES_tradnl" sz="2800" smtClean="0"/>
          </a:p>
        </p:txBody>
      </p:sp>
      <p:pic>
        <p:nvPicPr>
          <p:cNvPr id="23556" name="Picture 4" descr="C:\Archivos de programa\Archivos comunes\Microsoft Shared\Clipart\cagcat50\bd0554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2590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Comunicación como proceso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Desde el punto de vista de la persona que la emite.</a:t>
            </a:r>
          </a:p>
          <a:p>
            <a:pPr eaLnBrk="1" hangingPunct="1">
              <a:defRPr/>
            </a:pPr>
            <a:r>
              <a:rPr lang="es-ES_tradnl" smtClean="0"/>
              <a:t>Quien se comunica envía una señal y esta es recibida por la otra persona. Pasa por los órganos sensoriales y llegan al cerebro donde son traducidas e interpretadas.</a:t>
            </a:r>
          </a:p>
          <a:p>
            <a:pPr eaLnBrk="1" hangingPunct="1">
              <a:defRPr/>
            </a:pPr>
            <a:r>
              <a:rPr lang="es-ES_tradnl" smtClean="0"/>
              <a:t>Después de interpretar las señales la otra persona </a:t>
            </a:r>
            <a:r>
              <a:rPr lang="es-ES_tradnl" b="1" u="sng" smtClean="0"/>
              <a:t>puede</a:t>
            </a:r>
            <a:r>
              <a:rPr lang="es-ES_tradnl" smtClean="0"/>
              <a:t> responder.</a:t>
            </a:r>
          </a:p>
        </p:txBody>
      </p:sp>
      <p:pic>
        <p:nvPicPr>
          <p:cNvPr id="24580" name="Picture 4" descr="C:\WINDOWS\Application Data\Microsoft\Media Catalog\Downloaded Clips\cl56\j021713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Estilos Gerenciales Tradicionales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8077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Autocrático:</a:t>
            </a:r>
          </a:p>
          <a:p>
            <a:pPr lvl="1" eaLnBrk="1" hangingPunct="1">
              <a:defRPr/>
            </a:pPr>
            <a:r>
              <a:rPr lang="es-ES_tradnl" sz="2400" smtClean="0"/>
              <a:t>Si: los que quieren y necesitan dirección.</a:t>
            </a:r>
            <a:endParaRPr lang="es-ES_tradnl" sz="2600" smtClean="0"/>
          </a:p>
          <a:p>
            <a:pPr lvl="1" eaLnBrk="1" hangingPunct="1">
              <a:defRPr/>
            </a:pPr>
            <a:r>
              <a:rPr lang="es-ES_tradnl" sz="2600" smtClean="0"/>
              <a:t>No: los auto dirigidos y auto motivados.</a:t>
            </a: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Democrático:</a:t>
            </a:r>
          </a:p>
          <a:p>
            <a:pPr lvl="1" eaLnBrk="1" hangingPunct="1">
              <a:defRPr/>
            </a:pPr>
            <a:r>
              <a:rPr lang="es-ES_tradnl" sz="2400" smtClean="0"/>
              <a:t>Si: los auto dirigidos y auto motivados por logros y con inversión en subir puestos.</a:t>
            </a:r>
          </a:p>
          <a:p>
            <a:pPr lvl="1" eaLnBrk="1" hangingPunct="1">
              <a:defRPr/>
            </a:pPr>
            <a:r>
              <a:rPr lang="es-ES_tradnl" sz="2400" smtClean="0"/>
              <a:t>No: los que necesitan dirección, planeación y control.</a:t>
            </a:r>
          </a:p>
          <a:p>
            <a:pPr eaLnBrk="1" hangingPunct="1">
              <a:defRPr/>
            </a:pPr>
            <a:r>
              <a:rPr lang="es-ES_tradnl" sz="3000" smtClean="0"/>
              <a:t>Laisse Faire:</a:t>
            </a:r>
          </a:p>
          <a:p>
            <a:pPr lvl="1" eaLnBrk="1" hangingPunct="1">
              <a:defRPr/>
            </a:pPr>
            <a:r>
              <a:rPr lang="es-ES_tradnl" sz="2400" smtClean="0"/>
              <a:t>Si: unos pocos que son auto dirigidos, auto motivados y enfocados a resultados.</a:t>
            </a:r>
          </a:p>
          <a:p>
            <a:pPr lvl="1" eaLnBrk="1" hangingPunct="1">
              <a:defRPr/>
            </a:pPr>
            <a:r>
              <a:rPr lang="es-ES_tradnl" sz="2400" smtClean="0"/>
              <a:t>No: los nuevos sin experiencia o los que necesitan dirección y parámetros de comportamiento bien definidos.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Process Comunication Model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Basado en el estilo gerencial Individualista.</a:t>
            </a:r>
          </a:p>
          <a:p>
            <a:pPr eaLnBrk="1" hangingPunct="1">
              <a:defRPr/>
            </a:pPr>
            <a:r>
              <a:rPr lang="es-ES_tradnl" sz="2800" smtClean="0"/>
              <a:t>Cada persona tiene unas habilidades gerenciales básicas únicas que serán muy efectivas con cierto tipo de gente.</a:t>
            </a:r>
          </a:p>
          <a:p>
            <a:pPr eaLnBrk="1" hangingPunct="1">
              <a:defRPr/>
            </a:pPr>
            <a:r>
              <a:rPr lang="es-ES_tradnl" sz="2800" smtClean="0"/>
              <a:t>La flexibilidad en estilo para encontrar las necesidades particulares de todos y cada uno  es la clave a una gerencia  exitosa.</a:t>
            </a:r>
          </a:p>
          <a:p>
            <a:pPr eaLnBrk="1" hangingPunct="1">
              <a:defRPr/>
            </a:pPr>
            <a:r>
              <a:rPr lang="es-ES_tradnl" sz="2800" smtClean="0"/>
              <a:t>PCM da habilidades para observar palabras, tonos, gestos, posturas y expresiones faciales para poder en unos pocos minutos evaluar...</a:t>
            </a:r>
            <a:r>
              <a:rPr lang="es-ES_tradnl" smtClean="0"/>
              <a:t>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0" y="5410200"/>
          <a:ext cx="1427163" cy="1447800"/>
        </p:xfrm>
        <a:graphic>
          <a:graphicData uri="http://schemas.openxmlformats.org/presentationml/2006/ole">
            <p:oleObj spid="_x0000_s5122" name="Imagen" r:id="rId3" imgW="3885840" imgH="3944520" progId="MS_ClipArt_Gallery.2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Process Comunication Model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153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Que tipo de patrón de personalidad un individuo tiene.</a:t>
            </a:r>
          </a:p>
          <a:p>
            <a:pPr eaLnBrk="1" hangingPunct="1">
              <a:defRPr/>
            </a:pPr>
            <a:r>
              <a:rPr lang="es-ES_tradnl" sz="2800" smtClean="0"/>
              <a:t>Su canal de comunicación preferido.</a:t>
            </a:r>
          </a:p>
          <a:p>
            <a:pPr eaLnBrk="1" hangingPunct="1">
              <a:defRPr/>
            </a:pPr>
            <a:r>
              <a:rPr lang="es-ES_tradnl" sz="2800" smtClean="0"/>
              <a:t>Las áreas de contacto a usar inicialmente.</a:t>
            </a:r>
          </a:p>
          <a:p>
            <a:pPr eaLnBrk="1" hangingPunct="1">
              <a:defRPr/>
            </a:pPr>
            <a:r>
              <a:rPr lang="es-ES_tradnl" sz="2800" smtClean="0"/>
              <a:t>El tipo de personalidad a usar con el.</a:t>
            </a:r>
          </a:p>
          <a:p>
            <a:pPr eaLnBrk="1" hangingPunct="1">
              <a:defRPr/>
            </a:pPr>
            <a:r>
              <a:rPr lang="es-ES_tradnl" sz="2800" smtClean="0"/>
              <a:t>Su nivel de habilidad de comunicación.</a:t>
            </a:r>
          </a:p>
          <a:p>
            <a:pPr eaLnBrk="1" hangingPunct="1">
              <a:defRPr/>
            </a:pPr>
            <a:r>
              <a:rPr lang="es-ES_tradnl" sz="2800" smtClean="0"/>
              <a:t>El trabajo para el que está mas apto.</a:t>
            </a:r>
          </a:p>
          <a:p>
            <a:pPr eaLnBrk="1" hangingPunct="1">
              <a:defRPr/>
            </a:pPr>
            <a:r>
              <a:rPr lang="es-ES_tradnl" sz="2800" smtClean="0"/>
              <a:t>El patrón de personalidad que es mas compatible con el, como compañero, subordinado o jefe.</a:t>
            </a:r>
          </a:p>
          <a:p>
            <a:pPr eaLnBrk="1" hangingPunct="1">
              <a:defRPr/>
            </a:pPr>
            <a:r>
              <a:rPr lang="es-ES_tradnl" sz="2800" smtClean="0"/>
              <a:t>La dinámica de sus perfiles de éxito y fracaso.</a:t>
            </a:r>
          </a:p>
          <a:p>
            <a:pPr eaLnBrk="1" hangingPunct="1">
              <a:defRPr/>
            </a:pPr>
            <a:r>
              <a:rPr lang="es-ES_tradnl" sz="2800" smtClean="0"/>
              <a:t>La mejor estrategia gerencial a usar con el.</a:t>
            </a:r>
          </a:p>
          <a:p>
            <a:pPr eaLnBrk="1" hangingPunct="1">
              <a:defRPr/>
            </a:pPr>
            <a:r>
              <a:rPr lang="es-ES_tradnl" sz="2800" smtClean="0"/>
              <a:t>Su potencial gerencial.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15364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s-US" sz="2400" dirty="0">
                <a:latin typeface="+mn-lt"/>
                <a:hlinkClick r:id="rId4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Process Comunication Model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Taibi Kahler:</a:t>
            </a:r>
          </a:p>
          <a:p>
            <a:pPr lvl="1" eaLnBrk="1" hangingPunct="1">
              <a:defRPr/>
            </a:pPr>
            <a:r>
              <a:rPr lang="es-ES_tradnl" smtClean="0"/>
              <a:t>Clasifica a la gente según forma de comunicarse.</a:t>
            </a:r>
          </a:p>
          <a:p>
            <a:pPr lvl="1" eaLnBrk="1" hangingPunct="1">
              <a:defRPr/>
            </a:pPr>
            <a:r>
              <a:rPr lang="es-ES_tradnl" smtClean="0"/>
              <a:t>Cada vez que hablamos tenemos varios comportamientos. Algunos llegan (efectivos) y otros no.</a:t>
            </a:r>
          </a:p>
          <a:p>
            <a:pPr lvl="1" eaLnBrk="1" hangingPunct="1">
              <a:defRPr/>
            </a:pPr>
            <a:r>
              <a:rPr lang="es-ES_tradnl" smtClean="0"/>
              <a:t>Porque unas veces la comunicación llega y otras no.</a:t>
            </a:r>
          </a:p>
          <a:p>
            <a:pPr lvl="1" eaLnBrk="1" hangingPunct="1">
              <a:defRPr/>
            </a:pPr>
            <a:r>
              <a:rPr lang="es-ES_tradnl" smtClean="0"/>
              <a:t>Realizó análisis estadístico de los efectos de la comunicación no verbal y los clasificó.</a:t>
            </a:r>
          </a:p>
        </p:txBody>
      </p:sp>
      <p:pic>
        <p:nvPicPr>
          <p:cNvPr id="27652" name="Picture 4" descr="C:\Archivos de programa\Archivos comunes\Microsoft Shared\Clipart\cagcat50\bd0651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500688"/>
            <a:ext cx="1752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Comportamientos Efectivos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7724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Solo hay 5 :</a:t>
            </a:r>
            <a:endParaRPr lang="en-US" smtClean="0"/>
          </a:p>
          <a:p>
            <a:pPr eaLnBrk="1" hangingPunct="1">
              <a:defRPr/>
            </a:pPr>
            <a:r>
              <a:rPr lang="es-ES_tradnl" smtClean="0"/>
              <a:t>Protector: </a:t>
            </a:r>
          </a:p>
          <a:p>
            <a:pPr lvl="1" eaLnBrk="1" hangingPunct="1">
              <a:defRPr/>
            </a:pPr>
            <a:r>
              <a:rPr lang="es-ES_tradnl" smtClean="0"/>
              <a:t>No tiene tanta aplicación en la empresa. Solo en emergencias.</a:t>
            </a:r>
          </a:p>
          <a:p>
            <a:pPr eaLnBrk="1" hangingPunct="1">
              <a:defRPr/>
            </a:pPr>
            <a:r>
              <a:rPr lang="es-ES_tradnl" smtClean="0"/>
              <a:t>Director: </a:t>
            </a:r>
          </a:p>
          <a:p>
            <a:pPr lvl="1" eaLnBrk="1" hangingPunct="1">
              <a:defRPr/>
            </a:pPr>
            <a:r>
              <a:rPr lang="es-ES_tradnl" smtClean="0"/>
              <a:t>Dar Ordenes.</a:t>
            </a:r>
          </a:p>
          <a:p>
            <a:pPr eaLnBrk="1" hangingPunct="1">
              <a:defRPr/>
            </a:pPr>
            <a:r>
              <a:rPr lang="es-ES_tradnl" smtClean="0"/>
              <a:t>Computador:</a:t>
            </a:r>
          </a:p>
          <a:p>
            <a:pPr lvl="1" eaLnBrk="1" hangingPunct="1">
              <a:defRPr/>
            </a:pPr>
            <a:r>
              <a:rPr lang="es-ES_tradnl" smtClean="0"/>
              <a:t>Intercambiar Información.</a:t>
            </a:r>
          </a:p>
          <a:p>
            <a:pPr eaLnBrk="1" hangingPunct="1">
              <a:defRPr/>
            </a:pPr>
            <a:r>
              <a:rPr lang="es-ES_tradnl" smtClean="0"/>
              <a:t>Comfortador: </a:t>
            </a:r>
          </a:p>
          <a:p>
            <a:pPr lvl="1" eaLnBrk="1" hangingPunct="1">
              <a:defRPr/>
            </a:pPr>
            <a:r>
              <a:rPr lang="es-ES_tradnl" smtClean="0"/>
              <a:t>Brindar apoyo.</a:t>
            </a:r>
          </a:p>
          <a:p>
            <a:pPr eaLnBrk="1" hangingPunct="1">
              <a:defRPr/>
            </a:pPr>
            <a:r>
              <a:rPr lang="es-ES_tradnl" smtClean="0"/>
              <a:t>Emocionador: </a:t>
            </a:r>
          </a:p>
          <a:p>
            <a:pPr lvl="1" eaLnBrk="1" hangingPunct="1">
              <a:defRPr/>
            </a:pPr>
            <a:r>
              <a:rPr lang="es-ES_tradnl" smtClean="0"/>
              <a:t>Muestra emociones.</a:t>
            </a: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6096000" y="3849688"/>
            <a:ext cx="30686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Señales:</a:t>
            </a:r>
            <a:endParaRPr lang="es-ES_tradnl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Palabras</a:t>
            </a:r>
          </a:p>
          <a:p>
            <a:pPr lvl="1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Tono</a:t>
            </a:r>
          </a:p>
          <a:p>
            <a:pPr lvl="1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Gestos</a:t>
            </a:r>
          </a:p>
          <a:p>
            <a:pPr lvl="1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Postura</a:t>
            </a:r>
          </a:p>
          <a:p>
            <a:pPr lvl="1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Expresión Facial</a:t>
            </a:r>
            <a:endParaRPr lang="es-ES_tradn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El Protector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Tienes que dar una orden o directiva dirigida a tus propios sentidos o a los de otra persona.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Ej:</a:t>
            </a:r>
            <a:r>
              <a:rPr lang="es-ES_tradnl" sz="2400" smtClean="0"/>
              <a:t> “Respira profundo”, “cálmate”, “escucha mi voz”, “mírame”.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Estas frases son actuaciones del protector siempre que no haya ataque, amenaza ni cólera.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Palabras:</a:t>
            </a:r>
            <a:r>
              <a:rPr lang="es-ES_tradnl" sz="2400" smtClean="0"/>
              <a:t> Cualquier orden dirigida a los sentidos (olfato, gusto, vista, oído, tacto). Uso del imperativo., sin ataque, amenaza o cólera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Tono:</a:t>
            </a:r>
            <a:r>
              <a:rPr lang="es-ES_tradnl" sz="2400" smtClean="0"/>
              <a:t> 	     		Firme, calmado, protector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Gestos:</a:t>
            </a:r>
            <a:r>
              <a:rPr lang="es-ES_tradnl" sz="2400" smtClean="0"/>
              <a:t>     		Manos y brazos extendidos como para sostener los hombros de un niño pequeño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Postura:</a:t>
            </a:r>
            <a:r>
              <a:rPr lang="es-ES_tradnl" sz="2400" smtClean="0"/>
              <a:t>     		Serena y estable.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Expresión facial:</a:t>
            </a:r>
            <a:r>
              <a:rPr lang="es-ES_tradnl" sz="2400" smtClean="0"/>
              <a:t> 	No muestra crítica. Es abierta, pequeña inclinación para sugerir que aceptar la orden está bien, mirada confiada y de apoyo.</a:t>
            </a:r>
          </a:p>
        </p:txBody>
      </p:sp>
      <p:grpSp>
        <p:nvGrpSpPr>
          <p:cNvPr id="29700" name="Group 20"/>
          <p:cNvGrpSpPr>
            <a:grpSpLocks/>
          </p:cNvGrpSpPr>
          <p:nvPr/>
        </p:nvGrpSpPr>
        <p:grpSpPr bwMode="auto">
          <a:xfrm>
            <a:off x="7620000" y="0"/>
            <a:ext cx="1524000" cy="1447800"/>
            <a:chOff x="4176" y="192"/>
            <a:chExt cx="960" cy="912"/>
          </a:xfrm>
        </p:grpSpPr>
        <p:sp>
          <p:nvSpPr>
            <p:cNvPr id="847878" name="Oval 6"/>
            <p:cNvSpPr>
              <a:spLocks noChangeArrowheads="1"/>
            </p:cNvSpPr>
            <p:nvPr/>
          </p:nvSpPr>
          <p:spPr bwMode="auto">
            <a:xfrm>
              <a:off x="4176" y="192"/>
              <a:ext cx="960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79" name="Line 7"/>
            <p:cNvSpPr>
              <a:spLocks noChangeShapeType="1"/>
            </p:cNvSpPr>
            <p:nvPr/>
          </p:nvSpPr>
          <p:spPr bwMode="auto">
            <a:xfrm>
              <a:off x="4368" y="5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81" name="Line 9"/>
            <p:cNvSpPr>
              <a:spLocks noChangeShapeType="1"/>
            </p:cNvSpPr>
            <p:nvPr/>
          </p:nvSpPr>
          <p:spPr bwMode="auto">
            <a:xfrm>
              <a:off x="4464" y="8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84" name="Line 12"/>
            <p:cNvSpPr>
              <a:spLocks noChangeShapeType="1"/>
            </p:cNvSpPr>
            <p:nvPr/>
          </p:nvSpPr>
          <p:spPr bwMode="auto">
            <a:xfrm flipH="1">
              <a:off x="4320" y="528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85" name="Line 13"/>
            <p:cNvSpPr>
              <a:spLocks noChangeShapeType="1"/>
            </p:cNvSpPr>
            <p:nvPr/>
          </p:nvSpPr>
          <p:spPr bwMode="auto">
            <a:xfrm>
              <a:off x="4560" y="528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89" name="Line 17"/>
            <p:cNvSpPr>
              <a:spLocks noChangeShapeType="1"/>
            </p:cNvSpPr>
            <p:nvPr/>
          </p:nvSpPr>
          <p:spPr bwMode="auto">
            <a:xfrm>
              <a:off x="4752" y="5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90" name="Line 18"/>
            <p:cNvSpPr>
              <a:spLocks noChangeShapeType="1"/>
            </p:cNvSpPr>
            <p:nvPr/>
          </p:nvSpPr>
          <p:spPr bwMode="auto">
            <a:xfrm flipH="1">
              <a:off x="4704" y="528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47891" name="Line 19"/>
            <p:cNvSpPr>
              <a:spLocks noChangeShapeType="1"/>
            </p:cNvSpPr>
            <p:nvPr/>
          </p:nvSpPr>
          <p:spPr bwMode="auto">
            <a:xfrm>
              <a:off x="4944" y="528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El Director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Tienes que dar una orden dirigida a la parte pensante de otra persona. No hay cólera, amenaza o ataques.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Ej:</a:t>
            </a:r>
            <a:r>
              <a:rPr lang="es-ES_tradnl" sz="2400" smtClean="0"/>
              <a:t> “Dígame ¿cuáles son sus obligaciones?”, “Firme sobre la línea de puntos”, “Entregue su informe”.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Palabras:</a:t>
            </a:r>
            <a:r>
              <a:rPr lang="es-ES_tradnl" sz="2400" smtClean="0"/>
              <a:t> “Diga...”, “haga...”. Cualquier imperativo que invite al pensamiento de la otra persona. Uso del “debes”, o “tienes que”.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Tono:</a:t>
            </a:r>
            <a:r>
              <a:rPr lang="es-ES_tradnl" sz="2400" smtClean="0"/>
              <a:t> 	     		Firme, sin crítica ni amenaza.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Gestos:</a:t>
            </a:r>
            <a:r>
              <a:rPr lang="es-ES_tradnl" sz="2400" smtClean="0"/>
              <a:t>     		Poco o ninguno.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Postura:</a:t>
            </a:r>
            <a:r>
              <a:rPr lang="es-ES_tradnl" sz="2400" smtClean="0"/>
              <a:t>     		Erguida.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Expresión facial:</a:t>
            </a:r>
            <a:r>
              <a:rPr lang="es-ES_tradnl" sz="2400" smtClean="0"/>
              <a:t> 	Mínima, ni cejas levantadas ni fruncimiento.</a:t>
            </a:r>
          </a:p>
        </p:txBody>
      </p: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7620000" y="0"/>
            <a:ext cx="1524000" cy="1447800"/>
            <a:chOff x="4800" y="0"/>
            <a:chExt cx="960" cy="912"/>
          </a:xfrm>
        </p:grpSpPr>
        <p:sp>
          <p:nvSpPr>
            <p:cNvPr id="851973" name="Oval 5"/>
            <p:cNvSpPr>
              <a:spLocks noChangeArrowheads="1"/>
            </p:cNvSpPr>
            <p:nvPr/>
          </p:nvSpPr>
          <p:spPr bwMode="auto">
            <a:xfrm>
              <a:off x="4800" y="0"/>
              <a:ext cx="960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1974" name="Line 6"/>
            <p:cNvSpPr>
              <a:spLocks noChangeShapeType="1"/>
            </p:cNvSpPr>
            <p:nvPr/>
          </p:nvSpPr>
          <p:spPr bwMode="auto">
            <a:xfrm>
              <a:off x="4944" y="3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1975" name="Line 7"/>
            <p:cNvSpPr>
              <a:spLocks noChangeShapeType="1"/>
            </p:cNvSpPr>
            <p:nvPr/>
          </p:nvSpPr>
          <p:spPr bwMode="auto">
            <a:xfrm>
              <a:off x="5088" y="67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1977" name="Line 9"/>
            <p:cNvSpPr>
              <a:spLocks noChangeShapeType="1"/>
            </p:cNvSpPr>
            <p:nvPr/>
          </p:nvSpPr>
          <p:spPr bwMode="auto">
            <a:xfrm>
              <a:off x="5184" y="336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1978" name="Line 10"/>
            <p:cNvSpPr>
              <a:spLocks noChangeShapeType="1"/>
            </p:cNvSpPr>
            <p:nvPr/>
          </p:nvSpPr>
          <p:spPr bwMode="auto">
            <a:xfrm>
              <a:off x="5376" y="3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1979" name="Line 11"/>
            <p:cNvSpPr>
              <a:spLocks noChangeShapeType="1"/>
            </p:cNvSpPr>
            <p:nvPr/>
          </p:nvSpPr>
          <p:spPr bwMode="auto">
            <a:xfrm flipH="1">
              <a:off x="5328" y="336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El Computador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Es la parte de nosotros que intercambia Información.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No hay emociones ni opiniones en ella.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No solo son preguntas sino también decir hechos.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Ej:</a:t>
            </a:r>
            <a:r>
              <a:rPr lang="es-ES_tradnl" sz="2400" smtClean="0"/>
              <a:t> “Que hora es?”  , “La luz está prendida”, “Podría escribirme esta carta?”,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Palabras:</a:t>
            </a:r>
            <a:r>
              <a:rPr lang="es-ES_tradnl" sz="2400" smtClean="0"/>
              <a:t> Que..?, Podría…?, Es….?, Como….?, Cuando…?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Tono:</a:t>
            </a:r>
            <a:r>
              <a:rPr lang="es-ES_tradnl" sz="2400" smtClean="0"/>
              <a:t> 	     		Monótono, Frío.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Gestos:</a:t>
            </a:r>
            <a:r>
              <a:rPr lang="es-ES_tradnl" sz="2400" smtClean="0"/>
              <a:t>     		Ninguno o pocos.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Postura:</a:t>
            </a:r>
            <a:r>
              <a:rPr lang="es-ES_tradnl" sz="2400" smtClean="0"/>
              <a:t>     		Erecta, estable.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Expresión facial:</a:t>
            </a:r>
            <a:r>
              <a:rPr lang="es-ES_tradnl" sz="2400" smtClean="0"/>
              <a:t> 	Sin expresión.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6629400" y="304800"/>
            <a:ext cx="1524000" cy="1447800"/>
            <a:chOff x="4176" y="192"/>
            <a:chExt cx="960" cy="912"/>
          </a:xfrm>
        </p:grpSpPr>
        <p:sp>
          <p:nvSpPr>
            <p:cNvPr id="850949" name="Oval 5"/>
            <p:cNvSpPr>
              <a:spLocks noChangeArrowheads="1"/>
            </p:cNvSpPr>
            <p:nvPr/>
          </p:nvSpPr>
          <p:spPr bwMode="auto">
            <a:xfrm>
              <a:off x="4176" y="192"/>
              <a:ext cx="960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0950" name="Line 6"/>
            <p:cNvSpPr>
              <a:spLocks noChangeShapeType="1"/>
            </p:cNvSpPr>
            <p:nvPr/>
          </p:nvSpPr>
          <p:spPr bwMode="auto">
            <a:xfrm>
              <a:off x="4320" y="52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0951" name="Line 7"/>
            <p:cNvSpPr>
              <a:spLocks noChangeShapeType="1"/>
            </p:cNvSpPr>
            <p:nvPr/>
          </p:nvSpPr>
          <p:spPr bwMode="auto">
            <a:xfrm>
              <a:off x="4752" y="52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0952" name="Line 8"/>
            <p:cNvSpPr>
              <a:spLocks noChangeShapeType="1"/>
            </p:cNvSpPr>
            <p:nvPr/>
          </p:nvSpPr>
          <p:spPr bwMode="auto">
            <a:xfrm>
              <a:off x="4464" y="8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El Confortador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/>
              <a:t>Tienes que permitirte asumir las cualidades de un padre cálido y nutritivo que se dirige a la emoción infantil de la otra persona. </a:t>
            </a: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Se dirige a las emociones del otro.</a:t>
            </a:r>
            <a:endParaRPr lang="es-ES_tradnl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Ej:</a:t>
            </a:r>
            <a:r>
              <a:rPr lang="es-ES_tradnl" sz="2400" smtClean="0"/>
              <a:t> “Realmente te aprecio”, “Comprendo la tensión que tu tienes y está muy bien si quieres participar tus sentimientos conmigo”, “Tu eres una persona muy cálida, me alegro de que estés aqui”.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Palabras:</a:t>
            </a:r>
            <a:r>
              <a:rPr lang="es-ES_tradnl" sz="2400" smtClean="0"/>
              <a:t> “Valoro mucho...”, :estoy orgulloso de ti”, “eres importante”.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Tono:</a:t>
            </a:r>
            <a:r>
              <a:rPr lang="es-ES_tradnl" sz="2400" smtClean="0"/>
              <a:t> 	     		Cálido, suave, gentil, o con fuerza pero interesado.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Gestos:</a:t>
            </a:r>
            <a:r>
              <a:rPr lang="es-ES_tradnl" sz="2400" smtClean="0"/>
              <a:t>     		Mano en el hombro.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Postura:</a:t>
            </a:r>
            <a:r>
              <a:rPr lang="es-ES_tradnl" sz="2400" smtClean="0"/>
              <a:t>     		Suelta, abierta, atenta.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smtClean="0"/>
              <a:t>Expresión facial :</a:t>
            </a:r>
            <a:r>
              <a:rPr lang="es-ES_tradnl" sz="2400" smtClean="0"/>
              <a:t> 	Cálida, sonriente, suave.</a:t>
            </a:r>
          </a:p>
        </p:txBody>
      </p:sp>
      <p:grpSp>
        <p:nvGrpSpPr>
          <p:cNvPr id="32772" name="Group 22"/>
          <p:cNvGrpSpPr>
            <a:grpSpLocks/>
          </p:cNvGrpSpPr>
          <p:nvPr/>
        </p:nvGrpSpPr>
        <p:grpSpPr bwMode="auto">
          <a:xfrm>
            <a:off x="7620000" y="76200"/>
            <a:ext cx="1524000" cy="1447800"/>
            <a:chOff x="4176" y="192"/>
            <a:chExt cx="960" cy="912"/>
          </a:xfrm>
        </p:grpSpPr>
        <p:sp>
          <p:nvSpPr>
            <p:cNvPr id="852997" name="Oval 5"/>
            <p:cNvSpPr>
              <a:spLocks noChangeArrowheads="1"/>
            </p:cNvSpPr>
            <p:nvPr/>
          </p:nvSpPr>
          <p:spPr bwMode="auto">
            <a:xfrm>
              <a:off x="4176" y="192"/>
              <a:ext cx="960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3010" name="Freeform 18"/>
            <p:cNvSpPr>
              <a:spLocks/>
            </p:cNvSpPr>
            <p:nvPr/>
          </p:nvSpPr>
          <p:spPr bwMode="auto">
            <a:xfrm rot="-1184158">
              <a:off x="4464" y="768"/>
              <a:ext cx="400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44"/>
                </a:cxn>
                <a:cxn ang="0">
                  <a:pos x="384" y="144"/>
                </a:cxn>
                <a:cxn ang="0">
                  <a:pos x="336" y="144"/>
                </a:cxn>
              </a:cxnLst>
              <a:rect l="0" t="0" r="r" b="b"/>
              <a:pathLst>
                <a:path w="400" h="152">
                  <a:moveTo>
                    <a:pt x="0" y="0"/>
                  </a:moveTo>
                  <a:cubicBezTo>
                    <a:pt x="28" y="36"/>
                    <a:pt x="56" y="72"/>
                    <a:pt x="96" y="96"/>
                  </a:cubicBezTo>
                  <a:cubicBezTo>
                    <a:pt x="136" y="120"/>
                    <a:pt x="192" y="136"/>
                    <a:pt x="240" y="144"/>
                  </a:cubicBezTo>
                  <a:cubicBezTo>
                    <a:pt x="288" y="152"/>
                    <a:pt x="368" y="144"/>
                    <a:pt x="384" y="144"/>
                  </a:cubicBezTo>
                  <a:cubicBezTo>
                    <a:pt x="400" y="144"/>
                    <a:pt x="344" y="144"/>
                    <a:pt x="33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3011" name="Freeform 19"/>
            <p:cNvSpPr>
              <a:spLocks/>
            </p:cNvSpPr>
            <p:nvPr/>
          </p:nvSpPr>
          <p:spPr bwMode="auto">
            <a:xfrm>
              <a:off x="4752" y="504"/>
              <a:ext cx="109" cy="16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144"/>
                </a:cxn>
                <a:cxn ang="0">
                  <a:pos x="82" y="133"/>
                </a:cxn>
                <a:cxn ang="0">
                  <a:pos x="109" y="0"/>
                </a:cxn>
              </a:cxnLst>
              <a:rect l="0" t="0" r="r" b="b"/>
              <a:pathLst>
                <a:path w="109" h="166">
                  <a:moveTo>
                    <a:pt x="0" y="5"/>
                  </a:moveTo>
                  <a:cubicBezTo>
                    <a:pt x="11" y="64"/>
                    <a:pt x="22" y="123"/>
                    <a:pt x="35" y="144"/>
                  </a:cubicBezTo>
                  <a:cubicBezTo>
                    <a:pt x="49" y="166"/>
                    <a:pt x="70" y="157"/>
                    <a:pt x="82" y="133"/>
                  </a:cubicBezTo>
                  <a:cubicBezTo>
                    <a:pt x="94" y="109"/>
                    <a:pt x="104" y="28"/>
                    <a:pt x="109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3013" name="Freeform 21"/>
            <p:cNvSpPr>
              <a:spLocks/>
            </p:cNvSpPr>
            <p:nvPr/>
          </p:nvSpPr>
          <p:spPr bwMode="auto">
            <a:xfrm>
              <a:off x="4416" y="506"/>
              <a:ext cx="109" cy="16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144"/>
                </a:cxn>
                <a:cxn ang="0">
                  <a:pos x="82" y="133"/>
                </a:cxn>
                <a:cxn ang="0">
                  <a:pos x="109" y="0"/>
                </a:cxn>
              </a:cxnLst>
              <a:rect l="0" t="0" r="r" b="b"/>
              <a:pathLst>
                <a:path w="109" h="166">
                  <a:moveTo>
                    <a:pt x="0" y="5"/>
                  </a:moveTo>
                  <a:cubicBezTo>
                    <a:pt x="11" y="64"/>
                    <a:pt x="22" y="123"/>
                    <a:pt x="35" y="144"/>
                  </a:cubicBezTo>
                  <a:cubicBezTo>
                    <a:pt x="49" y="166"/>
                    <a:pt x="70" y="157"/>
                    <a:pt x="82" y="133"/>
                  </a:cubicBezTo>
                  <a:cubicBezTo>
                    <a:pt x="94" y="109"/>
                    <a:pt x="104" y="28"/>
                    <a:pt x="109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El Emocionador</a:t>
            </a:r>
          </a:p>
        </p:txBody>
      </p:sp>
      <p:sp>
        <p:nvSpPr>
          <p:cNvPr id="854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200" smtClean="0"/>
              <a:t>La parte </a:t>
            </a:r>
            <a:r>
              <a:rPr lang="en-US" sz="2200" smtClean="0"/>
              <a:t>juguetona y emotiva de nosotros. Hay que expresar sentimientos. No es la parte vengativa, despreciativa, perseguidora. Sino la partre divertida y espontaneamente infantil de nosotros.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smtClean="0"/>
              <a:t>El compartir emociones autenticas es la clave del Emocionador. El no disminuye a nadie ni se burla de otros ni de si mismo de forma desvalorizante.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smtClean="0"/>
              <a:t>Expresa tambien sentimientos negativos o desagradables </a:t>
            </a:r>
            <a:r>
              <a:rPr lang="en-US" sz="2200" b="1" u="sng" smtClean="0"/>
              <a:t>sanos</a:t>
            </a:r>
            <a:r>
              <a:rPr lang="en-US" sz="2200" smtClean="0"/>
              <a:t>, como dolor o cólera.</a:t>
            </a:r>
            <a:endParaRPr lang="es-ES_tradnl" sz="22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200" b="1" smtClean="0"/>
              <a:t>Ej:</a:t>
            </a:r>
            <a:r>
              <a:rPr lang="es-ES_tradnl" sz="2200" smtClean="0"/>
              <a:t> “</a:t>
            </a:r>
            <a:r>
              <a:rPr lang="en-US" sz="2200" smtClean="0"/>
              <a:t>Chalo, me encanta tu corbata!</a:t>
            </a:r>
            <a:r>
              <a:rPr lang="es-ES_tradnl" sz="2200" smtClean="0"/>
              <a:t>”</a:t>
            </a:r>
            <a:r>
              <a:rPr lang="en-US" sz="2200" smtClean="0"/>
              <a:t>, “Que gusto verte”, “Me  molesta tu actitud”, “Lo siento.”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200" b="1" smtClean="0"/>
              <a:t>Palabras:</a:t>
            </a:r>
            <a:r>
              <a:rPr lang="es-ES_tradnl" sz="2200" smtClean="0"/>
              <a:t> </a:t>
            </a:r>
            <a:r>
              <a:rPr lang="en-US" sz="2200" smtClean="0"/>
              <a:t>	   </a:t>
            </a:r>
            <a:r>
              <a:rPr lang="es-ES_tradnl" sz="2200" smtClean="0"/>
              <a:t>“</a:t>
            </a:r>
            <a:r>
              <a:rPr lang="en-US" sz="2200" smtClean="0"/>
              <a:t>Que chevere!, eres super”, “Me gusta!”</a:t>
            </a:r>
            <a:r>
              <a:rPr lang="es-ES_tradnl" sz="2200" smtClean="0"/>
              <a:t>, “</a:t>
            </a:r>
            <a:r>
              <a:rPr lang="en-US" sz="2200" smtClean="0"/>
              <a:t>Fantastico!</a:t>
            </a:r>
            <a:r>
              <a:rPr lang="es-ES_tradnl" sz="2200" smtClean="0"/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200" b="1" smtClean="0"/>
              <a:t>Tono:</a:t>
            </a:r>
            <a:r>
              <a:rPr lang="es-ES_tradnl" sz="2200" smtClean="0"/>
              <a:t> 	    </a:t>
            </a:r>
            <a:r>
              <a:rPr lang="en-US" sz="2200" smtClean="0"/>
              <a:t>Energetico, muy variado, jugueton, intenso</a:t>
            </a:r>
            <a:r>
              <a:rPr lang="es-ES_tradnl" sz="22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200" b="1" smtClean="0"/>
              <a:t>Gestos:</a:t>
            </a:r>
            <a:r>
              <a:rPr lang="es-ES_tradnl" sz="2200" smtClean="0"/>
              <a:t>     	    A</a:t>
            </a:r>
            <a:r>
              <a:rPr lang="en-US" sz="2200" smtClean="0"/>
              <a:t>nimador, vivaz</a:t>
            </a:r>
            <a:r>
              <a:rPr lang="es-ES_tradnl" sz="22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200" b="1" smtClean="0"/>
              <a:t>Postura:</a:t>
            </a:r>
            <a:r>
              <a:rPr lang="es-ES_tradnl" sz="2200" smtClean="0"/>
              <a:t>        </a:t>
            </a:r>
            <a:r>
              <a:rPr lang="en-US" sz="2200" smtClean="0"/>
              <a:t>Fluida, flexible, elastico</a:t>
            </a:r>
            <a:r>
              <a:rPr lang="es-ES_tradnl" sz="22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200" b="1" smtClean="0"/>
              <a:t>Expr. facial :</a:t>
            </a:r>
            <a:r>
              <a:rPr lang="en-US" sz="2200" smtClean="0"/>
              <a:t>Vivaz, natural, muy expresiva</a:t>
            </a:r>
            <a:r>
              <a:rPr lang="es-ES_tradnl" sz="2200" smtClean="0"/>
              <a:t>.</a:t>
            </a:r>
          </a:p>
        </p:txBody>
      </p:sp>
      <p:grpSp>
        <p:nvGrpSpPr>
          <p:cNvPr id="33796" name="Group 1033"/>
          <p:cNvGrpSpPr>
            <a:grpSpLocks/>
          </p:cNvGrpSpPr>
          <p:nvPr/>
        </p:nvGrpSpPr>
        <p:grpSpPr bwMode="auto">
          <a:xfrm>
            <a:off x="7543800" y="76200"/>
            <a:ext cx="1524000" cy="1447800"/>
            <a:chOff x="4320" y="48"/>
            <a:chExt cx="960" cy="912"/>
          </a:xfrm>
        </p:grpSpPr>
        <p:sp>
          <p:nvSpPr>
            <p:cNvPr id="854021" name="Oval 1029"/>
            <p:cNvSpPr>
              <a:spLocks noChangeArrowheads="1"/>
            </p:cNvSpPr>
            <p:nvPr/>
          </p:nvSpPr>
          <p:spPr bwMode="auto">
            <a:xfrm>
              <a:off x="4320" y="48"/>
              <a:ext cx="960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4022" name="Freeform 1030"/>
            <p:cNvSpPr>
              <a:spLocks/>
            </p:cNvSpPr>
            <p:nvPr/>
          </p:nvSpPr>
          <p:spPr bwMode="auto">
            <a:xfrm>
              <a:off x="4590" y="653"/>
              <a:ext cx="443" cy="1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0" y="124"/>
                </a:cxn>
                <a:cxn ang="0">
                  <a:pos x="288" y="127"/>
                </a:cxn>
                <a:cxn ang="0">
                  <a:pos x="420" y="19"/>
                </a:cxn>
                <a:cxn ang="0">
                  <a:pos x="426" y="13"/>
                </a:cxn>
              </a:cxnLst>
              <a:rect l="0" t="0" r="r" b="b"/>
              <a:pathLst>
                <a:path w="443" h="145">
                  <a:moveTo>
                    <a:pt x="0" y="19"/>
                  </a:moveTo>
                  <a:cubicBezTo>
                    <a:pt x="20" y="37"/>
                    <a:pt x="72" y="106"/>
                    <a:pt x="120" y="124"/>
                  </a:cubicBezTo>
                  <a:cubicBezTo>
                    <a:pt x="168" y="142"/>
                    <a:pt x="238" y="145"/>
                    <a:pt x="288" y="127"/>
                  </a:cubicBezTo>
                  <a:cubicBezTo>
                    <a:pt x="338" y="109"/>
                    <a:pt x="397" y="38"/>
                    <a:pt x="420" y="19"/>
                  </a:cubicBezTo>
                  <a:cubicBezTo>
                    <a:pt x="443" y="0"/>
                    <a:pt x="425" y="14"/>
                    <a:pt x="426" y="1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4023" name="Freeform 1031"/>
            <p:cNvSpPr>
              <a:spLocks/>
            </p:cNvSpPr>
            <p:nvPr/>
          </p:nvSpPr>
          <p:spPr bwMode="auto">
            <a:xfrm rot="-11001638">
              <a:off x="4896" y="240"/>
              <a:ext cx="109" cy="16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144"/>
                </a:cxn>
                <a:cxn ang="0">
                  <a:pos x="82" y="133"/>
                </a:cxn>
                <a:cxn ang="0">
                  <a:pos x="109" y="0"/>
                </a:cxn>
              </a:cxnLst>
              <a:rect l="0" t="0" r="r" b="b"/>
              <a:pathLst>
                <a:path w="109" h="166">
                  <a:moveTo>
                    <a:pt x="0" y="5"/>
                  </a:moveTo>
                  <a:cubicBezTo>
                    <a:pt x="11" y="64"/>
                    <a:pt x="22" y="123"/>
                    <a:pt x="35" y="144"/>
                  </a:cubicBezTo>
                  <a:cubicBezTo>
                    <a:pt x="49" y="166"/>
                    <a:pt x="70" y="157"/>
                    <a:pt x="82" y="133"/>
                  </a:cubicBezTo>
                  <a:cubicBezTo>
                    <a:pt x="94" y="109"/>
                    <a:pt x="104" y="28"/>
                    <a:pt x="109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4024" name="Freeform 1032"/>
            <p:cNvSpPr>
              <a:spLocks/>
            </p:cNvSpPr>
            <p:nvPr/>
          </p:nvSpPr>
          <p:spPr bwMode="auto">
            <a:xfrm rot="-10580453">
              <a:off x="4560" y="242"/>
              <a:ext cx="109" cy="16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144"/>
                </a:cxn>
                <a:cxn ang="0">
                  <a:pos x="82" y="133"/>
                </a:cxn>
                <a:cxn ang="0">
                  <a:pos x="109" y="0"/>
                </a:cxn>
              </a:cxnLst>
              <a:rect l="0" t="0" r="r" b="b"/>
              <a:pathLst>
                <a:path w="109" h="166">
                  <a:moveTo>
                    <a:pt x="0" y="5"/>
                  </a:moveTo>
                  <a:cubicBezTo>
                    <a:pt x="11" y="64"/>
                    <a:pt x="22" y="123"/>
                    <a:pt x="35" y="144"/>
                  </a:cubicBezTo>
                  <a:cubicBezTo>
                    <a:pt x="49" y="166"/>
                    <a:pt x="70" y="157"/>
                    <a:pt x="82" y="133"/>
                  </a:cubicBezTo>
                  <a:cubicBezTo>
                    <a:pt x="94" y="109"/>
                    <a:pt x="104" y="28"/>
                    <a:pt x="109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Comportamientos Efectivos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Diferentes personas prefieren dar:</a:t>
            </a:r>
          </a:p>
          <a:p>
            <a:pPr lvl="1" eaLnBrk="1" hangingPunct="1">
              <a:defRPr/>
            </a:pPr>
            <a:r>
              <a:rPr lang="es-ES_tradnl" smtClean="0"/>
              <a:t>Ordenes.</a:t>
            </a:r>
          </a:p>
          <a:p>
            <a:pPr lvl="1" eaLnBrk="1" hangingPunct="1">
              <a:defRPr/>
            </a:pPr>
            <a:r>
              <a:rPr lang="es-ES_tradnl" smtClean="0"/>
              <a:t>Información.</a:t>
            </a:r>
          </a:p>
          <a:p>
            <a:pPr lvl="1" eaLnBrk="1" hangingPunct="1">
              <a:defRPr/>
            </a:pPr>
            <a:r>
              <a:rPr lang="es-ES_tradnl" smtClean="0"/>
              <a:t>Emociones.</a:t>
            </a:r>
          </a:p>
          <a:p>
            <a:pPr eaLnBrk="1" hangingPunct="1">
              <a:defRPr/>
            </a:pPr>
            <a:r>
              <a:rPr lang="es-ES_tradnl" smtClean="0"/>
              <a:t>Se ha determinado que la mayoría de las personas se comunican ineficientemente el 90% de las veces.</a:t>
            </a:r>
          </a:p>
          <a:p>
            <a:pPr eaLnBrk="1" hangingPunct="1">
              <a:defRPr/>
            </a:pPr>
            <a:r>
              <a:rPr lang="es-ES_tradnl" smtClean="0"/>
              <a:t>Cuando una persona se comunica correctamente lo hace en uno de los 5 canales. (radio - tv)</a:t>
            </a:r>
          </a:p>
          <a:p>
            <a:pPr eaLnBrk="1" hangingPunct="1">
              <a:defRPr/>
            </a:pPr>
            <a:r>
              <a:rPr lang="es-ES_tradnl" smtClean="0"/>
              <a:t>Mejores gerentes pueden encontrar canal adecuado para cada persona.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Canales de Comunicación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Para comunicarse, ambos deben de estar en la misma frecuencia.</a:t>
            </a:r>
          </a:p>
          <a:p>
            <a:pPr eaLnBrk="1" hangingPunct="1">
              <a:defRPr/>
            </a:pPr>
            <a:r>
              <a:rPr lang="es-ES_tradnl" sz="2800" smtClean="0"/>
              <a:t>Cuando la gente se comunica lo hace en uno de los 5 canales:</a:t>
            </a:r>
          </a:p>
          <a:p>
            <a:pPr lvl="1" eaLnBrk="1" hangingPunct="1">
              <a:defRPr/>
            </a:pPr>
            <a:r>
              <a:rPr lang="es-ES_tradnl" sz="2400" smtClean="0"/>
              <a:t>EMOTIVO.</a:t>
            </a:r>
          </a:p>
          <a:p>
            <a:pPr lvl="1" eaLnBrk="1" hangingPunct="1">
              <a:defRPr/>
            </a:pPr>
            <a:r>
              <a:rPr lang="es-ES_tradnl" sz="2400" smtClean="0"/>
              <a:t>COMFORTADOR.</a:t>
            </a:r>
          </a:p>
          <a:p>
            <a:pPr lvl="1" eaLnBrk="1" hangingPunct="1">
              <a:defRPr/>
            </a:pPr>
            <a:r>
              <a:rPr lang="es-ES_tradnl" sz="2400" smtClean="0"/>
              <a:t>INFORMATIVO.</a:t>
            </a:r>
          </a:p>
          <a:p>
            <a:pPr lvl="1" eaLnBrk="1" hangingPunct="1">
              <a:defRPr/>
            </a:pPr>
            <a:r>
              <a:rPr lang="es-ES_tradnl" sz="2400" smtClean="0"/>
              <a:t>DIRECTIVO.</a:t>
            </a:r>
          </a:p>
          <a:p>
            <a:pPr lvl="1" eaLnBrk="1" hangingPunct="1">
              <a:defRPr/>
            </a:pPr>
            <a:r>
              <a:rPr lang="es-ES_tradnl" sz="2400" smtClean="0"/>
              <a:t>INTERVENTIVO</a:t>
            </a:r>
            <a:r>
              <a:rPr lang="es-ES_tradnl" smtClean="0"/>
              <a:t>.</a:t>
            </a:r>
          </a:p>
          <a:p>
            <a:pPr eaLnBrk="1" hangingPunct="1">
              <a:defRPr/>
            </a:pPr>
            <a:r>
              <a:rPr lang="es-ES_tradnl" sz="2800" smtClean="0"/>
              <a:t>La comunicación ocurre solamente si hay una oferta y una aceptación en el mismo canal.</a:t>
            </a:r>
          </a:p>
        </p:txBody>
      </p:sp>
      <p:pic>
        <p:nvPicPr>
          <p:cNvPr id="35844" name="Picture 4" descr="C:\Archivos de programa\Archivos comunes\Microsoft Shared\Clipart\cagcat50\bd0667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590800"/>
            <a:ext cx="23542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Oval 2"/>
          <p:cNvSpPr>
            <a:spLocks noChangeArrowheads="1"/>
          </p:cNvSpPr>
          <p:nvPr/>
        </p:nvSpPr>
        <p:spPr bwMode="auto">
          <a:xfrm>
            <a:off x="8001000" y="30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5410200" cy="838200"/>
          </a:xfrm>
        </p:spPr>
        <p:txBody>
          <a:bodyPr/>
          <a:lstStyle/>
          <a:p>
            <a:pPr algn="l" eaLnBrk="1" hangingPunct="1"/>
            <a:r>
              <a:rPr lang="es-ES_tradnl" sz="3600" smtClean="0"/>
              <a:t>Canal 1.- Interventivo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610600" cy="3657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400" smtClean="0"/>
              <a:t>Invita a pasar de </a:t>
            </a:r>
            <a:r>
              <a:rPr lang="es-ES_tradnl" sz="2400" u="sng" smtClean="0"/>
              <a:t>uno de los 3 grados de incomunicación</a:t>
            </a:r>
            <a:r>
              <a:rPr lang="es-ES_tradnl" sz="2400" smtClean="0"/>
              <a:t> a un canal de comunicación.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Oferta del protector con ordenes a sentidos del otro.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Sensor o parte del otro que siente los sentidos básicos acepta oferta.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Util cuando personas se están saliendo de control.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Util en negociaciones o para capataces / enfermeras.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No es usado frecuentemente, solo en emergencias.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s-ES_tradnl" sz="2400" smtClean="0"/>
          </a:p>
        </p:txBody>
      </p:sp>
      <p:sp>
        <p:nvSpPr>
          <p:cNvPr id="855046" name="Oval 6"/>
          <p:cNvSpPr>
            <a:spLocks noChangeArrowheads="1"/>
          </p:cNvSpPr>
          <p:nvPr/>
        </p:nvSpPr>
        <p:spPr bwMode="auto">
          <a:xfrm>
            <a:off x="5181600" y="76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5047" name="Line 7"/>
          <p:cNvSpPr>
            <a:spLocks noChangeShapeType="1"/>
          </p:cNvSpPr>
          <p:nvPr/>
        </p:nvSpPr>
        <p:spPr bwMode="auto">
          <a:xfrm>
            <a:off x="5334000" y="38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48" name="Line 8"/>
          <p:cNvSpPr>
            <a:spLocks noChangeShapeType="1"/>
          </p:cNvSpPr>
          <p:nvPr/>
        </p:nvSpPr>
        <p:spPr bwMode="auto">
          <a:xfrm flipH="1">
            <a:off x="5257800" y="381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49" name="Line 9"/>
          <p:cNvSpPr>
            <a:spLocks noChangeShapeType="1"/>
          </p:cNvSpPr>
          <p:nvPr/>
        </p:nvSpPr>
        <p:spPr bwMode="auto">
          <a:xfrm>
            <a:off x="5486400" y="381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0" name="Line 10"/>
          <p:cNvSpPr>
            <a:spLocks noChangeShapeType="1"/>
          </p:cNvSpPr>
          <p:nvPr/>
        </p:nvSpPr>
        <p:spPr bwMode="auto">
          <a:xfrm>
            <a:off x="5715000" y="38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1" name="Line 11"/>
          <p:cNvSpPr>
            <a:spLocks noChangeShapeType="1"/>
          </p:cNvSpPr>
          <p:nvPr/>
        </p:nvSpPr>
        <p:spPr bwMode="auto">
          <a:xfrm flipH="1">
            <a:off x="5638800" y="381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2" name="Line 12"/>
          <p:cNvSpPr>
            <a:spLocks noChangeShapeType="1"/>
          </p:cNvSpPr>
          <p:nvPr/>
        </p:nvSpPr>
        <p:spPr bwMode="auto">
          <a:xfrm>
            <a:off x="5867400" y="381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3" name="Rectangle 13"/>
          <p:cNvSpPr>
            <a:spLocks noChangeArrowheads="1"/>
          </p:cNvSpPr>
          <p:nvPr/>
        </p:nvSpPr>
        <p:spPr bwMode="auto">
          <a:xfrm>
            <a:off x="7924800" y="228600"/>
            <a:ext cx="6858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5054" name="Line 14"/>
          <p:cNvSpPr>
            <a:spLocks noChangeShapeType="1"/>
          </p:cNvSpPr>
          <p:nvPr/>
        </p:nvSpPr>
        <p:spPr bwMode="auto">
          <a:xfrm>
            <a:off x="5486400" y="68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5" name="Line 15"/>
          <p:cNvSpPr>
            <a:spLocks noChangeShapeType="1"/>
          </p:cNvSpPr>
          <p:nvPr/>
        </p:nvSpPr>
        <p:spPr bwMode="auto">
          <a:xfrm>
            <a:off x="7924800" y="38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6" name="Line 16"/>
          <p:cNvSpPr>
            <a:spLocks noChangeShapeType="1"/>
          </p:cNvSpPr>
          <p:nvPr/>
        </p:nvSpPr>
        <p:spPr bwMode="auto">
          <a:xfrm>
            <a:off x="8305800" y="38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5057" name="Oval 17"/>
          <p:cNvSpPr>
            <a:spLocks noChangeArrowheads="1"/>
          </p:cNvSpPr>
          <p:nvPr/>
        </p:nvSpPr>
        <p:spPr bwMode="auto">
          <a:xfrm>
            <a:off x="7772400" y="76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5058" name="Line 18"/>
          <p:cNvSpPr>
            <a:spLocks noChangeShapeType="1"/>
          </p:cNvSpPr>
          <p:nvPr/>
        </p:nvSpPr>
        <p:spPr bwMode="auto">
          <a:xfrm>
            <a:off x="6248400" y="533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3962400" y="6858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Protector</a:t>
            </a:r>
            <a:endParaRPr lang="es-ES_tradnl" sz="2400">
              <a:effectLst/>
            </a:endParaRP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6705600" y="6096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Sensor</a:t>
            </a:r>
            <a:endParaRPr lang="es-ES_tradnl" sz="2400">
              <a:effectLst/>
            </a:endParaRPr>
          </a:p>
        </p:txBody>
      </p:sp>
      <p:sp>
        <p:nvSpPr>
          <p:cNvPr id="855061" name="Line 21"/>
          <p:cNvSpPr>
            <a:spLocks noChangeShapeType="1"/>
          </p:cNvSpPr>
          <p:nvPr/>
        </p:nvSpPr>
        <p:spPr bwMode="auto">
          <a:xfrm>
            <a:off x="6248400" y="381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4319588" y="1279525"/>
            <a:ext cx="1624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Cálmate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Mírame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Detente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Párame bola</a:t>
            </a:r>
            <a:endParaRPr lang="es-ES_tradnl" sz="2000">
              <a:effectLst/>
            </a:endParaRP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6910388" y="1295400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UUuhhh</a:t>
            </a:r>
            <a:endParaRPr lang="es-ES_tradnl" sz="200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Administración (de personas)</a:t>
            </a:r>
          </a:p>
        </p:txBody>
      </p:sp>
      <p:sp>
        <p:nvSpPr>
          <p:cNvPr id="834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Conjunto sistemático de reglas para lograr la máxima eficiencia en las formas de estructurar y manejar un organismo social.</a:t>
            </a:r>
          </a:p>
          <a:p>
            <a:pPr eaLnBrk="1" hangingPunct="1">
              <a:defRPr/>
            </a:pPr>
            <a:r>
              <a:rPr lang="es-ES_tradnl" smtClean="0"/>
              <a:t>Administración es la técnica de la coordinación.</a:t>
            </a:r>
          </a:p>
          <a:p>
            <a:pPr eaLnBrk="1" hangingPunct="1">
              <a:defRPr/>
            </a:pPr>
            <a:r>
              <a:rPr lang="es-ES_tradnl" smtClean="0"/>
              <a:t>Administración es la técnica que busca lograr resultados de máxima eficiencia en la coordinación de las cosas y </a:t>
            </a:r>
            <a:r>
              <a:rPr lang="es-ES_tradnl" b="1" u="sng" smtClean="0"/>
              <a:t>personas </a:t>
            </a:r>
            <a:r>
              <a:rPr lang="es-ES_tradnl" smtClean="0"/>
              <a:t>que integran una empresa.</a:t>
            </a:r>
          </a:p>
        </p:txBody>
      </p:sp>
      <p:graphicFrame>
        <p:nvGraphicFramePr>
          <p:cNvPr id="1026" name="Object 1029"/>
          <p:cNvGraphicFramePr>
            <a:graphicFrameLocks noChangeAspect="1"/>
          </p:cNvGraphicFramePr>
          <p:nvPr/>
        </p:nvGraphicFramePr>
        <p:xfrm>
          <a:off x="0" y="5630863"/>
          <a:ext cx="1600200" cy="1227137"/>
        </p:xfrm>
        <a:graphic>
          <a:graphicData uri="http://schemas.openxmlformats.org/presentationml/2006/ole">
            <p:oleObj spid="_x0000_s1026" name="Imagen" r:id="rId3" imgW="4519440" imgH="3466800" progId="MS_ClipArt_Gallery.2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6858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Canal 2.- Directivo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8991600" cy="3429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400" smtClean="0"/>
              <a:t>Es una oferta del director aceptada por el computador.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Para estar en parte directora de personalidad:dar orden a parte pensante de otra (computador).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No involucra un superior y un inferior, sino que involucra pensamiento para responder (autoridad pero igualdad).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Se escucha la orden, se piensa la orden, y se responde.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El que acepta no siente que se está abusando de el.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Funciona como una computadora.</a:t>
            </a:r>
          </a:p>
          <a:p>
            <a:pPr marL="609600" indent="-609600" eaLnBrk="1" hangingPunct="1">
              <a:defRPr/>
            </a:pPr>
            <a:endParaRPr lang="es-ES_tradnl" sz="2400" smtClean="0"/>
          </a:p>
        </p:txBody>
      </p:sp>
      <p:sp>
        <p:nvSpPr>
          <p:cNvPr id="856069" name="Oval 5"/>
          <p:cNvSpPr>
            <a:spLocks noChangeArrowheads="1"/>
          </p:cNvSpPr>
          <p:nvPr/>
        </p:nvSpPr>
        <p:spPr bwMode="auto">
          <a:xfrm>
            <a:off x="2624138" y="60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6070" name="Line 6"/>
          <p:cNvSpPr>
            <a:spLocks noChangeShapeType="1"/>
          </p:cNvSpPr>
          <p:nvPr/>
        </p:nvSpPr>
        <p:spPr bwMode="auto">
          <a:xfrm>
            <a:off x="2776538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>
            <a:off x="2928938" y="914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2" name="Line 8"/>
          <p:cNvSpPr>
            <a:spLocks noChangeShapeType="1"/>
          </p:cNvSpPr>
          <p:nvPr/>
        </p:nvSpPr>
        <p:spPr bwMode="auto">
          <a:xfrm>
            <a:off x="3157538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 flipH="1">
            <a:off x="3081338" y="914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>
            <a:off x="2928938" y="121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5" name="Line 11"/>
          <p:cNvSpPr>
            <a:spLocks noChangeShapeType="1"/>
          </p:cNvSpPr>
          <p:nvPr/>
        </p:nvSpPr>
        <p:spPr bwMode="auto">
          <a:xfrm>
            <a:off x="5367338" y="91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5748338" y="91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6077" name="Oval 13"/>
          <p:cNvSpPr>
            <a:spLocks noChangeArrowheads="1"/>
          </p:cNvSpPr>
          <p:nvPr/>
        </p:nvSpPr>
        <p:spPr bwMode="auto">
          <a:xfrm>
            <a:off x="5214938" y="60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690938" y="106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1143000" y="8382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Director</a:t>
            </a:r>
            <a:endParaRPr lang="es-ES_tradnl" sz="2400">
              <a:effectLst/>
            </a:endParaRPr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6281738" y="8382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Computador</a:t>
            </a:r>
            <a:endParaRPr lang="es-ES_tradnl" sz="2400">
              <a:effectLst/>
            </a:endParaRPr>
          </a:p>
        </p:txBody>
      </p:sp>
      <p:sp>
        <p:nvSpPr>
          <p:cNvPr id="856081" name="Line 17"/>
          <p:cNvSpPr>
            <a:spLocks noChangeShapeType="1"/>
          </p:cNvSpPr>
          <p:nvPr/>
        </p:nvSpPr>
        <p:spPr bwMode="auto">
          <a:xfrm>
            <a:off x="3690938" y="914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304800" y="1508125"/>
            <a:ext cx="5135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Haga 5 copias.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Dile a Rigoleto que su orden llegó.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Digame que puesto ocupaba anteriormente.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Dame 3 razones x q’ es una buena idea.</a:t>
            </a:r>
            <a:endParaRPr lang="es-ES_tradnl" sz="2000">
              <a:effectLst/>
            </a:endParaRP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5410200" y="1508125"/>
            <a:ext cx="332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Esta bien.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Ok.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Era jefe tecnico.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Es barato, rápido y efectivo.</a:t>
            </a:r>
            <a:endParaRPr lang="es-ES_tradnl" sz="2000">
              <a:effectLst/>
            </a:endParaRPr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5519738" y="121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6858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Canal 3.- Informativo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8991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400" smtClean="0"/>
              <a:t>Es un intercambio de información entre 2 partes pensantes.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No hay sentimientos involucrados.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Las preguntas son respondidas </a:t>
            </a:r>
            <a:r>
              <a:rPr lang="es-ES_tradnl" sz="2400" u="sng" smtClean="0"/>
              <a:t>directamente</a:t>
            </a:r>
            <a:r>
              <a:rPr lang="es-ES_tradnl" sz="2400" smtClean="0"/>
              <a:t>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Uno de los canales mas importantes en negocios: intercambio de ideas y datos.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No todos responden al pensamiento como el principal motivante de una comunicación.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Algunas personas requieren canales que involucren sentimientos para ser efectivos en su vida personal y de trabajo.</a:t>
            </a:r>
          </a:p>
        </p:txBody>
      </p:sp>
      <p:sp>
        <p:nvSpPr>
          <p:cNvPr id="857093" name="Oval 5"/>
          <p:cNvSpPr>
            <a:spLocks noChangeArrowheads="1"/>
          </p:cNvSpPr>
          <p:nvPr/>
        </p:nvSpPr>
        <p:spPr bwMode="auto">
          <a:xfrm>
            <a:off x="2624138" y="60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7094" name="Line 6"/>
          <p:cNvSpPr>
            <a:spLocks noChangeShapeType="1"/>
          </p:cNvSpPr>
          <p:nvPr/>
        </p:nvSpPr>
        <p:spPr bwMode="auto">
          <a:xfrm>
            <a:off x="2776538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7095" name="Line 7"/>
          <p:cNvSpPr>
            <a:spLocks noChangeShapeType="1"/>
          </p:cNvSpPr>
          <p:nvPr/>
        </p:nvSpPr>
        <p:spPr bwMode="auto">
          <a:xfrm>
            <a:off x="3157538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7096" name="Line 8"/>
          <p:cNvSpPr>
            <a:spLocks noChangeShapeType="1"/>
          </p:cNvSpPr>
          <p:nvPr/>
        </p:nvSpPr>
        <p:spPr bwMode="auto">
          <a:xfrm>
            <a:off x="2928938" y="121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7097" name="Line 9"/>
          <p:cNvSpPr>
            <a:spLocks noChangeShapeType="1"/>
          </p:cNvSpPr>
          <p:nvPr/>
        </p:nvSpPr>
        <p:spPr bwMode="auto">
          <a:xfrm>
            <a:off x="5367338" y="91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7098" name="Line 10"/>
          <p:cNvSpPr>
            <a:spLocks noChangeShapeType="1"/>
          </p:cNvSpPr>
          <p:nvPr/>
        </p:nvSpPr>
        <p:spPr bwMode="auto">
          <a:xfrm>
            <a:off x="5748338" y="91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57099" name="Oval 11"/>
          <p:cNvSpPr>
            <a:spLocks noChangeArrowheads="1"/>
          </p:cNvSpPr>
          <p:nvPr/>
        </p:nvSpPr>
        <p:spPr bwMode="auto">
          <a:xfrm>
            <a:off x="5214938" y="60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7100" name="Line 12"/>
          <p:cNvSpPr>
            <a:spLocks noChangeShapeType="1"/>
          </p:cNvSpPr>
          <p:nvPr/>
        </p:nvSpPr>
        <p:spPr bwMode="auto">
          <a:xfrm>
            <a:off x="3690938" y="106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533400" y="8382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Computador</a:t>
            </a:r>
            <a:endParaRPr lang="es-ES_tradnl" sz="2400">
              <a:effectLst/>
            </a:endParaRP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281738" y="8382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Computador</a:t>
            </a:r>
            <a:endParaRPr lang="es-ES_tradnl" sz="2400">
              <a:effectLst/>
            </a:endParaRPr>
          </a:p>
        </p:txBody>
      </p:sp>
      <p:sp>
        <p:nvSpPr>
          <p:cNvPr id="857103" name="Line 15"/>
          <p:cNvSpPr>
            <a:spLocks noChangeShapeType="1"/>
          </p:cNvSpPr>
          <p:nvPr/>
        </p:nvSpPr>
        <p:spPr bwMode="auto">
          <a:xfrm>
            <a:off x="3690938" y="914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304800" y="1508125"/>
            <a:ext cx="337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Puedes hacer 5 copias?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Cual fue su puesto anterior?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Que hora es?</a:t>
            </a:r>
            <a:endParaRPr lang="es-ES_tradnl" sz="2000">
              <a:effectLst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5410200" y="1508125"/>
            <a:ext cx="1608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Si.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Jefe tecnico.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7:45 pm</a:t>
            </a:r>
            <a:endParaRPr lang="es-ES_tradnl" sz="2000">
              <a:effectLst/>
            </a:endParaRPr>
          </a:p>
        </p:txBody>
      </p:sp>
      <p:sp>
        <p:nvSpPr>
          <p:cNvPr id="857106" name="Line 18"/>
          <p:cNvSpPr>
            <a:spLocks noChangeShapeType="1"/>
          </p:cNvSpPr>
          <p:nvPr/>
        </p:nvSpPr>
        <p:spPr bwMode="auto">
          <a:xfrm>
            <a:off x="5519738" y="121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Oval 2"/>
          <p:cNvSpPr>
            <a:spLocks noChangeArrowheads="1"/>
          </p:cNvSpPr>
          <p:nvPr/>
        </p:nvSpPr>
        <p:spPr bwMode="auto">
          <a:xfrm>
            <a:off x="28194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2743200" y="1295400"/>
            <a:ext cx="6858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8116" name="Oval 4"/>
          <p:cNvSpPr>
            <a:spLocks noChangeArrowheads="1"/>
          </p:cNvSpPr>
          <p:nvPr/>
        </p:nvSpPr>
        <p:spPr bwMode="auto">
          <a:xfrm>
            <a:off x="54102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5334000" y="1295400"/>
            <a:ext cx="6858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410200" cy="6858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Canal 4.- Confortador</a:t>
            </a:r>
          </a:p>
        </p:txBody>
      </p:sp>
      <p:sp>
        <p:nvSpPr>
          <p:cNvPr id="858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8991600" cy="3276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400" smtClean="0"/>
              <a:t>Este canal tiene una oferta de la parte Confortadora de nosotros. La parte preocupada, confortadora y afectiva.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La aceptación complementaria viene dad por la parte Emotiva de la otra persona. La parte autentica, natural, jovial, juguetona.</a:t>
            </a:r>
          </a:p>
        </p:txBody>
      </p:sp>
      <p:sp>
        <p:nvSpPr>
          <p:cNvPr id="858121" name="Oval 9"/>
          <p:cNvSpPr>
            <a:spLocks noChangeArrowheads="1"/>
          </p:cNvSpPr>
          <p:nvPr/>
        </p:nvSpPr>
        <p:spPr bwMode="auto">
          <a:xfrm>
            <a:off x="2624138" y="1143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8122" name="Oval 10"/>
          <p:cNvSpPr>
            <a:spLocks noChangeArrowheads="1"/>
          </p:cNvSpPr>
          <p:nvPr/>
        </p:nvSpPr>
        <p:spPr bwMode="auto">
          <a:xfrm>
            <a:off x="5214938" y="1143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8123" name="Line 11"/>
          <p:cNvSpPr>
            <a:spLocks noChangeShapeType="1"/>
          </p:cNvSpPr>
          <p:nvPr/>
        </p:nvSpPr>
        <p:spPr bwMode="auto">
          <a:xfrm>
            <a:off x="3690938" y="160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533400" y="13716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Confortador</a:t>
            </a:r>
            <a:endParaRPr lang="es-ES_tradnl" sz="2400">
              <a:effectLst/>
            </a:endParaRP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6281738" y="1371600"/>
            <a:ext cx="1982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Emocionador</a:t>
            </a:r>
            <a:endParaRPr lang="es-ES_tradnl" sz="2400">
              <a:effectLst/>
            </a:endParaRPr>
          </a:p>
        </p:txBody>
      </p:sp>
      <p:sp>
        <p:nvSpPr>
          <p:cNvPr id="858126" name="Line 14"/>
          <p:cNvSpPr>
            <a:spLocks noChangeShapeType="1"/>
          </p:cNvSpPr>
          <p:nvPr/>
        </p:nvSpPr>
        <p:spPr bwMode="auto">
          <a:xfrm>
            <a:off x="3690938" y="144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304800" y="2270125"/>
            <a:ext cx="3892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José, te aprecio verdaderamente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 y me alegro que estés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con nosotros.</a:t>
            </a:r>
            <a:endParaRPr lang="es-ES_tradnl" sz="2000">
              <a:effectLst/>
            </a:endParaRP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5410200" y="2270125"/>
            <a:ext cx="266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Muchas gracias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a mi también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me agrada estar aquí.</a:t>
            </a:r>
            <a:endParaRPr lang="es-ES_tradnl" sz="2000">
              <a:effectLst/>
            </a:endParaRPr>
          </a:p>
        </p:txBody>
      </p:sp>
      <p:grpSp>
        <p:nvGrpSpPr>
          <p:cNvPr id="39952" name="Group 17"/>
          <p:cNvGrpSpPr>
            <a:grpSpLocks/>
          </p:cNvGrpSpPr>
          <p:nvPr/>
        </p:nvGrpSpPr>
        <p:grpSpPr bwMode="auto">
          <a:xfrm>
            <a:off x="2743200" y="1295400"/>
            <a:ext cx="304800" cy="228600"/>
            <a:chOff x="4368" y="144"/>
            <a:chExt cx="192" cy="144"/>
          </a:xfrm>
        </p:grpSpPr>
        <p:sp>
          <p:nvSpPr>
            <p:cNvPr id="858130" name="Oval 18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8131" name="Rectangle 19"/>
            <p:cNvSpPr>
              <a:spLocks noChangeArrowheads="1"/>
            </p:cNvSpPr>
            <p:nvPr/>
          </p:nvSpPr>
          <p:spPr bwMode="auto">
            <a:xfrm>
              <a:off x="4368" y="144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9953" name="Group 20"/>
          <p:cNvGrpSpPr>
            <a:grpSpLocks/>
          </p:cNvGrpSpPr>
          <p:nvPr/>
        </p:nvGrpSpPr>
        <p:grpSpPr bwMode="auto">
          <a:xfrm>
            <a:off x="5410200" y="1371600"/>
            <a:ext cx="304800" cy="304800"/>
            <a:chOff x="4368" y="144"/>
            <a:chExt cx="192" cy="192"/>
          </a:xfrm>
        </p:grpSpPr>
        <p:sp>
          <p:nvSpPr>
            <p:cNvPr id="858133" name="Oval 21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8134" name="Rectangle 22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9954" name="Group 23"/>
          <p:cNvGrpSpPr>
            <a:grpSpLocks/>
          </p:cNvGrpSpPr>
          <p:nvPr/>
        </p:nvGrpSpPr>
        <p:grpSpPr bwMode="auto">
          <a:xfrm>
            <a:off x="5715000" y="1371600"/>
            <a:ext cx="304800" cy="304800"/>
            <a:chOff x="4368" y="144"/>
            <a:chExt cx="192" cy="192"/>
          </a:xfrm>
        </p:grpSpPr>
        <p:sp>
          <p:nvSpPr>
            <p:cNvPr id="858136" name="Oval 24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8137" name="Rectangle 25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9955" name="Group 26"/>
          <p:cNvGrpSpPr>
            <a:grpSpLocks/>
          </p:cNvGrpSpPr>
          <p:nvPr/>
        </p:nvGrpSpPr>
        <p:grpSpPr bwMode="auto">
          <a:xfrm>
            <a:off x="3048000" y="1295400"/>
            <a:ext cx="304800" cy="228600"/>
            <a:chOff x="4368" y="144"/>
            <a:chExt cx="192" cy="144"/>
          </a:xfrm>
        </p:grpSpPr>
        <p:sp>
          <p:nvSpPr>
            <p:cNvPr id="858139" name="Oval 27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8140" name="Rectangle 28"/>
            <p:cNvSpPr>
              <a:spLocks noChangeArrowheads="1"/>
            </p:cNvSpPr>
            <p:nvPr/>
          </p:nvSpPr>
          <p:spPr bwMode="auto">
            <a:xfrm>
              <a:off x="4368" y="144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Oval 2"/>
          <p:cNvSpPr>
            <a:spLocks noChangeArrowheads="1"/>
          </p:cNvSpPr>
          <p:nvPr/>
        </p:nvSpPr>
        <p:spPr bwMode="auto">
          <a:xfrm>
            <a:off x="54102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9139" name="Rectangle 3"/>
          <p:cNvSpPr>
            <a:spLocks noChangeArrowheads="1"/>
          </p:cNvSpPr>
          <p:nvPr/>
        </p:nvSpPr>
        <p:spPr bwMode="auto">
          <a:xfrm>
            <a:off x="5334000" y="1295400"/>
            <a:ext cx="6858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410200" cy="6858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Canal 5.- Emotivo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8991600" cy="3276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400" smtClean="0"/>
              <a:t>Es el canal de mayor “recompensa”.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Es un intercambio de sentimientos.</a:t>
            </a:r>
          </a:p>
          <a:p>
            <a:pPr marL="609600" indent="-609600" eaLnBrk="1" hangingPunct="1">
              <a:defRPr/>
            </a:pPr>
            <a:r>
              <a:rPr lang="es-ES_tradnl" sz="2400" smtClean="0"/>
              <a:t>Cada uno busca a su Emocionador confortándose a si mismo primero para sentir con otros.</a:t>
            </a:r>
          </a:p>
        </p:txBody>
      </p:sp>
      <p:sp>
        <p:nvSpPr>
          <p:cNvPr id="859143" name="Oval 7"/>
          <p:cNvSpPr>
            <a:spLocks noChangeArrowheads="1"/>
          </p:cNvSpPr>
          <p:nvPr/>
        </p:nvSpPr>
        <p:spPr bwMode="auto">
          <a:xfrm>
            <a:off x="5214938" y="1143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9144" name="Line 8"/>
          <p:cNvSpPr>
            <a:spLocks noChangeShapeType="1"/>
          </p:cNvSpPr>
          <p:nvPr/>
        </p:nvSpPr>
        <p:spPr bwMode="auto">
          <a:xfrm>
            <a:off x="3690938" y="160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Emocionador</a:t>
            </a:r>
            <a:endParaRPr lang="es-ES_tradnl" sz="2400">
              <a:effectLst/>
            </a:endParaRP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281738" y="1371600"/>
            <a:ext cx="1982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Emocionador</a:t>
            </a:r>
            <a:endParaRPr lang="es-ES_tradnl" sz="2400">
              <a:effectLst/>
            </a:endParaRPr>
          </a:p>
        </p:txBody>
      </p:sp>
      <p:sp>
        <p:nvSpPr>
          <p:cNvPr id="859147" name="Line 11"/>
          <p:cNvSpPr>
            <a:spLocks noChangeShapeType="1"/>
          </p:cNvSpPr>
          <p:nvPr/>
        </p:nvSpPr>
        <p:spPr bwMode="auto">
          <a:xfrm>
            <a:off x="3690938" y="144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304800" y="2270125"/>
            <a:ext cx="3484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Me gusta trabajar contigo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Me gusta todo lo que hicimos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Y todo lo que nos divertimos</a:t>
            </a:r>
            <a:endParaRPr lang="es-ES_tradnl" sz="2000">
              <a:effectLst/>
            </a:endParaRP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5410200" y="2270125"/>
            <a:ext cx="215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Me gusta trabajar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Contigo tambien</a:t>
            </a:r>
            <a:endParaRPr lang="es-ES_tradnl" sz="2000">
              <a:effectLst/>
            </a:endParaRPr>
          </a:p>
        </p:txBody>
      </p:sp>
      <p:grpSp>
        <p:nvGrpSpPr>
          <p:cNvPr id="40973" name="Group 14"/>
          <p:cNvGrpSpPr>
            <a:grpSpLocks/>
          </p:cNvGrpSpPr>
          <p:nvPr/>
        </p:nvGrpSpPr>
        <p:grpSpPr bwMode="auto">
          <a:xfrm>
            <a:off x="5410200" y="1371600"/>
            <a:ext cx="304800" cy="304800"/>
            <a:chOff x="4368" y="144"/>
            <a:chExt cx="192" cy="192"/>
          </a:xfrm>
        </p:grpSpPr>
        <p:sp>
          <p:nvSpPr>
            <p:cNvPr id="859151" name="Oval 15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9152" name="Rectangle 16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0974" name="Group 17"/>
          <p:cNvGrpSpPr>
            <a:grpSpLocks/>
          </p:cNvGrpSpPr>
          <p:nvPr/>
        </p:nvGrpSpPr>
        <p:grpSpPr bwMode="auto">
          <a:xfrm>
            <a:off x="5715000" y="1371600"/>
            <a:ext cx="304800" cy="304800"/>
            <a:chOff x="4368" y="144"/>
            <a:chExt cx="192" cy="192"/>
          </a:xfrm>
        </p:grpSpPr>
        <p:sp>
          <p:nvSpPr>
            <p:cNvPr id="859154" name="Oval 18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9155" name="Rectangle 19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859156" name="Oval 20"/>
          <p:cNvSpPr>
            <a:spLocks noChangeArrowheads="1"/>
          </p:cNvSpPr>
          <p:nvPr/>
        </p:nvSpPr>
        <p:spPr bwMode="auto">
          <a:xfrm>
            <a:off x="2862263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9157" name="Rectangle 21"/>
          <p:cNvSpPr>
            <a:spLocks noChangeArrowheads="1"/>
          </p:cNvSpPr>
          <p:nvPr/>
        </p:nvSpPr>
        <p:spPr bwMode="auto">
          <a:xfrm>
            <a:off x="2786063" y="1295400"/>
            <a:ext cx="68580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9158" name="Oval 22"/>
          <p:cNvSpPr>
            <a:spLocks noChangeArrowheads="1"/>
          </p:cNvSpPr>
          <p:nvPr/>
        </p:nvSpPr>
        <p:spPr bwMode="auto">
          <a:xfrm>
            <a:off x="2667000" y="1143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40978" name="Group 23"/>
          <p:cNvGrpSpPr>
            <a:grpSpLocks/>
          </p:cNvGrpSpPr>
          <p:nvPr/>
        </p:nvGrpSpPr>
        <p:grpSpPr bwMode="auto">
          <a:xfrm>
            <a:off x="2862263" y="1371600"/>
            <a:ext cx="304800" cy="304800"/>
            <a:chOff x="4368" y="144"/>
            <a:chExt cx="192" cy="192"/>
          </a:xfrm>
        </p:grpSpPr>
        <p:sp>
          <p:nvSpPr>
            <p:cNvPr id="859160" name="Oval 24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9161" name="Rectangle 25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0979" name="Group 26"/>
          <p:cNvGrpSpPr>
            <a:grpSpLocks/>
          </p:cNvGrpSpPr>
          <p:nvPr/>
        </p:nvGrpSpPr>
        <p:grpSpPr bwMode="auto">
          <a:xfrm>
            <a:off x="3167063" y="1371600"/>
            <a:ext cx="304800" cy="304800"/>
            <a:chOff x="4368" y="144"/>
            <a:chExt cx="192" cy="192"/>
          </a:xfrm>
        </p:grpSpPr>
        <p:sp>
          <p:nvSpPr>
            <p:cNvPr id="859163" name="Oval 27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59164" name="Rectangle 28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2"/>
          <p:cNvSpPr txBox="1">
            <a:spLocks noChangeArrowheads="1"/>
          </p:cNvSpPr>
          <p:nvPr/>
        </p:nvSpPr>
        <p:spPr bwMode="auto">
          <a:xfrm>
            <a:off x="603250" y="609600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Director</a:t>
            </a:r>
            <a:endParaRPr lang="es-ES_tradnl" sz="2000">
              <a:effectLst/>
            </a:endParaRPr>
          </a:p>
        </p:txBody>
      </p:sp>
      <p:sp>
        <p:nvSpPr>
          <p:cNvPr id="41987" name="Text Box 13"/>
          <p:cNvSpPr txBox="1">
            <a:spLocks noChangeArrowheads="1"/>
          </p:cNvSpPr>
          <p:nvPr/>
        </p:nvSpPr>
        <p:spPr bwMode="auto">
          <a:xfrm>
            <a:off x="2686050" y="609600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Computador</a:t>
            </a:r>
            <a:endParaRPr lang="es-ES_tradnl" sz="2000">
              <a:effectLst/>
            </a:endParaRPr>
          </a:p>
        </p:txBody>
      </p:sp>
      <p:grpSp>
        <p:nvGrpSpPr>
          <p:cNvPr id="41988" name="Group 16"/>
          <p:cNvGrpSpPr>
            <a:grpSpLocks/>
          </p:cNvGrpSpPr>
          <p:nvPr/>
        </p:nvGrpSpPr>
        <p:grpSpPr bwMode="auto">
          <a:xfrm>
            <a:off x="685800" y="1082675"/>
            <a:ext cx="3200400" cy="822325"/>
            <a:chOff x="1653" y="384"/>
            <a:chExt cx="2208" cy="576"/>
          </a:xfrm>
        </p:grpSpPr>
        <p:sp>
          <p:nvSpPr>
            <p:cNvPr id="909314" name="Oval 2"/>
            <p:cNvSpPr>
              <a:spLocks noChangeArrowheads="1"/>
            </p:cNvSpPr>
            <p:nvPr/>
          </p:nvSpPr>
          <p:spPr bwMode="auto">
            <a:xfrm>
              <a:off x="1653" y="3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15" name="Line 3"/>
            <p:cNvSpPr>
              <a:spLocks noChangeShapeType="1"/>
            </p:cNvSpPr>
            <p:nvPr/>
          </p:nvSpPr>
          <p:spPr bwMode="auto">
            <a:xfrm>
              <a:off x="1749" y="576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16" name="Line 4"/>
            <p:cNvSpPr>
              <a:spLocks noChangeShapeType="1"/>
            </p:cNvSpPr>
            <p:nvPr/>
          </p:nvSpPr>
          <p:spPr bwMode="auto">
            <a:xfrm>
              <a:off x="1845" y="57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17" name="Line 5"/>
            <p:cNvSpPr>
              <a:spLocks noChangeShapeType="1"/>
            </p:cNvSpPr>
            <p:nvPr/>
          </p:nvSpPr>
          <p:spPr bwMode="auto">
            <a:xfrm>
              <a:off x="1989" y="576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18" name="Line 6"/>
            <p:cNvSpPr>
              <a:spLocks noChangeShapeType="1"/>
            </p:cNvSpPr>
            <p:nvPr/>
          </p:nvSpPr>
          <p:spPr bwMode="auto">
            <a:xfrm flipH="1">
              <a:off x="1941" y="57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19" name="Line 7"/>
            <p:cNvSpPr>
              <a:spLocks noChangeShapeType="1"/>
            </p:cNvSpPr>
            <p:nvPr/>
          </p:nvSpPr>
          <p:spPr bwMode="auto">
            <a:xfrm>
              <a:off x="1845" y="768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20" name="Line 8"/>
            <p:cNvSpPr>
              <a:spLocks noChangeShapeType="1"/>
            </p:cNvSpPr>
            <p:nvPr/>
          </p:nvSpPr>
          <p:spPr bwMode="auto">
            <a:xfrm>
              <a:off x="3381" y="57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21" name="Line 9"/>
            <p:cNvSpPr>
              <a:spLocks noChangeShapeType="1"/>
            </p:cNvSpPr>
            <p:nvPr/>
          </p:nvSpPr>
          <p:spPr bwMode="auto">
            <a:xfrm>
              <a:off x="3621" y="57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22" name="Oval 10"/>
            <p:cNvSpPr>
              <a:spLocks noChangeArrowheads="1"/>
            </p:cNvSpPr>
            <p:nvPr/>
          </p:nvSpPr>
          <p:spPr bwMode="auto">
            <a:xfrm>
              <a:off x="3285" y="3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2325" y="672"/>
              <a:ext cx="9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2325" y="576"/>
              <a:ext cx="9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27" name="Line 15"/>
            <p:cNvSpPr>
              <a:spLocks noChangeShapeType="1"/>
            </p:cNvSpPr>
            <p:nvPr/>
          </p:nvSpPr>
          <p:spPr bwMode="auto">
            <a:xfrm>
              <a:off x="3477" y="768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1989" name="Text Box 17"/>
          <p:cNvSpPr txBox="1">
            <a:spLocks noChangeArrowheads="1"/>
          </p:cNvSpPr>
          <p:nvPr/>
        </p:nvSpPr>
        <p:spPr bwMode="auto">
          <a:xfrm>
            <a:off x="685800" y="20415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Al leer esto si tienes alguna pregunta avisame</a:t>
            </a:r>
            <a:endParaRPr lang="es-ES_tradnl" sz="2000">
              <a:effectLst/>
            </a:endParaRPr>
          </a:p>
        </p:txBody>
      </p:sp>
      <p:sp>
        <p:nvSpPr>
          <p:cNvPr id="41990" name="Text Box 26"/>
          <p:cNvSpPr txBox="1">
            <a:spLocks noChangeArrowheads="1"/>
          </p:cNvSpPr>
          <p:nvPr/>
        </p:nvSpPr>
        <p:spPr bwMode="auto">
          <a:xfrm>
            <a:off x="4895850" y="65722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Computador</a:t>
            </a:r>
            <a:endParaRPr lang="es-ES_tradnl" sz="2000">
              <a:effectLst/>
            </a:endParaRPr>
          </a:p>
        </p:txBody>
      </p:sp>
      <p:sp>
        <p:nvSpPr>
          <p:cNvPr id="41991" name="Text Box 27"/>
          <p:cNvSpPr txBox="1">
            <a:spLocks noChangeArrowheads="1"/>
          </p:cNvSpPr>
          <p:nvPr/>
        </p:nvSpPr>
        <p:spPr bwMode="auto">
          <a:xfrm>
            <a:off x="6934200" y="65722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Computador</a:t>
            </a:r>
            <a:endParaRPr lang="es-ES_tradnl" sz="2000">
              <a:effectLst/>
            </a:endParaRPr>
          </a:p>
        </p:txBody>
      </p:sp>
      <p:grpSp>
        <p:nvGrpSpPr>
          <p:cNvPr id="41992" name="Group 30"/>
          <p:cNvGrpSpPr>
            <a:grpSpLocks/>
          </p:cNvGrpSpPr>
          <p:nvPr/>
        </p:nvGrpSpPr>
        <p:grpSpPr bwMode="auto">
          <a:xfrm>
            <a:off x="5410200" y="1143000"/>
            <a:ext cx="3276600" cy="838200"/>
            <a:chOff x="1653" y="384"/>
            <a:chExt cx="2208" cy="576"/>
          </a:xfrm>
        </p:grpSpPr>
        <p:sp>
          <p:nvSpPr>
            <p:cNvPr id="909330" name="Oval 18"/>
            <p:cNvSpPr>
              <a:spLocks noChangeArrowheads="1"/>
            </p:cNvSpPr>
            <p:nvPr/>
          </p:nvSpPr>
          <p:spPr bwMode="auto">
            <a:xfrm>
              <a:off x="1653" y="3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1" name="Line 19"/>
            <p:cNvSpPr>
              <a:spLocks noChangeShapeType="1"/>
            </p:cNvSpPr>
            <p:nvPr/>
          </p:nvSpPr>
          <p:spPr bwMode="auto">
            <a:xfrm>
              <a:off x="1749" y="576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2" name="Line 20"/>
            <p:cNvSpPr>
              <a:spLocks noChangeShapeType="1"/>
            </p:cNvSpPr>
            <p:nvPr/>
          </p:nvSpPr>
          <p:spPr bwMode="auto">
            <a:xfrm>
              <a:off x="1989" y="5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844" y="768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>
              <a:off x="3381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>
              <a:off x="3621" y="57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6" name="Oval 24"/>
            <p:cNvSpPr>
              <a:spLocks noChangeArrowheads="1"/>
            </p:cNvSpPr>
            <p:nvPr/>
          </p:nvSpPr>
          <p:spPr bwMode="auto">
            <a:xfrm>
              <a:off x="3285" y="3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37" name="Line 25"/>
            <p:cNvSpPr>
              <a:spLocks noChangeShapeType="1"/>
            </p:cNvSpPr>
            <p:nvPr/>
          </p:nvSpPr>
          <p:spPr bwMode="auto">
            <a:xfrm>
              <a:off x="2325" y="672"/>
              <a:ext cx="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40" name="Line 28"/>
            <p:cNvSpPr>
              <a:spLocks noChangeShapeType="1"/>
            </p:cNvSpPr>
            <p:nvPr/>
          </p:nvSpPr>
          <p:spPr bwMode="auto">
            <a:xfrm>
              <a:off x="2325" y="576"/>
              <a:ext cx="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41" name="Line 29"/>
            <p:cNvSpPr>
              <a:spLocks noChangeShapeType="1"/>
            </p:cNvSpPr>
            <p:nvPr/>
          </p:nvSpPr>
          <p:spPr bwMode="auto">
            <a:xfrm>
              <a:off x="3477" y="768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1993" name="Text Box 31"/>
          <p:cNvSpPr txBox="1">
            <a:spLocks noChangeArrowheads="1"/>
          </p:cNvSpPr>
          <p:nvPr/>
        </p:nvSpPr>
        <p:spPr bwMode="auto">
          <a:xfrm>
            <a:off x="5410200" y="19812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Al leer esto, si tienes alguna pregunta, ¿me avisaras?</a:t>
            </a:r>
            <a:endParaRPr lang="es-ES_tradnl" sz="2000">
              <a:effectLst/>
            </a:endParaRPr>
          </a:p>
        </p:txBody>
      </p:sp>
      <p:sp>
        <p:nvSpPr>
          <p:cNvPr id="909344" name="Oval 32"/>
          <p:cNvSpPr>
            <a:spLocks noChangeArrowheads="1"/>
          </p:cNvSpPr>
          <p:nvPr/>
        </p:nvSpPr>
        <p:spPr bwMode="auto">
          <a:xfrm>
            <a:off x="728663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45" name="Rectangle 33"/>
          <p:cNvSpPr>
            <a:spLocks noChangeArrowheads="1"/>
          </p:cNvSpPr>
          <p:nvPr/>
        </p:nvSpPr>
        <p:spPr bwMode="auto">
          <a:xfrm>
            <a:off x="652463" y="4800600"/>
            <a:ext cx="685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46" name="Oval 34"/>
          <p:cNvSpPr>
            <a:spLocks noChangeArrowheads="1"/>
          </p:cNvSpPr>
          <p:nvPr/>
        </p:nvSpPr>
        <p:spPr bwMode="auto">
          <a:xfrm>
            <a:off x="3319463" y="4876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47" name="Rectangle 35"/>
          <p:cNvSpPr>
            <a:spLocks noChangeArrowheads="1"/>
          </p:cNvSpPr>
          <p:nvPr/>
        </p:nvSpPr>
        <p:spPr bwMode="auto">
          <a:xfrm>
            <a:off x="3243263" y="4800600"/>
            <a:ext cx="685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48" name="Oval 36"/>
          <p:cNvSpPr>
            <a:spLocks noChangeArrowheads="1"/>
          </p:cNvSpPr>
          <p:nvPr/>
        </p:nvSpPr>
        <p:spPr bwMode="auto">
          <a:xfrm>
            <a:off x="533400" y="4648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49" name="Oval 37"/>
          <p:cNvSpPr>
            <a:spLocks noChangeArrowheads="1"/>
          </p:cNvSpPr>
          <p:nvPr/>
        </p:nvSpPr>
        <p:spPr bwMode="auto">
          <a:xfrm>
            <a:off x="3124200" y="4648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50" name="Line 38"/>
          <p:cNvSpPr>
            <a:spLocks noChangeShapeType="1"/>
          </p:cNvSpPr>
          <p:nvPr/>
        </p:nvSpPr>
        <p:spPr bwMode="auto">
          <a:xfrm>
            <a:off x="16002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09351" name="Line 39"/>
          <p:cNvSpPr>
            <a:spLocks noChangeShapeType="1"/>
          </p:cNvSpPr>
          <p:nvPr/>
        </p:nvSpPr>
        <p:spPr bwMode="auto">
          <a:xfrm>
            <a:off x="1600200" y="495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42002" name="Group 40"/>
          <p:cNvGrpSpPr>
            <a:grpSpLocks/>
          </p:cNvGrpSpPr>
          <p:nvPr/>
        </p:nvGrpSpPr>
        <p:grpSpPr bwMode="auto">
          <a:xfrm>
            <a:off x="652463" y="4800600"/>
            <a:ext cx="304800" cy="228600"/>
            <a:chOff x="4368" y="144"/>
            <a:chExt cx="192" cy="144"/>
          </a:xfrm>
        </p:grpSpPr>
        <p:sp>
          <p:nvSpPr>
            <p:cNvPr id="909353" name="Oval 41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54" name="Rectangle 42"/>
            <p:cNvSpPr>
              <a:spLocks noChangeArrowheads="1"/>
            </p:cNvSpPr>
            <p:nvPr/>
          </p:nvSpPr>
          <p:spPr bwMode="auto">
            <a:xfrm>
              <a:off x="4368" y="144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2003" name="Group 43"/>
          <p:cNvGrpSpPr>
            <a:grpSpLocks/>
          </p:cNvGrpSpPr>
          <p:nvPr/>
        </p:nvGrpSpPr>
        <p:grpSpPr bwMode="auto">
          <a:xfrm>
            <a:off x="3319463" y="4876800"/>
            <a:ext cx="304800" cy="304800"/>
            <a:chOff x="4368" y="144"/>
            <a:chExt cx="192" cy="192"/>
          </a:xfrm>
        </p:grpSpPr>
        <p:sp>
          <p:nvSpPr>
            <p:cNvPr id="909356" name="Oval 44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57" name="Rectangle 45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2004" name="Group 46"/>
          <p:cNvGrpSpPr>
            <a:grpSpLocks/>
          </p:cNvGrpSpPr>
          <p:nvPr/>
        </p:nvGrpSpPr>
        <p:grpSpPr bwMode="auto">
          <a:xfrm>
            <a:off x="3624263" y="4876800"/>
            <a:ext cx="304800" cy="304800"/>
            <a:chOff x="4368" y="144"/>
            <a:chExt cx="192" cy="192"/>
          </a:xfrm>
        </p:grpSpPr>
        <p:sp>
          <p:nvSpPr>
            <p:cNvPr id="909359" name="Oval 47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60" name="Rectangle 48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2005" name="Group 49"/>
          <p:cNvGrpSpPr>
            <a:grpSpLocks/>
          </p:cNvGrpSpPr>
          <p:nvPr/>
        </p:nvGrpSpPr>
        <p:grpSpPr bwMode="auto">
          <a:xfrm>
            <a:off x="957263" y="4800600"/>
            <a:ext cx="304800" cy="228600"/>
            <a:chOff x="4368" y="144"/>
            <a:chExt cx="192" cy="144"/>
          </a:xfrm>
        </p:grpSpPr>
        <p:sp>
          <p:nvSpPr>
            <p:cNvPr id="909362" name="Oval 50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63" name="Rectangle 51"/>
            <p:cNvSpPr>
              <a:spLocks noChangeArrowheads="1"/>
            </p:cNvSpPr>
            <p:nvPr/>
          </p:nvSpPr>
          <p:spPr bwMode="auto">
            <a:xfrm>
              <a:off x="4368" y="144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2006" name="Text Box 53"/>
          <p:cNvSpPr txBox="1">
            <a:spLocks noChangeArrowheads="1"/>
          </p:cNvSpPr>
          <p:nvPr/>
        </p:nvSpPr>
        <p:spPr bwMode="auto">
          <a:xfrm>
            <a:off x="271463" y="3962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Confortador</a:t>
            </a:r>
            <a:endParaRPr lang="es-ES_tradnl" sz="2000">
              <a:effectLst/>
            </a:endParaRPr>
          </a:p>
        </p:txBody>
      </p:sp>
      <p:sp>
        <p:nvSpPr>
          <p:cNvPr id="42007" name="Text Box 54"/>
          <p:cNvSpPr txBox="1">
            <a:spLocks noChangeArrowheads="1"/>
          </p:cNvSpPr>
          <p:nvPr/>
        </p:nvSpPr>
        <p:spPr bwMode="auto">
          <a:xfrm>
            <a:off x="2819400" y="40386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Emocionador</a:t>
            </a:r>
            <a:endParaRPr lang="es-ES_tradnl" sz="2000">
              <a:effectLst/>
            </a:endParaRPr>
          </a:p>
        </p:txBody>
      </p:sp>
      <p:sp>
        <p:nvSpPr>
          <p:cNvPr id="42008" name="Text Box 55"/>
          <p:cNvSpPr txBox="1">
            <a:spLocks noChangeArrowheads="1"/>
          </p:cNvSpPr>
          <p:nvPr/>
        </p:nvSpPr>
        <p:spPr bwMode="auto">
          <a:xfrm>
            <a:off x="457200" y="5562600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Aprecio el esfuerzo que estas poniendo al leer esto. Si tienes alguna duda de esto, está bienque me lo digas</a:t>
            </a:r>
            <a:endParaRPr lang="es-ES_tradnl" sz="2000">
              <a:effectLst/>
            </a:endParaRPr>
          </a:p>
        </p:txBody>
      </p:sp>
      <p:sp>
        <p:nvSpPr>
          <p:cNvPr id="909368" name="Oval 56"/>
          <p:cNvSpPr>
            <a:spLocks noChangeArrowheads="1"/>
          </p:cNvSpPr>
          <p:nvPr/>
        </p:nvSpPr>
        <p:spPr bwMode="auto">
          <a:xfrm>
            <a:off x="8229600" y="4800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69" name="Rectangle 57"/>
          <p:cNvSpPr>
            <a:spLocks noChangeArrowheads="1"/>
          </p:cNvSpPr>
          <p:nvPr/>
        </p:nvSpPr>
        <p:spPr bwMode="auto">
          <a:xfrm>
            <a:off x="8153400" y="4724400"/>
            <a:ext cx="685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70" name="Oval 58"/>
          <p:cNvSpPr>
            <a:spLocks noChangeArrowheads="1"/>
          </p:cNvSpPr>
          <p:nvPr/>
        </p:nvSpPr>
        <p:spPr bwMode="auto">
          <a:xfrm>
            <a:off x="8034338" y="4572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71" name="Line 59"/>
          <p:cNvSpPr>
            <a:spLocks noChangeShapeType="1"/>
          </p:cNvSpPr>
          <p:nvPr/>
        </p:nvSpPr>
        <p:spPr bwMode="auto">
          <a:xfrm>
            <a:off x="6510338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09372" name="Line 60"/>
          <p:cNvSpPr>
            <a:spLocks noChangeShapeType="1"/>
          </p:cNvSpPr>
          <p:nvPr/>
        </p:nvSpPr>
        <p:spPr bwMode="auto">
          <a:xfrm>
            <a:off x="6510338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42014" name="Group 61"/>
          <p:cNvGrpSpPr>
            <a:grpSpLocks/>
          </p:cNvGrpSpPr>
          <p:nvPr/>
        </p:nvGrpSpPr>
        <p:grpSpPr bwMode="auto">
          <a:xfrm>
            <a:off x="8229600" y="4800600"/>
            <a:ext cx="304800" cy="304800"/>
            <a:chOff x="4368" y="144"/>
            <a:chExt cx="192" cy="192"/>
          </a:xfrm>
        </p:grpSpPr>
        <p:sp>
          <p:nvSpPr>
            <p:cNvPr id="909374" name="Oval 62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75" name="Rectangle 63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2015" name="Group 64"/>
          <p:cNvGrpSpPr>
            <a:grpSpLocks/>
          </p:cNvGrpSpPr>
          <p:nvPr/>
        </p:nvGrpSpPr>
        <p:grpSpPr bwMode="auto">
          <a:xfrm>
            <a:off x="8534400" y="4800600"/>
            <a:ext cx="304800" cy="304800"/>
            <a:chOff x="4368" y="144"/>
            <a:chExt cx="192" cy="192"/>
          </a:xfrm>
        </p:grpSpPr>
        <p:sp>
          <p:nvSpPr>
            <p:cNvPr id="909377" name="Oval 65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78" name="Rectangle 66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09379" name="Oval 67"/>
          <p:cNvSpPr>
            <a:spLocks noChangeArrowheads="1"/>
          </p:cNvSpPr>
          <p:nvPr/>
        </p:nvSpPr>
        <p:spPr bwMode="auto">
          <a:xfrm>
            <a:off x="5681663" y="4800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80" name="Rectangle 68"/>
          <p:cNvSpPr>
            <a:spLocks noChangeArrowheads="1"/>
          </p:cNvSpPr>
          <p:nvPr/>
        </p:nvSpPr>
        <p:spPr bwMode="auto">
          <a:xfrm>
            <a:off x="5605463" y="4724400"/>
            <a:ext cx="685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9381" name="Oval 69"/>
          <p:cNvSpPr>
            <a:spLocks noChangeArrowheads="1"/>
          </p:cNvSpPr>
          <p:nvPr/>
        </p:nvSpPr>
        <p:spPr bwMode="auto">
          <a:xfrm>
            <a:off x="5486400" y="4572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42019" name="Group 70"/>
          <p:cNvGrpSpPr>
            <a:grpSpLocks/>
          </p:cNvGrpSpPr>
          <p:nvPr/>
        </p:nvGrpSpPr>
        <p:grpSpPr bwMode="auto">
          <a:xfrm>
            <a:off x="5681663" y="4800600"/>
            <a:ext cx="304800" cy="304800"/>
            <a:chOff x="4368" y="144"/>
            <a:chExt cx="192" cy="192"/>
          </a:xfrm>
        </p:grpSpPr>
        <p:sp>
          <p:nvSpPr>
            <p:cNvPr id="909383" name="Oval 71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84" name="Rectangle 72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2020" name="Group 73"/>
          <p:cNvGrpSpPr>
            <a:grpSpLocks/>
          </p:cNvGrpSpPr>
          <p:nvPr/>
        </p:nvGrpSpPr>
        <p:grpSpPr bwMode="auto">
          <a:xfrm>
            <a:off x="5986463" y="4800600"/>
            <a:ext cx="304800" cy="304800"/>
            <a:chOff x="4368" y="144"/>
            <a:chExt cx="192" cy="192"/>
          </a:xfrm>
        </p:grpSpPr>
        <p:sp>
          <p:nvSpPr>
            <p:cNvPr id="909386" name="Oval 74"/>
            <p:cNvSpPr>
              <a:spLocks noChangeArrowheads="1"/>
            </p:cNvSpPr>
            <p:nvPr/>
          </p:nvSpPr>
          <p:spPr bwMode="auto">
            <a:xfrm>
              <a:off x="4416" y="144"/>
              <a:ext cx="96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9387" name="Rectangle 75"/>
            <p:cNvSpPr>
              <a:spLocks noChangeArrowheads="1"/>
            </p:cNvSpPr>
            <p:nvPr/>
          </p:nvSpPr>
          <p:spPr bwMode="auto">
            <a:xfrm>
              <a:off x="4368" y="240"/>
              <a:ext cx="192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2021" name="Text Box 76"/>
          <p:cNvSpPr txBox="1">
            <a:spLocks noChangeArrowheads="1"/>
          </p:cNvSpPr>
          <p:nvPr/>
        </p:nvSpPr>
        <p:spPr bwMode="auto">
          <a:xfrm>
            <a:off x="5105400" y="39624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Emocionador</a:t>
            </a:r>
            <a:endParaRPr lang="es-ES_tradnl" sz="2000">
              <a:effectLst/>
            </a:endParaRPr>
          </a:p>
        </p:txBody>
      </p:sp>
      <p:sp>
        <p:nvSpPr>
          <p:cNvPr id="42022" name="Text Box 77"/>
          <p:cNvSpPr txBox="1">
            <a:spLocks noChangeArrowheads="1"/>
          </p:cNvSpPr>
          <p:nvPr/>
        </p:nvSpPr>
        <p:spPr bwMode="auto">
          <a:xfrm>
            <a:off x="7161213" y="4010025"/>
            <a:ext cx="168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Emocionador</a:t>
            </a:r>
            <a:endParaRPr lang="es-ES_tradnl" sz="2000">
              <a:effectLst/>
            </a:endParaRPr>
          </a:p>
        </p:txBody>
      </p:sp>
      <p:sp>
        <p:nvSpPr>
          <p:cNvPr id="42023" name="Text Box 78"/>
          <p:cNvSpPr txBox="1">
            <a:spLocks noChangeArrowheads="1"/>
          </p:cNvSpPr>
          <p:nvPr/>
        </p:nvSpPr>
        <p:spPr bwMode="auto">
          <a:xfrm>
            <a:off x="4267200" y="5562600"/>
            <a:ext cx="487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Pero que bacan! Me alegra que estes leyendo lo que escribí. Soy una persona qye realmente responderá cualquierpregunta que tu tengas para mi</a:t>
            </a:r>
            <a:endParaRPr lang="es-ES_tradnl" sz="2000">
              <a:effectLst/>
            </a:endParaRPr>
          </a:p>
        </p:txBody>
      </p:sp>
      <p:sp>
        <p:nvSpPr>
          <p:cNvPr id="42024" name="Text Box 79"/>
          <p:cNvSpPr txBox="1">
            <a:spLocks noChangeArrowheads="1"/>
          </p:cNvSpPr>
          <p:nvPr/>
        </p:nvSpPr>
        <p:spPr bwMode="auto">
          <a:xfrm>
            <a:off x="609600" y="1651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Canal 2.- Oferta Directiva</a:t>
            </a:r>
            <a:endParaRPr lang="es-ES_tradnl" sz="2400" b="1">
              <a:effectLst/>
            </a:endParaRPr>
          </a:p>
        </p:txBody>
      </p:sp>
      <p:sp>
        <p:nvSpPr>
          <p:cNvPr id="42025" name="Text Box 80"/>
          <p:cNvSpPr txBox="1">
            <a:spLocks noChangeArrowheads="1"/>
          </p:cNvSpPr>
          <p:nvPr/>
        </p:nvSpPr>
        <p:spPr bwMode="auto">
          <a:xfrm>
            <a:off x="5029200" y="152400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Canal 3.- Oferta Requisitiva</a:t>
            </a:r>
            <a:endParaRPr lang="es-ES_tradnl" sz="2400" b="1">
              <a:effectLst/>
            </a:endParaRPr>
          </a:p>
        </p:txBody>
      </p:sp>
      <p:sp>
        <p:nvSpPr>
          <p:cNvPr id="42026" name="Text Box 81"/>
          <p:cNvSpPr txBox="1">
            <a:spLocks noChangeArrowheads="1"/>
          </p:cNvSpPr>
          <p:nvPr/>
        </p:nvSpPr>
        <p:spPr bwMode="auto">
          <a:xfrm>
            <a:off x="76200" y="3352800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Canal 4.- Oferta Comfortadora</a:t>
            </a:r>
            <a:endParaRPr lang="es-ES_tradnl" sz="2400" b="1">
              <a:effectLst/>
            </a:endParaRPr>
          </a:p>
        </p:txBody>
      </p:sp>
      <p:sp>
        <p:nvSpPr>
          <p:cNvPr id="42027" name="Text Box 82"/>
          <p:cNvSpPr txBox="1">
            <a:spLocks noChangeArrowheads="1"/>
          </p:cNvSpPr>
          <p:nvPr/>
        </p:nvSpPr>
        <p:spPr bwMode="auto">
          <a:xfrm>
            <a:off x="5208588" y="3352800"/>
            <a:ext cx="370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Canal 5.- Oferta Emotiva</a:t>
            </a:r>
            <a:endParaRPr lang="es-ES_tradnl" sz="2400" b="1">
              <a:effectLst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Canal Preferido?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mtClean="0"/>
              <a:t>Todos tienen un canal preferido.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mtClean="0"/>
              <a:t>A veces cuando no se ofrece este canal a una persona, esta se “incomunicará” sin quererlo. Se meterá en uno de los grados de “incomunicación”.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mtClean="0"/>
              <a:t>Decir la misma cosa pero de distinta forma puede causar comunicación o incomunicación dependiendo a quien se dirige uno.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mtClean="0"/>
              <a:t>¿Sabe Cual es su canal preferido?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s-ES_tradnl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Canal Preferido?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Todos pensamos que nuestro canal favorito es el mejor.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No podemos hacer que la gente nos responda, pero usando su canal hay mas probabilidad de que lo haga.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Informativo: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Orientados por resultados.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Prefieren reconocimiento de su desempeño.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Emotivo / Confortador: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Prefieren saber si son gustados.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Ser gustados como persona por ser y no por hacer.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Comunicador efectivo es el que reconoce el canal preferido del otro y lo usa para hablarle.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Niveles De Comunicación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5105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Cuando funcionamos bien.</a:t>
            </a:r>
          </a:p>
          <a:p>
            <a:pPr marL="609600" indent="-609600" eaLnBrk="1" hangingPunct="1">
              <a:defRPr/>
            </a:pPr>
            <a:endParaRPr lang="es-ES_tradnl" smtClean="0"/>
          </a:p>
          <a:p>
            <a:pPr marL="609600" indent="-609600" eaLnBrk="1" hangingPunct="1">
              <a:defRPr/>
            </a:pPr>
            <a:r>
              <a:rPr lang="es-ES_tradnl" smtClean="0"/>
              <a:t>Nivel 1: Abierto a comunicación solo en el canal preferido.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Nivel 2: Además del canal preferido usa otro canal (segundo preferido).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Nivel 3: Puede comunicarse en su canal primario, secundario y terciario.</a:t>
            </a:r>
          </a:p>
        </p:txBody>
      </p:sp>
      <p:pic>
        <p:nvPicPr>
          <p:cNvPr id="45060" name="Picture 5" descr="C:\Archivos de programa\Archivos comunes\Microsoft Shared\Clipart\cagcat50\bd0536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488" y="4800600"/>
            <a:ext cx="1941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Comportamientos Inefectivos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A.- Exageración en el pensamiento (hablar mas de la cuenta)</a:t>
            </a:r>
            <a:r>
              <a:rPr lang="en-US" smtClean="0"/>
              <a:t> - impulsores</a:t>
            </a:r>
            <a:r>
              <a:rPr lang="es-ES_tradnl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Exageraciones perfeccionistas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Exageraciones complacientes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Exageraciones rígidas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Exageraciones de esfuerzo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Exageraciones de apuro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mtClean="0"/>
              <a:t>Estas exageraciones llevan a: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6934200" y="4689475"/>
          <a:ext cx="2209800" cy="2168525"/>
        </p:xfrm>
        <a:graphic>
          <a:graphicData uri="http://schemas.openxmlformats.org/presentationml/2006/ole">
            <p:oleObj spid="_x0000_s6146" name="Imagen" r:id="rId3" imgW="4016520" imgH="394524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B.- Triangulo Dramático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Exageración en las emociones:</a:t>
            </a:r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r>
              <a:rPr lang="es-ES_tradnl" sz="2800" smtClean="0"/>
              <a:t>No responsabilizarse</a:t>
            </a:r>
          </a:p>
          <a:p>
            <a:pPr eaLnBrk="1" hangingPunct="1">
              <a:defRPr/>
            </a:pPr>
            <a:r>
              <a:rPr lang="es-ES_tradnl" sz="2800" smtClean="0"/>
              <a:t>Responsabilizarse demasiado</a:t>
            </a:r>
          </a:p>
        </p:txBody>
      </p:sp>
      <p:sp>
        <p:nvSpPr>
          <p:cNvPr id="864261" name="AutoShape 5"/>
          <p:cNvSpPr>
            <a:spLocks noChangeArrowheads="1"/>
          </p:cNvSpPr>
          <p:nvPr/>
        </p:nvSpPr>
        <p:spPr bwMode="auto">
          <a:xfrm rot="10794644">
            <a:off x="2590800" y="2360613"/>
            <a:ext cx="4038600" cy="2057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55813" y="1905000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P</a:t>
            </a:r>
            <a:r>
              <a:rPr lang="en-US" sz="2400">
                <a:effectLst/>
              </a:rPr>
              <a:t>erseguidor</a:t>
            </a:r>
            <a:endParaRPr lang="es-ES_tradnl" sz="2400">
              <a:effectLst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75413" y="190500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S</a:t>
            </a:r>
            <a:r>
              <a:rPr lang="en-US" sz="2400">
                <a:effectLst/>
              </a:rPr>
              <a:t>alvador</a:t>
            </a:r>
            <a:endParaRPr lang="es-ES_tradnl" sz="2400">
              <a:effectLst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29200" y="40386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</a:rPr>
              <a:t>V</a:t>
            </a:r>
            <a:r>
              <a:rPr lang="en-US" sz="2400">
                <a:effectLst/>
              </a:rPr>
              <a:t>ictima</a:t>
            </a:r>
            <a:endParaRPr lang="es-ES_tradnl" sz="2400">
              <a:effectLst/>
            </a:endParaRP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6477000" y="4822825"/>
          <a:ext cx="2667000" cy="2035175"/>
        </p:xfrm>
        <a:graphic>
          <a:graphicData uri="http://schemas.openxmlformats.org/presentationml/2006/ole">
            <p:oleObj spid="_x0000_s7170" name="Imagen" r:id="rId3" imgW="5154120" imgH="392868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382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Funciones de la Administración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7467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chemeClr val="hlink"/>
                </a:solidFill>
              </a:rPr>
              <a:t>Planeación:</a:t>
            </a:r>
          </a:p>
          <a:p>
            <a:pPr lvl="1" eaLnBrk="1" hangingPunct="1">
              <a:defRPr/>
            </a:pPr>
            <a:r>
              <a:rPr lang="es-ES_tradnl" smtClean="0">
                <a:solidFill>
                  <a:schemeClr val="hlink"/>
                </a:solidFill>
              </a:rPr>
              <a:t>Objetivos generales y específicos.</a:t>
            </a:r>
          </a:p>
          <a:p>
            <a:pPr lvl="1" eaLnBrk="1" hangingPunct="1">
              <a:defRPr/>
            </a:pPr>
            <a:r>
              <a:rPr lang="es-ES_tradnl" smtClean="0">
                <a:solidFill>
                  <a:schemeClr val="hlink"/>
                </a:solidFill>
              </a:rPr>
              <a:t>Planeación estratégica.</a:t>
            </a:r>
          </a:p>
          <a:p>
            <a:pPr lvl="1" eaLnBrk="1" hangingPunct="1">
              <a:defRPr/>
            </a:pPr>
            <a:r>
              <a:rPr lang="es-ES_tradnl" smtClean="0">
                <a:solidFill>
                  <a:schemeClr val="hlink"/>
                </a:solidFill>
              </a:rPr>
              <a:t>Planeación operativa.</a:t>
            </a:r>
          </a:p>
          <a:p>
            <a:pPr eaLnBrk="1" hangingPunct="1">
              <a:defRPr/>
            </a:pPr>
            <a:r>
              <a:rPr lang="es-ES_tradnl" smtClean="0"/>
              <a:t>Organización:</a:t>
            </a:r>
          </a:p>
          <a:p>
            <a:pPr lvl="1" eaLnBrk="1" hangingPunct="1">
              <a:defRPr/>
            </a:pPr>
            <a:r>
              <a:rPr lang="es-ES_tradnl" smtClean="0"/>
              <a:t>Formación de equipos.</a:t>
            </a:r>
          </a:p>
          <a:p>
            <a:pPr lvl="1" eaLnBrk="1" hangingPunct="1">
              <a:defRPr/>
            </a:pPr>
            <a:r>
              <a:rPr lang="es-ES_tradnl" smtClean="0"/>
              <a:t>Delegar responsabilidades.</a:t>
            </a:r>
          </a:p>
          <a:p>
            <a:pPr lvl="1" eaLnBrk="1" hangingPunct="1">
              <a:defRPr/>
            </a:pPr>
            <a:r>
              <a:rPr lang="es-ES_tradnl" smtClean="0"/>
              <a:t>Determinar relaciones.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937500" y="5181600"/>
          <a:ext cx="1206500" cy="1676400"/>
        </p:xfrm>
        <a:graphic>
          <a:graphicData uri="http://schemas.openxmlformats.org/presentationml/2006/ole">
            <p:oleObj spid="_x0000_s2050" name="Clip" r:id="rId3" imgW="1397160" imgH="2346120" progId="MS_ClipArt_Gallery.5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0" y="5360988"/>
          <a:ext cx="1676400" cy="1497012"/>
        </p:xfrm>
        <a:graphic>
          <a:graphicData uri="http://schemas.openxmlformats.org/presentationml/2006/ole">
            <p:oleObj spid="_x0000_s2051" name="Clip" r:id="rId4" imgW="2943000" imgH="2628720" progId="MS_ClipArt_Gallery.5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Perfeccionistas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está dada por la necesidad de hacer algo perfecto si no por el miedo a equivocarse.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alarga mas de la cuenta.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Da muchas explicaciones.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Usa palabras difíciles.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Usa palabras terminadas en “…mente”.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Repite mucho lo mismo.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Usa mucho la palabra “pero”.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Nunca está contento con nada.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viste muy elegante.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demora en responder (se rasca la cabeza).</a:t>
            </a:r>
          </a:p>
        </p:txBody>
      </p:sp>
      <p:pic>
        <p:nvPicPr>
          <p:cNvPr id="46084" name="Picture 11" descr="C:\Archivos de programa\Archivos comunes\Microsoft Shared\Clipart\cagcat50\pe0149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590800"/>
            <a:ext cx="1862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Perfeccionistas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creen mucho.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Dice: “A mi, personalmente..”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Demora mucho en decidir, siempre le falta información.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Causa mal humor porque siempre encuentra defectos.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u="sng" smtClean="0"/>
              <a:t>Cree</a:t>
            </a:r>
            <a:r>
              <a:rPr lang="es-ES_tradnl" sz="2800" smtClean="0"/>
              <a:t> que no deja menor duda de lo que dice.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Siempre cree que todo lo que hizo pudo estar mejor.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dirige a otros para alabar, pero lo daña diciendo que pudo ser mejor y/o encontrando fallas.</a:t>
            </a:r>
          </a:p>
        </p:txBody>
      </p:sp>
      <p:pic>
        <p:nvPicPr>
          <p:cNvPr id="47108" name="Picture 8" descr="C:\Archivos de programa\Archivos comunes\Microsoft Shared\Clipart\cagcat50\pe0149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5353050"/>
            <a:ext cx="12684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 Perfecto(no puedo fallar en mas minimo)</a:t>
            </a:r>
            <a:endParaRPr lang="es-ES_tradnl" sz="3600" smtClean="0"/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Cuando termino algo pienso deberia haberlo hecho mejor.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Exijo que todo este en orden absoluto.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Explico con mucho detalle para que se me comprenda perfectamente.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Utilizo palabras dificiles o tecnicas para conversar.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Espero que demas hagan tareas sin mas minimo error.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Visto y arreglo con mas perfecta pulcritud.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Tardo en decidir hasta estar totalmente seguro.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Si me reconocen algo bueno necesito aclarar algo para que no se vea tan bien.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Soy rutinario (habitos, lugares, horarios).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Creo que mas minima falla = fracaso.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Complacientes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Parte del miedo a que no le quieran o a no ser aceptado.</a:t>
            </a:r>
          </a:p>
          <a:p>
            <a:pPr eaLnBrk="1" hangingPunct="1">
              <a:defRPr/>
            </a:pPr>
            <a:r>
              <a:rPr lang="es-ES_tradnl" sz="2800" smtClean="0"/>
              <a:t>Le sonríen a todos y mueven la cabeza.</a:t>
            </a:r>
          </a:p>
          <a:p>
            <a:pPr eaLnBrk="1" hangingPunct="1">
              <a:defRPr/>
            </a:pPr>
            <a:r>
              <a:rPr lang="es-ES_tradnl" sz="2800" smtClean="0"/>
              <a:t>Quiere complacer a todos.</a:t>
            </a:r>
          </a:p>
          <a:p>
            <a:pPr eaLnBrk="1" hangingPunct="1">
              <a:defRPr/>
            </a:pPr>
            <a:r>
              <a:rPr lang="es-ES_tradnl" sz="2800" smtClean="0"/>
              <a:t>Repiten mucho las palabras de ruego y lloro.</a:t>
            </a:r>
          </a:p>
          <a:p>
            <a:pPr eaLnBrk="1" hangingPunct="1">
              <a:defRPr/>
            </a:pPr>
            <a:r>
              <a:rPr lang="es-ES_tradnl" sz="2800" smtClean="0"/>
              <a:t>Tiene miedo al NO, dice si cuando debe decir no.</a:t>
            </a:r>
          </a:p>
          <a:p>
            <a:pPr eaLnBrk="1" hangingPunct="1">
              <a:defRPr/>
            </a:pPr>
            <a:r>
              <a:rPr lang="es-ES_tradnl" sz="2800" smtClean="0"/>
              <a:t>Se siente responsable de como se siente el otro.</a:t>
            </a:r>
          </a:p>
          <a:p>
            <a:pPr eaLnBrk="1" hangingPunct="1">
              <a:defRPr/>
            </a:pPr>
            <a:r>
              <a:rPr lang="es-ES_tradnl" sz="2800" smtClean="0"/>
              <a:t>Excesivamente “educado”.</a:t>
            </a:r>
          </a:p>
          <a:p>
            <a:pPr eaLnBrk="1" hangingPunct="1">
              <a:defRPr/>
            </a:pPr>
            <a:r>
              <a:rPr lang="es-ES_tradnl" sz="2800" smtClean="0"/>
              <a:t>Usa muchos los diminutivos.</a:t>
            </a: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7145338" y="4800600"/>
          <a:ext cx="1998662" cy="2057400"/>
        </p:xfrm>
        <a:graphic>
          <a:graphicData uri="http://schemas.openxmlformats.org/presentationml/2006/ole">
            <p:oleObj spid="_x0000_s8194" name="Clip" r:id="rId3" imgW="2873880" imgH="3657600" progId="MS_ClipArt_Gallery.5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Complacientes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Nunca discute.</a:t>
            </a:r>
          </a:p>
          <a:p>
            <a:pPr eaLnBrk="1" hangingPunct="1">
              <a:defRPr/>
            </a:pPr>
            <a:r>
              <a:rPr lang="es-ES_tradnl" sz="2800" smtClean="0"/>
              <a:t>Es muy “democrático”.</a:t>
            </a:r>
          </a:p>
          <a:p>
            <a:pPr eaLnBrk="1" hangingPunct="1">
              <a:defRPr/>
            </a:pPr>
            <a:r>
              <a:rPr lang="es-ES_tradnl" sz="2800" smtClean="0"/>
              <a:t>Quiere la aprobación de los otros.</a:t>
            </a:r>
          </a:p>
          <a:p>
            <a:pPr eaLnBrk="1" hangingPunct="1">
              <a:defRPr/>
            </a:pPr>
            <a:r>
              <a:rPr lang="es-ES_tradnl" sz="2800" smtClean="0"/>
              <a:t>Trata de adivinar los deseos del otro.</a:t>
            </a:r>
          </a:p>
          <a:p>
            <a:pPr eaLnBrk="1" hangingPunct="1">
              <a:defRPr/>
            </a:pPr>
            <a:r>
              <a:rPr lang="es-ES_tradnl" sz="2800" smtClean="0"/>
              <a:t>Espera que los otros se comporten así.</a:t>
            </a:r>
          </a:p>
          <a:p>
            <a:pPr eaLnBrk="1" hangingPunct="1">
              <a:defRPr/>
            </a:pPr>
            <a:r>
              <a:rPr lang="es-ES_tradnl" sz="2800" smtClean="0"/>
              <a:t>No pueden dar ordenes directas.</a:t>
            </a:r>
          </a:p>
          <a:p>
            <a:pPr eaLnBrk="1" hangingPunct="1">
              <a:defRPr/>
            </a:pPr>
            <a:r>
              <a:rPr lang="es-ES_tradnl" sz="2800" smtClean="0"/>
              <a:t>Dicen: “talvez, tu sabes, mas o menos”o “ok, ok, podrías tu?, quisiera que tu..” 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7366000" y="5029200"/>
          <a:ext cx="1778000" cy="1828800"/>
        </p:xfrm>
        <a:graphic>
          <a:graphicData uri="http://schemas.openxmlformats.org/presentationml/2006/ole">
            <p:oleObj spid="_x0000_s9218" name="Clip" r:id="rId3" imgW="2873880" imgH="3657600" progId="MS_ClipArt_Gallery.5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Complace (demas antes que yo)</a:t>
            </a:r>
            <a:endParaRPr lang="es-ES_tradnl" smtClean="0"/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 siento responsable hacer sentir bien a demas.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Pienso que los demas estan antes que yo.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Digo que si cuando quiero decir que 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Evito mostrar desacuerdo para que no se molesten.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Cuando otros hablan tiendo a asentir con la cabeza.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 molesta cuando una persona que yo quiero atiende a otras estando conmigo.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Necesito gustarle a toda la gente.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Ayudo a los demas sin que me lo pidan.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Si recibo algo siento obligado a retribuir mucho mas.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Cuando estoy deprimido o malgenio espero que otros cumplan mis deseos para volver a sentirme bien.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Rígidas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Tiene miedo a sentir.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Habla en monosílabos.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Anda con cara rígida, serio, frunce de bravo.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El deber y la disciplina es todo.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Piensa que los sentimientos son malos.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Habla en 3a persona o voz pasiva (se dice…).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muestra como estoico.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Tono falta de emotividad.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pide ayuda, se las arregla solo o se aguanta.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quiere que la otra persona muestre emoción.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7391400" y="609600"/>
          <a:ext cx="1771650" cy="1905000"/>
        </p:xfrm>
        <a:graphic>
          <a:graphicData uri="http://schemas.openxmlformats.org/presentationml/2006/ole">
            <p:oleObj spid="_x0000_s10242" name="Imagen" r:id="rId3" imgW="3025440" imgH="325260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296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 Fuerte (quien pide o emociona es debil)</a:t>
            </a:r>
            <a:endParaRPr lang="es-ES_tradnl" sz="3600" smtClean="0"/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Lo primero en vida es cumplir obligaciones aunque enfermo o en serias dificultades.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Me mantengo impasible (que nadie note nada) aunque este destrozado por dentro.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Mostrar emociones es signo de debilidad.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Rechazo a las personas que me quieren proteger cuando me siento mal.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Utilizo palabras y actitudes distantes para terminar conversacion. Comprendido, ya, stop.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Se me ve tieso como de piedra.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Me las arreglo solo no necesito ayuda.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Callo malestares o dolores fisicos.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Cuando todos vienen abajo, yo mantengo firme y brinda apoyo.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Si alguien pide ayuda pienso o le digo que mejor es arreglarselas solo.</a:t>
            </a:r>
            <a:endParaRPr lang="es-ES_tradnl" sz="2400" smtClean="0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De Esfuerzo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Tiene miedo a no poder.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frunce de cansancio o esfuerzo.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Cree que lo mas importante es el esfuerzo.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Usa muchas muletillas “o sea”, “voy a intentarlo”, “es difícil”.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Empieza muchas cosas y no termina ninguna.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Se complica mucho y le ve problemas a todo.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Todo lo ve por el lado difícil.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Busca hacer mas de lo que puede.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Confunde esfuerzo con resultado.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Da muchos rodeos.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Dice mucho “no se”, “no puedo”.</a:t>
            </a:r>
          </a:p>
        </p:txBody>
      </p:sp>
      <p:pic>
        <p:nvPicPr>
          <p:cNvPr id="51204" name="Picture 5" descr="C:\Archivos de programa\Archivos comunes\Microsoft Shared\Clipart\cagcat50\pe0161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54513"/>
            <a:ext cx="26670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Trata Mas (todo cuesta mucho esfuerzo)</a:t>
            </a:r>
            <a:endParaRPr lang="es-ES_tradnl" sz="3600" smtClean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Empiezo muchas cosas a la vez pero no termino ninguna.</a:t>
            </a:r>
          </a:p>
          <a:p>
            <a:pPr eaLnBrk="1" hangingPunct="1">
              <a:defRPr/>
            </a:pPr>
            <a:r>
              <a:rPr lang="en-US" sz="2400" smtClean="0"/>
              <a:t>Antes de responder repito en voz alta la pregunta que me hicieron.</a:t>
            </a:r>
          </a:p>
          <a:p>
            <a:pPr eaLnBrk="1" hangingPunct="1">
              <a:defRPr/>
            </a:pPr>
            <a:r>
              <a:rPr lang="en-US" sz="2400" smtClean="0"/>
              <a:t>Uso palabras como “No se…”, “No se puede…”, “Es dificil…”, “Voy a tratar, pero…”</a:t>
            </a:r>
          </a:p>
          <a:p>
            <a:pPr eaLnBrk="1" hangingPunct="1">
              <a:defRPr/>
            </a:pPr>
            <a:r>
              <a:rPr lang="en-US" sz="2400" smtClean="0"/>
              <a:t>Solo valoro lo que se consigue con mucho esfuerzo.</a:t>
            </a:r>
          </a:p>
          <a:p>
            <a:pPr eaLnBrk="1" hangingPunct="1">
              <a:defRPr/>
            </a:pPr>
            <a:r>
              <a:rPr lang="en-US" sz="2400" smtClean="0"/>
              <a:t>Cuando me preguntan algo miro para todos lados antes de responder.</a:t>
            </a:r>
          </a:p>
          <a:p>
            <a:pPr eaLnBrk="1" hangingPunct="1">
              <a:defRPr/>
            </a:pPr>
            <a:r>
              <a:rPr lang="en-US" sz="2400" smtClean="0"/>
              <a:t>Cuando hablo de un tema interumpo y sigo hablando de otra cosa.</a:t>
            </a:r>
          </a:p>
          <a:p>
            <a:pPr eaLnBrk="1" hangingPunct="1">
              <a:defRPr/>
            </a:pPr>
            <a:r>
              <a:rPr lang="en-US" sz="2400" smtClean="0"/>
              <a:t>Para atender algo inclino mi cuerpo hacia adelante.</a:t>
            </a:r>
          </a:p>
          <a:p>
            <a:pPr eaLnBrk="1" hangingPunct="1">
              <a:defRPr/>
            </a:pPr>
            <a:r>
              <a:rPr lang="en-US" sz="2400" smtClean="0"/>
              <a:t>Insisto una y otra vez cuando me han dicho que no.</a:t>
            </a:r>
          </a:p>
          <a:p>
            <a:pPr eaLnBrk="1" hangingPunct="1">
              <a:defRPr/>
            </a:pPr>
            <a:r>
              <a:rPr lang="en-US" sz="2400" smtClean="0"/>
              <a:t>Hago varias preguntas e inclinaciones a la vez.</a:t>
            </a:r>
          </a:p>
          <a:p>
            <a:pPr eaLnBrk="1" hangingPunct="1">
              <a:defRPr/>
            </a:pPr>
            <a:r>
              <a:rPr lang="en-US" sz="2400" smtClean="0"/>
              <a:t>Me cuesta gran esfuerzo entender o hacer algo nuevo.</a:t>
            </a:r>
            <a:endParaRPr lang="es-ES_tradnl" sz="240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382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Funciones de la Administración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7467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Dirección:</a:t>
            </a:r>
          </a:p>
          <a:p>
            <a:pPr lvl="1" eaLnBrk="1" hangingPunct="1">
              <a:defRPr/>
            </a:pPr>
            <a:r>
              <a:rPr lang="es-ES_tradnl" smtClean="0"/>
              <a:t>Motivación.</a:t>
            </a:r>
          </a:p>
          <a:p>
            <a:pPr lvl="1" eaLnBrk="1" hangingPunct="1">
              <a:defRPr/>
            </a:pPr>
            <a:r>
              <a:rPr lang="es-ES_tradnl" smtClean="0"/>
              <a:t>Clima organizacional.</a:t>
            </a:r>
          </a:p>
          <a:p>
            <a:pPr lvl="1" eaLnBrk="1" hangingPunct="1">
              <a:defRPr/>
            </a:pPr>
            <a:r>
              <a:rPr lang="es-ES_tradnl" smtClean="0"/>
              <a:t>Desarrollo del personal.</a:t>
            </a:r>
          </a:p>
          <a:p>
            <a:pPr eaLnBrk="1" hangingPunct="1">
              <a:defRPr/>
            </a:pPr>
            <a:r>
              <a:rPr lang="es-ES_tradnl" smtClean="0"/>
              <a:t>Evaluación:</a:t>
            </a:r>
          </a:p>
          <a:p>
            <a:pPr lvl="1" eaLnBrk="1" hangingPunct="1">
              <a:defRPr/>
            </a:pPr>
            <a:r>
              <a:rPr lang="es-ES_tradnl" smtClean="0"/>
              <a:t>Supervisión.</a:t>
            </a:r>
          </a:p>
          <a:p>
            <a:pPr lvl="1" eaLnBrk="1" hangingPunct="1">
              <a:defRPr/>
            </a:pPr>
            <a:r>
              <a:rPr lang="es-ES_tradnl" smtClean="0"/>
              <a:t>Control.</a:t>
            </a:r>
          </a:p>
          <a:p>
            <a:pPr lvl="1" eaLnBrk="1" hangingPunct="1">
              <a:defRPr/>
            </a:pPr>
            <a:r>
              <a:rPr lang="es-ES_tradnl" smtClean="0"/>
              <a:t>Seguimiento.</a:t>
            </a:r>
          </a:p>
        </p:txBody>
      </p:sp>
      <p:pic>
        <p:nvPicPr>
          <p:cNvPr id="16388" name="Picture 4" descr="C:\Program Files\Common Files\Microsoft Shared\Clipart\CagCat50\bd0497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5383213"/>
            <a:ext cx="26955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WINDOWS\Application Data\Microsoft\Media Catalog\Downloaded Clips\cl5d\j023408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10200"/>
            <a:ext cx="2362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Exageraciones de Apuro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Tiene miedo a no terminar a tiempo.</a:t>
            </a:r>
          </a:p>
          <a:p>
            <a:pPr eaLnBrk="1" hangingPunct="1">
              <a:defRPr/>
            </a:pPr>
            <a:r>
              <a:rPr lang="es-ES_tradnl" sz="2800" smtClean="0"/>
              <a:t>Está acelerado.</a:t>
            </a:r>
          </a:p>
          <a:p>
            <a:pPr eaLnBrk="1" hangingPunct="1">
              <a:defRPr/>
            </a:pPr>
            <a:r>
              <a:rPr lang="es-ES_tradnl" sz="2800" smtClean="0"/>
              <a:t>Nunca le alcanza el tiempo.Habla muy rápido.</a:t>
            </a:r>
          </a:p>
          <a:p>
            <a:pPr eaLnBrk="1" hangingPunct="1">
              <a:defRPr/>
            </a:pPr>
            <a:r>
              <a:rPr lang="es-ES_tradnl" sz="2800" smtClean="0"/>
              <a:t>Va mas rápido que la otra gente, por lo que el resto no le entiende.</a:t>
            </a:r>
          </a:p>
          <a:p>
            <a:pPr eaLnBrk="1" hangingPunct="1">
              <a:defRPr/>
            </a:pPr>
            <a:r>
              <a:rPr lang="es-ES_tradnl" sz="2800" smtClean="0"/>
              <a:t>Apura a todos.</a:t>
            </a:r>
          </a:p>
          <a:p>
            <a:pPr eaLnBrk="1" hangingPunct="1">
              <a:defRPr/>
            </a:pPr>
            <a:r>
              <a:rPr lang="es-ES_tradnl" sz="2800" smtClean="0"/>
              <a:t>Interrumpe a todos en media frase.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  <p:pic>
        <p:nvPicPr>
          <p:cNvPr id="53252" name="Picture 5" descr="C:\Archivos de programa\Archivos comunes\Microsoft Shared\Clipart\cagcat50\pe0193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492625"/>
            <a:ext cx="2819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Apurate (el tiempo no alcanza)</a:t>
            </a:r>
            <a:endParaRPr lang="es-ES_tradnl" sz="4000" smtClean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Hablo muy rapido.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Cuando estoy haciendo algo ya pienso en lo que tendré que hacer después.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Interrumpo a otros para decir mas rapido lo que estan diciendo.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Me siento molesto con la gente lenta.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Cuando otros hablan me muevo en la silla, agito la pierna, golpeteo los dedos.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No me alcanza el tiempio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Me pongo muy impaciente ante la menor espera.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Decido apresuradamente.No me alcanza el tiempio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Me pongo muy impaciente ante la menor espera.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Decido apresuradamente.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Persigo a los demas para que terminen rapido.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Espero hasta el ultimo para hacer las cosas a la carrera.</a:t>
            </a:r>
            <a:endParaRPr lang="es-ES_tradnl" sz="2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Triangulo Dramático</a:t>
            </a:r>
          </a:p>
        </p:txBody>
      </p:sp>
      <p:grpSp>
        <p:nvGrpSpPr>
          <p:cNvPr id="55299" name="Group 4"/>
          <p:cNvGrpSpPr>
            <a:grpSpLocks/>
          </p:cNvGrpSpPr>
          <p:nvPr/>
        </p:nvGrpSpPr>
        <p:grpSpPr bwMode="auto">
          <a:xfrm>
            <a:off x="685800" y="1981200"/>
            <a:ext cx="7772400" cy="4114800"/>
            <a:chOff x="432" y="1248"/>
            <a:chExt cx="4896" cy="2592"/>
          </a:xfrm>
        </p:grpSpPr>
        <p:sp>
          <p:nvSpPr>
            <p:cNvPr id="872453" name="Rectangle 5"/>
            <p:cNvSpPr>
              <a:spLocks noChangeArrowheads="1"/>
            </p:cNvSpPr>
            <p:nvPr/>
          </p:nvSpPr>
          <p:spPr bwMode="auto">
            <a:xfrm>
              <a:off x="3696" y="3322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OK</a:t>
              </a:r>
              <a:endPara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54" name="Rectangle 6"/>
            <p:cNvSpPr>
              <a:spLocks noChangeArrowheads="1"/>
            </p:cNvSpPr>
            <p:nvPr/>
          </p:nvSpPr>
          <p:spPr bwMode="auto">
            <a:xfrm>
              <a:off x="2064" y="3322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OK</a:t>
              </a:r>
              <a:endPara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55" name="Rectangle 7"/>
            <p:cNvSpPr>
              <a:spLocks noChangeArrowheads="1"/>
            </p:cNvSpPr>
            <p:nvPr/>
          </p:nvSpPr>
          <p:spPr bwMode="auto">
            <a:xfrm>
              <a:off x="432" y="3322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Correcto</a:t>
              </a:r>
              <a:endPara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56" name="Rectangle 8"/>
            <p:cNvSpPr>
              <a:spLocks noChangeArrowheads="1"/>
            </p:cNvSpPr>
            <p:nvPr/>
          </p:nvSpPr>
          <p:spPr bwMode="auto">
            <a:xfrm>
              <a:off x="3696" y="2803"/>
              <a:ext cx="16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Ok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57" name="Rectangle 9"/>
            <p:cNvSpPr>
              <a:spLocks noChangeArrowheads="1"/>
            </p:cNvSpPr>
            <p:nvPr/>
          </p:nvSpPr>
          <p:spPr bwMode="auto">
            <a:xfrm>
              <a:off x="2064" y="2803"/>
              <a:ext cx="16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Ok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58" name="Rectangle 10"/>
            <p:cNvSpPr>
              <a:spLocks noChangeArrowheads="1"/>
            </p:cNvSpPr>
            <p:nvPr/>
          </p:nvSpPr>
          <p:spPr bwMode="auto">
            <a:xfrm>
              <a:off x="432" y="2803"/>
              <a:ext cx="16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Victima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59" name="Rectangle 11"/>
            <p:cNvSpPr>
              <a:spLocks noChangeArrowheads="1"/>
            </p:cNvSpPr>
            <p:nvPr/>
          </p:nvSpPr>
          <p:spPr bwMode="auto">
            <a:xfrm>
              <a:off x="3696" y="2285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Ok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0" name="Rectangle 12"/>
            <p:cNvSpPr>
              <a:spLocks noChangeArrowheads="1"/>
            </p:cNvSpPr>
            <p:nvPr/>
          </p:nvSpPr>
          <p:spPr bwMode="auto">
            <a:xfrm>
              <a:off x="2064" y="2285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OK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1" name="Rectangle 13"/>
            <p:cNvSpPr>
              <a:spLocks noChangeArrowheads="1"/>
            </p:cNvSpPr>
            <p:nvPr/>
          </p:nvSpPr>
          <p:spPr bwMode="auto">
            <a:xfrm>
              <a:off x="432" y="2285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Salvador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2" name="Rectangle 14"/>
            <p:cNvSpPr>
              <a:spLocks noChangeArrowheads="1"/>
            </p:cNvSpPr>
            <p:nvPr/>
          </p:nvSpPr>
          <p:spPr bwMode="auto">
            <a:xfrm>
              <a:off x="3696" y="1766"/>
              <a:ext cx="16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Ok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3" name="Rectangle 15"/>
            <p:cNvSpPr>
              <a:spLocks noChangeArrowheads="1"/>
            </p:cNvSpPr>
            <p:nvPr/>
          </p:nvSpPr>
          <p:spPr bwMode="auto">
            <a:xfrm>
              <a:off x="2064" y="1766"/>
              <a:ext cx="16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OK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4" name="Rectangle 16"/>
            <p:cNvSpPr>
              <a:spLocks noChangeArrowheads="1"/>
            </p:cNvSpPr>
            <p:nvPr/>
          </p:nvSpPr>
          <p:spPr bwMode="auto">
            <a:xfrm>
              <a:off x="432" y="1766"/>
              <a:ext cx="16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Perseguidor</a:t>
              </a: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5" name="Rectangle 17"/>
            <p:cNvSpPr>
              <a:spLocks noChangeArrowheads="1"/>
            </p:cNvSpPr>
            <p:nvPr/>
          </p:nvSpPr>
          <p:spPr bwMode="auto">
            <a:xfrm>
              <a:off x="3696" y="1248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Otros</a:t>
              </a:r>
              <a:endPara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6" name="Rectangle 18"/>
            <p:cNvSpPr>
              <a:spLocks noChangeArrowheads="1"/>
            </p:cNvSpPr>
            <p:nvPr/>
          </p:nvSpPr>
          <p:spPr bwMode="auto">
            <a:xfrm>
              <a:off x="2064" y="1248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Yo</a:t>
              </a:r>
              <a:endPara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7" name="Rectangle 19"/>
            <p:cNvSpPr>
              <a:spLocks noChangeArrowheads="1"/>
            </p:cNvSpPr>
            <p:nvPr/>
          </p:nvSpPr>
          <p:spPr bwMode="auto">
            <a:xfrm>
              <a:off x="432" y="1248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es-ES_tradnl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2468" name="Line 20"/>
            <p:cNvSpPr>
              <a:spLocks noChangeShapeType="1"/>
            </p:cNvSpPr>
            <p:nvPr/>
          </p:nvSpPr>
          <p:spPr bwMode="auto">
            <a:xfrm>
              <a:off x="432" y="1248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69" name="Line 21"/>
            <p:cNvSpPr>
              <a:spLocks noChangeShapeType="1"/>
            </p:cNvSpPr>
            <p:nvPr/>
          </p:nvSpPr>
          <p:spPr bwMode="auto">
            <a:xfrm>
              <a:off x="432" y="1766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0" name="Line 22"/>
            <p:cNvSpPr>
              <a:spLocks noChangeShapeType="1"/>
            </p:cNvSpPr>
            <p:nvPr/>
          </p:nvSpPr>
          <p:spPr bwMode="auto">
            <a:xfrm>
              <a:off x="432" y="2285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1" name="Line 23"/>
            <p:cNvSpPr>
              <a:spLocks noChangeShapeType="1"/>
            </p:cNvSpPr>
            <p:nvPr/>
          </p:nvSpPr>
          <p:spPr bwMode="auto">
            <a:xfrm>
              <a:off x="432" y="2803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2" name="Line 24"/>
            <p:cNvSpPr>
              <a:spLocks noChangeShapeType="1"/>
            </p:cNvSpPr>
            <p:nvPr/>
          </p:nvSpPr>
          <p:spPr bwMode="auto">
            <a:xfrm>
              <a:off x="432" y="3322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3" name="Line 25"/>
            <p:cNvSpPr>
              <a:spLocks noChangeShapeType="1"/>
            </p:cNvSpPr>
            <p:nvPr/>
          </p:nvSpPr>
          <p:spPr bwMode="auto">
            <a:xfrm>
              <a:off x="432" y="3840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4" name="Line 26"/>
            <p:cNvSpPr>
              <a:spLocks noChangeShapeType="1"/>
            </p:cNvSpPr>
            <p:nvPr/>
          </p:nvSpPr>
          <p:spPr bwMode="auto">
            <a:xfrm>
              <a:off x="432" y="1248"/>
              <a:ext cx="0" cy="25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5" name="Line 27"/>
            <p:cNvSpPr>
              <a:spLocks noChangeShapeType="1"/>
            </p:cNvSpPr>
            <p:nvPr/>
          </p:nvSpPr>
          <p:spPr bwMode="auto">
            <a:xfrm>
              <a:off x="2064" y="1248"/>
              <a:ext cx="0" cy="2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6" name="Line 28"/>
            <p:cNvSpPr>
              <a:spLocks noChangeShapeType="1"/>
            </p:cNvSpPr>
            <p:nvPr/>
          </p:nvSpPr>
          <p:spPr bwMode="auto">
            <a:xfrm>
              <a:off x="3696" y="1248"/>
              <a:ext cx="0" cy="2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2477" name="Line 29"/>
            <p:cNvSpPr>
              <a:spLocks noChangeShapeType="1"/>
            </p:cNvSpPr>
            <p:nvPr/>
          </p:nvSpPr>
          <p:spPr bwMode="auto">
            <a:xfrm>
              <a:off x="5328" y="1248"/>
              <a:ext cx="0" cy="25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Gente eficiente, conoce 1</a:t>
            </a:r>
            <a:r>
              <a:rPr lang="es-ES_tradnl" sz="2800" baseline="30000" smtClean="0"/>
              <a:t>o</a:t>
            </a:r>
            <a:r>
              <a:rPr lang="es-ES_tradnl" sz="2800" smtClean="0"/>
              <a:t> necesidades propias: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Reconocimiento por su trabajo, y necesitan pensar, organizarse y ser productivos.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Que les digan que son queridas necesitadas o apreciadas.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Si no satisfacemos nuestras necesidades básicas nos ponemos a una de las 6 máscaras de comportamiento ineficiente: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Sobreactuador.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Sobreadaptador.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Sufridor.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Atacante.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Culpador.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Desesperado.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Comunicación Ineficiente </a:t>
            </a:r>
          </a:p>
        </p:txBody>
      </p:sp>
      <p:sp>
        <p:nvSpPr>
          <p:cNvPr id="873477" name="Line 5"/>
          <p:cNvSpPr>
            <a:spLocks noChangeShapeType="1"/>
          </p:cNvSpPr>
          <p:nvPr/>
        </p:nvSpPr>
        <p:spPr bwMode="auto">
          <a:xfrm>
            <a:off x="6526213" y="3886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3478" name="Line 6"/>
          <p:cNvSpPr>
            <a:spLocks noChangeShapeType="1"/>
          </p:cNvSpPr>
          <p:nvPr/>
        </p:nvSpPr>
        <p:spPr bwMode="auto">
          <a:xfrm>
            <a:off x="5992813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3479" name="Line 7"/>
          <p:cNvSpPr>
            <a:spLocks noChangeShapeType="1"/>
          </p:cNvSpPr>
          <p:nvPr/>
        </p:nvSpPr>
        <p:spPr bwMode="auto">
          <a:xfrm>
            <a:off x="5992813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3480" name="Line 8"/>
          <p:cNvSpPr>
            <a:spLocks noChangeShapeType="1"/>
          </p:cNvSpPr>
          <p:nvPr/>
        </p:nvSpPr>
        <p:spPr bwMode="auto">
          <a:xfrm>
            <a:off x="5992813" y="601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3481" name="Line 9"/>
          <p:cNvSpPr>
            <a:spLocks noChangeShapeType="1"/>
          </p:cNvSpPr>
          <p:nvPr/>
        </p:nvSpPr>
        <p:spPr bwMode="auto">
          <a:xfrm>
            <a:off x="5992813" y="640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6662738" y="3925888"/>
            <a:ext cx="149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400">
                <a:effectLst/>
              </a:rPr>
              <a:t>1er grado</a:t>
            </a: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6815138" y="502920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400">
                <a:effectLst/>
              </a:rPr>
              <a:t>2o grado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6815138" y="6019800"/>
            <a:ext cx="149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400">
                <a:effectLst/>
              </a:rPr>
              <a:t>3er grado</a:t>
            </a:r>
          </a:p>
        </p:txBody>
      </p:sp>
      <p:pic>
        <p:nvPicPr>
          <p:cNvPr id="56332" name="Picture 13" descr="C:\Documents and Settings\fmarcillo\Mis documentos\Download\Espol\RRHH\SobreActuad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744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14" descr="C:\Documents and Settings\fmarcillo\Mis documentos\Download\Espol\RRHH\SobreAdaptad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14800"/>
            <a:ext cx="758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5" descr="C:\Documents and Settings\fmarcillo\Mis documentos\Download\Espol\RRHH\Sufrid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1038" y="4532313"/>
            <a:ext cx="8175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6" descr="C:\Documents and Settings\fmarcillo\Mis documentos\Download\Espol\RRHH\Atacan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840288"/>
            <a:ext cx="92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7" descr="C:\Documents and Settings\fmarcillo\Mis documentos\Download\Espol\RRHH\Culpado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638800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18" descr="C:\Documents and Settings\fmarcillo\Mis documentos\Download\Espol\RRHH\Desesperad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6019800"/>
            <a:ext cx="766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3491" name="Line 19"/>
          <p:cNvSpPr>
            <a:spLocks noChangeShapeType="1"/>
          </p:cNvSpPr>
          <p:nvPr/>
        </p:nvSpPr>
        <p:spPr bwMode="auto">
          <a:xfrm>
            <a:off x="4267200" y="39624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3493" name="Line 21"/>
          <p:cNvSpPr>
            <a:spLocks noChangeShapeType="1"/>
          </p:cNvSpPr>
          <p:nvPr/>
        </p:nvSpPr>
        <p:spPr bwMode="auto">
          <a:xfrm>
            <a:off x="4191000" y="4114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3494" name="Line 22"/>
          <p:cNvSpPr>
            <a:spLocks noChangeShapeType="1"/>
          </p:cNvSpPr>
          <p:nvPr/>
        </p:nvSpPr>
        <p:spPr bwMode="auto">
          <a:xfrm>
            <a:off x="4038600" y="47244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3495" name="Line 23"/>
          <p:cNvSpPr>
            <a:spLocks noChangeShapeType="1"/>
          </p:cNvSpPr>
          <p:nvPr/>
        </p:nvSpPr>
        <p:spPr bwMode="auto">
          <a:xfrm>
            <a:off x="3962400" y="48768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3496" name="Line 24"/>
          <p:cNvSpPr>
            <a:spLocks noChangeShapeType="1"/>
          </p:cNvSpPr>
          <p:nvPr/>
        </p:nvSpPr>
        <p:spPr bwMode="auto">
          <a:xfrm>
            <a:off x="3810000" y="51816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3497" name="Line 25"/>
          <p:cNvSpPr>
            <a:spLocks noChangeShapeType="1"/>
          </p:cNvSpPr>
          <p:nvPr/>
        </p:nvSpPr>
        <p:spPr bwMode="auto">
          <a:xfrm>
            <a:off x="3657600" y="52578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Mascaras, Posiciones, Roles 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800" smtClean="0"/>
              <a:t>Mascaras pueden ser categorizadas por: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Creencias comparativas. (Posición. Tu vs. Yo).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Creencias de poder. (Mito, que puedo hacer).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Papel de actuación. (Rol, V,S,P).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Cuatro falacias: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Yo </a:t>
            </a:r>
            <a:r>
              <a:rPr lang="es-ES_tradnl" sz="2400" u="sng" smtClean="0"/>
              <a:t>puedo hacerte</a:t>
            </a:r>
            <a:r>
              <a:rPr lang="es-ES_tradnl" sz="2400" smtClean="0"/>
              <a:t> sentir bien pensando por ti.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Salvador buscando victima.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Tu me </a:t>
            </a:r>
            <a:r>
              <a:rPr lang="es-ES_tradnl" sz="2400" u="sng" smtClean="0"/>
              <a:t>puedes hacer</a:t>
            </a:r>
            <a:r>
              <a:rPr lang="es-ES_tradnl" sz="2400" smtClean="0"/>
              <a:t> sentir bien pensando por mi.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Victima buscando salvador.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Yo </a:t>
            </a:r>
            <a:r>
              <a:rPr lang="es-ES_tradnl" sz="2400" u="sng" smtClean="0"/>
              <a:t>puedo hacerte</a:t>
            </a:r>
            <a:r>
              <a:rPr lang="es-ES_tradnl" sz="2400" smtClean="0"/>
              <a:t> sentir mal emocionalmente.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Perseguidor buscando victima.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Tu me </a:t>
            </a:r>
            <a:r>
              <a:rPr lang="es-ES_tradnl" sz="2400" u="sng" smtClean="0"/>
              <a:t>puedes hacer</a:t>
            </a:r>
            <a:r>
              <a:rPr lang="es-ES_tradnl" sz="2400" smtClean="0"/>
              <a:t> sentir mal mal emocionalmente.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Victima buscando salvador.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SobreActuador 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Posición: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Yo estoy bien, tu eres aceptable si: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Me complaces, te apuras, eres fuerte (rígido), te esfuerzas y eres perfecto.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Mito: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Yo </a:t>
            </a:r>
            <a:r>
              <a:rPr lang="es-ES_tradnl" u="sng" smtClean="0"/>
              <a:t>puedo hacerte</a:t>
            </a:r>
            <a:r>
              <a:rPr lang="es-ES_tradnl" smtClean="0"/>
              <a:t> sentir bien pensando por ti.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Rol: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Salvador.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Corresponde al 1er grado de incomunicación.</a:t>
            </a:r>
          </a:p>
        </p:txBody>
      </p:sp>
      <p:pic>
        <p:nvPicPr>
          <p:cNvPr id="58372" name="Picture 5" descr="C:\Documents and Settings\fmarcillo\Mis documentos\Download\Espol\RRHH\SobreActuad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3340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SobreAdaptador 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Posición: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Tu estás bien, yo soy aceptable si: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Te complazco, me apuro, soy fuerte (rígido), me esfuerzo y soy perfecto.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Mito: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Tu </a:t>
            </a:r>
            <a:r>
              <a:rPr lang="es-ES_tradnl" u="sng" smtClean="0"/>
              <a:t>puedes hacerme</a:t>
            </a:r>
            <a:r>
              <a:rPr lang="es-ES_tradnl" smtClean="0"/>
              <a:t> sentir bien pensando por mi.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Rol: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Victima.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Corresponde al 1er grado de incomunicación.</a:t>
            </a:r>
          </a:p>
        </p:txBody>
      </p:sp>
      <p:pic>
        <p:nvPicPr>
          <p:cNvPr id="59396" name="Picture 5" descr="C:\Documents and Settings\fmarcillo\Mis documentos\Download\Espol\RRHH\SobreAdaptad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5343525"/>
            <a:ext cx="17716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Sufridor 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mtClean="0"/>
              <a:t>Posición: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Yo no valgo, tu si vales: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Mito: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mtClean="0"/>
              <a:t>Tu </a:t>
            </a:r>
            <a:r>
              <a:rPr lang="es-ES_tradnl" u="sng" smtClean="0"/>
              <a:t>puedes hacerme</a:t>
            </a:r>
            <a:r>
              <a:rPr lang="es-ES_tradnl" smtClean="0"/>
              <a:t> sentir mal emocionalmente.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Rol: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mtClean="0"/>
              <a:t>Victima.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Sentimientos: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mtClean="0"/>
              <a:t>Preocupado, culpable, triste, ligera depresión, inadecuado, confusión, miedo.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Antes de ponerse esta mascara se usa la de sobreactuador o sobreadaptador, aunque sea por unos segundos.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Corresponde al 2o grado de incomunicación.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  <p:pic>
        <p:nvPicPr>
          <p:cNvPr id="60420" name="Picture 5" descr="C:\Documents and Settings\fmarcillo\Mis documentos\Download\Espol\RRHH\Sufrid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0"/>
            <a:ext cx="1838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Atacante 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Posición: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Yo valgo, tu no vales: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Mito: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Yo </a:t>
            </a:r>
            <a:r>
              <a:rPr lang="es-ES_tradnl" u="sng" smtClean="0"/>
              <a:t>puedo hacerte</a:t>
            </a:r>
            <a:r>
              <a:rPr lang="es-ES_tradnl" smtClean="0"/>
              <a:t> sentir mal emocionalmente.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Rol: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Perseguidor.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Sentimientos: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Arrogante, hipócrita, iracundo, triunfante..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Antes de ponerse esta mascara se usa la de sobreactuador o sobreadaptador, aunque sea por unos segundos.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Corresponde al 2o grado de incomunicación.</a:t>
            </a:r>
          </a:p>
          <a:p>
            <a:pPr marL="1371600" lvl="2" indent="-457200" eaLnBrk="1" hangingPunct="1">
              <a:defRPr/>
            </a:pPr>
            <a:endParaRPr lang="es-ES_tradnl" smtClean="0"/>
          </a:p>
        </p:txBody>
      </p:sp>
      <p:pic>
        <p:nvPicPr>
          <p:cNvPr id="61444" name="Picture 5" descr="C:\Documents and Settings\fmarcillo\Mis documentos\Download\Espol\RRHH\Atacan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0"/>
            <a:ext cx="2181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Culpador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mtClean="0"/>
              <a:t>Posición: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Yo valgo, tu no vales: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Mito: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mtClean="0"/>
              <a:t>Yo </a:t>
            </a:r>
            <a:r>
              <a:rPr lang="es-ES_tradnl" u="sng" smtClean="0"/>
              <a:t>puedo hacerte</a:t>
            </a:r>
            <a:r>
              <a:rPr lang="es-ES_tradnl" smtClean="0"/>
              <a:t> sentir mal emocionalmente.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Rol: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mtClean="0"/>
              <a:t>Perseguidor.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Sentimientos: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mtClean="0"/>
              <a:t>Hecha culpa, no se siente culpable, celoso, aburrido, rencoroso, busca venganza.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Antes de ponerse esta mascara se usa la de sobreactuador o sobreadaptador, aunque sea por unos segundos.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mtClean="0"/>
              <a:t>Corresponde al 2o grado de incomunicación.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  <p:pic>
        <p:nvPicPr>
          <p:cNvPr id="62468" name="Picture 5" descr="C:\Documents and Settings\fmarcillo\Mis documentos\Download\Espol\RRHH\Culpad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Perfil Organizacional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685800"/>
            <a:ext cx="3810000" cy="601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b="1" u="sng" smtClean="0"/>
              <a:t>40s – 80’s</a:t>
            </a:r>
          </a:p>
          <a:p>
            <a:pPr eaLnBrk="1" hangingPunct="1">
              <a:defRPr/>
            </a:pPr>
            <a:r>
              <a:rPr lang="es-ES_tradnl" sz="2000" smtClean="0"/>
              <a:t>Orientación: control.</a:t>
            </a:r>
          </a:p>
          <a:p>
            <a:pPr eaLnBrk="1" hangingPunct="1">
              <a:defRPr/>
            </a:pPr>
            <a:r>
              <a:rPr lang="es-ES_tradnl" sz="2000" smtClean="0"/>
              <a:t>Jerárquica.</a:t>
            </a:r>
          </a:p>
          <a:p>
            <a:pPr eaLnBrk="1" hangingPunct="1">
              <a:defRPr/>
            </a:pPr>
            <a:r>
              <a:rPr lang="es-ES_tradnl" sz="2000" smtClean="0"/>
              <a:t>Si funciona déjelo.</a:t>
            </a:r>
          </a:p>
          <a:p>
            <a:pPr eaLnBrk="1" hangingPunct="1">
              <a:defRPr/>
            </a:pPr>
            <a:r>
              <a:rPr lang="es-ES_tradnl" sz="2000" smtClean="0"/>
              <a:t>Reactiva.</a:t>
            </a:r>
          </a:p>
          <a:p>
            <a:pPr eaLnBrk="1" hangingPunct="1">
              <a:defRPr/>
            </a:pPr>
            <a:r>
              <a:rPr lang="es-ES_tradnl" sz="2000" smtClean="0"/>
              <a:t>Planeación/decisión central.</a:t>
            </a:r>
          </a:p>
          <a:p>
            <a:pPr eaLnBrk="1" hangingPunct="1">
              <a:defRPr/>
            </a:pPr>
            <a:r>
              <a:rPr lang="es-ES_tradnl" sz="2000" smtClean="0"/>
              <a:t>Alta gerencia: piensa.</a:t>
            </a:r>
          </a:p>
          <a:p>
            <a:pPr eaLnBrk="1" hangingPunct="1">
              <a:defRPr/>
            </a:pPr>
            <a:r>
              <a:rPr lang="es-ES_tradnl" sz="2000" smtClean="0"/>
              <a:t>Gerencia media: controla.</a:t>
            </a:r>
          </a:p>
          <a:p>
            <a:pPr eaLnBrk="1" hangingPunct="1">
              <a:defRPr/>
            </a:pPr>
            <a:r>
              <a:rPr lang="es-ES_tradnl" sz="2000" smtClean="0"/>
              <a:t>RRHH desvinculado estrategia.</a:t>
            </a:r>
          </a:p>
          <a:p>
            <a:pPr eaLnBrk="1" hangingPunct="1">
              <a:defRPr/>
            </a:pPr>
            <a:r>
              <a:rPr lang="es-ES_tradnl" sz="2000" smtClean="0"/>
              <a:t>Sist. Info. Desintegrados.</a:t>
            </a:r>
          </a:p>
          <a:p>
            <a:pPr eaLnBrk="1" hangingPunct="1">
              <a:defRPr/>
            </a:pPr>
            <a:r>
              <a:rPr lang="es-ES_tradnl" sz="2000" smtClean="0"/>
              <a:t>Personas: costo variable.</a:t>
            </a:r>
          </a:p>
          <a:p>
            <a:pPr eaLnBrk="1" hangingPunct="1">
              <a:defRPr/>
            </a:pPr>
            <a:r>
              <a:rPr lang="es-ES_tradnl" sz="2000" smtClean="0"/>
              <a:t>Poca recapacitación de personal.</a:t>
            </a:r>
          </a:p>
        </p:txBody>
      </p:sp>
      <p:sp>
        <p:nvSpPr>
          <p:cNvPr id="837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685800"/>
            <a:ext cx="4114800" cy="601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b="1" u="sng" smtClean="0"/>
              <a:t>80’s...</a:t>
            </a:r>
            <a:endParaRPr lang="es-ES_tradnl" smtClean="0"/>
          </a:p>
          <a:p>
            <a:pPr eaLnBrk="1" hangingPunct="1">
              <a:defRPr/>
            </a:pPr>
            <a:r>
              <a:rPr lang="es-ES_tradnl" sz="2000" smtClean="0"/>
              <a:t>Orientación: compromiso.</a:t>
            </a:r>
          </a:p>
          <a:p>
            <a:pPr eaLnBrk="1" hangingPunct="1">
              <a:defRPr/>
            </a:pPr>
            <a:r>
              <a:rPr lang="es-ES_tradnl" sz="2000" smtClean="0"/>
              <a:t>Plana, flexible y matricial.</a:t>
            </a:r>
          </a:p>
          <a:p>
            <a:pPr eaLnBrk="1" hangingPunct="1">
              <a:defRPr/>
            </a:pPr>
            <a:r>
              <a:rPr lang="es-ES_tradnl" sz="2000" smtClean="0"/>
              <a:t>Si no está roto, rómpalo.</a:t>
            </a:r>
          </a:p>
          <a:p>
            <a:pPr eaLnBrk="1" hangingPunct="1">
              <a:defRPr/>
            </a:pPr>
            <a:r>
              <a:rPr lang="es-ES_tradnl" sz="2000" smtClean="0"/>
              <a:t>Proactiva.</a:t>
            </a:r>
          </a:p>
          <a:p>
            <a:pPr eaLnBrk="1" hangingPunct="1">
              <a:defRPr/>
            </a:pPr>
            <a:r>
              <a:rPr lang="es-ES_tradnl" sz="2000" smtClean="0"/>
              <a:t>Pensamiento Estrat todo nivel.</a:t>
            </a:r>
          </a:p>
          <a:p>
            <a:pPr eaLnBrk="1" hangingPunct="1">
              <a:defRPr/>
            </a:pPr>
            <a:r>
              <a:rPr lang="es-ES_tradnl" sz="2000" smtClean="0"/>
              <a:t>Desarrollo empresa=personas.</a:t>
            </a:r>
          </a:p>
          <a:p>
            <a:pPr eaLnBrk="1" hangingPunct="1">
              <a:defRPr/>
            </a:pPr>
            <a:r>
              <a:rPr lang="es-ES_tradnl" sz="2000" smtClean="0"/>
              <a:t>Desarrollo personal L/P.</a:t>
            </a:r>
          </a:p>
          <a:p>
            <a:pPr eaLnBrk="1" hangingPunct="1">
              <a:defRPr/>
            </a:pPr>
            <a:r>
              <a:rPr lang="es-ES_tradnl" sz="2000" smtClean="0"/>
              <a:t>RRHH integrado a estrategia.</a:t>
            </a:r>
          </a:p>
          <a:p>
            <a:pPr eaLnBrk="1" hangingPunct="1">
              <a:defRPr/>
            </a:pPr>
            <a:r>
              <a:rPr lang="es-ES_tradnl" sz="2000" smtClean="0"/>
              <a:t>Sist. Info. Integrado.</a:t>
            </a:r>
          </a:p>
          <a:p>
            <a:pPr eaLnBrk="1" hangingPunct="1">
              <a:defRPr/>
            </a:pPr>
            <a:r>
              <a:rPr lang="es-ES_tradnl" sz="2000" smtClean="0"/>
              <a:t>Personas: inversión.</a:t>
            </a:r>
          </a:p>
          <a:p>
            <a:pPr eaLnBrk="1" hangingPunct="1">
              <a:defRPr/>
            </a:pPr>
            <a:r>
              <a:rPr lang="es-ES_tradnl" sz="2000" smtClean="0"/>
              <a:t>Recapacitación continua.</a:t>
            </a:r>
          </a:p>
          <a:p>
            <a:pPr eaLnBrk="1" hangingPunct="1">
              <a:defRPr/>
            </a:pPr>
            <a:r>
              <a:rPr lang="es-ES_tradnl" sz="2000" smtClean="0"/>
              <a:t>Enfoque: servicio clientes.</a:t>
            </a:r>
          </a:p>
          <a:p>
            <a:pPr lvl="1" eaLnBrk="1" hangingPunct="1">
              <a:defRPr/>
            </a:pPr>
            <a:r>
              <a:rPr lang="es-ES_tradnl" sz="1800" smtClean="0"/>
              <a:t>Hacia afuera / mirando adentro.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Desesperado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800" smtClean="0"/>
              <a:t>Posición: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Yo no valgo, tu no vales: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Mito: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Tu me </a:t>
            </a:r>
            <a:r>
              <a:rPr lang="es-ES_tradnl" sz="2000" u="sng" smtClean="0"/>
              <a:t>puedes hacer</a:t>
            </a:r>
            <a:r>
              <a:rPr lang="es-ES_tradnl" sz="2000" smtClean="0"/>
              <a:t> sentir mal emocionalmente y yo </a:t>
            </a:r>
            <a:r>
              <a:rPr lang="es-ES_tradnl" sz="2000" u="sng" smtClean="0"/>
              <a:t>puedo hacerte</a:t>
            </a:r>
            <a:r>
              <a:rPr lang="es-ES_tradnl" sz="2000" smtClean="0"/>
              <a:t> sentir mal emocionalmente. Todos pierden.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Rol: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Victima.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Sentimientos: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Desesperado, acorralado, atrapado, depresión, no querido, odiado, rechazado, indigno.</a:t>
            </a:r>
          </a:p>
          <a:p>
            <a:pPr marL="990600" lvl="1" indent="-533400" eaLnBrk="1" hangingPunct="1">
              <a:defRPr/>
            </a:pPr>
            <a:r>
              <a:rPr lang="es-ES_tradnl" sz="2400" smtClean="0"/>
              <a:t>Corresponde al 3er grado de incomunicación. Ocurre cuando nuestras necesidades de nivel 1 no fueron satisfechas, y ni siquiera usando las mascaras de los grados 1 y 2 nos “satisficieron.”</a:t>
            </a:r>
          </a:p>
          <a:p>
            <a:pPr marL="1371600" lvl="2" indent="-457200" eaLnBrk="1" hangingPunct="1">
              <a:defRPr/>
            </a:pPr>
            <a:endParaRPr lang="es-ES_tradnl" sz="2000" smtClean="0"/>
          </a:p>
        </p:txBody>
      </p:sp>
      <p:pic>
        <p:nvPicPr>
          <p:cNvPr id="63492" name="Picture 5" descr="C:\Documents and Settings\fmarcillo\Mis documentos\Download\Espol\RRHH\Desesperad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0"/>
            <a:ext cx="1952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Contacto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Estimulación pertinente y adecuada que construye la vida.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El ser humano no puede vivir sin contacto, muere física o psicológicamente.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Cuando no tenemos buenos contactos o buenas comunicaciones buscamos encuentros negativos.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Cada uno de nosotros vemos y tratamos a los demas como nos vemos y tratamos a nosotros.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Tipos de contactos: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Fisicos o verbales.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Agradables o desagradables.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Condicionados (hace) o incondicionados (es).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Verdaderos o falsos.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Autocontacto o heterocontacto.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Descalificación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Estimulación no pertinente y exagerada destructora de la vida.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Grandiosidad: exageración / no pertinente.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Supuesto :las personas no son iguales por lo que no merecen el mismo respeto.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Ejemplos: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No mirar ojos o mirar al frente al hablar a otra persona.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No contestar directamente a lo que se pregunta.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No contestar un saludo.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Manipulaciones a través de sentim. exagerados: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Gritar.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Tirar las cosas.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Culpar a otros de lo que me pasa.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Burlarse.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6781800" y="4757738"/>
          <a:ext cx="2362200" cy="2100262"/>
        </p:xfrm>
        <a:graphic>
          <a:graphicData uri="http://schemas.openxmlformats.org/presentationml/2006/ole">
            <p:oleObj spid="_x0000_s11266" name="Clip" r:id="rId3" imgW="1879920" imgH="1362240" progId="MS_ClipArt_Gallery.5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Descalificaciones</a:t>
            </a:r>
            <a:endParaRPr lang="es-ES_tradnl" smtClean="0"/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Esta bien hecho mi trabajo?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En esta empresa todos hacen bien su trabajo!</a:t>
            </a:r>
          </a:p>
          <a:p>
            <a:pPr marL="609600" indent="-609600" eaLnBrk="1" hangingPunct="1">
              <a:defRPr/>
            </a:pPr>
            <a:r>
              <a:rPr lang="en-US" smtClean="0"/>
              <a:t>Me da permiso para salir media hora mas temprano?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Ahora todos se han dedicado a pedir permiso!</a:t>
            </a:r>
          </a:p>
          <a:p>
            <a:pPr marL="609600" indent="-609600" eaLnBrk="1" hangingPunct="1">
              <a:defRPr/>
            </a:pPr>
            <a:r>
              <a:rPr lang="en-US" smtClean="0"/>
              <a:t>Jefe se esta quemando el edificio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Ehhh… warever.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US" i="1" smtClean="0"/>
              <a:t>(para los cholos: warever = lo que sea)</a:t>
            </a:r>
            <a:endParaRPr lang="es-ES_tradnl" i="1" smtClean="0"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Emociones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Pasos de una emoción: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Acción fisiológica endocrina.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Darse cuenta.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Manifestaciones físicas involuntarias.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Acción consciente.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Controlar una emoción: controlar las acciones concientes de la emoción.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Tanta culpa tiene el que descalifica a otro como el que se deja descalificar.</a:t>
            </a:r>
          </a:p>
          <a:p>
            <a:pPr marL="609600" indent="-609600" eaLnBrk="1" hangingPunct="1">
              <a:defRPr/>
            </a:pPr>
            <a:endParaRPr lang="es-ES_tradnl" smtClean="0"/>
          </a:p>
        </p:txBody>
      </p:sp>
      <p:pic>
        <p:nvPicPr>
          <p:cNvPr id="66564" name="Picture 5" descr="C:\WINDOWS\Application Data\Microsoft\Media Catalog\Downloaded Clips\cl56\j02171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Emociones</a:t>
            </a:r>
            <a:endParaRPr lang="es-ES_tradnl" smtClean="0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/>
              <a:t>Autenticas</a:t>
            </a:r>
          </a:p>
          <a:p>
            <a:pPr lvl="1" eaLnBrk="1" hangingPunct="1">
              <a:defRPr/>
            </a:pPr>
            <a:r>
              <a:rPr lang="en-US" sz="2000" smtClean="0"/>
              <a:t>Tristeza</a:t>
            </a:r>
          </a:p>
          <a:p>
            <a:pPr lvl="1" eaLnBrk="1" hangingPunct="1">
              <a:defRPr/>
            </a:pPr>
            <a:r>
              <a:rPr lang="en-US" sz="2000" smtClean="0"/>
              <a:t>Miedo</a:t>
            </a:r>
          </a:p>
          <a:p>
            <a:pPr lvl="1" eaLnBrk="1" hangingPunct="1">
              <a:defRPr/>
            </a:pPr>
            <a:r>
              <a:rPr lang="en-US" sz="2000" smtClean="0"/>
              <a:t>Cólera</a:t>
            </a:r>
          </a:p>
          <a:p>
            <a:pPr lvl="1" eaLnBrk="1" hangingPunct="1">
              <a:defRPr/>
            </a:pPr>
            <a:r>
              <a:rPr lang="en-US" sz="2000" smtClean="0"/>
              <a:t>Alegria</a:t>
            </a:r>
          </a:p>
          <a:p>
            <a:pPr lvl="1" eaLnBrk="1" hangingPunct="1">
              <a:defRPr/>
            </a:pPr>
            <a:r>
              <a:rPr lang="en-US" sz="2000" smtClean="0"/>
              <a:t>Afecto</a:t>
            </a:r>
          </a:p>
          <a:p>
            <a:pPr lvl="1" eaLnBrk="1" hangingPunct="1">
              <a:defRPr/>
            </a:pPr>
            <a:r>
              <a:rPr lang="en-US" sz="2000" smtClean="0"/>
              <a:t>Placer Fisico</a:t>
            </a:r>
            <a:endParaRPr lang="es-ES_tradnl" sz="2000" smtClean="0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/>
              <a:t>Aprendidas</a:t>
            </a:r>
          </a:p>
          <a:p>
            <a:pPr lvl="1" eaLnBrk="1" hangingPunct="1">
              <a:defRPr/>
            </a:pPr>
            <a:r>
              <a:rPr lang="en-US" sz="2000" smtClean="0"/>
              <a:t>Depresión</a:t>
            </a:r>
          </a:p>
          <a:p>
            <a:pPr lvl="1" eaLnBrk="1" hangingPunct="1">
              <a:defRPr/>
            </a:pPr>
            <a:r>
              <a:rPr lang="en-US" sz="2000" smtClean="0"/>
              <a:t>Fobias</a:t>
            </a:r>
          </a:p>
          <a:p>
            <a:pPr lvl="1" eaLnBrk="1" hangingPunct="1">
              <a:defRPr/>
            </a:pPr>
            <a:r>
              <a:rPr lang="en-US" sz="2000" smtClean="0"/>
              <a:t>Rabia Exagerada</a:t>
            </a:r>
          </a:p>
          <a:p>
            <a:pPr lvl="1" eaLnBrk="1" hangingPunct="1">
              <a:defRPr/>
            </a:pPr>
            <a:r>
              <a:rPr lang="en-US" sz="2000" smtClean="0"/>
              <a:t>Risa Nerviosa</a:t>
            </a:r>
          </a:p>
          <a:p>
            <a:pPr lvl="1" eaLnBrk="1" hangingPunct="1">
              <a:defRPr/>
            </a:pPr>
            <a:r>
              <a:rPr lang="en-US" sz="2000" smtClean="0"/>
              <a:t>Melosidad</a:t>
            </a:r>
          </a:p>
          <a:p>
            <a:pPr lvl="1" eaLnBrk="1" hangingPunct="1">
              <a:defRPr/>
            </a:pPr>
            <a:r>
              <a:rPr lang="en-US" sz="2000" smtClean="0"/>
              <a:t>Adicciones</a:t>
            </a:r>
          </a:p>
          <a:p>
            <a:pPr lvl="1" eaLnBrk="1" hangingPunct="1">
              <a:defRPr/>
            </a:pPr>
            <a:r>
              <a:rPr lang="en-US" sz="2000" smtClean="0"/>
              <a:t>Resentimientos</a:t>
            </a:r>
          </a:p>
          <a:p>
            <a:pPr lvl="1" eaLnBrk="1" hangingPunct="1">
              <a:defRPr/>
            </a:pPr>
            <a:r>
              <a:rPr lang="en-US" sz="2000" smtClean="0"/>
              <a:t>Envidia</a:t>
            </a:r>
          </a:p>
          <a:p>
            <a:pPr lvl="1" eaLnBrk="1" hangingPunct="1">
              <a:defRPr/>
            </a:pPr>
            <a:r>
              <a:rPr lang="en-US" sz="2000" smtClean="0"/>
              <a:t>Confusión</a:t>
            </a:r>
          </a:p>
          <a:p>
            <a:pPr lvl="1" eaLnBrk="1" hangingPunct="1">
              <a:defRPr/>
            </a:pPr>
            <a:r>
              <a:rPr lang="en-US" sz="2000" smtClean="0"/>
              <a:t>Celos</a:t>
            </a:r>
          </a:p>
          <a:p>
            <a:pPr lvl="1" eaLnBrk="1" hangingPunct="1">
              <a:defRPr/>
            </a:pPr>
            <a:r>
              <a:rPr lang="en-US" sz="2000" smtClean="0"/>
              <a:t>Sent. Inferioridad</a:t>
            </a:r>
          </a:p>
          <a:p>
            <a:pPr lvl="1" eaLnBrk="1" hangingPunct="1">
              <a:defRPr/>
            </a:pPr>
            <a:r>
              <a:rPr lang="en-US" sz="2000" smtClean="0"/>
              <a:t>Ansiedad</a:t>
            </a:r>
          </a:p>
          <a:p>
            <a:pPr lvl="1" eaLnBrk="1" hangingPunct="1">
              <a:defRPr/>
            </a:pPr>
            <a:r>
              <a:rPr lang="en-US" sz="2000" smtClean="0"/>
              <a:t>Nervios</a:t>
            </a:r>
          </a:p>
          <a:p>
            <a:pPr lvl="1" eaLnBrk="1" hangingPunct="1">
              <a:defRPr/>
            </a:pPr>
            <a:r>
              <a:rPr lang="en-US" sz="2000" smtClean="0"/>
              <a:t>Autosuficiencia</a:t>
            </a:r>
            <a:endParaRPr lang="es-ES_tradnl" sz="2000" smtClean="0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Confrontación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Confrontación </a:t>
            </a:r>
            <a:r>
              <a:rPr lang="es-ES_tradnl" smtClean="0">
                <a:latin typeface="Symbol" pitchFamily="18" charset="2"/>
              </a:rPr>
              <a:t>¹ </a:t>
            </a:r>
            <a:r>
              <a:rPr lang="es-ES_tradnl" smtClean="0"/>
              <a:t>avasallar.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Se confronta a una persona para corregir y cambie no para que se desahogue el jefe.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Pasos para corregir: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Señalar en concreto que se ha hecho mal.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Señalar en concreto como quiero que se haga.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Contar con la capacidad del subordinado.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Esto corresponde a que puede cambiar y hacerlo bien, sino puede ¿para que lo corrijo?</a:t>
            </a:r>
          </a:p>
          <a:p>
            <a:pPr marL="609600" indent="-609600" eaLnBrk="1" hangingPunct="1">
              <a:defRPr/>
            </a:pPr>
            <a:r>
              <a:rPr lang="es-ES_tradnl" smtClean="0"/>
              <a:t>Hay que ser como un entrenador: corregir, indicar como mejorar malo y alabar lo bueno.</a:t>
            </a:r>
          </a:p>
          <a:p>
            <a:pPr marL="609600" indent="-609600" eaLnBrk="1" hangingPunct="1">
              <a:defRPr/>
            </a:pPr>
            <a:endParaRPr lang="es-ES_tradnl" smtClean="0"/>
          </a:p>
        </p:txBody>
      </p:sp>
      <p:pic>
        <p:nvPicPr>
          <p:cNvPr id="68612" name="Picture 5" descr="C:\Archivos de programa\Archivos comunes\Microsoft Shared\Clipart\cagcat50\bd0699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Diagnostico De Personalidad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Sirve para saber que canal prefiere otra persona.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Si descubrimos cual es su canal preferido tendremos mas oportunidades de comunicarnos con el usando este canal.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También nos indica como se incomunica, sus habilidades y necesidades psicológicas.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6 patrones de personalidad: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Pensador.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Emotivos.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Tranquilos.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Originales.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Persistentes.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Promotores.</a:t>
            </a:r>
          </a:p>
        </p:txBody>
      </p:sp>
      <p:pic>
        <p:nvPicPr>
          <p:cNvPr id="69636" name="Picture 5" descr="C:\Program Files\Common Files\Microsoft Shared\Clipart\CagCat50\pe0146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100513"/>
            <a:ext cx="29718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Determinar Cuadrante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es-ES_tradnl" smtClean="0"/>
          </a:p>
          <a:p>
            <a:pPr marL="609600" indent="-609600" eaLnBrk="1" hangingPunct="1">
              <a:defRPr/>
            </a:pPr>
            <a:endParaRPr lang="es-ES_tradnl" smtClean="0"/>
          </a:p>
          <a:p>
            <a:pPr marL="609600" indent="-609600" eaLnBrk="1" hangingPunct="1">
              <a:defRPr/>
            </a:pPr>
            <a:endParaRPr lang="es-ES_tradnl" smtClean="0"/>
          </a:p>
          <a:p>
            <a:pPr marL="609600" indent="-609600" eaLnBrk="1" hangingPunct="1">
              <a:defRPr/>
            </a:pPr>
            <a:endParaRPr lang="es-ES_tradnl" smtClean="0"/>
          </a:p>
          <a:p>
            <a:pPr marL="609600" indent="-609600" eaLnBrk="1" hangingPunct="1">
              <a:defRPr/>
            </a:pPr>
            <a:endParaRPr lang="es-ES_tradnl" smtClean="0"/>
          </a:p>
          <a:p>
            <a:pPr marL="609600" indent="-609600" eaLnBrk="1" hangingPunct="1">
              <a:defRPr/>
            </a:pPr>
            <a:r>
              <a:rPr lang="es-ES_tradnl" smtClean="0"/>
              <a:t>Vertical:involucra goles.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Activo : habla primero, auto motivado.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Pasivo: habla después, no automotivado.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Horizontal: involucra personas.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Acercamiento: gusta estar con muchos.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A</a:t>
            </a:r>
            <a:r>
              <a:rPr lang="en-US" smtClean="0"/>
              <a:t>lejamiento</a:t>
            </a:r>
            <a:r>
              <a:rPr lang="es-ES_tradnl" smtClean="0"/>
              <a:t>: gusta estar con uno pocos.</a:t>
            </a:r>
          </a:p>
        </p:txBody>
      </p:sp>
      <p:sp>
        <p:nvSpPr>
          <p:cNvPr id="886790" name="Line 6"/>
          <p:cNvSpPr>
            <a:spLocks noChangeShapeType="1"/>
          </p:cNvSpPr>
          <p:nvPr/>
        </p:nvSpPr>
        <p:spPr bwMode="auto">
          <a:xfrm>
            <a:off x="4267200" y="617538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6791" name="Line 7"/>
          <p:cNvSpPr>
            <a:spLocks noChangeShapeType="1"/>
          </p:cNvSpPr>
          <p:nvPr/>
        </p:nvSpPr>
        <p:spPr bwMode="auto">
          <a:xfrm>
            <a:off x="2362200" y="16843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4441825" y="6096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Activo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4594225" y="2522538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Pasivo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6553200" y="145573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Alejamiento</a:t>
            </a:r>
          </a:p>
        </p:txBody>
      </p:sp>
      <p:sp>
        <p:nvSpPr>
          <p:cNvPr id="70665" name="Text Box 11"/>
          <p:cNvSpPr txBox="1">
            <a:spLocks noChangeArrowheads="1"/>
          </p:cNvSpPr>
          <p:nvPr/>
        </p:nvSpPr>
        <p:spPr bwMode="auto">
          <a:xfrm>
            <a:off x="533400" y="122713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Acercamiento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Determinar Cuadrante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Activo /acercamiento: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Fiesta: se acerca a la gente, inicia conversación y disfruta / arma grupos.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Trabajo: prefiere trabajo en grupo, proyectos que relacione con otros, excitantes y con reto.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Activo / alejamiento: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Fiesta: habla de temas intelectuales, se toma un trago solo viendo el patio o revisando los discos.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Trabajo: trabaja bien solo, pero es motivado por las metas.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Pasivo /acercamiento: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Fiesta: le gusta festejar y andar con gente pero puede necesitar mucha atención.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Trabajo: disfruta de los grupos pero trabaja mejor cuando se le da un reto creativo.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Pasivo /alejamiento: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Fiesta: llega sin bulla, se queda solo pensando en sus cosas.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Trabajo: prefiere que se le de un trabajo y se lo deje solo hacerlo.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Nueva Cultura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04800" y="1295400"/>
            <a:ext cx="8610600" cy="4743450"/>
            <a:chOff x="192" y="624"/>
            <a:chExt cx="5424" cy="2988"/>
          </a:xfrm>
        </p:grpSpPr>
        <p:sp>
          <p:nvSpPr>
            <p:cNvPr id="838660" name="Rectangle 4"/>
            <p:cNvSpPr>
              <a:spLocks noChangeArrowheads="1"/>
            </p:cNvSpPr>
            <p:nvPr/>
          </p:nvSpPr>
          <p:spPr bwMode="auto">
            <a:xfrm>
              <a:off x="3808" y="3363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Siempre mejor</a:t>
              </a:r>
            </a:p>
          </p:txBody>
        </p:sp>
        <p:sp>
          <p:nvSpPr>
            <p:cNvPr id="838661" name="Rectangle 5"/>
            <p:cNvSpPr>
              <a:spLocks noChangeArrowheads="1"/>
            </p:cNvSpPr>
            <p:nvPr/>
          </p:nvSpPr>
          <p:spPr bwMode="auto">
            <a:xfrm>
              <a:off x="2000" y="3363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Logros objetivos</a:t>
              </a:r>
            </a:p>
          </p:txBody>
        </p:sp>
        <p:sp>
          <p:nvSpPr>
            <p:cNvPr id="838662" name="Rectangle 6"/>
            <p:cNvSpPr>
              <a:spLocks noChangeArrowheads="1"/>
            </p:cNvSpPr>
            <p:nvPr/>
          </p:nvSpPr>
          <p:spPr bwMode="auto">
            <a:xfrm>
              <a:off x="192" y="3363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Exito</a:t>
              </a:r>
            </a:p>
          </p:txBody>
        </p:sp>
        <p:sp>
          <p:nvSpPr>
            <p:cNvPr id="838663" name="Rectangle 7"/>
            <p:cNvSpPr>
              <a:spLocks noChangeArrowheads="1"/>
            </p:cNvSpPr>
            <p:nvPr/>
          </p:nvSpPr>
          <p:spPr bwMode="auto">
            <a:xfrm>
              <a:off x="3808" y="3114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Horizontal y vertical</a:t>
              </a:r>
            </a:p>
          </p:txBody>
        </p:sp>
        <p:sp>
          <p:nvSpPr>
            <p:cNvPr id="838664" name="Rectangle 8"/>
            <p:cNvSpPr>
              <a:spLocks noChangeArrowheads="1"/>
            </p:cNvSpPr>
            <p:nvPr/>
          </p:nvSpPr>
          <p:spPr bwMode="auto">
            <a:xfrm>
              <a:off x="2000" y="3114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Vertical</a:t>
              </a:r>
            </a:p>
          </p:txBody>
        </p:sp>
        <p:sp>
          <p:nvSpPr>
            <p:cNvPr id="838665" name="Rectangle 9"/>
            <p:cNvSpPr>
              <a:spLocks noChangeArrowheads="1"/>
            </p:cNvSpPr>
            <p:nvPr/>
          </p:nvSpPr>
          <p:spPr bwMode="auto">
            <a:xfrm>
              <a:off x="192" y="3114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Flujo Información</a:t>
              </a:r>
            </a:p>
          </p:txBody>
        </p:sp>
        <p:sp>
          <p:nvSpPr>
            <p:cNvPr id="838666" name="Rectangle 10"/>
            <p:cNvSpPr>
              <a:spLocks noChangeArrowheads="1"/>
            </p:cNvSpPr>
            <p:nvPr/>
          </p:nvSpPr>
          <p:spPr bwMode="auto">
            <a:xfrm>
              <a:off x="3808" y="2865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Mejoramiento contínuo</a:t>
              </a:r>
            </a:p>
          </p:txBody>
        </p:sp>
        <p:sp>
          <p:nvSpPr>
            <p:cNvPr id="838667" name="Rectangle 11"/>
            <p:cNvSpPr>
              <a:spLocks noChangeArrowheads="1"/>
            </p:cNvSpPr>
            <p:nvPr/>
          </p:nvSpPr>
          <p:spPr bwMode="auto">
            <a:xfrm>
              <a:off x="2000" y="2865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Solucción Problemas</a:t>
              </a:r>
            </a:p>
          </p:txBody>
        </p:sp>
        <p:sp>
          <p:nvSpPr>
            <p:cNvPr id="838668" name="Rectangle 12"/>
            <p:cNvSpPr>
              <a:spLocks noChangeArrowheads="1"/>
            </p:cNvSpPr>
            <p:nvPr/>
          </p:nvSpPr>
          <p:spPr bwMode="auto">
            <a:xfrm>
              <a:off x="192" y="2865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Papel de Gerencia</a:t>
              </a:r>
            </a:p>
          </p:txBody>
        </p:sp>
        <p:sp>
          <p:nvSpPr>
            <p:cNvPr id="838669" name="Rectangle 13"/>
            <p:cNvSpPr>
              <a:spLocks noChangeArrowheads="1"/>
            </p:cNvSpPr>
            <p:nvPr/>
          </p:nvSpPr>
          <p:spPr bwMode="auto">
            <a:xfrm>
              <a:off x="3808" y="2616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Bienvenido</a:t>
              </a:r>
            </a:p>
          </p:txBody>
        </p:sp>
        <p:sp>
          <p:nvSpPr>
            <p:cNvPr id="838670" name="Rectangle 14"/>
            <p:cNvSpPr>
              <a:spLocks noChangeArrowheads="1"/>
            </p:cNvSpPr>
            <p:nvPr/>
          </p:nvSpPr>
          <p:spPr bwMode="auto">
            <a:xfrm>
              <a:off x="2000" y="2616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Resistencia</a:t>
              </a:r>
            </a:p>
          </p:txBody>
        </p:sp>
        <p:sp>
          <p:nvSpPr>
            <p:cNvPr id="838671" name="Rectangle 15"/>
            <p:cNvSpPr>
              <a:spLocks noChangeArrowheads="1"/>
            </p:cNvSpPr>
            <p:nvPr/>
          </p:nvSpPr>
          <p:spPr bwMode="auto">
            <a:xfrm>
              <a:off x="192" y="2616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Cambio</a:t>
              </a:r>
            </a:p>
          </p:txBody>
        </p:sp>
        <p:sp>
          <p:nvSpPr>
            <p:cNvPr id="838672" name="Rectangle 16"/>
            <p:cNvSpPr>
              <a:spLocks noChangeArrowheads="1"/>
            </p:cNvSpPr>
            <p:nvPr/>
          </p:nvSpPr>
          <p:spPr bwMode="auto">
            <a:xfrm>
              <a:off x="3808" y="2367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Precio / Calidad</a:t>
              </a:r>
            </a:p>
          </p:txBody>
        </p:sp>
        <p:sp>
          <p:nvSpPr>
            <p:cNvPr id="838673" name="Rectangle 17"/>
            <p:cNvSpPr>
              <a:spLocks noChangeArrowheads="1"/>
            </p:cNvSpPr>
            <p:nvPr/>
          </p:nvSpPr>
          <p:spPr bwMode="auto">
            <a:xfrm>
              <a:off x="2000" y="2367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Precio</a:t>
              </a:r>
            </a:p>
          </p:txBody>
        </p:sp>
        <p:sp>
          <p:nvSpPr>
            <p:cNvPr id="838674" name="Rectangle 18"/>
            <p:cNvSpPr>
              <a:spLocks noChangeArrowheads="1"/>
            </p:cNvSpPr>
            <p:nvPr/>
          </p:nvSpPr>
          <p:spPr bwMode="auto">
            <a:xfrm>
              <a:off x="192" y="2367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Negociación</a:t>
              </a:r>
            </a:p>
          </p:txBody>
        </p:sp>
        <p:sp>
          <p:nvSpPr>
            <p:cNvPr id="838675" name="Rectangle 19"/>
            <p:cNvSpPr>
              <a:spLocks noChangeArrowheads="1"/>
            </p:cNvSpPr>
            <p:nvPr/>
          </p:nvSpPr>
          <p:spPr bwMode="auto">
            <a:xfrm>
              <a:off x="3808" y="2118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Oportunidad Desarrollo</a:t>
              </a:r>
            </a:p>
          </p:txBody>
        </p:sp>
        <p:sp>
          <p:nvSpPr>
            <p:cNvPr id="838676" name="Rectangle 20"/>
            <p:cNvSpPr>
              <a:spLocks noChangeArrowheads="1"/>
            </p:cNvSpPr>
            <p:nvPr/>
          </p:nvSpPr>
          <p:spPr bwMode="auto">
            <a:xfrm>
              <a:off x="2000" y="2118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838677" name="Rectangle 21"/>
            <p:cNvSpPr>
              <a:spLocks noChangeArrowheads="1"/>
            </p:cNvSpPr>
            <p:nvPr/>
          </p:nvSpPr>
          <p:spPr bwMode="auto">
            <a:xfrm>
              <a:off x="192" y="2118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Mediciones</a:t>
              </a:r>
            </a:p>
          </p:txBody>
        </p:sp>
        <p:sp>
          <p:nvSpPr>
            <p:cNvPr id="838678" name="Rectangle 22"/>
            <p:cNvSpPr>
              <a:spLocks noChangeArrowheads="1"/>
            </p:cNvSpPr>
            <p:nvPr/>
          </p:nvSpPr>
          <p:spPr bwMode="auto">
            <a:xfrm>
              <a:off x="3808" y="1869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Inversión</a:t>
              </a:r>
            </a:p>
          </p:txBody>
        </p:sp>
        <p:sp>
          <p:nvSpPr>
            <p:cNvPr id="838679" name="Rectangle 23"/>
            <p:cNvSpPr>
              <a:spLocks noChangeArrowheads="1"/>
            </p:cNvSpPr>
            <p:nvPr/>
          </p:nvSpPr>
          <p:spPr bwMode="auto">
            <a:xfrm>
              <a:off x="2000" y="1869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Costo</a:t>
              </a:r>
            </a:p>
          </p:txBody>
        </p:sp>
        <p:sp>
          <p:nvSpPr>
            <p:cNvPr id="838680" name="Rectangle 24"/>
            <p:cNvSpPr>
              <a:spLocks noChangeArrowheads="1"/>
            </p:cNvSpPr>
            <p:nvPr/>
          </p:nvSpPr>
          <p:spPr bwMode="auto">
            <a:xfrm>
              <a:off x="192" y="1869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Capacitación</a:t>
              </a:r>
            </a:p>
          </p:txBody>
        </p:sp>
        <p:sp>
          <p:nvSpPr>
            <p:cNvPr id="838681" name="Rectangle 25"/>
            <p:cNvSpPr>
              <a:spLocks noChangeArrowheads="1"/>
            </p:cNvSpPr>
            <p:nvPr/>
          </p:nvSpPr>
          <p:spPr bwMode="auto">
            <a:xfrm>
              <a:off x="3808" y="1620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Satisfacción Cliente</a:t>
              </a:r>
            </a:p>
          </p:txBody>
        </p:sp>
        <p:sp>
          <p:nvSpPr>
            <p:cNvPr id="838682" name="Rectangle 26"/>
            <p:cNvSpPr>
              <a:spLocks noChangeArrowheads="1"/>
            </p:cNvSpPr>
            <p:nvPr/>
          </p:nvSpPr>
          <p:spPr bwMode="auto">
            <a:xfrm>
              <a:off x="2000" y="1620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Costos / Programación</a:t>
              </a:r>
            </a:p>
          </p:txBody>
        </p:sp>
        <p:sp>
          <p:nvSpPr>
            <p:cNvPr id="838683" name="Rectangle 27"/>
            <p:cNvSpPr>
              <a:spLocks noChangeArrowheads="1"/>
            </p:cNvSpPr>
            <p:nvPr/>
          </p:nvSpPr>
          <p:spPr bwMode="auto">
            <a:xfrm>
              <a:off x="192" y="1620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Logros</a:t>
              </a:r>
            </a:p>
          </p:txBody>
        </p:sp>
        <p:sp>
          <p:nvSpPr>
            <p:cNvPr id="838684" name="Rectangle 28"/>
            <p:cNvSpPr>
              <a:spLocks noChangeArrowheads="1"/>
            </p:cNvSpPr>
            <p:nvPr/>
          </p:nvSpPr>
          <p:spPr bwMode="auto">
            <a:xfrm>
              <a:off x="3808" y="1371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Largo Plazo</a:t>
              </a:r>
            </a:p>
          </p:txBody>
        </p:sp>
        <p:sp>
          <p:nvSpPr>
            <p:cNvPr id="838685" name="Rectangle 29"/>
            <p:cNvSpPr>
              <a:spLocks noChangeArrowheads="1"/>
            </p:cNvSpPr>
            <p:nvPr/>
          </p:nvSpPr>
          <p:spPr bwMode="auto">
            <a:xfrm>
              <a:off x="2000" y="1371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Corto Plazo</a:t>
              </a:r>
            </a:p>
          </p:txBody>
        </p:sp>
        <p:sp>
          <p:nvSpPr>
            <p:cNvPr id="838686" name="Rectangle 30"/>
            <p:cNvSpPr>
              <a:spLocks noChangeArrowheads="1"/>
            </p:cNvSpPr>
            <p:nvPr/>
          </p:nvSpPr>
          <p:spPr bwMode="auto">
            <a:xfrm>
              <a:off x="192" y="1371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Horizonte</a:t>
              </a:r>
            </a:p>
          </p:txBody>
        </p:sp>
        <p:sp>
          <p:nvSpPr>
            <p:cNvPr id="838687" name="Rectangle 31"/>
            <p:cNvSpPr>
              <a:spLocks noChangeArrowheads="1"/>
            </p:cNvSpPr>
            <p:nvPr/>
          </p:nvSpPr>
          <p:spPr bwMode="auto">
            <a:xfrm>
              <a:off x="3808" y="1122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Prevenir</a:t>
              </a:r>
            </a:p>
          </p:txBody>
        </p:sp>
        <p:sp>
          <p:nvSpPr>
            <p:cNvPr id="838688" name="Rectangle 32"/>
            <p:cNvSpPr>
              <a:spLocks noChangeArrowheads="1"/>
            </p:cNvSpPr>
            <p:nvPr/>
          </p:nvSpPr>
          <p:spPr bwMode="auto">
            <a:xfrm>
              <a:off x="2000" y="1122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Arreglar</a:t>
              </a:r>
            </a:p>
          </p:txBody>
        </p:sp>
        <p:sp>
          <p:nvSpPr>
            <p:cNvPr id="838689" name="Rectangle 33"/>
            <p:cNvSpPr>
              <a:spLocks noChangeArrowheads="1"/>
            </p:cNvSpPr>
            <p:nvPr/>
          </p:nvSpPr>
          <p:spPr bwMode="auto">
            <a:xfrm>
              <a:off x="192" y="1122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Errores</a:t>
              </a:r>
            </a:p>
          </p:txBody>
        </p:sp>
        <p:sp>
          <p:nvSpPr>
            <p:cNvPr id="838690" name="Rectangle 34"/>
            <p:cNvSpPr>
              <a:spLocks noChangeArrowheads="1"/>
            </p:cNvSpPr>
            <p:nvPr/>
          </p:nvSpPr>
          <p:spPr bwMode="auto">
            <a:xfrm>
              <a:off x="3808" y="873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¿</a:t>
              </a: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Por que?</a:t>
              </a:r>
            </a:p>
          </p:txBody>
        </p:sp>
        <p:sp>
          <p:nvSpPr>
            <p:cNvPr id="838691" name="Rectangle 35"/>
            <p:cNvSpPr>
              <a:spLocks noChangeArrowheads="1"/>
            </p:cNvSpPr>
            <p:nvPr/>
          </p:nvSpPr>
          <p:spPr bwMode="auto">
            <a:xfrm>
              <a:off x="2000" y="873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¿</a:t>
              </a: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Quien?</a:t>
              </a:r>
            </a:p>
          </p:txBody>
        </p:sp>
        <p:sp>
          <p:nvSpPr>
            <p:cNvPr id="838692" name="Rectangle 36"/>
            <p:cNvSpPr>
              <a:spLocks noChangeArrowheads="1"/>
            </p:cNvSpPr>
            <p:nvPr/>
          </p:nvSpPr>
          <p:spPr bwMode="auto">
            <a:xfrm>
              <a:off x="192" y="873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Errores</a:t>
              </a:r>
            </a:p>
          </p:txBody>
        </p:sp>
        <p:sp>
          <p:nvSpPr>
            <p:cNvPr id="838693" name="Rectangle 37"/>
            <p:cNvSpPr>
              <a:spLocks noChangeArrowheads="1"/>
            </p:cNvSpPr>
            <p:nvPr/>
          </p:nvSpPr>
          <p:spPr bwMode="auto">
            <a:xfrm>
              <a:off x="3808" y="624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Hacia</a:t>
              </a:r>
            </a:p>
          </p:txBody>
        </p:sp>
        <p:sp>
          <p:nvSpPr>
            <p:cNvPr id="838694" name="Rectangle 38"/>
            <p:cNvSpPr>
              <a:spLocks noChangeArrowheads="1"/>
            </p:cNvSpPr>
            <p:nvPr/>
          </p:nvSpPr>
          <p:spPr bwMode="auto">
            <a:xfrm>
              <a:off x="2000" y="624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</a:t>
              </a:r>
            </a:p>
          </p:txBody>
        </p:sp>
        <p:sp>
          <p:nvSpPr>
            <p:cNvPr id="838695" name="Rectangle 39"/>
            <p:cNvSpPr>
              <a:spLocks noChangeArrowheads="1"/>
            </p:cNvSpPr>
            <p:nvPr/>
          </p:nvSpPr>
          <p:spPr bwMode="auto">
            <a:xfrm>
              <a:off x="192" y="624"/>
              <a:ext cx="180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Tema</a:t>
              </a:r>
            </a:p>
          </p:txBody>
        </p:sp>
        <p:sp>
          <p:nvSpPr>
            <p:cNvPr id="838696" name="Line 40"/>
            <p:cNvSpPr>
              <a:spLocks noChangeShapeType="1"/>
            </p:cNvSpPr>
            <p:nvPr/>
          </p:nvSpPr>
          <p:spPr bwMode="auto">
            <a:xfrm>
              <a:off x="192" y="62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697" name="Line 41"/>
            <p:cNvSpPr>
              <a:spLocks noChangeShapeType="1"/>
            </p:cNvSpPr>
            <p:nvPr/>
          </p:nvSpPr>
          <p:spPr bwMode="auto">
            <a:xfrm>
              <a:off x="192" y="873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698" name="Line 42"/>
            <p:cNvSpPr>
              <a:spLocks noChangeShapeType="1"/>
            </p:cNvSpPr>
            <p:nvPr/>
          </p:nvSpPr>
          <p:spPr bwMode="auto">
            <a:xfrm>
              <a:off x="192" y="1122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699" name="Line 43"/>
            <p:cNvSpPr>
              <a:spLocks noChangeShapeType="1"/>
            </p:cNvSpPr>
            <p:nvPr/>
          </p:nvSpPr>
          <p:spPr bwMode="auto">
            <a:xfrm>
              <a:off x="192" y="1371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0" name="Line 44"/>
            <p:cNvSpPr>
              <a:spLocks noChangeShapeType="1"/>
            </p:cNvSpPr>
            <p:nvPr/>
          </p:nvSpPr>
          <p:spPr bwMode="auto">
            <a:xfrm>
              <a:off x="192" y="1620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1" name="Line 45"/>
            <p:cNvSpPr>
              <a:spLocks noChangeShapeType="1"/>
            </p:cNvSpPr>
            <p:nvPr/>
          </p:nvSpPr>
          <p:spPr bwMode="auto">
            <a:xfrm>
              <a:off x="192" y="1869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2" name="Line 46"/>
            <p:cNvSpPr>
              <a:spLocks noChangeShapeType="1"/>
            </p:cNvSpPr>
            <p:nvPr/>
          </p:nvSpPr>
          <p:spPr bwMode="auto">
            <a:xfrm>
              <a:off x="192" y="2118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3" name="Line 47"/>
            <p:cNvSpPr>
              <a:spLocks noChangeShapeType="1"/>
            </p:cNvSpPr>
            <p:nvPr/>
          </p:nvSpPr>
          <p:spPr bwMode="auto">
            <a:xfrm>
              <a:off x="192" y="2367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4" name="Line 48"/>
            <p:cNvSpPr>
              <a:spLocks noChangeShapeType="1"/>
            </p:cNvSpPr>
            <p:nvPr/>
          </p:nvSpPr>
          <p:spPr bwMode="auto">
            <a:xfrm>
              <a:off x="192" y="2616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5" name="Line 49"/>
            <p:cNvSpPr>
              <a:spLocks noChangeShapeType="1"/>
            </p:cNvSpPr>
            <p:nvPr/>
          </p:nvSpPr>
          <p:spPr bwMode="auto">
            <a:xfrm>
              <a:off x="192" y="2865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6" name="Line 50"/>
            <p:cNvSpPr>
              <a:spLocks noChangeShapeType="1"/>
            </p:cNvSpPr>
            <p:nvPr/>
          </p:nvSpPr>
          <p:spPr bwMode="auto">
            <a:xfrm>
              <a:off x="192" y="311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7" name="Line 51"/>
            <p:cNvSpPr>
              <a:spLocks noChangeShapeType="1"/>
            </p:cNvSpPr>
            <p:nvPr/>
          </p:nvSpPr>
          <p:spPr bwMode="auto">
            <a:xfrm>
              <a:off x="192" y="3612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8" name="Line 52"/>
            <p:cNvSpPr>
              <a:spLocks noChangeShapeType="1"/>
            </p:cNvSpPr>
            <p:nvPr/>
          </p:nvSpPr>
          <p:spPr bwMode="auto">
            <a:xfrm>
              <a:off x="192" y="624"/>
              <a:ext cx="0" cy="29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09" name="Line 53"/>
            <p:cNvSpPr>
              <a:spLocks noChangeShapeType="1"/>
            </p:cNvSpPr>
            <p:nvPr/>
          </p:nvSpPr>
          <p:spPr bwMode="auto">
            <a:xfrm>
              <a:off x="2000" y="624"/>
              <a:ext cx="0" cy="2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10" name="Line 54"/>
            <p:cNvSpPr>
              <a:spLocks noChangeShapeType="1"/>
            </p:cNvSpPr>
            <p:nvPr/>
          </p:nvSpPr>
          <p:spPr bwMode="auto">
            <a:xfrm>
              <a:off x="3808" y="624"/>
              <a:ext cx="0" cy="2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11" name="Line 55"/>
            <p:cNvSpPr>
              <a:spLocks noChangeShapeType="1"/>
            </p:cNvSpPr>
            <p:nvPr/>
          </p:nvSpPr>
          <p:spPr bwMode="auto">
            <a:xfrm>
              <a:off x="5616" y="624"/>
              <a:ext cx="0" cy="29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38712" name="Line 56"/>
            <p:cNvSpPr>
              <a:spLocks noChangeShapeType="1"/>
            </p:cNvSpPr>
            <p:nvPr/>
          </p:nvSpPr>
          <p:spPr bwMode="auto">
            <a:xfrm>
              <a:off x="192" y="3363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Determinar Area De Contacto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mtClean="0"/>
              <a:t>Como se comunican inicialmente.</a:t>
            </a:r>
          </a:p>
          <a:p>
            <a:pPr marL="609600" indent="-609600" eaLnBrk="1" hangingPunct="1">
              <a:defRPr/>
            </a:pPr>
            <a:r>
              <a:rPr lang="es-ES_tradnl" smtClean="0"/>
              <a:t>3 areas de contacto: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Pensamientos.“Yo pienso”, “¿qué crees?”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Sentimientos. “Está bonito”, “me gusta” </a:t>
            </a:r>
            <a:r>
              <a:rPr lang="es-ES_tradnl" smtClean="0">
                <a:latin typeface="Wingdings" pitchFamily="2" charset="2"/>
              </a:rPr>
              <a:t>J</a:t>
            </a:r>
            <a:r>
              <a:rPr lang="es-ES_tradnl" smtClean="0"/>
              <a:t>.</a:t>
            </a:r>
          </a:p>
          <a:p>
            <a:pPr marL="990600" lvl="1" indent="-533400" eaLnBrk="1" hangingPunct="1">
              <a:defRPr/>
            </a:pPr>
            <a:r>
              <a:rPr lang="es-ES_tradnl" smtClean="0"/>
              <a:t>Acciones.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Inacción. Se queda callado.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Reacción. Actuar o sobre actuar.</a:t>
            </a:r>
          </a:p>
        </p:txBody>
      </p:sp>
      <p:grpSp>
        <p:nvGrpSpPr>
          <p:cNvPr id="72708" name="Group 5"/>
          <p:cNvGrpSpPr>
            <a:grpSpLocks/>
          </p:cNvGrpSpPr>
          <p:nvPr/>
        </p:nvGrpSpPr>
        <p:grpSpPr bwMode="auto">
          <a:xfrm>
            <a:off x="533400" y="4267200"/>
            <a:ext cx="8077200" cy="2370138"/>
            <a:chOff x="336" y="1675"/>
            <a:chExt cx="5088" cy="1493"/>
          </a:xfrm>
        </p:grpSpPr>
        <p:sp>
          <p:nvSpPr>
            <p:cNvPr id="888838" name="Line 6"/>
            <p:cNvSpPr>
              <a:spLocks noChangeShapeType="1"/>
            </p:cNvSpPr>
            <p:nvPr/>
          </p:nvSpPr>
          <p:spPr bwMode="auto">
            <a:xfrm>
              <a:off x="2688" y="168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88839" name="Line 7"/>
            <p:cNvSpPr>
              <a:spLocks noChangeShapeType="1"/>
            </p:cNvSpPr>
            <p:nvPr/>
          </p:nvSpPr>
          <p:spPr bwMode="auto">
            <a:xfrm>
              <a:off x="1488" y="2352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2715" name="Text Box 8"/>
            <p:cNvSpPr txBox="1">
              <a:spLocks noChangeArrowheads="1"/>
            </p:cNvSpPr>
            <p:nvPr/>
          </p:nvSpPr>
          <p:spPr bwMode="auto">
            <a:xfrm>
              <a:off x="2798" y="1675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>
                  <a:effectLst/>
                </a:rPr>
                <a:t>Activo</a:t>
              </a:r>
            </a:p>
          </p:txBody>
        </p:sp>
        <p:sp>
          <p:nvSpPr>
            <p:cNvPr id="72716" name="Text Box 9"/>
            <p:cNvSpPr txBox="1">
              <a:spLocks noChangeArrowheads="1"/>
            </p:cNvSpPr>
            <p:nvPr/>
          </p:nvSpPr>
          <p:spPr bwMode="auto">
            <a:xfrm>
              <a:off x="2894" y="2880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>
                  <a:effectLst/>
                </a:rPr>
                <a:t>Pasivo</a:t>
              </a:r>
            </a:p>
          </p:txBody>
        </p:sp>
        <p:sp>
          <p:nvSpPr>
            <p:cNvPr id="72717" name="Text Box 10"/>
            <p:cNvSpPr txBox="1">
              <a:spLocks noChangeArrowheads="1"/>
            </p:cNvSpPr>
            <p:nvPr/>
          </p:nvSpPr>
          <p:spPr bwMode="auto">
            <a:xfrm>
              <a:off x="4128" y="220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>
                  <a:effectLst/>
                </a:rPr>
                <a:t>Alejamiento</a:t>
              </a:r>
            </a:p>
          </p:txBody>
        </p:sp>
        <p:sp>
          <p:nvSpPr>
            <p:cNvPr id="72718" name="Text Box 11"/>
            <p:cNvSpPr txBox="1">
              <a:spLocks noChangeArrowheads="1"/>
            </p:cNvSpPr>
            <p:nvPr/>
          </p:nvSpPr>
          <p:spPr bwMode="auto">
            <a:xfrm>
              <a:off x="336" y="206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>
                  <a:effectLst/>
                </a:rPr>
                <a:t>Acercamiento</a:t>
              </a:r>
            </a:p>
          </p:txBody>
        </p:sp>
      </p:grpSp>
      <p:sp>
        <p:nvSpPr>
          <p:cNvPr id="72709" name="Text Box 12"/>
          <p:cNvSpPr txBox="1">
            <a:spLocks noChangeArrowheads="1"/>
          </p:cNvSpPr>
          <p:nvPr/>
        </p:nvSpPr>
        <p:spPr bwMode="auto">
          <a:xfrm rot="1535208">
            <a:off x="5410200" y="4359275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Pensamientos</a:t>
            </a: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 rot="-1038290">
            <a:off x="2497138" y="4343400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Emociones</a:t>
            </a:r>
          </a:p>
        </p:txBody>
      </p:sp>
      <p:sp>
        <p:nvSpPr>
          <p:cNvPr id="72711" name="Text Box 14"/>
          <p:cNvSpPr txBox="1">
            <a:spLocks noChangeArrowheads="1"/>
          </p:cNvSpPr>
          <p:nvPr/>
        </p:nvSpPr>
        <p:spPr bwMode="auto">
          <a:xfrm rot="1286071">
            <a:off x="2667000" y="57150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Reacción</a:t>
            </a:r>
          </a:p>
        </p:txBody>
      </p:sp>
      <p:sp>
        <p:nvSpPr>
          <p:cNvPr id="72712" name="Text Box 15"/>
          <p:cNvSpPr txBox="1">
            <a:spLocks noChangeArrowheads="1"/>
          </p:cNvSpPr>
          <p:nvPr/>
        </p:nvSpPr>
        <p:spPr bwMode="auto">
          <a:xfrm rot="-1038290">
            <a:off x="5486400" y="57150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Inacción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Tipos de Personalidad</a:t>
            </a:r>
          </a:p>
        </p:txBody>
      </p:sp>
      <p:sp>
        <p:nvSpPr>
          <p:cNvPr id="889861" name="Line 5"/>
          <p:cNvSpPr>
            <a:spLocks noChangeShapeType="1"/>
          </p:cNvSpPr>
          <p:nvPr/>
        </p:nvSpPr>
        <p:spPr bwMode="auto">
          <a:xfrm>
            <a:off x="4267200" y="1524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9862" name="Line 6"/>
          <p:cNvSpPr>
            <a:spLocks noChangeShapeType="1"/>
          </p:cNvSpPr>
          <p:nvPr/>
        </p:nvSpPr>
        <p:spPr bwMode="auto">
          <a:xfrm flipV="1">
            <a:off x="533400" y="3429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 rot="-2671399">
            <a:off x="1676400" y="1905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Emotivos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 rot="2894427">
            <a:off x="1333500" y="47625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Originales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 rot="2429859">
            <a:off x="5105400" y="1676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Pensadores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 rot="-2878347">
            <a:off x="5067300" y="43053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Tranquilos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 rot="-5330929">
            <a:off x="5905500" y="3124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Persistentes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 rot="-1955601">
            <a:off x="2590800" y="3581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Promotores</a:t>
            </a:r>
          </a:p>
        </p:txBody>
      </p:sp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3657600" y="9906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FF0000"/>
                </a:solidFill>
                <a:effectLst/>
              </a:rPr>
              <a:t>Activo</a:t>
            </a: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3581400" y="58674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FF0000"/>
                </a:solidFill>
                <a:effectLst/>
              </a:rPr>
              <a:t>Pasivo</a:t>
            </a: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>
            <a:off x="73152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FF0000"/>
                </a:solidFill>
                <a:effectLst/>
              </a:rPr>
              <a:t>Alejamiento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FF0000"/>
                </a:solidFill>
                <a:effectLst/>
              </a:rPr>
              <a:t>Acercamiento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Pensador</a:t>
            </a:r>
            <a:r>
              <a:rPr lang="en-US" smtClean="0"/>
              <a:t> </a:t>
            </a:r>
            <a:r>
              <a:rPr lang="en-US" sz="4000" smtClean="0"/>
              <a:t>(Workaholics)</a:t>
            </a:r>
            <a:endParaRPr lang="es-ES_tradnl" sz="4000" smtClean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Área de contacto: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Mi nombre es... Donde quiere que me siente?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Hola, mi nombre es ... como te llamas? A que te dedicas?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Fuerza de carácter, cualidades: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Lógicos, responsables, organizados.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25% población USA.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25% mujeres, 75% hombres.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Expresión: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Líneas expresión en frente, se rasca la cabeza.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Visten muy bien según ocasión, nítidos, odian desorden.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Oficina /hogar organizados /ordenados, muestran títulos.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Habilidades: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Capta hechos, los ordena y sintetiza rápidamente.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Pensador</a:t>
            </a:r>
            <a:r>
              <a:rPr lang="en-US" smtClean="0"/>
              <a:t> </a:t>
            </a:r>
            <a:r>
              <a:rPr lang="en-US" sz="4000" smtClean="0"/>
              <a:t>(Workaholics)</a:t>
            </a:r>
            <a:endParaRPr lang="es-ES_tradnl" sz="4000" smtClean="0"/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Percepción y modo de contacto: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Piensa y pone en orden sus ideas.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Nivel 1 computador / informativo.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Nivel 2 Emocionador/ emotivo, confortador/confortador.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Nivel 3 director/directivo.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Necesidades psicológicas: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Reconozcan el pensamiento y logros.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Reconozcan lo responsable que es y duro que trabaja.</a:t>
            </a:r>
            <a:endParaRPr lang="en-US" sz="2000" smtClean="0"/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“Buen trabajo</a:t>
            </a:r>
            <a:r>
              <a:rPr lang="es-ES_tradnl" sz="2000" smtClean="0"/>
              <a:t>“</a:t>
            </a:r>
            <a:r>
              <a:rPr lang="en-US" sz="2000" smtClean="0"/>
              <a:t>,</a:t>
            </a:r>
            <a:r>
              <a:rPr lang="es-ES_tradnl" sz="2000" smtClean="0"/>
              <a:t> “</a:t>
            </a:r>
            <a:r>
              <a:rPr lang="en-US" sz="2000" smtClean="0"/>
              <a:t>Buena idea</a:t>
            </a:r>
            <a:r>
              <a:rPr lang="es-ES_tradnl" sz="2000" smtClean="0"/>
              <a:t>“</a:t>
            </a:r>
            <a:r>
              <a:rPr lang="en-US" sz="2000" smtClean="0"/>
              <a:t>,</a:t>
            </a:r>
            <a:r>
              <a:rPr lang="es-ES_tradnl" sz="2000" smtClean="0"/>
              <a:t> “</a:t>
            </a:r>
            <a:r>
              <a:rPr lang="en-US" sz="2000" smtClean="0"/>
              <a:t>Muy bien hecho.</a:t>
            </a:r>
            <a:r>
              <a:rPr lang="es-ES_tradnl" sz="2000" smtClean="0"/>
              <a:t>"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Necesita saber plazos </a:t>
            </a:r>
            <a:r>
              <a:rPr lang="en-US" sz="2000" smtClean="0"/>
              <a:t>y estructura </a:t>
            </a:r>
            <a:r>
              <a:rPr lang="es-ES_tradnl" sz="2000" smtClean="0"/>
              <a:t>de tiempo.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Secuencia de conflicto: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Perfeccionista.</a:t>
            </a:r>
            <a:r>
              <a:rPr lang="en-US" sz="2000" smtClean="0"/>
              <a:t> No delega bien.</a:t>
            </a:r>
            <a:endParaRPr lang="es-ES_tradnl" sz="2000" smtClean="0"/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Perseguidor.</a:t>
            </a:r>
            <a:r>
              <a:rPr lang="en-US" sz="2000" smtClean="0"/>
              <a:t> </a:t>
            </a:r>
            <a:r>
              <a:rPr lang="es-ES_tradnl" sz="2000" smtClean="0"/>
              <a:t>Frustrad</a:t>
            </a:r>
            <a:r>
              <a:rPr lang="en-US" sz="2000" smtClean="0"/>
              <a:t>o</a:t>
            </a:r>
            <a:r>
              <a:rPr lang="es-ES_tradnl" sz="2000" smtClean="0"/>
              <a:t> </a:t>
            </a:r>
            <a:r>
              <a:rPr lang="en-US" sz="2000" smtClean="0"/>
              <a:t>con los que “no piensan claramente”</a:t>
            </a:r>
            <a:r>
              <a:rPr lang="es-ES_tradnl" sz="2000" smtClean="0"/>
              <a:t> </a:t>
            </a:r>
            <a:r>
              <a:rPr lang="en-US" sz="2000" smtClean="0"/>
              <a:t>Sobrecontrola con criticas por dinero, </a:t>
            </a:r>
            <a:r>
              <a:rPr lang="es-ES_tradnl" sz="2000" smtClean="0"/>
              <a:t>orde</a:t>
            </a:r>
            <a:r>
              <a:rPr lang="en-US" sz="2000" smtClean="0"/>
              <a:t>n</a:t>
            </a:r>
            <a:r>
              <a:rPr lang="es-ES_tradnl" sz="2000" smtClean="0"/>
              <a:t>, </a:t>
            </a:r>
            <a:r>
              <a:rPr lang="en-US" sz="2000" smtClean="0"/>
              <a:t>justicia </a:t>
            </a:r>
            <a:r>
              <a:rPr lang="es-ES_tradnl" sz="2000" smtClean="0"/>
              <a:t>o cla</a:t>
            </a:r>
            <a:r>
              <a:rPr lang="en-US" sz="2000" smtClean="0"/>
              <a:t>ridad</a:t>
            </a:r>
            <a:r>
              <a:rPr lang="es-ES_tradnl" sz="2000" smtClean="0"/>
              <a:t> (</a:t>
            </a:r>
            <a:r>
              <a:rPr lang="en-US" sz="2000" smtClean="0"/>
              <a:t>Yo</a:t>
            </a:r>
            <a:r>
              <a:rPr lang="es-ES_tradnl" sz="2000" smtClean="0"/>
              <a:t> OK</a:t>
            </a:r>
            <a:r>
              <a:rPr lang="en-US" sz="2000" smtClean="0"/>
              <a:t>  Tu No</a:t>
            </a:r>
            <a:r>
              <a:rPr lang="es-ES_tradnl" sz="2000" smtClean="0"/>
              <a:t> OK)</a:t>
            </a:r>
            <a:r>
              <a:rPr lang="en-US" sz="2000" smtClean="0"/>
              <a:t>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Rechaza a los demás: “No pueden ni pensar.”</a:t>
            </a:r>
            <a:endParaRPr lang="es-ES_tradnl" sz="200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Pensador</a:t>
            </a:r>
            <a:r>
              <a:rPr lang="en-US" smtClean="0"/>
              <a:t> </a:t>
            </a:r>
            <a:r>
              <a:rPr lang="en-US" sz="4000" smtClean="0"/>
              <a:t>(Workaholics)</a:t>
            </a:r>
            <a:endParaRPr lang="es-ES_tradnl" sz="4000" smtClean="0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Estilo Gerencial</a:t>
            </a:r>
            <a:r>
              <a:rPr lang="es-ES_tradnl" smtClean="0"/>
              <a:t>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Democrático.</a:t>
            </a:r>
            <a:endParaRPr lang="es-ES_tradnl" smtClean="0"/>
          </a:p>
          <a:p>
            <a:pPr marL="609600" indent="-609600" eaLnBrk="1" hangingPunct="1">
              <a:defRPr/>
            </a:pPr>
            <a:r>
              <a:rPr lang="en-US" smtClean="0"/>
              <a:t>Ejemplos</a:t>
            </a:r>
            <a:r>
              <a:rPr lang="es-ES_tradnl" smtClean="0"/>
              <a:t>: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Mr. Spock</a:t>
            </a:r>
            <a:r>
              <a:rPr lang="en-US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Des Cartes</a:t>
            </a:r>
            <a:r>
              <a:rPr lang="en-US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Jonathan Hart</a:t>
            </a:r>
            <a:r>
              <a:rPr lang="en-US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mtClean="0"/>
              <a:t>Joan Crawford</a:t>
            </a:r>
            <a:r>
              <a:rPr lang="en-US" smtClean="0"/>
              <a:t>.</a:t>
            </a:r>
          </a:p>
        </p:txBody>
      </p:sp>
      <p:pic>
        <p:nvPicPr>
          <p:cNvPr id="76804" name="Picture 4" descr="C:\Documents and Settings\fmarcillo\Mis documentos\Download\RRHH\Imagenes\sp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663" y="3276600"/>
            <a:ext cx="2319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C:\Documents and Settings\fmarcillo\Mis documentos\Download\RRHH\Imagenes\jo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59200"/>
            <a:ext cx="24606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C:\Documents and Settings\fmarcillo\Mis documentos\Download\RRHH\Imagenes\hart_couple.jpg"/>
          <p:cNvPicPr>
            <a:picLocks noChangeAspect="1" noChangeArrowheads="1"/>
          </p:cNvPicPr>
          <p:nvPr/>
        </p:nvPicPr>
        <p:blipFill>
          <a:blip r:embed="rId4"/>
          <a:srcRect l="34483"/>
          <a:stretch>
            <a:fillRect/>
          </a:stretch>
        </p:blipFill>
        <p:spPr bwMode="auto">
          <a:xfrm>
            <a:off x="7467600" y="1066800"/>
            <a:ext cx="1447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 descr="C:\Documents and Settings\fmarcillo\Mis documentos\Download\RRHH\Imagenes\descart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038600"/>
            <a:ext cx="205263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Emotivos</a:t>
            </a:r>
            <a:r>
              <a:rPr lang="en-US" smtClean="0"/>
              <a:t> </a:t>
            </a:r>
            <a:r>
              <a:rPr lang="en-US" sz="4000" smtClean="0"/>
              <a:t>(Reactors)</a:t>
            </a:r>
            <a:endParaRPr lang="es-ES_tradnl" sz="4000" smtClean="0"/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Área de contacto: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Muestran primero sus sentimientos.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Wow! Me alegro de estar aquí, la estoy pasando muy bien.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Fuerza de carácter, cualidades: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Gente compasiva que puede sentir, cálidos.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30% población USA.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75% mujeres, 25% hombres.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Expresión: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Líneas sobre los ojos</a:t>
            </a:r>
            <a:r>
              <a:rPr lang="en-US" sz="2400" smtClean="0"/>
              <a:t> como media luna</a:t>
            </a:r>
            <a:r>
              <a:rPr lang="es-ES_tradnl" sz="2400" smtClean="0"/>
              <a:t>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Usan mucho maquillaje y arreglan mucho, visten para otros, buena combinación colores, armonioso, acicalados.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Oficina /hogar cálido, muy cómodo, flores, acogedor, color suave, música relajante.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Habilidades: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Alimentar, criar niños, fuerza en querer a la gente, buenos para armonía</a:t>
            </a:r>
            <a:r>
              <a:rPr lang="en-US" sz="2400" smtClean="0"/>
              <a:t>, vompasión, cálidos</a:t>
            </a:r>
            <a:r>
              <a:rPr lang="es-ES_tradnl" sz="2400" smtClean="0"/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Emotivos</a:t>
            </a:r>
            <a:r>
              <a:rPr lang="en-US" smtClean="0"/>
              <a:t> </a:t>
            </a:r>
            <a:r>
              <a:rPr lang="en-US" sz="4000" smtClean="0"/>
              <a:t>(Reactors)</a:t>
            </a:r>
            <a:endParaRPr lang="es-ES_tradnl" sz="4000" smtClean="0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800" smtClean="0"/>
              <a:t>Percepción y modo de contacto: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Siente y percibe a otros basados en sus sentimientos.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1 confortador/confortador, Emocionador/ emotivo.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2 computador / informativo.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3 director/directivo.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Necesidades psicológicas: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Reconocido como persona</a:t>
            </a:r>
            <a:r>
              <a:rPr lang="en-US" sz="2000" smtClean="0"/>
              <a:t>: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r>
              <a:rPr lang="es-ES_tradnl" sz="2000" smtClean="0"/>
              <a:t>Lo quieran por lo que es y no por lo que tiene o hace.</a:t>
            </a:r>
            <a:endParaRPr lang="en-US" sz="2000" smtClean="0"/>
          </a:p>
          <a:p>
            <a:pPr marL="1371600" lvl="2" indent="-457200" eaLnBrk="1" hangingPunct="1">
              <a:defRPr/>
            </a:pPr>
            <a:r>
              <a:rPr lang="en-US" sz="2000" smtClean="0"/>
              <a:t>“Te aprecio mucho.”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r>
              <a:rPr lang="es-ES_tradnl" sz="2000" smtClean="0"/>
              <a:t>Que escuchen sus sentimientos</a:t>
            </a:r>
            <a:r>
              <a:rPr lang="en-US" sz="2000" smtClean="0"/>
              <a:t> y los mimen.</a:t>
            </a:r>
            <a:endParaRPr lang="es-ES_tradnl" sz="2000" smtClean="0"/>
          </a:p>
          <a:p>
            <a:pPr marL="609600" indent="-609600" eaLnBrk="1" hangingPunct="1">
              <a:defRPr/>
            </a:pPr>
            <a:r>
              <a:rPr lang="es-ES_tradnl" sz="2800" smtClean="0"/>
              <a:t>Secuencia de conflicto: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Complaciente</a:t>
            </a:r>
            <a:r>
              <a:rPr lang="en-US" sz="2000" smtClean="0"/>
              <a:t>, en intento de ser querido o aceptado</a:t>
            </a:r>
            <a:r>
              <a:rPr lang="es-ES_tradnl" sz="2000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Victima</a:t>
            </a:r>
            <a:r>
              <a:rPr lang="en-US" sz="2000" smtClean="0"/>
              <a:t>: Siente confundido</a:t>
            </a:r>
            <a:r>
              <a:rPr lang="es-ES_tradnl" sz="2000" smtClean="0"/>
              <a:t>, </a:t>
            </a:r>
            <a:r>
              <a:rPr lang="en-US" sz="2000" smtClean="0"/>
              <a:t>comete errores o invita a lacritica</a:t>
            </a:r>
            <a:r>
              <a:rPr lang="es-ES_tradnl" sz="2000" smtClean="0"/>
              <a:t> (</a:t>
            </a:r>
            <a:r>
              <a:rPr lang="en-US" sz="2000" smtClean="0"/>
              <a:t>Yo No </a:t>
            </a:r>
            <a:r>
              <a:rPr lang="es-ES_tradnl" sz="2000" smtClean="0"/>
              <a:t>OK</a:t>
            </a:r>
            <a:r>
              <a:rPr lang="en-US" sz="2000" smtClean="0"/>
              <a:t> / Tu </a:t>
            </a:r>
            <a:r>
              <a:rPr lang="es-ES_tradnl" sz="2000" smtClean="0"/>
              <a:t>OK)</a:t>
            </a:r>
            <a:r>
              <a:rPr lang="en-US" sz="2000" smtClean="0"/>
              <a:t>.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Es Rechazado: No me sentí querido.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endParaRPr lang="es-ES_tradnl" sz="200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 descr="C:\Documents and Settings\fmarcillo\Mis documentos\Download\RRHH\Imagenes\C3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14800"/>
            <a:ext cx="227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7" descr="C:\Documents and Settings\fmarcillo\Mis documentos\Download\RRHH\Imagenes\lassi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05200"/>
            <a:ext cx="19812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Emotivos</a:t>
            </a:r>
            <a:r>
              <a:rPr lang="en-US" smtClean="0"/>
              <a:t> </a:t>
            </a:r>
            <a:r>
              <a:rPr lang="en-US" sz="4000" smtClean="0"/>
              <a:t>(Reactors)</a:t>
            </a:r>
            <a:endParaRPr lang="es-ES_tradnl" sz="4000" smtClean="0"/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Estilo Gerencial</a:t>
            </a:r>
            <a:r>
              <a:rPr lang="es-ES_tradnl" smtClean="0"/>
              <a:t>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Benevolente.</a:t>
            </a:r>
            <a:endParaRPr lang="es-ES_tradnl" smtClean="0"/>
          </a:p>
          <a:p>
            <a:pPr marL="609600" indent="-609600" eaLnBrk="1" hangingPunct="1">
              <a:defRPr/>
            </a:pPr>
            <a:r>
              <a:rPr lang="en-US" smtClean="0"/>
              <a:t>Ejemplos</a:t>
            </a:r>
            <a:r>
              <a:rPr lang="es-ES_tradnl" smtClean="0"/>
              <a:t>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E.T.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Jennifer Hart.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Dr. "Bones" McCoy.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C3PO.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Lassie.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Barney.</a:t>
            </a:r>
            <a:endParaRPr lang="es-ES_tradnl" smtClean="0"/>
          </a:p>
        </p:txBody>
      </p:sp>
      <p:pic>
        <p:nvPicPr>
          <p:cNvPr id="79878" name="Picture 4" descr="C:\Documents and Settings\fmarcillo\Mis documentos\Download\RRHH\Imagenes\hart_couple.jpg"/>
          <p:cNvPicPr>
            <a:picLocks noChangeAspect="1" noChangeArrowheads="1"/>
          </p:cNvPicPr>
          <p:nvPr/>
        </p:nvPicPr>
        <p:blipFill>
          <a:blip r:embed="rId4"/>
          <a:srcRect r="48000"/>
          <a:stretch>
            <a:fillRect/>
          </a:stretch>
        </p:blipFill>
        <p:spPr bwMode="auto">
          <a:xfrm>
            <a:off x="5638800" y="5175250"/>
            <a:ext cx="9906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5" descr="C:\Documents and Settings\fmarcillo\Mis documentos\Download\RRHH\Imagenes\et-1.jpg"/>
          <p:cNvPicPr>
            <a:picLocks noChangeAspect="1" noChangeArrowheads="1"/>
          </p:cNvPicPr>
          <p:nvPr/>
        </p:nvPicPr>
        <p:blipFill>
          <a:blip r:embed="rId5"/>
          <a:srcRect l="31708"/>
          <a:stretch>
            <a:fillRect/>
          </a:stretch>
        </p:blipFill>
        <p:spPr bwMode="auto">
          <a:xfrm>
            <a:off x="7010400" y="4578350"/>
            <a:ext cx="21336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6" descr="C:\Documents and Settings\fmarcillo\Mis documentos\Download\RRHH\Imagenes\B-mcco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33400"/>
            <a:ext cx="2233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 descr="C:\Documents and Settings\fmarcillo\Mis documentos\Download\RRHH\Imagenes\barne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609600"/>
            <a:ext cx="3048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Persistentes</a:t>
            </a:r>
            <a:r>
              <a:rPr lang="en-US" smtClean="0"/>
              <a:t> </a:t>
            </a:r>
            <a:r>
              <a:rPr lang="en-US" sz="4000" smtClean="0"/>
              <a:t>(Persisters)</a:t>
            </a:r>
            <a:endParaRPr lang="es-ES_tradnl" sz="4000" smtClean="0"/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Área de contacto: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Muestran primero sus pensamientos.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Una vez que alguien inicia la conversación ellos responden con pensamiento.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Fuerza de carácter, cualidades: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Dedicados, comprometidos, gustan conversar uno a uno.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10% población USA.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25% mujeres, 75% hombres.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Expresión: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Mirada muy penetrante, líneas en centro de frente.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Visten conservadoramente,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Muebles antiguos, decoración oriental, colecciones.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Habilidades: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Formula opiniones, juicios de valores.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Persistentes</a:t>
            </a:r>
            <a:r>
              <a:rPr lang="en-US" smtClean="0"/>
              <a:t> </a:t>
            </a:r>
            <a:r>
              <a:rPr lang="en-US" sz="4000" smtClean="0"/>
              <a:t>(Persisters)</a:t>
            </a:r>
            <a:endParaRPr lang="es-ES_tradnl" sz="4000" smtClean="0"/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800" smtClean="0"/>
              <a:t>Percepción y modo de contacto: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Primero juzga y luego califica</a:t>
            </a:r>
            <a:r>
              <a:rPr lang="en-US" sz="2000" smtClean="0"/>
              <a:t> y opina</a:t>
            </a:r>
            <a:r>
              <a:rPr lang="es-ES_tradnl" sz="2000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1 Computador.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2 Confortador / Emotivo.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3 Director.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Necesidades psicológicas: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Reconocido por sus convicciones</a:t>
            </a:r>
            <a:r>
              <a:rPr lang="en-US" sz="2000" smtClean="0"/>
              <a:t> y creencias</a:t>
            </a:r>
            <a:r>
              <a:rPr lang="es-ES_tradnl" sz="2000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Que se escuche sus opiniones y reconozca sus logros</a:t>
            </a:r>
            <a:r>
              <a:rPr lang="en-US" sz="2000" smtClean="0"/>
              <a:t> y trabajo</a:t>
            </a:r>
            <a:r>
              <a:rPr lang="es-ES_tradnl" sz="2000" smtClean="0"/>
              <a:t>.</a:t>
            </a:r>
            <a:endParaRPr lang="en-US" sz="2000" smtClean="0"/>
          </a:p>
          <a:p>
            <a:pPr marL="1371600" lvl="2" indent="-457200" eaLnBrk="1" hangingPunct="1">
              <a:defRPr/>
            </a:pPr>
            <a:r>
              <a:rPr lang="es-ES_tradnl" sz="2000" smtClean="0"/>
              <a:t>“</a:t>
            </a:r>
            <a:r>
              <a:rPr lang="en-US" sz="2000" smtClean="0"/>
              <a:t>A</a:t>
            </a:r>
            <a:r>
              <a:rPr lang="es-ES_tradnl" sz="2000" smtClean="0"/>
              <a:t>dmir</a:t>
            </a:r>
            <a:r>
              <a:rPr lang="en-US" sz="2000" smtClean="0"/>
              <a:t>o eso de tí</a:t>
            </a:r>
            <a:r>
              <a:rPr lang="es-ES_tradnl" sz="2000" smtClean="0"/>
              <a:t>“</a:t>
            </a:r>
            <a:r>
              <a:rPr lang="en-US" sz="2000" smtClean="0"/>
              <a:t>,</a:t>
            </a:r>
            <a:r>
              <a:rPr lang="es-ES_tradnl" sz="2000" smtClean="0"/>
              <a:t> “</a:t>
            </a:r>
            <a:r>
              <a:rPr lang="en-US" sz="2000" smtClean="0"/>
              <a:t>Valoro tu opinión</a:t>
            </a:r>
            <a:r>
              <a:rPr lang="es-ES_tradnl" sz="2000" smtClean="0"/>
              <a:t>“</a:t>
            </a:r>
            <a:r>
              <a:rPr lang="en-US" sz="2000" smtClean="0"/>
              <a:t>,</a:t>
            </a:r>
            <a:r>
              <a:rPr lang="es-ES_tradnl" sz="2000" smtClean="0"/>
              <a:t> “</a:t>
            </a:r>
            <a:r>
              <a:rPr lang="en-US" sz="2000" smtClean="0"/>
              <a:t>Excelente trabajo.</a:t>
            </a:r>
            <a:r>
              <a:rPr lang="es-ES_tradnl" sz="2000" smtClean="0"/>
              <a:t>"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Secuencia de conflicto: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Perfeccionista subrayando los defectos</a:t>
            </a:r>
            <a:r>
              <a:rPr lang="en-US" sz="2000" smtClean="0"/>
              <a:t>: Espera que otros sean perfectos, enfoca en lo que está malo y no que está bien</a:t>
            </a:r>
            <a:r>
              <a:rPr lang="es-ES_tradnl" sz="2000" smtClean="0"/>
              <a:t>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Perseguidor</a:t>
            </a:r>
            <a:r>
              <a:rPr lang="en-US" sz="2000" smtClean="0"/>
              <a:t>: F</a:t>
            </a:r>
            <a:r>
              <a:rPr lang="es-ES_tradnl" sz="2000" smtClean="0"/>
              <a:t>rustra </a:t>
            </a:r>
            <a:r>
              <a:rPr lang="en-US" sz="2000" smtClean="0"/>
              <a:t>con los no comparten creencias</a:t>
            </a:r>
            <a:r>
              <a:rPr lang="es-ES_tradnl" sz="2000" smtClean="0"/>
              <a:t>. </a:t>
            </a:r>
            <a:r>
              <a:rPr lang="en-US" sz="2000" smtClean="0"/>
              <a:t>Sermonean</a:t>
            </a:r>
            <a:r>
              <a:rPr lang="es-ES_tradnl" sz="2000" smtClean="0"/>
              <a:t> o</a:t>
            </a:r>
            <a:r>
              <a:rPr lang="en-US" sz="2000" smtClean="0"/>
              <a:t> hacen cruzadas</a:t>
            </a:r>
            <a:r>
              <a:rPr lang="es-ES_tradnl" sz="2000" smtClean="0"/>
              <a:t>. </a:t>
            </a:r>
            <a:r>
              <a:rPr lang="en-US" sz="2000" smtClean="0"/>
              <a:t>Estirados y desconfiados</a:t>
            </a:r>
            <a:r>
              <a:rPr lang="es-ES_tradnl" sz="2000" smtClean="0"/>
              <a:t> (</a:t>
            </a:r>
            <a:r>
              <a:rPr lang="en-US" sz="2000" smtClean="0"/>
              <a:t>Yo</a:t>
            </a:r>
            <a:r>
              <a:rPr lang="es-ES_tradnl" sz="2000" smtClean="0"/>
              <a:t> OK</a:t>
            </a:r>
            <a:r>
              <a:rPr lang="en-US" sz="2000" smtClean="0"/>
              <a:t> / Tu No </a:t>
            </a:r>
            <a:r>
              <a:rPr lang="es-ES_tradnl" sz="2000" smtClean="0"/>
              <a:t>OK)</a:t>
            </a:r>
            <a:r>
              <a:rPr lang="en-US" sz="2000" smtClean="0"/>
              <a:t>.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r>
              <a:rPr lang="en-US" sz="2000" smtClean="0"/>
              <a:t>Batracean a otros: “No tienen perseverancia”</a:t>
            </a:r>
            <a:r>
              <a:rPr lang="es-ES_tradnl" sz="200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Éxito del Involucramiento</a:t>
            </a:r>
            <a:br>
              <a:rPr lang="es-ES_tradnl" smtClean="0"/>
            </a:br>
            <a:r>
              <a:rPr lang="es-ES_tradnl" smtClean="0"/>
              <a:t>del Personal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7724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b="1" smtClean="0"/>
              <a:t>Depende del traslado de:</a:t>
            </a:r>
          </a:p>
          <a:p>
            <a:pPr eaLnBrk="1" hangingPunct="1">
              <a:defRPr/>
            </a:pPr>
            <a:r>
              <a:rPr lang="es-ES_tradnl" smtClean="0"/>
              <a:t>Poder</a:t>
            </a:r>
          </a:p>
          <a:p>
            <a:pPr eaLnBrk="1" hangingPunct="1">
              <a:defRPr/>
            </a:pPr>
            <a:r>
              <a:rPr lang="es-ES_tradnl" smtClean="0"/>
              <a:t>Recompensas</a:t>
            </a:r>
          </a:p>
          <a:p>
            <a:pPr eaLnBrk="1" hangingPunct="1">
              <a:defRPr/>
            </a:pPr>
            <a:r>
              <a:rPr lang="es-ES_tradnl" smtClean="0"/>
              <a:t>Reconocimiento</a:t>
            </a:r>
          </a:p>
          <a:p>
            <a:pPr eaLnBrk="1" hangingPunct="1">
              <a:defRPr/>
            </a:pPr>
            <a:r>
              <a:rPr lang="es-ES_tradnl" smtClean="0"/>
              <a:t>Información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s-ES_tradnl" b="1" smtClean="0"/>
              <a:t>A todos los niveles</a:t>
            </a:r>
            <a:endParaRPr lang="es-ES_tradnl" smtClean="0"/>
          </a:p>
        </p:txBody>
      </p:sp>
      <p:pic>
        <p:nvPicPr>
          <p:cNvPr id="19460" name="Picture 4" descr="C:\Documents and Settings\fmarcillo\Mis documentos\Download\Espol\RRHH\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94138"/>
            <a:ext cx="42672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8" descr="C:\Documents and Settings\fmarcillo\Mis documentos\Download\RRHH\Imagenes\archiebun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56038"/>
            <a:ext cx="277336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7" descr="C:\Documents and Settings\fmarcillo\Mis documentos\Download\RRHH\Imagenes\superman-poste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650" y="1981200"/>
            <a:ext cx="19113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6" descr="C:\Documents and Settings\fmarcillo\Mis documentos\Download\RRHH\Imagenes\florence_Nightinga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975" y="3733800"/>
            <a:ext cx="2486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Persistentes</a:t>
            </a:r>
            <a:r>
              <a:rPr lang="en-US" smtClean="0"/>
              <a:t> </a:t>
            </a:r>
            <a:r>
              <a:rPr lang="en-US" sz="4000" smtClean="0"/>
              <a:t>(Persisters)</a:t>
            </a:r>
            <a:endParaRPr lang="es-ES_tradnl" sz="4000" smtClean="0"/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Estilo Gerencial</a:t>
            </a:r>
            <a:r>
              <a:rPr lang="es-ES_tradnl" smtClean="0"/>
              <a:t>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Democrático.</a:t>
            </a:r>
            <a:endParaRPr lang="es-ES_tradnl" smtClean="0"/>
          </a:p>
          <a:p>
            <a:pPr marL="609600" indent="-609600" eaLnBrk="1" hangingPunct="1">
              <a:defRPr/>
            </a:pPr>
            <a:r>
              <a:rPr lang="en-US" smtClean="0"/>
              <a:t>Ejemplos</a:t>
            </a:r>
            <a:r>
              <a:rPr lang="es-ES_tradnl" smtClean="0"/>
              <a:t>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Martin Luther King.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Madre Teresa.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Madame Curie.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Superman.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Florence Nightingale.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Archie Bunker.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Eleanor Roosevelt.</a:t>
            </a:r>
            <a:endParaRPr lang="es-ES_tradnl" smtClean="0"/>
          </a:p>
        </p:txBody>
      </p:sp>
      <p:pic>
        <p:nvPicPr>
          <p:cNvPr id="82951" name="Picture 4" descr="C:\Documents and Settings\fmarcillo\Mis documentos\Download\RRHH\Imagenes\matere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184775"/>
            <a:ext cx="22098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5" descr="C:\Documents and Settings\fmarcillo\Mis documentos\Download\RRHH\Imagenes\m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33400"/>
            <a:ext cx="22098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 descr="C:\Documents and Settings\fmarcillo\Mis documentos\Download\RRHH\Imagenes\mcuri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762000"/>
            <a:ext cx="19050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 descr="C:\Documents and Settings\fmarcillo\Mis documentos\Download\RRHH\Imagenes\eleanor_rooseve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5473700"/>
            <a:ext cx="139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Tranquilos</a:t>
            </a:r>
            <a:r>
              <a:rPr lang="en-US" smtClean="0"/>
              <a:t> </a:t>
            </a:r>
            <a:r>
              <a:rPr lang="en-US" sz="4000" smtClean="0"/>
              <a:t>(Dreamers)</a:t>
            </a:r>
            <a:endParaRPr lang="es-ES_tradnl" smtClean="0"/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Área de contacto: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Ni pensamiento ni emoción. Inacción.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Se sienta pasivo y paciente bacilando su dato.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Fuerza de carácter, cualidades: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Riqueza imaginativa calmados, reflectivos.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10% población USA.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60% mujeres, 40% hombres.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Expresión: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Cara tranquila, sin arrugas, pocas líneas.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Poco o ningún maquillaje, pelo natural, visten cómodos según clima.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Oficina /hogar sin adornos, funcional.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Habilidades: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Creativos, hábiles con manos o cerebro</a:t>
            </a:r>
            <a:r>
              <a:rPr lang="en-US" sz="2400" smtClean="0"/>
              <a:t>, trabajan bien con cosas</a:t>
            </a:r>
            <a:r>
              <a:rPr lang="es-ES_tradnl" sz="2400" smtClean="0"/>
              <a:t>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Tranquilos</a:t>
            </a:r>
            <a:r>
              <a:rPr lang="en-US" smtClean="0"/>
              <a:t> </a:t>
            </a:r>
            <a:r>
              <a:rPr lang="en-US" sz="4000" smtClean="0"/>
              <a:t>(Dreamers)</a:t>
            </a:r>
            <a:endParaRPr lang="es-ES_tradnl" sz="4000" smtClean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800" smtClean="0"/>
              <a:t>Percepción y modo de contacto: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Motivado por la acción de otra persona.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1 Directivo.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2 computador.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3 Confortador / Emotivo.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Necesidades psicológicas: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Disponer de tiempo y espacio propio. Independencia.</a:t>
            </a:r>
            <a:endParaRPr lang="en-US" sz="2000" smtClean="0"/>
          </a:p>
          <a:p>
            <a:pPr marL="1371600" lvl="2" indent="-457200" eaLnBrk="1" hangingPunct="1">
              <a:defRPr/>
            </a:pPr>
            <a:r>
              <a:rPr lang="en-US" sz="2000" smtClean="0"/>
              <a:t>“”, “”, “.”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r>
              <a:rPr lang="es-ES_tradnl" sz="2000" smtClean="0"/>
              <a:t>Requieren de dirección y estructuración de su tiempo.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Secuencia de conflicto: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Complaciente / Rigido</a:t>
            </a:r>
            <a:r>
              <a:rPr lang="en-US" sz="2000" smtClean="0"/>
              <a:t>: Siente necesidad de ser fuerte pero se hace invisible.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r>
              <a:rPr lang="es-ES_tradnl" sz="2000" smtClean="0"/>
              <a:t>Victima</a:t>
            </a:r>
            <a:r>
              <a:rPr lang="en-US" sz="2000" smtClean="0"/>
              <a:t>: Siente tímido</a:t>
            </a:r>
            <a:r>
              <a:rPr lang="es-ES_tradnl" sz="2000" smtClean="0"/>
              <a:t>, inade</a:t>
            </a:r>
            <a:r>
              <a:rPr lang="en-US" sz="2000" smtClean="0"/>
              <a:t>c</a:t>
            </a:r>
            <a:r>
              <a:rPr lang="es-ES_tradnl" sz="2000" smtClean="0"/>
              <a:t>ua</a:t>
            </a:r>
            <a:r>
              <a:rPr lang="en-US" sz="2000" smtClean="0"/>
              <a:t>do</a:t>
            </a:r>
            <a:r>
              <a:rPr lang="es-ES_tradnl" sz="2000" smtClean="0"/>
              <a:t>, </a:t>
            </a:r>
            <a:r>
              <a:rPr lang="en-US" sz="2000" smtClean="0"/>
              <a:t>avergonzado y escabulle</a:t>
            </a:r>
            <a:r>
              <a:rPr lang="es-ES_tradnl" sz="2000" smtClean="0"/>
              <a:t> (</a:t>
            </a:r>
            <a:r>
              <a:rPr lang="en-US" sz="2000" smtClean="0"/>
              <a:t>Yo No</a:t>
            </a:r>
            <a:r>
              <a:rPr lang="es-ES_tradnl" sz="2000" smtClean="0"/>
              <a:t> OK</a:t>
            </a:r>
            <a:r>
              <a:rPr lang="en-US" sz="2000" smtClean="0"/>
              <a:t> / Tu</a:t>
            </a:r>
            <a:r>
              <a:rPr lang="es-ES_tradnl" sz="2000" smtClean="0"/>
              <a:t> OK)</a:t>
            </a:r>
            <a:r>
              <a:rPr lang="en-US" sz="2000" smtClean="0"/>
              <a:t>.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Es Barajado: </a:t>
            </a:r>
            <a:r>
              <a:rPr lang="es-ES_tradnl" sz="2000" smtClean="0"/>
              <a:t>"N</a:t>
            </a:r>
            <a:r>
              <a:rPr lang="en-US" sz="2000" smtClean="0"/>
              <a:t>adie me dijo que hacer”.</a:t>
            </a:r>
            <a:r>
              <a:rPr lang="es-ES_tradnl" sz="2000" smtClean="0"/>
              <a:t> </a:t>
            </a:r>
          </a:p>
          <a:p>
            <a:pPr marL="1371600" lvl="2" indent="-457200" eaLnBrk="1" hangingPunct="1">
              <a:defRPr/>
            </a:pPr>
            <a:endParaRPr lang="es-ES_tradnl" sz="200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Tranquilos</a:t>
            </a:r>
            <a:r>
              <a:rPr lang="en-US" smtClean="0"/>
              <a:t> </a:t>
            </a:r>
            <a:r>
              <a:rPr lang="en-US" sz="4000" smtClean="0"/>
              <a:t>(Dreamers)</a:t>
            </a:r>
            <a:endParaRPr lang="es-ES_tradnl" sz="4000" smtClean="0"/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Estilo Gerencial</a:t>
            </a:r>
            <a:r>
              <a:rPr lang="es-ES_tradnl" smtClean="0"/>
              <a:t>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Autocrático (recibiendo).</a:t>
            </a:r>
            <a:endParaRPr lang="es-ES_tradnl" smtClean="0"/>
          </a:p>
          <a:p>
            <a:pPr marL="609600" indent="-609600" eaLnBrk="1" hangingPunct="1">
              <a:defRPr/>
            </a:pPr>
            <a:r>
              <a:rPr lang="en-US" smtClean="0"/>
              <a:t>Ejemplos</a:t>
            </a:r>
            <a:r>
              <a:rPr lang="es-ES_tradnl" smtClean="0"/>
              <a:t>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Clark Kent.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Charlie Brown.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Gary Cooper.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Radar O’Riley.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Forrest Gump.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Greta Garbo.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Albert Einstein.</a:t>
            </a:r>
            <a:endParaRPr lang="es-ES_tradnl" smtClean="0"/>
          </a:p>
        </p:txBody>
      </p:sp>
      <p:pic>
        <p:nvPicPr>
          <p:cNvPr id="86020" name="Picture 4" descr="C:\Documents and Settings\fmarcillo\Mis documentos\Download\RRHH\Imagenes\charlie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1714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C:\Documents and Settings\fmarcillo\Mis documentos\Download\RRHH\Imagenes\clark197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85800"/>
            <a:ext cx="2198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C:\Documents and Settings\fmarcillo\Mis documentos\Download\RRHH\Imagenes\gar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8213" y="2514600"/>
            <a:ext cx="1855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 descr="C:\Documents and Settings\fmarcillo\Mis documentos\Download\RRHH\Imagenes\garbo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657600"/>
            <a:ext cx="2259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 descr="C:\Documents and Settings\fmarcillo\Mis documentos\Download\RRHH\Imagenes\rad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7738" y="4114800"/>
            <a:ext cx="18462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0" descr="C:\Documents and Settings\fmarcillo\Mis documentos\Download\RRHH\Imagenes\einstei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3600" y="4343400"/>
            <a:ext cx="177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Originales</a:t>
            </a:r>
            <a:r>
              <a:rPr lang="en-US" smtClean="0"/>
              <a:t> </a:t>
            </a:r>
            <a:r>
              <a:rPr lang="en-US" sz="4000" smtClean="0"/>
              <a:t>(Rebels)</a:t>
            </a:r>
            <a:endParaRPr lang="es-ES_tradnl" sz="4000" smtClean="0"/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Área de contacto: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Ni con pensamiento ni sentimiento, reaccionan con comportamientos y acciones.</a:t>
            </a:r>
            <a:r>
              <a:rPr lang="en-US" sz="2400" smtClean="0"/>
              <a:t> Gusta o No Gusta.</a:t>
            </a:r>
            <a:endParaRPr lang="es-ES_tradnl" sz="24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Fuerza de carácter, cualidades: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Espontáneos, creativos, juguetones.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20% población USA.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60% mujeres, 40% hombres.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Expresión: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Parpadean mucho, tienen líneas alrededor de boca y ojos.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Se visten para llamar atención.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Oficina estimulante, afiches, luces, sonidos.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Habilidades: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Gozar, bromear, </a:t>
            </a:r>
            <a:r>
              <a:rPr lang="en-US" sz="2400" smtClean="0"/>
              <a:t>disfrutar del presente.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smtClean="0"/>
              <a:t>Q</a:t>
            </a:r>
            <a:r>
              <a:rPr lang="es-ES_tradnl" sz="2400" smtClean="0"/>
              <a:t>uiere ser centro de atención.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Originales</a:t>
            </a:r>
            <a:r>
              <a:rPr lang="en-US" smtClean="0"/>
              <a:t> </a:t>
            </a:r>
            <a:r>
              <a:rPr lang="en-US" sz="4000" smtClean="0"/>
              <a:t>(Rebels)</a:t>
            </a:r>
            <a:endParaRPr lang="es-ES_tradnl" sz="4000" smtClean="0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Percepción y modo de contacto: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Reacciona con aprobación o desaprobación.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Nivel 1 Reacciones: Emotivo.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Nivel 2 Emociones: Confortador.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Nivel 3 Pensamientos: Computador/director.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Necesidades psicológicas: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Quiere estar con mucha gente y ser centro de atención.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Necesitan estar activos</a:t>
            </a:r>
            <a:r>
              <a:rPr lang="en-US" sz="2000" smtClean="0"/>
              <a:t> y </a:t>
            </a:r>
            <a:r>
              <a:rPr lang="es-ES_tradnl" sz="2000" smtClean="0"/>
              <a:t>se aprecie su creatividad.</a:t>
            </a:r>
            <a:endParaRPr lang="en-US" sz="2000" smtClean="0"/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Requi</a:t>
            </a:r>
            <a:r>
              <a:rPr lang="en-US" sz="2000" smtClean="0"/>
              <a:t>e</a:t>
            </a:r>
            <a:r>
              <a:rPr lang="es-ES_tradnl" sz="2000" smtClean="0"/>
              <a:t>re</a:t>
            </a:r>
            <a:r>
              <a:rPr lang="en-US" sz="2000" smtClean="0"/>
              <a:t>n</a:t>
            </a:r>
            <a:r>
              <a:rPr lang="es-ES_tradnl" sz="2000" smtClean="0"/>
              <a:t> </a:t>
            </a:r>
            <a:r>
              <a:rPr lang="en-US" sz="2000" smtClean="0"/>
              <a:t>contacto juguetón</a:t>
            </a:r>
            <a:r>
              <a:rPr lang="es-ES_tradnl" sz="2000" smtClean="0"/>
              <a:t>. </a:t>
            </a:r>
            <a:r>
              <a:rPr lang="en-US" sz="2000" smtClean="0"/>
              <a:t>Disfrutan de </a:t>
            </a:r>
            <a:r>
              <a:rPr lang="es-ES_tradnl" sz="2000" smtClean="0"/>
              <a:t>humor. </a:t>
            </a:r>
            <a:r>
              <a:rPr lang="en-US" sz="2000" smtClean="0"/>
              <a:t>gustan de ambientes estimulantes y divertidos</a:t>
            </a:r>
            <a:r>
              <a:rPr lang="es-ES_tradnl" sz="200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Secuencia de conflicto: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Esfuerzo</a:t>
            </a:r>
            <a:r>
              <a:rPr lang="en-US" sz="2000" smtClean="0"/>
              <a:t>: </a:t>
            </a:r>
            <a:r>
              <a:rPr lang="es-ES_tradnl" sz="2000" smtClean="0"/>
              <a:t>Tr</a:t>
            </a:r>
            <a:r>
              <a:rPr lang="en-US" sz="2000" smtClean="0"/>
              <a:t>ata de entender o hacer algo</a:t>
            </a:r>
            <a:r>
              <a:rPr lang="es-ES_tradnl" sz="2000" smtClean="0"/>
              <a:t>. Invit</a:t>
            </a:r>
            <a:r>
              <a:rPr lang="en-US" sz="2000" smtClean="0"/>
              <a:t>a a otros a pensar por ellos</a:t>
            </a:r>
            <a:r>
              <a:rPr lang="es-ES_tradnl" sz="2000" smtClean="0"/>
              <a:t>. Delega</a:t>
            </a:r>
            <a:r>
              <a:rPr lang="en-US" sz="2000" smtClean="0"/>
              <a:t> mal</a:t>
            </a:r>
            <a:r>
              <a:rPr lang="es-ES_tradnl" sz="2000" smtClean="0"/>
              <a:t>. 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s-ES_tradnl" sz="2000" smtClean="0"/>
              <a:t>Perseguidor / Salvador</a:t>
            </a:r>
            <a:r>
              <a:rPr lang="en-US" sz="2000" smtClean="0"/>
              <a:t>: Lo</a:t>
            </a:r>
            <a:r>
              <a:rPr lang="es-ES_tradnl" sz="2000" smtClean="0"/>
              <a:t> </a:t>
            </a:r>
            <a:r>
              <a:rPr lang="en-US" sz="2000" smtClean="0"/>
              <a:t>joden</a:t>
            </a:r>
            <a:r>
              <a:rPr lang="es-ES_tradnl" sz="2000" smtClean="0"/>
              <a:t>, </a:t>
            </a:r>
            <a:r>
              <a:rPr lang="en-US" sz="2000" smtClean="0"/>
              <a:t>se cabrea</a:t>
            </a:r>
            <a:r>
              <a:rPr lang="es-ES_tradnl" sz="2000" smtClean="0"/>
              <a:t>, </a:t>
            </a:r>
            <a:r>
              <a:rPr lang="en-US" sz="2000" smtClean="0"/>
              <a:t>culpa</a:t>
            </a:r>
            <a:r>
              <a:rPr lang="es-ES_tradnl" sz="2000" smtClean="0"/>
              <a:t>. (</a:t>
            </a:r>
            <a:r>
              <a:rPr lang="en-US" sz="2000" smtClean="0"/>
              <a:t>Yo </a:t>
            </a:r>
            <a:r>
              <a:rPr lang="es-ES_tradnl" sz="2000" smtClean="0"/>
              <a:t>OK</a:t>
            </a:r>
            <a:r>
              <a:rPr lang="en-US" sz="2000" smtClean="0"/>
              <a:t> / Tu No OK).</a:t>
            </a:r>
            <a:endParaRPr lang="es-ES_tradnl" sz="2000" smtClean="0"/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Se destapa</a:t>
            </a:r>
            <a:r>
              <a:rPr lang="es-ES_tradnl" sz="2000" smtClean="0"/>
              <a:t>: “</a:t>
            </a:r>
            <a:r>
              <a:rPr lang="en-US" sz="2000" smtClean="0"/>
              <a:t>La pagarás</a:t>
            </a:r>
            <a:r>
              <a:rPr lang="es-ES_tradnl" sz="2000" smtClean="0"/>
              <a:t>“</a:t>
            </a:r>
            <a:r>
              <a:rPr lang="en-US" sz="2000" smtClean="0"/>
              <a:t>.</a:t>
            </a:r>
            <a:endParaRPr lang="es-ES_tradnl" sz="2000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7" descr="C:\Documents and Settings\fmarcillo\Mis documentos\Download\RRHH\Imagenes\snoopyCo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6363"/>
            <a:ext cx="17526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4" descr="C:\Documents and Settings\fmarcillo\Mis documentos\Download\RRHH\Imagenes\johnbelush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2819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8" descr="C:\Documents and Settings\fmarcillo\Mis documentos\Download\RRHH\Imagenes\i_love_Luc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4191000"/>
            <a:ext cx="1571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Originales</a:t>
            </a:r>
            <a:r>
              <a:rPr lang="en-US" smtClean="0"/>
              <a:t> </a:t>
            </a:r>
            <a:r>
              <a:rPr lang="en-US" sz="4000" smtClean="0"/>
              <a:t>(Rebels)</a:t>
            </a:r>
            <a:endParaRPr lang="es-ES_tradnl" sz="4000" smtClean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Estilo Gerencial</a:t>
            </a:r>
            <a:r>
              <a:rPr lang="es-ES_tradnl" smtClean="0"/>
              <a:t>:</a:t>
            </a:r>
          </a:p>
          <a:p>
            <a:pPr marL="990600" lvl="1" indent="-533400" eaLnBrk="1" hangingPunct="1">
              <a:defRPr/>
            </a:pPr>
            <a:r>
              <a:rPr lang="en-US" i="1" smtClean="0"/>
              <a:t>Laissez Faire</a:t>
            </a:r>
            <a:r>
              <a:rPr lang="en-US" smtClean="0"/>
              <a:t>.</a:t>
            </a:r>
            <a:endParaRPr lang="es-ES_tradnl" smtClean="0"/>
          </a:p>
          <a:p>
            <a:pPr marL="609600" indent="-609600" eaLnBrk="1" hangingPunct="1">
              <a:defRPr/>
            </a:pPr>
            <a:r>
              <a:rPr lang="en-US" smtClean="0"/>
              <a:t>Ejemplos</a:t>
            </a:r>
            <a:r>
              <a:rPr lang="es-ES_tradnl" smtClean="0"/>
              <a:t>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John Belushi.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Daniel El Travieso.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James Dean.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Hawkeye Pierce.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Lucy O’Ball.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Snoopy.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Genio (de Aladino).</a:t>
            </a:r>
          </a:p>
        </p:txBody>
      </p:sp>
      <p:pic>
        <p:nvPicPr>
          <p:cNvPr id="89095" name="Picture 5" descr="C:\Documents and Settings\fmarcillo\Mis documentos\Download\RRHH\Imagenes\daniel-el-travi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33400"/>
            <a:ext cx="22098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6" descr="C:\Documents and Settings\fmarcillo\Mis documentos\Download\RRHH\Imagenes\hawkey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533400"/>
            <a:ext cx="2514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9" descr="C:\Documents and Settings\fmarcillo\Mis documentos\Download\RRHH\Imagenes\genie_aladdin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209800"/>
            <a:ext cx="1735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1" descr="C:\Documents and Settings\fmarcillo\Mis documentos\Download\RRHH\Imagenes\jdean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1875" y="4429125"/>
            <a:ext cx="1762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Promotores</a:t>
            </a:r>
            <a:r>
              <a:rPr lang="en-US" smtClean="0"/>
              <a:t> </a:t>
            </a:r>
            <a:r>
              <a:rPr lang="en-US" sz="4000" smtClean="0"/>
              <a:t>(Promoters)</a:t>
            </a:r>
            <a:endParaRPr lang="es-ES_tradnl" smtClean="0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Área de contacto: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Adaptan su comportamiento a la ocasión.</a:t>
            </a:r>
            <a:r>
              <a:rPr lang="en-US" sz="2400" smtClean="0"/>
              <a:t> Persuasivos y encantadores.</a:t>
            </a:r>
            <a:endParaRPr lang="es-ES_tradnl" sz="24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Fuerza de carácter, cualidades: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Animados, son los mas proclives a la inmoralidad.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5% población USA.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40% mujeres, 60% hombres.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Expresión: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Mucha expresión corporal.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Viste con ropa elegante y joyas vistosas.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_tradnl" sz="2400" smtClean="0"/>
              <a:t>Oficina /casa excesivamente lujosas, ostentoso, exhibe trofeos.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ES_tradnl" sz="2800" smtClean="0"/>
              <a:t>Habilidades: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smtClean="0"/>
              <a:t>Habilidad de ser </a:t>
            </a:r>
            <a:r>
              <a:rPr lang="es-ES_tradnl" sz="2400" smtClean="0"/>
              <a:t>Firmes y directivos.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Promotores</a:t>
            </a:r>
            <a:r>
              <a:rPr lang="en-US" smtClean="0"/>
              <a:t> </a:t>
            </a:r>
            <a:r>
              <a:rPr lang="en-US" sz="4000" smtClean="0"/>
              <a:t>(Promoters)</a:t>
            </a:r>
            <a:endParaRPr lang="es-ES_tradnl" sz="4000" smtClean="0"/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s-ES_tradnl" sz="2800" smtClean="0"/>
              <a:t>Percepción y modo de contacto: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Orientados a l</a:t>
            </a:r>
            <a:r>
              <a:rPr lang="es-ES_tradnl" sz="2000" smtClean="0"/>
              <a:t>a acción.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1 Director.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2 Emotivo / Confortador.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Nivel 3 Computador.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Necesidades psicológicas: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El reto, salir triunfante.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Requiere exigencias, diversión, emociones.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Necesita supervisión consistente con direcciones explicitas.</a:t>
            </a:r>
          </a:p>
          <a:p>
            <a:pPr marL="609600" indent="-609600" eaLnBrk="1" hangingPunct="1">
              <a:defRPr/>
            </a:pPr>
            <a:r>
              <a:rPr lang="es-ES_tradnl" sz="2800" smtClean="0"/>
              <a:t>Secuencia de conflicto: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Esfuerzo/ Complaciente</a:t>
            </a:r>
            <a:r>
              <a:rPr lang="en-US" sz="2000" smtClean="0"/>
              <a:t>:</a:t>
            </a:r>
            <a:r>
              <a:rPr lang="es-ES_tradnl" sz="2000" smtClean="0"/>
              <a:t> Se hace a un lado</a:t>
            </a:r>
            <a:r>
              <a:rPr lang="en-US" sz="2000" smtClean="0"/>
              <a:t>, que los otros se vean por ellos mismos. No apoyan a la gente.</a:t>
            </a:r>
            <a:endParaRPr lang="es-ES_tradnl" sz="2000" smtClean="0"/>
          </a:p>
          <a:p>
            <a:pPr marL="1371600" lvl="2" indent="-457200" eaLnBrk="1" hangingPunct="1">
              <a:defRPr/>
            </a:pPr>
            <a:r>
              <a:rPr lang="es-ES_tradnl" sz="2000" smtClean="0"/>
              <a:t>Perseguidor / Victima</a:t>
            </a:r>
            <a:r>
              <a:rPr lang="en-US" sz="2000" smtClean="0"/>
              <a:t>: Rompe las reglas</a:t>
            </a:r>
            <a:r>
              <a:rPr lang="es-ES_tradnl" sz="2000" smtClean="0"/>
              <a:t>. </a:t>
            </a:r>
            <a:r>
              <a:rPr lang="en-US" sz="2000" smtClean="0"/>
              <a:t>Vengativo</a:t>
            </a:r>
            <a:r>
              <a:rPr lang="es-ES_tradnl" sz="2000" smtClean="0"/>
              <a:t>. Manipula </a:t>
            </a:r>
            <a:r>
              <a:rPr lang="en-US" sz="2000" smtClean="0"/>
              <a:t>pensando que fin justifica los medios</a:t>
            </a:r>
            <a:r>
              <a:rPr lang="es-ES_tradnl" sz="2000" smtClean="0"/>
              <a:t> (</a:t>
            </a:r>
            <a:r>
              <a:rPr lang="en-US" sz="2000" smtClean="0"/>
              <a:t>Yo</a:t>
            </a:r>
            <a:r>
              <a:rPr lang="es-ES_tradnl" sz="2000" smtClean="0"/>
              <a:t> OK</a:t>
            </a:r>
            <a:r>
              <a:rPr lang="en-US" sz="2000" smtClean="0"/>
              <a:t> / Tu No </a:t>
            </a:r>
            <a:r>
              <a:rPr lang="es-ES_tradnl" sz="2000" smtClean="0"/>
              <a:t>OK)</a:t>
            </a:r>
            <a:r>
              <a:rPr lang="en-US" sz="2000" smtClean="0"/>
              <a:t>.</a:t>
            </a:r>
            <a:r>
              <a:rPr lang="es-ES_tradnl" sz="2000" smtClean="0"/>
              <a:t> </a:t>
            </a:r>
          </a:p>
          <a:p>
            <a:pPr marL="1371600" lvl="2" indent="-457200" eaLnBrk="1" hangingPunct="1">
              <a:defRPr/>
            </a:pPr>
            <a:r>
              <a:rPr lang="es-ES_tradnl" sz="2000" smtClean="0"/>
              <a:t>Abandon</a:t>
            </a:r>
            <a:r>
              <a:rPr lang="en-US" sz="2000" smtClean="0"/>
              <a:t>a</a:t>
            </a:r>
            <a:r>
              <a:rPr lang="es-ES_tradnl" sz="2000" smtClean="0"/>
              <a:t> </a:t>
            </a:r>
            <a:r>
              <a:rPr lang="en-US" sz="2000" smtClean="0"/>
              <a:t>a otros</a:t>
            </a:r>
            <a:r>
              <a:rPr lang="es-ES_tradnl" sz="2000" smtClean="0"/>
              <a:t>: “</a:t>
            </a:r>
            <a:r>
              <a:rPr lang="en-US" sz="2000" smtClean="0"/>
              <a:t>No tienes las pelotas</a:t>
            </a:r>
            <a:r>
              <a:rPr lang="es-ES_tradnl" sz="2000" smtClean="0"/>
              <a:t>?</a:t>
            </a:r>
            <a:r>
              <a:rPr lang="en-US" sz="2000" smtClean="0"/>
              <a:t> ája?</a:t>
            </a:r>
            <a:r>
              <a:rPr lang="es-ES_tradnl" sz="2000" smtClean="0"/>
              <a:t>"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Promotores</a:t>
            </a:r>
            <a:r>
              <a:rPr lang="en-US" smtClean="0"/>
              <a:t> </a:t>
            </a:r>
            <a:r>
              <a:rPr lang="en-US" sz="4000" smtClean="0"/>
              <a:t>(Promoters)</a:t>
            </a:r>
            <a:endParaRPr lang="es-ES_tradnl" sz="4000" smtClean="0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457200"/>
            <a:ext cx="9144000" cy="5943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Estilo Gerencial</a:t>
            </a:r>
            <a:r>
              <a:rPr lang="es-ES_tradnl" smtClean="0"/>
              <a:t>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Autocrático.</a:t>
            </a:r>
            <a:endParaRPr lang="es-ES_tradnl" smtClean="0"/>
          </a:p>
          <a:p>
            <a:pPr marL="609600" indent="-609600" eaLnBrk="1" hangingPunct="1">
              <a:defRPr/>
            </a:pPr>
            <a:r>
              <a:rPr lang="en-US" smtClean="0"/>
              <a:t>Ejemplos</a:t>
            </a:r>
            <a:r>
              <a:rPr lang="es-ES_tradnl" smtClean="0"/>
              <a:t>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Errol Flynn.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James Bond.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Snydley Whiplash.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Marciano Sabrosonix.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Marco Polo.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Calamity Jane.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P.T. Barnum.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Preston Tucker.</a:t>
            </a:r>
            <a:endParaRPr lang="es-ES_tradnl" smtClean="0"/>
          </a:p>
        </p:txBody>
      </p:sp>
      <p:pic>
        <p:nvPicPr>
          <p:cNvPr id="92164" name="Picture 4" descr="C:\Documents and Settings\fmarcillo\Mis documentos\Download\RRHH\Imagenes\james_b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038" y="685800"/>
            <a:ext cx="1985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C:\Documents and Settings\fmarcillo\Mis documentos\Download\RRHH\Imagenes\marcopolo.jpg"/>
          <p:cNvPicPr>
            <a:picLocks noChangeAspect="1" noChangeArrowheads="1"/>
          </p:cNvPicPr>
          <p:nvPr/>
        </p:nvPicPr>
        <p:blipFill>
          <a:blip r:embed="rId3"/>
          <a:srcRect r="5405" b="3847"/>
          <a:stretch>
            <a:fillRect/>
          </a:stretch>
        </p:blipFill>
        <p:spPr bwMode="auto">
          <a:xfrm>
            <a:off x="8023225" y="3048000"/>
            <a:ext cx="1120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C:\Documents and Settings\fmarcillo\Mis documentos\Download\RRHH\Imagenes\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67200"/>
            <a:ext cx="1612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C:\Documents and Settings\fmarcillo\Mis documentos\Download\RRHH\Imagenes\calamity_Jane_UK_Movies-resized200.jpg"/>
          <p:cNvPicPr>
            <a:picLocks noChangeAspect="1" noChangeArrowheads="1"/>
          </p:cNvPicPr>
          <p:nvPr/>
        </p:nvPicPr>
        <p:blipFill>
          <a:blip r:embed="rId5"/>
          <a:srcRect l="20229" r="24915" b="10382"/>
          <a:stretch>
            <a:fillRect/>
          </a:stretch>
        </p:blipFill>
        <p:spPr bwMode="auto">
          <a:xfrm>
            <a:off x="3886200" y="685800"/>
            <a:ext cx="1570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 descr="C:\Documents and Settings\fmarcillo\Mis documentos\Download\RRHH\Imagenes\snidely-whiplash-doodleyDo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6096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9" descr="C:\Documents and Settings\fmarcillo\Mis documentos\Download\RRHH\Imagenes\fo_marciano.jpg"/>
          <p:cNvPicPr>
            <a:picLocks noChangeAspect="1" noChangeArrowheads="1"/>
          </p:cNvPicPr>
          <p:nvPr/>
        </p:nvPicPr>
        <p:blipFill>
          <a:blip r:embed="rId7"/>
          <a:srcRect l="13525" t="7408" r="19928"/>
          <a:stretch>
            <a:fillRect/>
          </a:stretch>
        </p:blipFill>
        <p:spPr bwMode="auto">
          <a:xfrm>
            <a:off x="7696200" y="46482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0" descr="C:\Documents and Settings\fmarcillo\Mis documentos\Download\RRHH\Imagenes\pT_Barnum_web2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3675" y="4191000"/>
            <a:ext cx="2251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1" descr="C:\Documents and Settings\fmarcillo\Mis documentos\Download\RRHH\Imagenes\prestonTucker.jpg"/>
          <p:cNvPicPr>
            <a:picLocks noChangeAspect="1" noChangeArrowheads="1"/>
          </p:cNvPicPr>
          <p:nvPr/>
        </p:nvPicPr>
        <p:blipFill>
          <a:blip r:embed="rId9"/>
          <a:srcRect l="12666" t="21698" r="15334" b="8490"/>
          <a:stretch>
            <a:fillRect/>
          </a:stretch>
        </p:blipFill>
        <p:spPr bwMode="auto">
          <a:xfrm>
            <a:off x="4038600" y="2286000"/>
            <a:ext cx="1446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Para Pensar...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Nuestro sistema prevaleciente de administración ha destruido a nuestra gente. (W.E. Deming).</a:t>
            </a:r>
          </a:p>
          <a:p>
            <a:pPr eaLnBrk="1" hangingPunct="1">
              <a:defRPr/>
            </a:pPr>
            <a:r>
              <a:rPr lang="es-ES_tradnl" smtClean="0"/>
              <a:t>El Líder malvado es aquel a quien la gente desprecia.</a:t>
            </a:r>
          </a:p>
          <a:p>
            <a:pPr eaLnBrk="1" hangingPunct="1">
              <a:defRPr/>
            </a:pPr>
            <a:r>
              <a:rPr lang="es-ES_tradnl" smtClean="0"/>
              <a:t>El buen líder es aquel a quien la gente reverencia.</a:t>
            </a:r>
          </a:p>
          <a:p>
            <a:pPr eaLnBrk="1" hangingPunct="1">
              <a:defRPr/>
            </a:pPr>
            <a:r>
              <a:rPr lang="es-ES_tradnl" smtClean="0"/>
              <a:t>El gran Líder es aquel con que la gente dice: “lo hicimos nosotros mismos”. (Lao Tsu).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294688" y="5029200"/>
          <a:ext cx="849312" cy="1828800"/>
        </p:xfrm>
        <a:graphic>
          <a:graphicData uri="http://schemas.openxmlformats.org/presentationml/2006/ole">
            <p:oleObj spid="_x0000_s3074" name="Imagen" r:id="rId3" imgW="1857600" imgH="3995640" progId="MS_ClipArt_Gallery.2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Trabajo siguiente clase</a:t>
            </a:r>
            <a:endParaRPr lang="en-GB" smtClean="0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Hacer 6 grupos. </a:t>
            </a:r>
          </a:p>
          <a:p>
            <a:pPr eaLnBrk="1" hangingPunct="1">
              <a:defRPr/>
            </a:pPr>
            <a:r>
              <a:rPr lang="en-US" smtClean="0"/>
              <a:t>Cada grupo 1 tipo de personalidad.</a:t>
            </a:r>
          </a:p>
          <a:p>
            <a:pPr eaLnBrk="1" hangingPunct="1">
              <a:defRPr/>
            </a:pPr>
            <a:r>
              <a:rPr lang="en-US" smtClean="0"/>
              <a:t>Traer en powerpoint lista de otros 5 personajes conocidos, ejemplo de este tipo de personalidad.</a:t>
            </a:r>
          </a:p>
          <a:p>
            <a:pPr eaLnBrk="1" hangingPunct="1">
              <a:defRPr/>
            </a:pPr>
            <a:r>
              <a:rPr lang="en-US" smtClean="0"/>
              <a:t>Con Foto. </a:t>
            </a:r>
          </a:p>
          <a:p>
            <a:pPr eaLnBrk="1" hangingPunct="1">
              <a:defRPr/>
            </a:pPr>
            <a:r>
              <a:rPr lang="en-US" smtClean="0"/>
              <a:t>Explicar porque.</a:t>
            </a:r>
          </a:p>
          <a:p>
            <a:pPr eaLnBrk="1" hangingPunct="1">
              <a:defRPr/>
            </a:pPr>
            <a:r>
              <a:rPr lang="en-US" smtClean="0"/>
              <a:t>Traer copia de archivo en CD o enviar por correo.</a:t>
            </a:r>
            <a:endParaRPr lang="en-GB" smtClean="0"/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Personalidad Y Necesidades</a:t>
            </a:r>
          </a:p>
        </p:txBody>
      </p:sp>
      <p:grpSp>
        <p:nvGrpSpPr>
          <p:cNvPr id="94211" name="Group 4"/>
          <p:cNvGrpSpPr>
            <a:grpSpLocks/>
          </p:cNvGrpSpPr>
          <p:nvPr/>
        </p:nvGrpSpPr>
        <p:grpSpPr bwMode="auto">
          <a:xfrm>
            <a:off x="76200" y="1143000"/>
            <a:ext cx="8915400" cy="4886325"/>
            <a:chOff x="144" y="720"/>
            <a:chExt cx="5616" cy="3078"/>
          </a:xfrm>
        </p:grpSpPr>
        <p:sp>
          <p:nvSpPr>
            <p:cNvPr id="903173" name="Rectangle 5"/>
            <p:cNvSpPr>
              <a:spLocks noChangeArrowheads="1"/>
            </p:cNvSpPr>
            <p:nvPr/>
          </p:nvSpPr>
          <p:spPr bwMode="auto">
            <a:xfrm>
              <a:off x="1191" y="3357"/>
              <a:ext cx="211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Alto riesgo, y la emoción de “todo o nada”.</a:t>
              </a:r>
            </a:p>
          </p:txBody>
        </p:sp>
        <p:sp>
          <p:nvSpPr>
            <p:cNvPr id="903174" name="Rectangle 6"/>
            <p:cNvSpPr>
              <a:spLocks noChangeArrowheads="1"/>
            </p:cNvSpPr>
            <p:nvPr/>
          </p:nvSpPr>
          <p:spPr bwMode="auto">
            <a:xfrm>
              <a:off x="1191" y="2916"/>
              <a:ext cx="211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Mucha gente y mucha estimulación.</a:t>
              </a:r>
            </a:p>
          </p:txBody>
        </p:sp>
        <p:sp>
          <p:nvSpPr>
            <p:cNvPr id="903175" name="Rectangle 7"/>
            <p:cNvSpPr>
              <a:spLocks noChangeArrowheads="1"/>
            </p:cNvSpPr>
            <p:nvPr/>
          </p:nvSpPr>
          <p:spPr bwMode="auto">
            <a:xfrm>
              <a:off x="1191" y="2475"/>
              <a:ext cx="211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Información, sugerencias y recomendaciones</a:t>
              </a:r>
            </a:p>
          </p:txBody>
        </p:sp>
        <p:sp>
          <p:nvSpPr>
            <p:cNvPr id="903176" name="Rectangle 8"/>
            <p:cNvSpPr>
              <a:spLocks noChangeArrowheads="1"/>
            </p:cNvSpPr>
            <p:nvPr/>
          </p:nvSpPr>
          <p:spPr bwMode="auto">
            <a:xfrm>
              <a:off x="1191" y="2034"/>
              <a:ext cx="211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Además de lo anterior confianza y seguridad</a:t>
              </a:r>
            </a:p>
          </p:txBody>
        </p:sp>
        <p:sp>
          <p:nvSpPr>
            <p:cNvPr id="903177" name="Rectangle 9"/>
            <p:cNvSpPr>
              <a:spLocks noChangeArrowheads="1"/>
            </p:cNvSpPr>
            <p:nvPr/>
          </p:nvSpPr>
          <p:spPr bwMode="auto">
            <a:xfrm>
              <a:off x="1191" y="1593"/>
              <a:ext cx="211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Tener información y ser tratados profesionalmente</a:t>
              </a:r>
            </a:p>
          </p:txBody>
        </p:sp>
        <p:sp>
          <p:nvSpPr>
            <p:cNvPr id="903178" name="Rectangle 10"/>
            <p:cNvSpPr>
              <a:spLocks noChangeArrowheads="1"/>
            </p:cNvSpPr>
            <p:nvPr/>
          </p:nvSpPr>
          <p:spPr bwMode="auto">
            <a:xfrm>
              <a:off x="1191" y="1152"/>
              <a:ext cx="211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Sentirse Reconocidos y tratados personalmente</a:t>
              </a:r>
            </a:p>
          </p:txBody>
        </p:sp>
        <p:sp>
          <p:nvSpPr>
            <p:cNvPr id="903179" name="Rectangle 11"/>
            <p:cNvSpPr>
              <a:spLocks noChangeArrowheads="1"/>
            </p:cNvSpPr>
            <p:nvPr/>
          </p:nvSpPr>
          <p:spPr bwMode="auto">
            <a:xfrm>
              <a:off x="1191" y="720"/>
              <a:ext cx="21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Necesidades</a:t>
              </a:r>
            </a:p>
          </p:txBody>
        </p:sp>
        <p:sp>
          <p:nvSpPr>
            <p:cNvPr id="903180" name="Rectangle 12"/>
            <p:cNvSpPr>
              <a:spLocks noChangeArrowheads="1"/>
            </p:cNvSpPr>
            <p:nvPr/>
          </p:nvSpPr>
          <p:spPr bwMode="auto">
            <a:xfrm>
              <a:off x="4406" y="720"/>
              <a:ext cx="135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Ofrecerles</a:t>
              </a:r>
            </a:p>
          </p:txBody>
        </p:sp>
        <p:sp>
          <p:nvSpPr>
            <p:cNvPr id="903181" name="Rectangle 13"/>
            <p:cNvSpPr>
              <a:spLocks noChangeArrowheads="1"/>
            </p:cNvSpPr>
            <p:nvPr/>
          </p:nvSpPr>
          <p:spPr bwMode="auto">
            <a:xfrm>
              <a:off x="3303" y="720"/>
              <a:ext cx="110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Buscan</a:t>
              </a:r>
            </a:p>
          </p:txBody>
        </p:sp>
        <p:sp>
          <p:nvSpPr>
            <p:cNvPr id="903182" name="Rectangle 14"/>
            <p:cNvSpPr>
              <a:spLocks noChangeArrowheads="1"/>
            </p:cNvSpPr>
            <p:nvPr/>
          </p:nvSpPr>
          <p:spPr bwMode="auto">
            <a:xfrm>
              <a:off x="144" y="720"/>
              <a:ext cx="1047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Tipo</a:t>
              </a:r>
            </a:p>
          </p:txBody>
        </p:sp>
        <p:sp>
          <p:nvSpPr>
            <p:cNvPr id="903183" name="Rectangle 15"/>
            <p:cNvSpPr>
              <a:spLocks noChangeArrowheads="1"/>
            </p:cNvSpPr>
            <p:nvPr/>
          </p:nvSpPr>
          <p:spPr bwMode="auto">
            <a:xfrm>
              <a:off x="3303" y="3357"/>
              <a:ext cx="110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dirigido a algo excitante</a:t>
              </a:r>
            </a:p>
          </p:txBody>
        </p:sp>
        <p:sp>
          <p:nvSpPr>
            <p:cNvPr id="903184" name="Rectangle 16"/>
            <p:cNvSpPr>
              <a:spLocks noChangeArrowheads="1"/>
            </p:cNvSpPr>
            <p:nvPr/>
          </p:nvSpPr>
          <p:spPr bwMode="auto">
            <a:xfrm>
              <a:off x="3303" y="2916"/>
              <a:ext cx="110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Festejado / atendidos</a:t>
              </a:r>
            </a:p>
          </p:txBody>
        </p:sp>
        <p:sp>
          <p:nvSpPr>
            <p:cNvPr id="903185" name="Rectangle 17"/>
            <p:cNvSpPr>
              <a:spLocks noChangeArrowheads="1"/>
            </p:cNvSpPr>
            <p:nvPr/>
          </p:nvSpPr>
          <p:spPr bwMode="auto">
            <a:xfrm>
              <a:off x="3303" y="2475"/>
              <a:ext cx="110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Dirección / Independen.</a:t>
              </a:r>
            </a:p>
          </p:txBody>
        </p:sp>
        <p:sp>
          <p:nvSpPr>
            <p:cNvPr id="903186" name="Rectangle 18"/>
            <p:cNvSpPr>
              <a:spLocks noChangeArrowheads="1"/>
            </p:cNvSpPr>
            <p:nvPr/>
          </p:nvSpPr>
          <p:spPr bwMode="auto">
            <a:xfrm>
              <a:off x="3303" y="2034"/>
              <a:ext cx="110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Creído</a:t>
              </a:r>
            </a:p>
          </p:txBody>
        </p:sp>
        <p:sp>
          <p:nvSpPr>
            <p:cNvPr id="903187" name="Rectangle 19"/>
            <p:cNvSpPr>
              <a:spLocks noChangeArrowheads="1"/>
            </p:cNvSpPr>
            <p:nvPr/>
          </p:nvSpPr>
          <p:spPr bwMode="auto">
            <a:xfrm>
              <a:off x="3303" y="1593"/>
              <a:ext cx="110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Razonado</a:t>
              </a:r>
            </a:p>
          </p:txBody>
        </p:sp>
        <p:sp>
          <p:nvSpPr>
            <p:cNvPr id="903188" name="Rectangle 20"/>
            <p:cNvSpPr>
              <a:spLocks noChangeArrowheads="1"/>
            </p:cNvSpPr>
            <p:nvPr/>
          </p:nvSpPr>
          <p:spPr bwMode="auto">
            <a:xfrm>
              <a:off x="3303" y="1152"/>
              <a:ext cx="110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Querido</a:t>
              </a:r>
            </a:p>
          </p:txBody>
        </p:sp>
        <p:sp>
          <p:nvSpPr>
            <p:cNvPr id="903189" name="Rectangle 21"/>
            <p:cNvSpPr>
              <a:spLocks noChangeArrowheads="1"/>
            </p:cNvSpPr>
            <p:nvPr/>
          </p:nvSpPr>
          <p:spPr bwMode="auto">
            <a:xfrm>
              <a:off x="4406" y="3357"/>
              <a:ext cx="135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Retos, desafíos</a:t>
              </a:r>
            </a:p>
          </p:txBody>
        </p:sp>
        <p:sp>
          <p:nvSpPr>
            <p:cNvPr id="903190" name="Rectangle 22"/>
            <p:cNvSpPr>
              <a:spLocks noChangeArrowheads="1"/>
            </p:cNvSpPr>
            <p:nvPr/>
          </p:nvSpPr>
          <p:spPr bwMode="auto">
            <a:xfrm>
              <a:off x="4406" y="2916"/>
              <a:ext cx="135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Oportunidades</a:t>
              </a:r>
            </a:p>
          </p:txBody>
        </p:sp>
        <p:sp>
          <p:nvSpPr>
            <p:cNvPr id="903191" name="Rectangle 23"/>
            <p:cNvSpPr>
              <a:spLocks noChangeArrowheads="1"/>
            </p:cNvSpPr>
            <p:nvPr/>
          </p:nvSpPr>
          <p:spPr bwMode="auto">
            <a:xfrm>
              <a:off x="4406" y="2475"/>
              <a:ext cx="135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Instrucciones</a:t>
              </a:r>
            </a:p>
          </p:txBody>
        </p:sp>
        <p:sp>
          <p:nvSpPr>
            <p:cNvPr id="903192" name="Rectangle 24"/>
            <p:cNvSpPr>
              <a:spLocks noChangeArrowheads="1"/>
            </p:cNvSpPr>
            <p:nvPr/>
          </p:nvSpPr>
          <p:spPr bwMode="auto">
            <a:xfrm>
              <a:off x="4406" y="2034"/>
              <a:ext cx="135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Seguridad y opiniones</a:t>
              </a:r>
            </a:p>
          </p:txBody>
        </p:sp>
        <p:sp>
          <p:nvSpPr>
            <p:cNvPr id="903193" name="Rectangle 25"/>
            <p:cNvSpPr>
              <a:spLocks noChangeArrowheads="1"/>
            </p:cNvSpPr>
            <p:nvPr/>
          </p:nvSpPr>
          <p:spPr bwMode="auto">
            <a:xfrm>
              <a:off x="4406" y="1593"/>
              <a:ext cx="135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Información</a:t>
              </a:r>
            </a:p>
          </p:txBody>
        </p:sp>
        <p:sp>
          <p:nvSpPr>
            <p:cNvPr id="903194" name="Rectangle 26"/>
            <p:cNvSpPr>
              <a:spLocks noChangeArrowheads="1"/>
            </p:cNvSpPr>
            <p:nvPr/>
          </p:nvSpPr>
          <p:spPr bwMode="auto">
            <a:xfrm>
              <a:off x="4406" y="1152"/>
              <a:ext cx="135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Afecto</a:t>
              </a:r>
            </a:p>
          </p:txBody>
        </p:sp>
        <p:sp>
          <p:nvSpPr>
            <p:cNvPr id="903195" name="Rectangle 27"/>
            <p:cNvSpPr>
              <a:spLocks noChangeArrowheads="1"/>
            </p:cNvSpPr>
            <p:nvPr/>
          </p:nvSpPr>
          <p:spPr bwMode="auto">
            <a:xfrm>
              <a:off x="144" y="3357"/>
              <a:ext cx="104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Promotores</a:t>
              </a:r>
            </a:p>
          </p:txBody>
        </p:sp>
        <p:sp>
          <p:nvSpPr>
            <p:cNvPr id="903196" name="Rectangle 28"/>
            <p:cNvSpPr>
              <a:spLocks noChangeArrowheads="1"/>
            </p:cNvSpPr>
            <p:nvPr/>
          </p:nvSpPr>
          <p:spPr bwMode="auto">
            <a:xfrm>
              <a:off x="144" y="2916"/>
              <a:ext cx="104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Originales</a:t>
              </a:r>
            </a:p>
          </p:txBody>
        </p:sp>
        <p:sp>
          <p:nvSpPr>
            <p:cNvPr id="903197" name="Rectangle 29"/>
            <p:cNvSpPr>
              <a:spLocks noChangeArrowheads="1"/>
            </p:cNvSpPr>
            <p:nvPr/>
          </p:nvSpPr>
          <p:spPr bwMode="auto">
            <a:xfrm>
              <a:off x="144" y="2475"/>
              <a:ext cx="104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Tranquilos</a:t>
              </a:r>
            </a:p>
          </p:txBody>
        </p:sp>
        <p:sp>
          <p:nvSpPr>
            <p:cNvPr id="903198" name="Rectangle 30"/>
            <p:cNvSpPr>
              <a:spLocks noChangeArrowheads="1"/>
            </p:cNvSpPr>
            <p:nvPr/>
          </p:nvSpPr>
          <p:spPr bwMode="auto">
            <a:xfrm>
              <a:off x="144" y="2034"/>
              <a:ext cx="104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Persistentes</a:t>
              </a:r>
            </a:p>
          </p:txBody>
        </p:sp>
        <p:sp>
          <p:nvSpPr>
            <p:cNvPr id="903199" name="Rectangle 31"/>
            <p:cNvSpPr>
              <a:spLocks noChangeArrowheads="1"/>
            </p:cNvSpPr>
            <p:nvPr/>
          </p:nvSpPr>
          <p:spPr bwMode="auto">
            <a:xfrm>
              <a:off x="144" y="1593"/>
              <a:ext cx="104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Pensadores</a:t>
              </a:r>
            </a:p>
          </p:txBody>
        </p:sp>
        <p:sp>
          <p:nvSpPr>
            <p:cNvPr id="903200" name="Rectangle 32"/>
            <p:cNvSpPr>
              <a:spLocks noChangeArrowheads="1"/>
            </p:cNvSpPr>
            <p:nvPr/>
          </p:nvSpPr>
          <p:spPr bwMode="auto">
            <a:xfrm>
              <a:off x="144" y="1152"/>
              <a:ext cx="104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Emotivos</a:t>
              </a:r>
            </a:p>
          </p:txBody>
        </p:sp>
        <p:sp>
          <p:nvSpPr>
            <p:cNvPr id="903201" name="Line 33"/>
            <p:cNvSpPr>
              <a:spLocks noChangeShapeType="1"/>
            </p:cNvSpPr>
            <p:nvPr/>
          </p:nvSpPr>
          <p:spPr bwMode="auto">
            <a:xfrm>
              <a:off x="144" y="720"/>
              <a:ext cx="56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2" name="Line 34"/>
            <p:cNvSpPr>
              <a:spLocks noChangeShapeType="1"/>
            </p:cNvSpPr>
            <p:nvPr/>
          </p:nvSpPr>
          <p:spPr bwMode="auto">
            <a:xfrm>
              <a:off x="144" y="1593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3" name="Line 35"/>
            <p:cNvSpPr>
              <a:spLocks noChangeShapeType="1"/>
            </p:cNvSpPr>
            <p:nvPr/>
          </p:nvSpPr>
          <p:spPr bwMode="auto">
            <a:xfrm>
              <a:off x="144" y="2034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4" name="Line 36"/>
            <p:cNvSpPr>
              <a:spLocks noChangeShapeType="1"/>
            </p:cNvSpPr>
            <p:nvPr/>
          </p:nvSpPr>
          <p:spPr bwMode="auto">
            <a:xfrm>
              <a:off x="144" y="2475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5" name="Line 37"/>
            <p:cNvSpPr>
              <a:spLocks noChangeShapeType="1"/>
            </p:cNvSpPr>
            <p:nvPr/>
          </p:nvSpPr>
          <p:spPr bwMode="auto">
            <a:xfrm>
              <a:off x="144" y="2916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6" name="Line 38"/>
            <p:cNvSpPr>
              <a:spLocks noChangeShapeType="1"/>
            </p:cNvSpPr>
            <p:nvPr/>
          </p:nvSpPr>
          <p:spPr bwMode="auto">
            <a:xfrm>
              <a:off x="144" y="3357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7" name="Line 39"/>
            <p:cNvSpPr>
              <a:spLocks noChangeShapeType="1"/>
            </p:cNvSpPr>
            <p:nvPr/>
          </p:nvSpPr>
          <p:spPr bwMode="auto">
            <a:xfrm>
              <a:off x="144" y="3798"/>
              <a:ext cx="56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8" name="Line 40"/>
            <p:cNvSpPr>
              <a:spLocks noChangeShapeType="1"/>
            </p:cNvSpPr>
            <p:nvPr/>
          </p:nvSpPr>
          <p:spPr bwMode="auto">
            <a:xfrm>
              <a:off x="144" y="720"/>
              <a:ext cx="0" cy="30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09" name="Line 41"/>
            <p:cNvSpPr>
              <a:spLocks noChangeShapeType="1"/>
            </p:cNvSpPr>
            <p:nvPr/>
          </p:nvSpPr>
          <p:spPr bwMode="auto">
            <a:xfrm>
              <a:off x="1191" y="720"/>
              <a:ext cx="0" cy="30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10" name="Line 42"/>
            <p:cNvSpPr>
              <a:spLocks noChangeShapeType="1"/>
            </p:cNvSpPr>
            <p:nvPr/>
          </p:nvSpPr>
          <p:spPr bwMode="auto">
            <a:xfrm>
              <a:off x="5760" y="720"/>
              <a:ext cx="0" cy="30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11" name="Line 43"/>
            <p:cNvSpPr>
              <a:spLocks noChangeShapeType="1"/>
            </p:cNvSpPr>
            <p:nvPr/>
          </p:nvSpPr>
          <p:spPr bwMode="auto">
            <a:xfrm>
              <a:off x="4406" y="720"/>
              <a:ext cx="0" cy="30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12" name="Line 44"/>
            <p:cNvSpPr>
              <a:spLocks noChangeShapeType="1"/>
            </p:cNvSpPr>
            <p:nvPr/>
          </p:nvSpPr>
          <p:spPr bwMode="auto">
            <a:xfrm>
              <a:off x="144" y="1152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3213" name="Line 45"/>
            <p:cNvSpPr>
              <a:spLocks noChangeShapeType="1"/>
            </p:cNvSpPr>
            <p:nvPr/>
          </p:nvSpPr>
          <p:spPr bwMode="auto">
            <a:xfrm>
              <a:off x="3303" y="720"/>
              <a:ext cx="0" cy="30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Reconocimientos</a:t>
            </a:r>
          </a:p>
        </p:txBody>
      </p:sp>
      <p:grpSp>
        <p:nvGrpSpPr>
          <p:cNvPr id="95235" name="Group 4"/>
          <p:cNvGrpSpPr>
            <a:grpSpLocks/>
          </p:cNvGrpSpPr>
          <p:nvPr/>
        </p:nvGrpSpPr>
        <p:grpSpPr bwMode="auto">
          <a:xfrm>
            <a:off x="671513" y="1743075"/>
            <a:ext cx="7634287" cy="4448175"/>
            <a:chOff x="423" y="1098"/>
            <a:chExt cx="4809" cy="2802"/>
          </a:xfrm>
        </p:grpSpPr>
        <p:sp>
          <p:nvSpPr>
            <p:cNvPr id="904197" name="Rectangle 5"/>
            <p:cNvSpPr>
              <a:spLocks noChangeArrowheads="1"/>
            </p:cNvSpPr>
            <p:nvPr/>
          </p:nvSpPr>
          <p:spPr bwMode="auto">
            <a:xfrm>
              <a:off x="423" y="3459"/>
              <a:ext cx="135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la acción y del reto</a:t>
              </a: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423" y="3027"/>
              <a:ext cx="135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la atención</a:t>
              </a:r>
            </a:p>
          </p:txBody>
        </p:sp>
        <p:sp>
          <p:nvSpPr>
            <p:cNvPr id="904199" name="Rectangle 7"/>
            <p:cNvSpPr>
              <a:spLocks noChangeArrowheads="1"/>
            </p:cNvSpPr>
            <p:nvPr/>
          </p:nvSpPr>
          <p:spPr bwMode="auto">
            <a:xfrm>
              <a:off x="423" y="2394"/>
              <a:ext cx="135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la dirección e independencia</a:t>
              </a:r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423" y="1962"/>
              <a:ext cx="135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la opinión</a:t>
              </a:r>
            </a:p>
          </p:txBody>
        </p:sp>
        <p:sp>
          <p:nvSpPr>
            <p:cNvPr id="904201" name="Rectangle 9"/>
            <p:cNvSpPr>
              <a:spLocks noChangeArrowheads="1"/>
            </p:cNvSpPr>
            <p:nvPr/>
          </p:nvSpPr>
          <p:spPr bwMode="auto">
            <a:xfrm>
              <a:off x="423" y="1530"/>
              <a:ext cx="135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Del trabajo</a:t>
              </a:r>
            </a:p>
          </p:txBody>
        </p:sp>
        <p:sp>
          <p:nvSpPr>
            <p:cNvPr id="904202" name="Rectangle 10"/>
            <p:cNvSpPr>
              <a:spLocks noChangeArrowheads="1"/>
            </p:cNvSpPr>
            <p:nvPr/>
          </p:nvSpPr>
          <p:spPr bwMode="auto">
            <a:xfrm>
              <a:off x="423" y="1098"/>
              <a:ext cx="135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la persona</a:t>
              </a:r>
            </a:p>
          </p:txBody>
        </p:sp>
        <p:sp>
          <p:nvSpPr>
            <p:cNvPr id="904203" name="Rectangle 11"/>
            <p:cNvSpPr>
              <a:spLocks noChangeArrowheads="1"/>
            </p:cNvSpPr>
            <p:nvPr/>
          </p:nvSpPr>
          <p:spPr bwMode="auto">
            <a:xfrm>
              <a:off x="1776" y="3459"/>
              <a:ext cx="3456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 trabajo que tiene que hacer es... Ud. va a llegar a donde nadie ha llegado.</a:t>
              </a:r>
            </a:p>
          </p:txBody>
        </p:sp>
        <p:sp>
          <p:nvSpPr>
            <p:cNvPr id="904204" name="Rectangle 12"/>
            <p:cNvSpPr>
              <a:spLocks noChangeArrowheads="1"/>
            </p:cNvSpPr>
            <p:nvPr/>
          </p:nvSpPr>
          <p:spPr bwMode="auto">
            <a:xfrm>
              <a:off x="1776" y="3027"/>
              <a:ext cx="34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Eres super, me encantan tus ocurrencias.</a:t>
              </a:r>
            </a:p>
          </p:txBody>
        </p:sp>
        <p:sp>
          <p:nvSpPr>
            <p:cNvPr id="904205" name="Rectangle 13"/>
            <p:cNvSpPr>
              <a:spLocks noChangeArrowheads="1"/>
            </p:cNvSpPr>
            <p:nvPr/>
          </p:nvSpPr>
          <p:spPr bwMode="auto">
            <a:xfrm>
              <a:off x="1776" y="2394"/>
              <a:ext cx="345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Estas son sus obligaciones y usted las hará como quiera y cuando quiera siempre que las cumpla.</a:t>
              </a:r>
            </a:p>
          </p:txBody>
        </p:sp>
        <p:sp>
          <p:nvSpPr>
            <p:cNvPr id="904206" name="Rectangle 14"/>
            <p:cNvSpPr>
              <a:spLocks noChangeArrowheads="1"/>
            </p:cNvSpPr>
            <p:nvPr/>
          </p:nvSpPr>
          <p:spPr bwMode="auto">
            <a:xfrm>
              <a:off x="1776" y="1962"/>
              <a:ext cx="34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 opinión es muy importante para nosotros.</a:t>
              </a:r>
            </a:p>
          </p:txBody>
        </p:sp>
        <p:sp>
          <p:nvSpPr>
            <p:cNvPr id="904207" name="Rectangle 15"/>
            <p:cNvSpPr>
              <a:spLocks noChangeArrowheads="1"/>
            </p:cNvSpPr>
            <p:nvPr/>
          </p:nvSpPr>
          <p:spPr bwMode="auto">
            <a:xfrm>
              <a:off x="1776" y="1530"/>
              <a:ext cx="34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 trabajo es excelente, te felicito.</a:t>
              </a:r>
            </a:p>
          </p:txBody>
        </p:sp>
        <p:sp>
          <p:nvSpPr>
            <p:cNvPr id="904208" name="Rectangle 16"/>
            <p:cNvSpPr>
              <a:spLocks noChangeArrowheads="1"/>
            </p:cNvSpPr>
            <p:nvPr/>
          </p:nvSpPr>
          <p:spPr bwMode="auto">
            <a:xfrm>
              <a:off x="1776" y="1098"/>
              <a:ext cx="34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Estoy orgulloso de ti, realmente te aprecio.</a:t>
              </a: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423" y="1098"/>
              <a:ext cx="480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423" y="1530"/>
              <a:ext cx="48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423" y="1962"/>
              <a:ext cx="48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423" y="2394"/>
              <a:ext cx="48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423" y="3027"/>
              <a:ext cx="48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4" name="Line 22"/>
            <p:cNvSpPr>
              <a:spLocks noChangeShapeType="1"/>
            </p:cNvSpPr>
            <p:nvPr/>
          </p:nvSpPr>
          <p:spPr bwMode="auto">
            <a:xfrm>
              <a:off x="423" y="3459"/>
              <a:ext cx="48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5" name="Line 23"/>
            <p:cNvSpPr>
              <a:spLocks noChangeShapeType="1"/>
            </p:cNvSpPr>
            <p:nvPr/>
          </p:nvSpPr>
          <p:spPr bwMode="auto">
            <a:xfrm>
              <a:off x="423" y="3900"/>
              <a:ext cx="480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6" name="Line 24"/>
            <p:cNvSpPr>
              <a:spLocks noChangeShapeType="1"/>
            </p:cNvSpPr>
            <p:nvPr/>
          </p:nvSpPr>
          <p:spPr bwMode="auto">
            <a:xfrm>
              <a:off x="423" y="1098"/>
              <a:ext cx="0" cy="280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7" name="Line 25"/>
            <p:cNvSpPr>
              <a:spLocks noChangeShapeType="1"/>
            </p:cNvSpPr>
            <p:nvPr/>
          </p:nvSpPr>
          <p:spPr bwMode="auto">
            <a:xfrm>
              <a:off x="5232" y="1098"/>
              <a:ext cx="0" cy="280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776" y="1098"/>
              <a:ext cx="0" cy="2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>Señales De Comportamiento Inefectivo Bajo Tensión Normal</a:t>
            </a:r>
          </a:p>
        </p:txBody>
      </p:sp>
      <p:grpSp>
        <p:nvGrpSpPr>
          <p:cNvPr id="96259" name="Group 4"/>
          <p:cNvGrpSpPr>
            <a:grpSpLocks/>
          </p:cNvGrpSpPr>
          <p:nvPr/>
        </p:nvGrpSpPr>
        <p:grpSpPr bwMode="auto">
          <a:xfrm>
            <a:off x="228600" y="1666875"/>
            <a:ext cx="8686800" cy="4171950"/>
            <a:chOff x="144" y="1050"/>
            <a:chExt cx="5472" cy="2628"/>
          </a:xfrm>
        </p:grpSpPr>
        <p:sp>
          <p:nvSpPr>
            <p:cNvPr id="905221" name="Rectangle 5"/>
            <p:cNvSpPr>
              <a:spLocks noChangeArrowheads="1"/>
            </p:cNvSpPr>
            <p:nvPr/>
          </p:nvSpPr>
          <p:spPr bwMode="auto">
            <a:xfrm>
              <a:off x="1488" y="3237"/>
              <a:ext cx="412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Apurados, rígidos, no respaldan adecuadamente a sus subordinados.</a:t>
              </a:r>
            </a:p>
          </p:txBody>
        </p:sp>
        <p:sp>
          <p:nvSpPr>
            <p:cNvPr id="905222" name="Rectangle 6"/>
            <p:cNvSpPr>
              <a:spLocks noChangeArrowheads="1"/>
            </p:cNvSpPr>
            <p:nvPr/>
          </p:nvSpPr>
          <p:spPr bwMode="auto">
            <a:xfrm>
              <a:off x="1488" y="2796"/>
              <a:ext cx="412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 esfuerzan mucho, cambian mucho sus decisiones, empiezan pero no terminan lo empezado.</a:t>
              </a:r>
            </a:p>
          </p:txBody>
        </p:sp>
        <p:sp>
          <p:nvSpPr>
            <p:cNvPr id="905223" name="Rectangle 7"/>
            <p:cNvSpPr>
              <a:spLocks noChangeArrowheads="1"/>
            </p:cNvSpPr>
            <p:nvPr/>
          </p:nvSpPr>
          <p:spPr bwMode="auto">
            <a:xfrm>
              <a:off x="1488" y="2364"/>
              <a:ext cx="41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 muestran rígidos y muy reservados.</a:t>
              </a:r>
            </a:p>
          </p:txBody>
        </p:sp>
        <p:sp>
          <p:nvSpPr>
            <p:cNvPr id="905224" name="Rectangle 8"/>
            <p:cNvSpPr>
              <a:spLocks noChangeArrowheads="1"/>
            </p:cNvSpPr>
            <p:nvPr/>
          </p:nvSpPr>
          <p:spPr bwMode="auto">
            <a:xfrm>
              <a:off x="1488" y="1923"/>
              <a:ext cx="412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 perfeccionismo y la rigidez aparecen en que señalan excesivamente lo incorrecto mas que lo correcto.</a:t>
              </a:r>
            </a:p>
          </p:txBody>
        </p:sp>
        <p:sp>
          <p:nvSpPr>
            <p:cNvPr id="905225" name="Rectangle 9"/>
            <p:cNvSpPr>
              <a:spLocks noChangeArrowheads="1"/>
            </p:cNvSpPr>
            <p:nvPr/>
          </p:nvSpPr>
          <p:spPr bwMode="auto">
            <a:xfrm>
              <a:off x="1488" y="1491"/>
              <a:ext cx="41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 muestran exageradamente perfeccionistas.</a:t>
              </a:r>
            </a:p>
          </p:txBody>
        </p:sp>
        <p:sp>
          <p:nvSpPr>
            <p:cNvPr id="905226" name="Rectangle 10"/>
            <p:cNvSpPr>
              <a:spLocks noChangeArrowheads="1"/>
            </p:cNvSpPr>
            <p:nvPr/>
          </p:nvSpPr>
          <p:spPr bwMode="auto">
            <a:xfrm>
              <a:off x="1488" y="1050"/>
              <a:ext cx="412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son lo suficientemente asertivos. Desean exageradamente complacer.</a:t>
              </a:r>
            </a:p>
          </p:txBody>
        </p:sp>
        <p:sp>
          <p:nvSpPr>
            <p:cNvPr id="905227" name="Rectangle 11"/>
            <p:cNvSpPr>
              <a:spLocks noChangeArrowheads="1"/>
            </p:cNvSpPr>
            <p:nvPr/>
          </p:nvSpPr>
          <p:spPr bwMode="auto">
            <a:xfrm>
              <a:off x="144" y="3237"/>
              <a:ext cx="134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Promotores</a:t>
              </a:r>
            </a:p>
          </p:txBody>
        </p:sp>
        <p:sp>
          <p:nvSpPr>
            <p:cNvPr id="905228" name="Rectangle 12"/>
            <p:cNvSpPr>
              <a:spLocks noChangeArrowheads="1"/>
            </p:cNvSpPr>
            <p:nvPr/>
          </p:nvSpPr>
          <p:spPr bwMode="auto">
            <a:xfrm>
              <a:off x="144" y="2796"/>
              <a:ext cx="134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Originales</a:t>
              </a:r>
            </a:p>
          </p:txBody>
        </p:sp>
        <p:sp>
          <p:nvSpPr>
            <p:cNvPr id="905229" name="Rectangle 13"/>
            <p:cNvSpPr>
              <a:spLocks noChangeArrowheads="1"/>
            </p:cNvSpPr>
            <p:nvPr/>
          </p:nvSpPr>
          <p:spPr bwMode="auto">
            <a:xfrm>
              <a:off x="144" y="2364"/>
              <a:ext cx="134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Tranquilos</a:t>
              </a:r>
            </a:p>
          </p:txBody>
        </p:sp>
        <p:sp>
          <p:nvSpPr>
            <p:cNvPr id="905230" name="Rectangle 14"/>
            <p:cNvSpPr>
              <a:spLocks noChangeArrowheads="1"/>
            </p:cNvSpPr>
            <p:nvPr/>
          </p:nvSpPr>
          <p:spPr bwMode="auto">
            <a:xfrm>
              <a:off x="144" y="1923"/>
              <a:ext cx="134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Persistentes</a:t>
              </a:r>
            </a:p>
          </p:txBody>
        </p:sp>
        <p:sp>
          <p:nvSpPr>
            <p:cNvPr id="905231" name="Rectangle 15"/>
            <p:cNvSpPr>
              <a:spLocks noChangeArrowheads="1"/>
            </p:cNvSpPr>
            <p:nvPr/>
          </p:nvSpPr>
          <p:spPr bwMode="auto">
            <a:xfrm>
              <a:off x="144" y="1491"/>
              <a:ext cx="134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Pensadores</a:t>
              </a:r>
            </a:p>
          </p:txBody>
        </p:sp>
        <p:sp>
          <p:nvSpPr>
            <p:cNvPr id="905232" name="Rectangle 16"/>
            <p:cNvSpPr>
              <a:spLocks noChangeArrowheads="1"/>
            </p:cNvSpPr>
            <p:nvPr/>
          </p:nvSpPr>
          <p:spPr bwMode="auto">
            <a:xfrm>
              <a:off x="144" y="1050"/>
              <a:ext cx="134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Emotivos</a:t>
              </a:r>
            </a:p>
          </p:txBody>
        </p:sp>
        <p:sp>
          <p:nvSpPr>
            <p:cNvPr id="905233" name="Line 17"/>
            <p:cNvSpPr>
              <a:spLocks noChangeShapeType="1"/>
            </p:cNvSpPr>
            <p:nvPr/>
          </p:nvSpPr>
          <p:spPr bwMode="auto">
            <a:xfrm>
              <a:off x="144" y="105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34" name="Line 18"/>
            <p:cNvSpPr>
              <a:spLocks noChangeShapeType="1"/>
            </p:cNvSpPr>
            <p:nvPr/>
          </p:nvSpPr>
          <p:spPr bwMode="auto">
            <a:xfrm>
              <a:off x="144" y="1491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35" name="Line 19"/>
            <p:cNvSpPr>
              <a:spLocks noChangeShapeType="1"/>
            </p:cNvSpPr>
            <p:nvPr/>
          </p:nvSpPr>
          <p:spPr bwMode="auto">
            <a:xfrm>
              <a:off x="144" y="1923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36" name="Line 20"/>
            <p:cNvSpPr>
              <a:spLocks noChangeShapeType="1"/>
            </p:cNvSpPr>
            <p:nvPr/>
          </p:nvSpPr>
          <p:spPr bwMode="auto">
            <a:xfrm>
              <a:off x="144" y="2364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37" name="Line 21"/>
            <p:cNvSpPr>
              <a:spLocks noChangeShapeType="1"/>
            </p:cNvSpPr>
            <p:nvPr/>
          </p:nvSpPr>
          <p:spPr bwMode="auto">
            <a:xfrm>
              <a:off x="144" y="2796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38" name="Line 22"/>
            <p:cNvSpPr>
              <a:spLocks noChangeShapeType="1"/>
            </p:cNvSpPr>
            <p:nvPr/>
          </p:nvSpPr>
          <p:spPr bwMode="auto">
            <a:xfrm>
              <a:off x="144" y="3237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39" name="Line 23"/>
            <p:cNvSpPr>
              <a:spLocks noChangeShapeType="1"/>
            </p:cNvSpPr>
            <p:nvPr/>
          </p:nvSpPr>
          <p:spPr bwMode="auto">
            <a:xfrm>
              <a:off x="144" y="3678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40" name="Line 24"/>
            <p:cNvSpPr>
              <a:spLocks noChangeShapeType="1"/>
            </p:cNvSpPr>
            <p:nvPr/>
          </p:nvSpPr>
          <p:spPr bwMode="auto">
            <a:xfrm>
              <a:off x="144" y="1050"/>
              <a:ext cx="0" cy="26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41" name="Line 25"/>
            <p:cNvSpPr>
              <a:spLocks noChangeShapeType="1"/>
            </p:cNvSpPr>
            <p:nvPr/>
          </p:nvSpPr>
          <p:spPr bwMode="auto">
            <a:xfrm>
              <a:off x="1488" y="1050"/>
              <a:ext cx="0" cy="2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5242" name="Line 26"/>
            <p:cNvSpPr>
              <a:spLocks noChangeShapeType="1"/>
            </p:cNvSpPr>
            <p:nvPr/>
          </p:nvSpPr>
          <p:spPr bwMode="auto">
            <a:xfrm>
              <a:off x="5616" y="1050"/>
              <a:ext cx="0" cy="26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 que soy asi?</a:t>
            </a:r>
            <a:endParaRPr lang="es-ES_tradnl" smtClean="0"/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 pesar que una personalidad individual no cambia</a:t>
            </a:r>
            <a:r>
              <a:rPr lang="es-ES_tradnl" sz="2800" smtClean="0"/>
              <a:t>, </a:t>
            </a:r>
            <a:r>
              <a:rPr lang="en-US" sz="2800" smtClean="0"/>
              <a:t>el </a:t>
            </a:r>
            <a:r>
              <a:rPr lang="es-ES_tradnl" sz="2800" smtClean="0"/>
              <a:t>model</a:t>
            </a:r>
            <a:r>
              <a:rPr lang="en-US" sz="2800" smtClean="0"/>
              <a:t>o explica</a:t>
            </a:r>
            <a:r>
              <a:rPr lang="es-ES_tradnl" sz="2800" smtClean="0"/>
              <a:t> </a:t>
            </a:r>
            <a:r>
              <a:rPr lang="en-US" sz="2800" smtClean="0"/>
              <a:t>los cambios en la vida</a:t>
            </a:r>
            <a:r>
              <a:rPr lang="es-ES_tradnl" sz="2800" smtClean="0"/>
              <a:t>. </a:t>
            </a:r>
            <a:r>
              <a:rPr lang="en-US" sz="2800" smtClean="0"/>
              <a:t>2/3 personas “cambian de fase”</a:t>
            </a:r>
            <a:r>
              <a:rPr lang="es-ES_tradnl" sz="2800" smtClean="0"/>
              <a:t>. </a:t>
            </a:r>
            <a:r>
              <a:rPr lang="en-US" sz="2800" smtClean="0"/>
              <a:t>Por ejemplo un Pensador puede sufir por no sentir cuando lo necesitan y al pasar este momento pueden pasar a tener otras necesidades psicologicas, con otro patrón</a:t>
            </a:r>
            <a:r>
              <a:rPr lang="es-ES_tradnl" sz="2800" smtClean="0"/>
              <a:t>.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Este cambio en fase explica cambios e la vida, divorcio, cambios de carrera y el sentimiento de “Soy la misma persona pero me siento distinto y veo las cosas distintas.”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Respondo?</a:t>
            </a:r>
            <a:endParaRPr lang="es-ES_tradnl" smtClean="0"/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 Pensamientos, </a:t>
            </a:r>
            <a:r>
              <a:rPr lang="es-ES_tradnl" sz="2800" smtClean="0"/>
              <a:t>Referenc</a:t>
            </a:r>
            <a:r>
              <a:rPr lang="en-US" sz="2800" smtClean="0"/>
              <a:t>ias a datos</a:t>
            </a:r>
            <a:r>
              <a:rPr lang="es-ES_tradnl" sz="2800" smtClean="0"/>
              <a:t>, informa</a:t>
            </a:r>
            <a:r>
              <a:rPr lang="en-US" sz="2800" smtClean="0"/>
              <a:t>c</a:t>
            </a:r>
            <a:r>
              <a:rPr lang="es-ES_tradnl" sz="2800" smtClean="0"/>
              <a:t>ion, logic</a:t>
            </a:r>
            <a:r>
              <a:rPr lang="en-US" sz="2800" smtClean="0"/>
              <a:t>a</a:t>
            </a:r>
            <a:r>
              <a:rPr lang="es-ES_tradnl" sz="2800" smtClean="0"/>
              <a:t>, </a:t>
            </a:r>
            <a:r>
              <a:rPr lang="en-US" sz="2800" smtClean="0"/>
              <a:t>justicia</a:t>
            </a:r>
            <a:r>
              <a:rPr lang="es-ES_tradnl" sz="2800" smtClean="0"/>
              <a:t>, categori</a:t>
            </a:r>
            <a:r>
              <a:rPr lang="en-US" sz="2800" smtClean="0"/>
              <a:t>a</a:t>
            </a:r>
            <a:r>
              <a:rPr lang="es-ES_tradnl" sz="2800" smtClean="0"/>
              <a:t>s, ti</a:t>
            </a:r>
            <a:r>
              <a:rPr lang="en-US" sz="2800" smtClean="0"/>
              <a:t>e</a:t>
            </a:r>
            <a:r>
              <a:rPr lang="es-ES_tradnl" sz="2800" smtClean="0"/>
              <a:t>m</a:t>
            </a:r>
            <a:r>
              <a:rPr lang="en-US" sz="2800" smtClean="0"/>
              <a:t>po</a:t>
            </a:r>
            <a:r>
              <a:rPr lang="es-ES_tradnl" sz="2800" smtClean="0"/>
              <a:t>, agendas, </a:t>
            </a:r>
            <a:r>
              <a:rPr lang="en-US" sz="2800" smtClean="0"/>
              <a:t>y oreden</a:t>
            </a:r>
            <a:r>
              <a:rPr lang="es-ES_tradnl" sz="2800" smtClean="0"/>
              <a:t>. </a:t>
            </a:r>
            <a:r>
              <a:rPr lang="en-US" sz="2800" smtClean="0"/>
              <a:t>Cuando dicen</a:t>
            </a:r>
            <a:r>
              <a:rPr lang="es-ES_tradnl" sz="2800" smtClean="0"/>
              <a:t>: “</a:t>
            </a:r>
            <a:r>
              <a:rPr lang="en-US" sz="2800" smtClean="0"/>
              <a:t>Quien</a:t>
            </a:r>
            <a:r>
              <a:rPr lang="es-ES_tradnl" sz="2800" smtClean="0"/>
              <a:t>…</a:t>
            </a:r>
            <a:r>
              <a:rPr lang="en-US" sz="2800" smtClean="0"/>
              <a:t> que</a:t>
            </a:r>
            <a:r>
              <a:rPr lang="es-ES_tradnl" sz="2800" smtClean="0"/>
              <a:t>…</a:t>
            </a:r>
            <a:r>
              <a:rPr lang="en-US" sz="2800" smtClean="0"/>
              <a:t> cuando… donde</a:t>
            </a:r>
            <a:r>
              <a:rPr lang="es-ES_tradnl" sz="2800" smtClean="0"/>
              <a:t>…</a:t>
            </a:r>
            <a:r>
              <a:rPr lang="en-US" sz="2800" smtClean="0"/>
              <a:t> porque</a:t>
            </a:r>
            <a:r>
              <a:rPr lang="es-ES_tradnl" sz="2800" smtClean="0"/>
              <a:t>…?" "…</a:t>
            </a:r>
            <a:r>
              <a:rPr lang="en-US" sz="2800" smtClean="0"/>
              <a:t>piensas</a:t>
            </a:r>
            <a:r>
              <a:rPr lang="es-ES_tradnl" sz="2800" smtClean="0"/>
              <a:t>…","…</a:t>
            </a:r>
            <a:r>
              <a:rPr lang="en-US" sz="2800" smtClean="0"/>
              <a:t>datos</a:t>
            </a:r>
            <a:r>
              <a:rPr lang="es-ES_tradnl" sz="2800" smtClean="0"/>
              <a:t>…", "…op</a:t>
            </a:r>
            <a:r>
              <a:rPr lang="en-US" sz="2800" smtClean="0"/>
              <a:t>c</a:t>
            </a:r>
            <a:r>
              <a:rPr lang="es-ES_tradnl" sz="2800" smtClean="0"/>
              <a:t>ion</a:t>
            </a:r>
            <a:r>
              <a:rPr lang="en-US" sz="2800" smtClean="0"/>
              <a:t>e</a:t>
            </a:r>
            <a:r>
              <a:rPr lang="es-ES_tradnl" sz="2800" smtClean="0"/>
              <a:t>s…", "…ideas </a:t>
            </a:r>
            <a:r>
              <a:rPr lang="en-US" sz="2800" smtClean="0"/>
              <a:t>sobre</a:t>
            </a:r>
            <a:r>
              <a:rPr lang="es-ES_tradnl" sz="2800" smtClean="0"/>
              <a:t>…". </a:t>
            </a:r>
          </a:p>
          <a:p>
            <a:pPr eaLnBrk="1" hangingPunct="1">
              <a:defRPr/>
            </a:pPr>
            <a:r>
              <a:rPr lang="es-ES_tradnl" sz="2800" smtClean="0"/>
              <a:t>Respond</a:t>
            </a:r>
            <a:r>
              <a:rPr lang="en-US" sz="2800" smtClean="0"/>
              <a:t>e</a:t>
            </a:r>
            <a:r>
              <a:rPr lang="es-ES_tradnl" sz="2800" smtClean="0"/>
              <a:t> </a:t>
            </a:r>
            <a:r>
              <a:rPr lang="en-US" sz="2800" smtClean="0"/>
              <a:t>con</a:t>
            </a:r>
            <a:r>
              <a:rPr lang="es-ES_tradnl" sz="2800" smtClean="0"/>
              <a:t>: </a:t>
            </a:r>
            <a:r>
              <a:rPr lang="en-US" sz="2800" smtClean="0"/>
              <a:t>Información clara y precisa</a:t>
            </a:r>
            <a:r>
              <a:rPr lang="es-ES_tradnl" sz="2800" smtClean="0"/>
              <a:t>. Identif</a:t>
            </a:r>
            <a:r>
              <a:rPr lang="en-US" sz="2800" smtClean="0"/>
              <a:t>ica que se está haciendo</a:t>
            </a:r>
            <a:r>
              <a:rPr lang="es-ES_tradnl" sz="2800" smtClean="0"/>
              <a:t>, </a:t>
            </a:r>
            <a:r>
              <a:rPr lang="en-US" sz="2800" smtClean="0"/>
              <a:t>porque</a:t>
            </a:r>
            <a:r>
              <a:rPr lang="es-ES_tradnl" sz="2800" smtClean="0"/>
              <a:t>, </a:t>
            </a:r>
            <a:r>
              <a:rPr lang="en-US" sz="2800" smtClean="0"/>
              <a:t>y que medidas lógicas se están tomando</a:t>
            </a:r>
            <a:r>
              <a:rPr lang="es-ES_tradnl" sz="2800" smtClean="0"/>
              <a:t>. “</a:t>
            </a:r>
            <a:r>
              <a:rPr lang="en-US" sz="2800" smtClean="0"/>
              <a:t>Los hechos son</a:t>
            </a:r>
            <a:r>
              <a:rPr lang="es-ES_tradnl" sz="2800" smtClean="0"/>
              <a:t>…", “</a:t>
            </a:r>
            <a:r>
              <a:rPr lang="en-US" sz="2800" smtClean="0"/>
              <a:t>Nuestros procedimientos </a:t>
            </a:r>
            <a:r>
              <a:rPr lang="es-ES_tradnl" sz="2800" smtClean="0"/>
              <a:t>inclu</a:t>
            </a:r>
            <a:r>
              <a:rPr lang="en-US" sz="2800" smtClean="0"/>
              <a:t>y</a:t>
            </a:r>
            <a:r>
              <a:rPr lang="es-ES_tradnl" sz="2800" smtClean="0"/>
              <a:t>e</a:t>
            </a:r>
            <a:r>
              <a:rPr lang="en-US" sz="2800" smtClean="0"/>
              <a:t>n</a:t>
            </a:r>
            <a:r>
              <a:rPr lang="es-ES_tradnl" sz="2800" smtClean="0"/>
              <a:t>…", “</a:t>
            </a:r>
            <a:r>
              <a:rPr lang="en-US" sz="2800" smtClean="0"/>
              <a:t>Los datos inducan que</a:t>
            </a:r>
            <a:r>
              <a:rPr lang="es-ES_tradnl" sz="2800" smtClean="0"/>
              <a:t>…", “</a:t>
            </a:r>
            <a:r>
              <a:rPr lang="en-US" sz="2800" smtClean="0"/>
              <a:t>La </a:t>
            </a:r>
            <a:r>
              <a:rPr lang="es-ES_tradnl" sz="2800" smtClean="0"/>
              <a:t>Probabili</a:t>
            </a:r>
            <a:r>
              <a:rPr lang="en-US" sz="2800" smtClean="0"/>
              <a:t>dad</a:t>
            </a:r>
            <a:r>
              <a:rPr lang="es-ES_tradnl" sz="2800" smtClean="0"/>
              <a:t> sug</a:t>
            </a:r>
            <a:r>
              <a:rPr lang="en-US" sz="2800" smtClean="0"/>
              <a:t>iere</a:t>
            </a:r>
            <a:r>
              <a:rPr lang="es-ES_tradnl" sz="2800" smtClean="0"/>
              <a:t>…". </a:t>
            </a:r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Respondo?</a:t>
            </a:r>
            <a:endParaRPr lang="es-ES_tradnl" smtClean="0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Opinion</a:t>
            </a:r>
            <a:r>
              <a:rPr lang="en-US" sz="2800" smtClean="0"/>
              <a:t>e</a:t>
            </a:r>
            <a:r>
              <a:rPr lang="es-ES_tradnl" sz="2800" smtClean="0"/>
              <a:t>s. </a:t>
            </a:r>
            <a:r>
              <a:rPr lang="en-US" sz="2800" smtClean="0"/>
              <a:t>Creencias</a:t>
            </a:r>
            <a:r>
              <a:rPr lang="es-ES_tradnl" sz="2800" smtClean="0"/>
              <a:t>, </a:t>
            </a:r>
            <a:r>
              <a:rPr lang="en-US" sz="2800" smtClean="0"/>
              <a:t>confianza</a:t>
            </a:r>
            <a:r>
              <a:rPr lang="es-ES_tradnl" sz="2800" smtClean="0"/>
              <a:t>, </a:t>
            </a:r>
            <a:r>
              <a:rPr lang="en-US" sz="2800" smtClean="0"/>
              <a:t>fidelidad</a:t>
            </a:r>
            <a:r>
              <a:rPr lang="es-ES_tradnl" sz="2800" smtClean="0"/>
              <a:t>, opinion</a:t>
            </a:r>
            <a:r>
              <a:rPr lang="en-US" sz="2800" smtClean="0"/>
              <a:t>e</a:t>
            </a:r>
            <a:r>
              <a:rPr lang="es-ES_tradnl" sz="2800" smtClean="0"/>
              <a:t>s, </a:t>
            </a:r>
            <a:r>
              <a:rPr lang="en-US" sz="2800" smtClean="0"/>
              <a:t>bien/mal</a:t>
            </a:r>
            <a:r>
              <a:rPr lang="es-ES_tradnl" sz="2800" smtClean="0"/>
              <a:t>, respet</a:t>
            </a:r>
            <a:r>
              <a:rPr lang="en-US" sz="2800" smtClean="0"/>
              <a:t>o</a:t>
            </a:r>
            <a:r>
              <a:rPr lang="es-ES_tradnl" sz="2800" smtClean="0"/>
              <a:t>, moral, val</a:t>
            </a:r>
            <a:r>
              <a:rPr lang="en-US" sz="2800" smtClean="0"/>
              <a:t>ores</a:t>
            </a:r>
            <a:r>
              <a:rPr lang="es-ES_tradnl" sz="2800" smtClean="0"/>
              <a:t>, </a:t>
            </a:r>
            <a:r>
              <a:rPr lang="en-US" sz="2800" smtClean="0"/>
              <a:t>y religión</a:t>
            </a:r>
            <a:r>
              <a:rPr lang="es-ES_tradnl" sz="2800" smtClean="0"/>
              <a:t>. </a:t>
            </a:r>
            <a:r>
              <a:rPr lang="en-US" sz="2800" smtClean="0"/>
              <a:t>Cuando dicen</a:t>
            </a:r>
            <a:r>
              <a:rPr lang="es-ES_tradnl" sz="2800" smtClean="0"/>
              <a:t>: “</a:t>
            </a:r>
            <a:r>
              <a:rPr lang="en-US" sz="2800" smtClean="0"/>
              <a:t>Tu deberias</a:t>
            </a:r>
            <a:r>
              <a:rPr lang="es-ES_tradnl" sz="2800" smtClean="0"/>
              <a:t>…", “</a:t>
            </a:r>
            <a:r>
              <a:rPr lang="en-US" sz="2800" smtClean="0"/>
              <a:t>Nosotros creeemos</a:t>
            </a:r>
            <a:r>
              <a:rPr lang="es-ES_tradnl" sz="2800" smtClean="0"/>
              <a:t>…", "…</a:t>
            </a:r>
            <a:r>
              <a:rPr lang="en-US" sz="2800" smtClean="0"/>
              <a:t>estamos dedicados a</a:t>
            </a:r>
            <a:r>
              <a:rPr lang="es-ES_tradnl" sz="2800" smtClean="0"/>
              <a:t>…", "…</a:t>
            </a:r>
            <a:r>
              <a:rPr lang="en-US" sz="2800" smtClean="0"/>
              <a:t>confianza</a:t>
            </a:r>
            <a:r>
              <a:rPr lang="es-ES_tradnl" sz="2800" smtClean="0"/>
              <a:t>…", "…opinion…", "…</a:t>
            </a:r>
            <a:r>
              <a:rPr lang="en-US" sz="2800" smtClean="0"/>
              <a:t>Dios</a:t>
            </a:r>
            <a:r>
              <a:rPr lang="es-ES_tradnl" sz="2800" smtClean="0"/>
              <a:t>…". </a:t>
            </a:r>
          </a:p>
          <a:p>
            <a:pPr eaLnBrk="1" hangingPunct="1">
              <a:defRPr/>
            </a:pPr>
            <a:r>
              <a:rPr lang="es-ES_tradnl" sz="2800" smtClean="0"/>
              <a:t>Respond</a:t>
            </a:r>
            <a:r>
              <a:rPr lang="en-US" sz="2800" smtClean="0"/>
              <a:t>a</a:t>
            </a:r>
            <a:r>
              <a:rPr lang="es-ES_tradnl" sz="2800" smtClean="0"/>
              <a:t> </a:t>
            </a:r>
            <a:r>
              <a:rPr lang="en-US" sz="2800" smtClean="0"/>
              <a:t>con</a:t>
            </a:r>
            <a:r>
              <a:rPr lang="es-ES_tradnl" sz="2800" smtClean="0"/>
              <a:t>: As</a:t>
            </a:r>
            <a:r>
              <a:rPr lang="en-US" sz="2800" smtClean="0"/>
              <a:t>egurar estar dedicados</a:t>
            </a:r>
            <a:r>
              <a:rPr lang="es-ES_tradnl" sz="2800" smtClean="0"/>
              <a:t>, dedicad</a:t>
            </a:r>
            <a:r>
              <a:rPr lang="en-US" sz="2800" smtClean="0"/>
              <a:t>os</a:t>
            </a:r>
            <a:r>
              <a:rPr lang="es-ES_tradnl" sz="2800" smtClean="0"/>
              <a:t>, profesional, </a:t>
            </a:r>
            <a:r>
              <a:rPr lang="en-US" sz="2800" smtClean="0"/>
              <a:t>confiable</a:t>
            </a:r>
            <a:r>
              <a:rPr lang="es-ES_tradnl" sz="2800" smtClean="0"/>
              <a:t>, </a:t>
            </a:r>
            <a:r>
              <a:rPr lang="en-US" sz="2800" smtClean="0"/>
              <a:t>consciente</a:t>
            </a:r>
            <a:r>
              <a:rPr lang="es-ES_tradnl" sz="2800" smtClean="0"/>
              <a:t>. “</a:t>
            </a:r>
            <a:r>
              <a:rPr lang="en-US" sz="2800" smtClean="0"/>
              <a:t>Nosotros creemos</a:t>
            </a:r>
            <a:r>
              <a:rPr lang="es-ES_tradnl" sz="2800" smtClean="0"/>
              <a:t>…", “</a:t>
            </a:r>
            <a:r>
              <a:rPr lang="en-US" sz="2800" smtClean="0"/>
              <a:t>Estamos dedicados a </a:t>
            </a:r>
            <a:r>
              <a:rPr lang="es-ES_tradnl" sz="2800" smtClean="0"/>
              <a:t>…", “</a:t>
            </a:r>
            <a:r>
              <a:rPr lang="en-US" sz="2800" smtClean="0"/>
              <a:t>Nuestra </a:t>
            </a:r>
            <a:r>
              <a:rPr lang="es-ES_tradnl" sz="2800" smtClean="0"/>
              <a:t>mision </a:t>
            </a:r>
            <a:r>
              <a:rPr lang="en-US" sz="2800" smtClean="0"/>
              <a:t>es</a:t>
            </a:r>
            <a:r>
              <a:rPr lang="es-ES_tradnl" sz="2800" smtClean="0"/>
              <a:t>…", “</a:t>
            </a:r>
            <a:r>
              <a:rPr lang="en-US" sz="2800" smtClean="0"/>
              <a:t>Estamos dedicados a s seguridad</a:t>
            </a:r>
            <a:r>
              <a:rPr lang="es-ES_tradnl" sz="2800" smtClean="0"/>
              <a:t>." 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Respondo?</a:t>
            </a:r>
            <a:endParaRPr lang="es-ES_tradnl" smtClean="0"/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Emo</a:t>
            </a:r>
            <a:r>
              <a:rPr lang="en-US" sz="2800" smtClean="0"/>
              <a:t>c</a:t>
            </a:r>
            <a:r>
              <a:rPr lang="es-ES_tradnl" sz="2800" smtClean="0"/>
              <a:t>ion</a:t>
            </a:r>
            <a:r>
              <a:rPr lang="en-US" sz="2800" smtClean="0"/>
              <a:t>e</a:t>
            </a:r>
            <a:r>
              <a:rPr lang="es-ES_tradnl" sz="2800" smtClean="0"/>
              <a:t>s. Referenc</a:t>
            </a:r>
            <a:r>
              <a:rPr lang="en-US" sz="2800" smtClean="0"/>
              <a:t>ia</a:t>
            </a:r>
            <a:r>
              <a:rPr lang="es-ES_tradnl" sz="2800" smtClean="0"/>
              <a:t> </a:t>
            </a:r>
            <a:r>
              <a:rPr lang="en-US" sz="2800" smtClean="0"/>
              <a:t>a sentimientos</a:t>
            </a:r>
            <a:r>
              <a:rPr lang="es-ES_tradnl" sz="2800" smtClean="0"/>
              <a:t>, famil</a:t>
            </a:r>
            <a:r>
              <a:rPr lang="en-US" sz="2800" smtClean="0"/>
              <a:t>ia</a:t>
            </a:r>
            <a:r>
              <a:rPr lang="es-ES_tradnl" sz="2800" smtClean="0"/>
              <a:t>, </a:t>
            </a:r>
            <a:r>
              <a:rPr lang="en-US" sz="2800" smtClean="0"/>
              <a:t>amigos</a:t>
            </a:r>
            <a:r>
              <a:rPr lang="es-ES_tradnl" sz="2800" smtClean="0"/>
              <a:t>, </a:t>
            </a:r>
            <a:r>
              <a:rPr lang="en-US" sz="2800" smtClean="0"/>
              <a:t>niños</a:t>
            </a:r>
            <a:r>
              <a:rPr lang="es-ES_tradnl" sz="2800" smtClean="0"/>
              <a:t>, </a:t>
            </a:r>
            <a:r>
              <a:rPr lang="en-US" sz="2800" smtClean="0"/>
              <a:t>y el bienestar general</a:t>
            </a:r>
            <a:r>
              <a:rPr lang="es-ES_tradnl" sz="2800" smtClean="0"/>
              <a:t>. </a:t>
            </a:r>
            <a:r>
              <a:rPr lang="en-US" sz="2800" smtClean="0"/>
              <a:t>Cuando dicen</a:t>
            </a:r>
            <a:r>
              <a:rPr lang="es-ES_tradnl" sz="2800" smtClean="0"/>
              <a:t>: “</a:t>
            </a:r>
            <a:r>
              <a:rPr lang="en-US" sz="2800" smtClean="0"/>
              <a:t>Yo siento</a:t>
            </a:r>
            <a:r>
              <a:rPr lang="es-ES_tradnl" sz="2800" smtClean="0"/>
              <a:t>…", “</a:t>
            </a:r>
            <a:r>
              <a:rPr lang="en-US" sz="2800" smtClean="0"/>
              <a:t>En mi corazon</a:t>
            </a:r>
            <a:r>
              <a:rPr lang="es-ES_tradnl" sz="2800" smtClean="0"/>
              <a:t>…", "…famil</a:t>
            </a:r>
            <a:r>
              <a:rPr lang="en-US" sz="2800" smtClean="0"/>
              <a:t>ia</a:t>
            </a:r>
            <a:r>
              <a:rPr lang="es-ES_tradnl" sz="2800" smtClean="0"/>
              <a:t>…", "…</a:t>
            </a:r>
            <a:r>
              <a:rPr lang="en-US" sz="2800" smtClean="0"/>
              <a:t>preocupados por mis hijos</a:t>
            </a:r>
            <a:r>
              <a:rPr lang="es-ES_tradnl" sz="2800" smtClean="0"/>
              <a:t>…".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Respond</a:t>
            </a:r>
            <a:r>
              <a:rPr lang="en-US" sz="2800" smtClean="0"/>
              <a:t>a con</a:t>
            </a:r>
            <a:r>
              <a:rPr lang="es-ES_tradnl" sz="2800" smtClean="0"/>
              <a:t>: Compasion, sensi</a:t>
            </a:r>
            <a:r>
              <a:rPr lang="en-US" sz="2800" smtClean="0"/>
              <a:t>bilidad</a:t>
            </a:r>
            <a:r>
              <a:rPr lang="es-ES_tradnl" sz="2800" smtClean="0"/>
              <a:t>, </a:t>
            </a:r>
            <a:r>
              <a:rPr lang="en-US" sz="2800" smtClean="0"/>
              <a:t>y preocupacion genuina</a:t>
            </a:r>
            <a:r>
              <a:rPr lang="es-ES_tradnl" sz="2800" smtClean="0"/>
              <a:t>. Reafirm</a:t>
            </a:r>
            <a:r>
              <a:rPr lang="en-US" sz="2800" smtClean="0"/>
              <a:t>e</a:t>
            </a:r>
            <a:r>
              <a:rPr lang="es-ES_tradnl" sz="2800" smtClean="0"/>
              <a:t> </a:t>
            </a:r>
            <a:r>
              <a:rPr lang="en-US" sz="2800" smtClean="0"/>
              <a:t>con </a:t>
            </a:r>
            <a:r>
              <a:rPr lang="es-ES_tradnl" sz="2800" smtClean="0"/>
              <a:t>considera</a:t>
            </a:r>
            <a:r>
              <a:rPr lang="en-US" sz="2800" smtClean="0"/>
              <a:t>c</a:t>
            </a:r>
            <a:r>
              <a:rPr lang="es-ES_tradnl" sz="2800" smtClean="0"/>
              <a:t>ion </a:t>
            </a:r>
            <a:r>
              <a:rPr lang="en-US" sz="2800" smtClean="0"/>
              <a:t>por los sentimientos de los demas</a:t>
            </a:r>
            <a:r>
              <a:rPr lang="es-ES_tradnl" sz="2800" smtClean="0"/>
              <a:t>. “</a:t>
            </a:r>
            <a:r>
              <a:rPr lang="en-US" sz="2800" smtClean="0"/>
              <a:t>Estamos aqui para Ud.</a:t>
            </a:r>
            <a:r>
              <a:rPr lang="es-ES_tradnl" sz="2800" smtClean="0"/>
              <a:t> …", “</a:t>
            </a:r>
            <a:r>
              <a:rPr lang="en-US" sz="2800" smtClean="0"/>
              <a:t>Todos podemos ayudar preocupandonos por los demas</a:t>
            </a:r>
            <a:r>
              <a:rPr lang="es-ES_tradnl" sz="2800" smtClean="0"/>
              <a:t>…", “</a:t>
            </a:r>
            <a:r>
              <a:rPr lang="en-US" sz="2800" smtClean="0"/>
              <a:t>Este es el momento de abrir nuestros corazones</a:t>
            </a:r>
            <a:r>
              <a:rPr lang="es-ES_tradnl" sz="2800" smtClean="0"/>
              <a:t>." </a:t>
            </a:r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Respondo?</a:t>
            </a:r>
            <a:endParaRPr lang="es-ES_tradnl" smtClean="0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Reac</a:t>
            </a:r>
            <a:r>
              <a:rPr lang="en-US" sz="2800" smtClean="0"/>
              <a:t>c</a:t>
            </a:r>
            <a:r>
              <a:rPr lang="es-ES_tradnl" sz="2800" smtClean="0"/>
              <a:t>ion</a:t>
            </a:r>
            <a:r>
              <a:rPr lang="en-US" sz="2800" smtClean="0"/>
              <a:t>e</a:t>
            </a:r>
            <a:r>
              <a:rPr lang="es-ES_tradnl" sz="2800" smtClean="0"/>
              <a:t>s. </a:t>
            </a:r>
            <a:r>
              <a:rPr lang="en-US" sz="2800" smtClean="0"/>
              <a:t>Gustos y disgustos</a:t>
            </a:r>
            <a:r>
              <a:rPr lang="es-ES_tradnl" sz="2800" smtClean="0"/>
              <a:t>. Referenc</a:t>
            </a:r>
            <a:r>
              <a:rPr lang="en-US" sz="2800" smtClean="0"/>
              <a:t>ia</a:t>
            </a:r>
            <a:r>
              <a:rPr lang="es-ES_tradnl" sz="2800" smtClean="0"/>
              <a:t>s </a:t>
            </a:r>
            <a:r>
              <a:rPr lang="en-US" sz="2800" smtClean="0"/>
              <a:t>a r</a:t>
            </a:r>
            <a:r>
              <a:rPr lang="es-ES_tradnl" sz="2800" smtClean="0"/>
              <a:t>eac</a:t>
            </a:r>
            <a:r>
              <a:rPr lang="en-US" sz="2800" smtClean="0"/>
              <a:t>c</a:t>
            </a:r>
            <a:r>
              <a:rPr lang="es-ES_tradnl" sz="2800" smtClean="0"/>
              <a:t>ion</a:t>
            </a:r>
            <a:r>
              <a:rPr lang="en-US" sz="2800" smtClean="0"/>
              <a:t>e</a:t>
            </a:r>
            <a:r>
              <a:rPr lang="es-ES_tradnl" sz="2800" smtClean="0"/>
              <a:t>s</a:t>
            </a:r>
            <a:r>
              <a:rPr lang="en-US" sz="2800" smtClean="0"/>
              <a:t> a cosas y gente con gusto y disgusto</a:t>
            </a:r>
            <a:r>
              <a:rPr lang="es-ES_tradnl" sz="2800" smtClean="0"/>
              <a:t>. </a:t>
            </a:r>
            <a:r>
              <a:rPr lang="en-US" sz="2800" smtClean="0"/>
              <a:t>Cuando dicen</a:t>
            </a:r>
            <a:r>
              <a:rPr lang="es-ES_tradnl" sz="2800" smtClean="0"/>
              <a:t>: “</a:t>
            </a:r>
            <a:r>
              <a:rPr lang="en-US" sz="2800" smtClean="0"/>
              <a:t>Odio esto</a:t>
            </a:r>
            <a:r>
              <a:rPr lang="es-ES_tradnl" sz="2800" smtClean="0"/>
              <a:t>…", “</a:t>
            </a:r>
            <a:r>
              <a:rPr lang="en-US" sz="2800" smtClean="0"/>
              <a:t>Bacanisimo</a:t>
            </a:r>
            <a:r>
              <a:rPr lang="es-ES_tradnl" sz="2800" smtClean="0"/>
              <a:t>…", “</a:t>
            </a:r>
            <a:r>
              <a:rPr lang="en-US" sz="2800" smtClean="0"/>
              <a:t>No puedo soportar</a:t>
            </a:r>
            <a:r>
              <a:rPr lang="es-ES_tradnl" sz="2800" smtClean="0"/>
              <a:t>…", “</a:t>
            </a:r>
            <a:r>
              <a:rPr lang="en-US" sz="2800" smtClean="0"/>
              <a:t>Me encanta</a:t>
            </a:r>
            <a:r>
              <a:rPr lang="es-ES_tradnl" sz="2800" smtClean="0"/>
              <a:t>…“</a:t>
            </a:r>
            <a:r>
              <a:rPr lang="en-US" sz="2800" smtClean="0"/>
              <a:t>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Respond</a:t>
            </a:r>
            <a:r>
              <a:rPr lang="en-US" sz="2800" smtClean="0"/>
              <a:t>a</a:t>
            </a:r>
            <a:r>
              <a:rPr lang="es-ES_tradnl" sz="2800" smtClean="0"/>
              <a:t> </a:t>
            </a:r>
            <a:r>
              <a:rPr lang="en-US" sz="2800" smtClean="0"/>
              <a:t>con</a:t>
            </a:r>
            <a:r>
              <a:rPr lang="es-ES_tradnl" sz="2800" smtClean="0"/>
              <a:t>: </a:t>
            </a:r>
            <a:r>
              <a:rPr lang="en-US" sz="2800" smtClean="0"/>
              <a:t>Comentarios vivaces</a:t>
            </a:r>
            <a:r>
              <a:rPr lang="es-ES_tradnl" sz="2800" smtClean="0"/>
              <a:t>, </a:t>
            </a:r>
            <a:r>
              <a:rPr lang="en-US" sz="2800" smtClean="0"/>
              <a:t>ac</a:t>
            </a:r>
            <a:r>
              <a:rPr lang="es-ES_tradnl" sz="2800" smtClean="0"/>
              <a:t>titud</a:t>
            </a:r>
            <a:r>
              <a:rPr lang="en-US" sz="2800" smtClean="0"/>
              <a:t> positiva</a:t>
            </a:r>
            <a:r>
              <a:rPr lang="es-ES_tradnl" sz="2800" smtClean="0"/>
              <a:t>, </a:t>
            </a:r>
            <a:r>
              <a:rPr lang="en-US" sz="2800" smtClean="0"/>
              <a:t>y destellos </a:t>
            </a:r>
            <a:r>
              <a:rPr lang="es-ES_tradnl" sz="2800" smtClean="0"/>
              <a:t>humor</a:t>
            </a:r>
            <a:r>
              <a:rPr lang="en-US" sz="2800" smtClean="0"/>
              <a:t>o</a:t>
            </a:r>
            <a:r>
              <a:rPr lang="es-ES_tradnl" sz="2800" smtClean="0"/>
              <a:t>s</a:t>
            </a:r>
            <a:r>
              <a:rPr lang="en-US" sz="2800" smtClean="0"/>
              <a:t>os</a:t>
            </a:r>
            <a:r>
              <a:rPr lang="es-ES_tradnl" sz="2800" smtClean="0"/>
              <a:t> [</a:t>
            </a:r>
            <a:r>
              <a:rPr lang="en-US" sz="2800" smtClean="0"/>
              <a:t>aun en </a:t>
            </a:r>
            <a:r>
              <a:rPr lang="es-ES_tradnl" sz="2800" smtClean="0"/>
              <a:t>emergenci</a:t>
            </a:r>
            <a:r>
              <a:rPr lang="en-US" sz="2800" smtClean="0"/>
              <a:t>a</a:t>
            </a:r>
            <a:r>
              <a:rPr lang="es-ES_tradnl" sz="2800" smtClean="0"/>
              <a:t>s </a:t>
            </a:r>
            <a:r>
              <a:rPr lang="en-US" sz="2800" smtClean="0"/>
              <a:t>podemos mantener nuestro sentido del humor y usarlo con aquellos que lo</a:t>
            </a:r>
            <a:r>
              <a:rPr lang="es-ES_tradnl" sz="2800" smtClean="0"/>
              <a:t> “</a:t>
            </a:r>
            <a:r>
              <a:rPr lang="en-US" sz="2800" smtClean="0"/>
              <a:t>hablan</a:t>
            </a:r>
            <a:r>
              <a:rPr lang="es-ES_tradnl" sz="2800" smtClean="0"/>
              <a:t>"]. “</a:t>
            </a:r>
            <a:r>
              <a:rPr lang="en-US" sz="2800" smtClean="0"/>
              <a:t>Laca</a:t>
            </a:r>
            <a:r>
              <a:rPr lang="es-ES_tradnl" sz="2800" smtClean="0"/>
              <a:t>! </a:t>
            </a:r>
            <a:r>
              <a:rPr lang="en-US" sz="2800" smtClean="0"/>
              <a:t>Este dia no ha sido bueno para mi tampoco</a:t>
            </a:r>
            <a:r>
              <a:rPr lang="es-ES_tradnl" sz="2800" smtClean="0"/>
              <a:t>.", “</a:t>
            </a:r>
            <a:r>
              <a:rPr lang="en-US" sz="2800" smtClean="0"/>
              <a:t>Claaavatelo</a:t>
            </a:r>
            <a:r>
              <a:rPr lang="es-ES_tradnl" sz="2800" smtClean="0"/>
              <a:t>, </a:t>
            </a:r>
            <a:r>
              <a:rPr lang="en-US" sz="2800" smtClean="0"/>
              <a:t>estoy contigo ñaño</a:t>
            </a:r>
            <a:r>
              <a:rPr lang="es-ES_tradnl" sz="2800" smtClean="0"/>
              <a:t>!" “</a:t>
            </a:r>
            <a:r>
              <a:rPr lang="en-US" sz="2800" smtClean="0"/>
              <a:t>Yaaaa, parame la caña</a:t>
            </a:r>
            <a:r>
              <a:rPr lang="es-ES_tradnl" sz="2800" smtClean="0"/>
              <a:t>." </a:t>
            </a: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Respondo?</a:t>
            </a:r>
            <a:endParaRPr lang="es-ES_tradnl" smtClean="0"/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Inac</a:t>
            </a:r>
            <a:r>
              <a:rPr lang="en-US" sz="2800" smtClean="0"/>
              <a:t>ciones</a:t>
            </a:r>
            <a:r>
              <a:rPr lang="es-ES_tradnl" sz="2800" smtClean="0"/>
              <a:t>. (reflec</a:t>
            </a:r>
            <a:r>
              <a:rPr lang="en-US" sz="2800" smtClean="0"/>
              <a:t>ciobes</a:t>
            </a:r>
            <a:r>
              <a:rPr lang="es-ES_tradnl" sz="2800" smtClean="0"/>
              <a:t>). Referenc</a:t>
            </a:r>
            <a:r>
              <a:rPr lang="en-US" sz="2800" smtClean="0"/>
              <a:t>ia</a:t>
            </a:r>
            <a:r>
              <a:rPr lang="es-ES_tradnl" sz="2800" smtClean="0"/>
              <a:t>s </a:t>
            </a:r>
            <a:r>
              <a:rPr lang="en-US" sz="2800" smtClean="0"/>
              <a:t>a necesidad de </a:t>
            </a:r>
            <a:r>
              <a:rPr lang="es-ES_tradnl" sz="2800" smtClean="0"/>
              <a:t>direc</a:t>
            </a:r>
            <a:r>
              <a:rPr lang="en-US" sz="2800" smtClean="0"/>
              <a:t>c</a:t>
            </a:r>
            <a:r>
              <a:rPr lang="es-ES_tradnl" sz="2800" smtClean="0"/>
              <a:t>ion, ti</a:t>
            </a:r>
            <a:r>
              <a:rPr lang="en-US" sz="2800" smtClean="0"/>
              <a:t>e</a:t>
            </a:r>
            <a:r>
              <a:rPr lang="es-ES_tradnl" sz="2800" smtClean="0"/>
              <a:t>m</a:t>
            </a:r>
            <a:r>
              <a:rPr lang="en-US" sz="2800" smtClean="0"/>
              <a:t>po para refleccionar</a:t>
            </a:r>
            <a:r>
              <a:rPr lang="es-ES_tradnl" sz="2800" smtClean="0"/>
              <a:t>, privac</a:t>
            </a:r>
            <a:r>
              <a:rPr lang="en-US" sz="2800" smtClean="0"/>
              <a:t>idad</a:t>
            </a:r>
            <a:r>
              <a:rPr lang="es-ES_tradnl" sz="2800" smtClean="0"/>
              <a:t>, </a:t>
            </a:r>
            <a:r>
              <a:rPr lang="en-US" sz="2800" smtClean="0"/>
              <a:t>y nuestro espacio</a:t>
            </a:r>
            <a:r>
              <a:rPr lang="es-ES_tradnl" sz="2800" smtClean="0"/>
              <a:t>. </a:t>
            </a:r>
            <a:r>
              <a:rPr lang="en-US" sz="2800" smtClean="0"/>
              <a:t>Cuando dicen</a:t>
            </a:r>
            <a:r>
              <a:rPr lang="es-ES_tradnl" sz="2800" smtClean="0"/>
              <a:t>: “</a:t>
            </a:r>
            <a:r>
              <a:rPr lang="en-US" sz="2800" smtClean="0"/>
              <a:t>Necesito pensar esto un poco mas</a:t>
            </a:r>
            <a:r>
              <a:rPr lang="es-ES_tradnl" sz="2800" smtClean="0"/>
              <a:t>…", “</a:t>
            </a:r>
            <a:r>
              <a:rPr lang="en-US" sz="2800" smtClean="0"/>
              <a:t>No quiero saltar a conclusiones</a:t>
            </a:r>
            <a:r>
              <a:rPr lang="es-ES_tradnl" sz="2800" smtClean="0"/>
              <a:t>.", “</a:t>
            </a:r>
            <a:r>
              <a:rPr lang="en-US" sz="2800" smtClean="0"/>
              <a:t>No quisiera ofender a nadie</a:t>
            </a:r>
            <a:r>
              <a:rPr lang="es-ES_tradnl" sz="2800" smtClean="0"/>
              <a:t>."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Respond</a:t>
            </a:r>
            <a:r>
              <a:rPr lang="en-US" sz="2800" smtClean="0"/>
              <a:t>a con</a:t>
            </a:r>
            <a:r>
              <a:rPr lang="es-ES_tradnl" sz="2800" smtClean="0"/>
              <a:t>: Imperativ</a:t>
            </a:r>
            <a:r>
              <a:rPr lang="en-US" sz="2800" smtClean="0"/>
              <a:t>o</a:t>
            </a:r>
            <a:r>
              <a:rPr lang="es-ES_tradnl" sz="2800" smtClean="0"/>
              <a:t>s. </a:t>
            </a:r>
            <a:r>
              <a:rPr lang="en-US" sz="2800" smtClean="0"/>
              <a:t>Sea directo y digale a la persona que hacer</a:t>
            </a:r>
            <a:r>
              <a:rPr lang="es-ES_tradnl" sz="2800" smtClean="0"/>
              <a:t>. Inclu</a:t>
            </a:r>
            <a:r>
              <a:rPr lang="en-US" sz="2800" smtClean="0"/>
              <a:t>ya</a:t>
            </a:r>
            <a:r>
              <a:rPr lang="es-ES_tradnl" sz="2800" smtClean="0"/>
              <a:t> </a:t>
            </a:r>
            <a:r>
              <a:rPr lang="en-US" sz="2800" smtClean="0"/>
              <a:t>formas para que ellos puedan continuar de cuidarse por ellos mismos</a:t>
            </a:r>
            <a:r>
              <a:rPr lang="es-ES_tradnl" sz="2800" smtClean="0"/>
              <a:t>. “</a:t>
            </a:r>
            <a:r>
              <a:rPr lang="en-US" sz="2800" smtClean="0"/>
              <a:t>Siga estos 3 pasos para hacer su casa mas segura</a:t>
            </a:r>
            <a:r>
              <a:rPr lang="es-ES_tradnl" sz="2800" smtClean="0"/>
              <a:t>…", “</a:t>
            </a:r>
            <a:r>
              <a:rPr lang="en-US" sz="2800" smtClean="0"/>
              <a:t>Llama a este </a:t>
            </a:r>
            <a:r>
              <a:rPr lang="es-ES_tradnl" sz="2800" smtClean="0"/>
              <a:t>numer</a:t>
            </a:r>
            <a:r>
              <a:rPr lang="en-US" sz="2800" smtClean="0"/>
              <a:t>o</a:t>
            </a:r>
            <a:r>
              <a:rPr lang="es-ES_tradnl" sz="2800" smtClean="0"/>
              <a:t> </a:t>
            </a:r>
            <a:r>
              <a:rPr lang="en-US" sz="2800" smtClean="0"/>
              <a:t>para mayor informacion</a:t>
            </a:r>
            <a:r>
              <a:rPr lang="es-ES_tradnl" sz="2800" smtClean="0"/>
              <a:t>…", “</a:t>
            </a:r>
            <a:r>
              <a:rPr lang="en-US" sz="2800" smtClean="0"/>
              <a:t>Sintonice su radio a</a:t>
            </a:r>
            <a:r>
              <a:rPr lang="es-ES_tradnl" sz="2800" smtClean="0"/>
              <a:t> …</a:t>
            </a:r>
            <a:r>
              <a:rPr lang="en-US" sz="2800" smtClean="0"/>
              <a:t>y consiga baterias extra</a:t>
            </a:r>
            <a:r>
              <a:rPr lang="es-ES_tradnl" sz="2800" smtClean="0"/>
              <a:t>."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3262</TotalTime>
  <Words>8596</Words>
  <Application>Microsoft PowerPoint</Application>
  <PresentationFormat>Presentación en pantalla (4:3)</PresentationFormat>
  <Paragraphs>1174</Paragraphs>
  <Slides>118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118</vt:i4>
      </vt:variant>
    </vt:vector>
  </HeadingPairs>
  <TitlesOfParts>
    <vt:vector size="125" baseType="lpstr">
      <vt:lpstr>Arial</vt:lpstr>
      <vt:lpstr>Wingdings</vt:lpstr>
      <vt:lpstr>Times New Roman</vt:lpstr>
      <vt:lpstr>Symbol</vt:lpstr>
      <vt:lpstr>Azure</vt:lpstr>
      <vt:lpstr>Galería de imágenes de Microsoft</vt:lpstr>
      <vt:lpstr>Microsoft Clip Gallery</vt:lpstr>
      <vt:lpstr>Recursos Humanos Comportamiento Organizacional</vt:lpstr>
      <vt:lpstr>Fabrizio Marcillo Morla</vt:lpstr>
      <vt:lpstr>Administración (de personas)</vt:lpstr>
      <vt:lpstr>Funciones de la Administración</vt:lpstr>
      <vt:lpstr>Funciones de la Administración</vt:lpstr>
      <vt:lpstr>Perfil Organizacional</vt:lpstr>
      <vt:lpstr>Nueva Cultura</vt:lpstr>
      <vt:lpstr>Éxito del Involucramiento del Personal</vt:lpstr>
      <vt:lpstr>Para Pensar...</vt:lpstr>
      <vt:lpstr>Conceptos Filosóficos</vt:lpstr>
      <vt:lpstr>Ser Humano</vt:lpstr>
      <vt:lpstr>Relaciones</vt:lpstr>
      <vt:lpstr>Diapositiva 13</vt:lpstr>
      <vt:lpstr>Comunicación</vt:lpstr>
      <vt:lpstr>Tipos de Comunicación</vt:lpstr>
      <vt:lpstr>Comunicación como proceso</vt:lpstr>
      <vt:lpstr>Estilos Gerenciales Tradicionales</vt:lpstr>
      <vt:lpstr>Process Comunication Model</vt:lpstr>
      <vt:lpstr>Process Comunication Model</vt:lpstr>
      <vt:lpstr>Process Comunication Model</vt:lpstr>
      <vt:lpstr>Comportamientos Efectivos</vt:lpstr>
      <vt:lpstr>El Protector</vt:lpstr>
      <vt:lpstr>El Director</vt:lpstr>
      <vt:lpstr>El Computador</vt:lpstr>
      <vt:lpstr>El Confortador</vt:lpstr>
      <vt:lpstr>El Emocionador</vt:lpstr>
      <vt:lpstr>Comportamientos Efectivos</vt:lpstr>
      <vt:lpstr>Canales de Comunicación</vt:lpstr>
      <vt:lpstr>Canal 1.- Interventivo</vt:lpstr>
      <vt:lpstr>Canal 2.- Directivo</vt:lpstr>
      <vt:lpstr>Canal 3.- Informativo</vt:lpstr>
      <vt:lpstr>Canal 4.- Confortador</vt:lpstr>
      <vt:lpstr>Canal 5.- Emotivo</vt:lpstr>
      <vt:lpstr>Diapositiva 34</vt:lpstr>
      <vt:lpstr>Canal Preferido?</vt:lpstr>
      <vt:lpstr>Canal Preferido?</vt:lpstr>
      <vt:lpstr>Niveles De Comunicación</vt:lpstr>
      <vt:lpstr>Comportamientos Inefectivos</vt:lpstr>
      <vt:lpstr>B.- Triangulo Dramático</vt:lpstr>
      <vt:lpstr>Exageraciones Perfeccionistas</vt:lpstr>
      <vt:lpstr>Exageraciones Perfeccionistas</vt:lpstr>
      <vt:lpstr>Se Perfecto(no puedo fallar en mas minimo)</vt:lpstr>
      <vt:lpstr>Exageraciones Complacientes</vt:lpstr>
      <vt:lpstr>Exageraciones Complacientes</vt:lpstr>
      <vt:lpstr>Complace (demas antes que yo)</vt:lpstr>
      <vt:lpstr>Exageraciones Rígidas</vt:lpstr>
      <vt:lpstr>Se Fuerte (quien pide o emociona es debil)</vt:lpstr>
      <vt:lpstr>Exageraciones De Esfuerzo</vt:lpstr>
      <vt:lpstr>Trata Mas (todo cuesta mucho esfuerzo)</vt:lpstr>
      <vt:lpstr>Exageraciones de Apuro</vt:lpstr>
      <vt:lpstr>Apurate (el tiempo no alcanza)</vt:lpstr>
      <vt:lpstr>Triangulo Dramático</vt:lpstr>
      <vt:lpstr>Comunicación Ineficiente </vt:lpstr>
      <vt:lpstr>Mascaras, Posiciones, Roles </vt:lpstr>
      <vt:lpstr>SobreActuador </vt:lpstr>
      <vt:lpstr>SobreAdaptador </vt:lpstr>
      <vt:lpstr>Sufridor </vt:lpstr>
      <vt:lpstr>Atacante </vt:lpstr>
      <vt:lpstr>Culpador</vt:lpstr>
      <vt:lpstr>Desesperado</vt:lpstr>
      <vt:lpstr>Contacto</vt:lpstr>
      <vt:lpstr>Descalificación</vt:lpstr>
      <vt:lpstr>Descalificaciones</vt:lpstr>
      <vt:lpstr>Emociones</vt:lpstr>
      <vt:lpstr>Emociones</vt:lpstr>
      <vt:lpstr>Confrontación</vt:lpstr>
      <vt:lpstr>Diagnostico De Personalidad</vt:lpstr>
      <vt:lpstr>Determinar Cuadrante</vt:lpstr>
      <vt:lpstr>Determinar Cuadrante</vt:lpstr>
      <vt:lpstr>Determinar Area De Contacto</vt:lpstr>
      <vt:lpstr>Tipos de Personalidad</vt:lpstr>
      <vt:lpstr>Pensador (Workaholics)</vt:lpstr>
      <vt:lpstr>Pensador (Workaholics)</vt:lpstr>
      <vt:lpstr>Pensador (Workaholics)</vt:lpstr>
      <vt:lpstr>Emotivos (Reactors)</vt:lpstr>
      <vt:lpstr>Emotivos (Reactors)</vt:lpstr>
      <vt:lpstr>Emotivos (Reactors)</vt:lpstr>
      <vt:lpstr>Persistentes (Persisters)</vt:lpstr>
      <vt:lpstr>Persistentes (Persisters)</vt:lpstr>
      <vt:lpstr>Persistentes (Persisters)</vt:lpstr>
      <vt:lpstr>Tranquilos (Dreamers)</vt:lpstr>
      <vt:lpstr>Tranquilos (Dreamers)</vt:lpstr>
      <vt:lpstr>Tranquilos (Dreamers)</vt:lpstr>
      <vt:lpstr>Originales (Rebels)</vt:lpstr>
      <vt:lpstr>Originales (Rebels)</vt:lpstr>
      <vt:lpstr>Originales (Rebels)</vt:lpstr>
      <vt:lpstr>Promotores (Promoters)</vt:lpstr>
      <vt:lpstr>Promotores (Promoters)</vt:lpstr>
      <vt:lpstr>Promotores (Promoters)</vt:lpstr>
      <vt:lpstr>Trabajo siguiente clase</vt:lpstr>
      <vt:lpstr>Personalidad Y Necesidades</vt:lpstr>
      <vt:lpstr>Reconocimientos</vt:lpstr>
      <vt:lpstr>Señales De Comportamiento Inefectivo Bajo Tensión Normal</vt:lpstr>
      <vt:lpstr>Por que soy asi?</vt:lpstr>
      <vt:lpstr>Como Respondo?</vt:lpstr>
      <vt:lpstr>Como Respondo?</vt:lpstr>
      <vt:lpstr>Como Respondo?</vt:lpstr>
      <vt:lpstr>Como Respondo?</vt:lpstr>
      <vt:lpstr>Como Respondo?</vt:lpstr>
      <vt:lpstr>Como Respondo?</vt:lpstr>
      <vt:lpstr>Comportamiento Inefectivo</vt:lpstr>
      <vt:lpstr>Comportamiento Inefectivo</vt:lpstr>
      <vt:lpstr>Comportamiento Inefectivo</vt:lpstr>
      <vt:lpstr>Comportamiento Inefectivo</vt:lpstr>
      <vt:lpstr>Comportamiento Inefectivo</vt:lpstr>
      <vt:lpstr>Comportamiento Inefectivo</vt:lpstr>
      <vt:lpstr>Fase de Conflicto</vt:lpstr>
      <vt:lpstr>Comportamiento Inefectivo</vt:lpstr>
      <vt:lpstr>Fase de Conflicto</vt:lpstr>
      <vt:lpstr>Comportamiento Inefectivo</vt:lpstr>
      <vt:lpstr>Fase de Conflicto</vt:lpstr>
      <vt:lpstr>Comportamiento Inefectivo</vt:lpstr>
      <vt:lpstr>Fase de Conflicto</vt:lpstr>
      <vt:lpstr>Comportamiento Inefectivo</vt:lpstr>
      <vt:lpstr>Fase de Conflicto</vt:lpstr>
      <vt:lpstr>Comportamiento Inefectivo</vt:lpstr>
      <vt:lpstr>Fase de conflicto</vt:lpstr>
      <vt:lpstr>Ejercicio</vt:lpstr>
    </vt:vector>
  </TitlesOfParts>
  <Manager>Barcillo Barzinister</Manager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Comportamiento Organizacional</dc:title>
  <dc:subject>RRHH</dc:subject>
  <dc:creator>Fabrizio Marcillo</dc:creator>
  <cp:lastModifiedBy>kenjjime</cp:lastModifiedBy>
  <cp:revision>596</cp:revision>
  <cp:lastPrinted>1601-01-01T00:00:00Z</cp:lastPrinted>
  <dcterms:created xsi:type="dcterms:W3CDTF">2002-07-19T11:47:45Z</dcterms:created>
  <dcterms:modified xsi:type="dcterms:W3CDTF">2010-01-29T16:55:21Z</dcterms:modified>
</cp:coreProperties>
</file>