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handoutMasterIdLst>
    <p:handoutMasterId r:id="rId52"/>
  </p:handoutMasterIdLst>
  <p:sldIdLst>
    <p:sldId id="409" r:id="rId2"/>
    <p:sldId id="410" r:id="rId3"/>
    <p:sldId id="258"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57" r:id="rId19"/>
    <p:sldId id="283" r:id="rId20"/>
    <p:sldId id="272" r:id="rId21"/>
    <p:sldId id="275" r:id="rId22"/>
    <p:sldId id="284" r:id="rId23"/>
    <p:sldId id="396" r:id="rId24"/>
    <p:sldId id="397" r:id="rId25"/>
    <p:sldId id="398" r:id="rId26"/>
    <p:sldId id="334" r:id="rId27"/>
    <p:sldId id="404" r:id="rId28"/>
    <p:sldId id="405" r:id="rId29"/>
    <p:sldId id="336" r:id="rId30"/>
    <p:sldId id="335" r:id="rId31"/>
    <p:sldId id="406" r:id="rId32"/>
    <p:sldId id="302" r:id="rId33"/>
    <p:sldId id="338" r:id="rId34"/>
    <p:sldId id="339" r:id="rId35"/>
    <p:sldId id="340" r:id="rId36"/>
    <p:sldId id="407" r:id="rId37"/>
    <p:sldId id="408" r:id="rId38"/>
    <p:sldId id="276" r:id="rId39"/>
    <p:sldId id="323" r:id="rId40"/>
    <p:sldId id="277" r:id="rId41"/>
    <p:sldId id="274" r:id="rId42"/>
    <p:sldId id="313" r:id="rId43"/>
    <p:sldId id="399" r:id="rId44"/>
    <p:sldId id="314" r:id="rId45"/>
    <p:sldId id="315" r:id="rId46"/>
    <p:sldId id="303" r:id="rId47"/>
    <p:sldId id="400" r:id="rId48"/>
    <p:sldId id="401" r:id="rId49"/>
    <p:sldId id="287" r:id="rId50"/>
  </p:sldIdLst>
  <p:sldSz cx="9144000" cy="6858000" type="screen4x3"/>
  <p:notesSz cx="6858000" cy="9144000"/>
  <p:defaultTextStyle>
    <a:defPPr>
      <a:defRPr lang="en-US"/>
    </a:defPPr>
    <a:lvl1pPr algn="ctr"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2787"/>
    <p:restoredTop sz="90990" autoAdjust="0"/>
  </p:normalViewPr>
  <p:slideViewPr>
    <p:cSldViewPr>
      <p:cViewPr varScale="1">
        <p:scale>
          <a:sx n="71" d="100"/>
          <a:sy n="71" d="100"/>
        </p:scale>
        <p:origin x="-174"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592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7.xml"/><Relationship Id="rId1" Type="http://schemas.openxmlformats.org/officeDocument/2006/relationships/slide" Target="slides/slide1.xml"/><Relationship Id="rId4"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BF3131E8-F3AA-4F07-A7BE-054DE11A579A}"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532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53DA963D-D676-4A2C-ADA2-975FC938E106}"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CFF749-2B0E-49FF-8461-EF8F33088D0E}" type="slidenum">
              <a:rPr lang="es-ES_tradnl"/>
              <a:pPr/>
              <a:t>1</a:t>
            </a:fld>
            <a:endParaRPr lang="es-ES_tradnl"/>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630D8D7-A30A-41F3-B242-D8EC2A88AB38}" type="slidenum">
              <a:rPr lang="es-ES_tradnl"/>
              <a:pPr/>
              <a:t>10</a:t>
            </a:fld>
            <a:endParaRPr lang="es-ES_tradnl"/>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2F86648-9DD8-4B4F-8DFC-D282B2D7C080}" type="slidenum">
              <a:rPr lang="es-ES_tradnl"/>
              <a:pPr/>
              <a:t>11</a:t>
            </a:fld>
            <a:endParaRPr lang="es-ES_tradnl"/>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9A5B980-F3FB-4D53-BEDB-7F6F9466922C}" type="slidenum">
              <a:rPr lang="es-ES_tradnl"/>
              <a:pPr/>
              <a:t>12</a:t>
            </a:fld>
            <a:endParaRPr lang="es-ES_tradnl"/>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3847457-6863-49D4-8109-40767AB02DE8}" type="slidenum">
              <a:rPr lang="es-ES_tradnl"/>
              <a:pPr/>
              <a:t>13</a:t>
            </a:fld>
            <a:endParaRPr lang="es-ES_tradnl"/>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140173C-821F-46D0-9B72-7987C02FBD09}" type="slidenum">
              <a:rPr lang="es-ES_tradnl"/>
              <a:pPr/>
              <a:t>14</a:t>
            </a:fld>
            <a:endParaRPr lang="es-ES_tradnl"/>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0B67A70-E267-4051-B99A-87AE352D8BB5}" type="slidenum">
              <a:rPr lang="es-ES_tradnl"/>
              <a:pPr/>
              <a:t>15</a:t>
            </a:fld>
            <a:endParaRPr lang="es-ES_tradnl"/>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5CB969C-EBD0-410D-A9E6-E5A4E6DBDB49}" type="slidenum">
              <a:rPr lang="es-ES_tradnl"/>
              <a:pPr/>
              <a:t>16</a:t>
            </a:fld>
            <a:endParaRPr lang="es-ES_tradnl"/>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53E4A5A-5A0E-41ED-AC61-30D7BBBD125D}" type="slidenum">
              <a:rPr lang="es-ES_tradnl"/>
              <a:pPr/>
              <a:t>17</a:t>
            </a:fld>
            <a:endParaRPr lang="es-ES_tradnl"/>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A496CB7-EA14-49D4-87CD-683F6E4EF142}" type="slidenum">
              <a:rPr lang="es-ES_tradnl"/>
              <a:pPr/>
              <a:t>18</a:t>
            </a:fld>
            <a:endParaRPr lang="es-ES_tradnl"/>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F64CB77-3C72-4218-A338-948F9ED31DF9}" type="slidenum">
              <a:rPr lang="es-ES_tradnl"/>
              <a:pPr/>
              <a:t>19</a:t>
            </a:fld>
            <a:endParaRPr lang="es-ES_tradnl"/>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55299" name="2 Marcador de notas"/>
          <p:cNvSpPr>
            <a:spLocks noGrp="1"/>
          </p:cNvSpPr>
          <p:nvPr>
            <p:ph type="body" idx="1"/>
          </p:nvPr>
        </p:nvSpPr>
        <p:spPr>
          <a:noFill/>
          <a:ln/>
        </p:spPr>
        <p:txBody>
          <a:bodyPr/>
          <a:lstStyle/>
          <a:p>
            <a:endParaRPr lang="es-US" smtClean="0"/>
          </a:p>
        </p:txBody>
      </p:sp>
      <p:sp>
        <p:nvSpPr>
          <p:cNvPr id="55300" name="3 Marcador de número de diapositiva"/>
          <p:cNvSpPr>
            <a:spLocks noGrp="1"/>
          </p:cNvSpPr>
          <p:nvPr>
            <p:ph type="sldNum" sz="quarter" idx="5"/>
          </p:nvPr>
        </p:nvSpPr>
        <p:spPr>
          <a:noFill/>
        </p:spPr>
        <p:txBody>
          <a:bodyPr/>
          <a:lstStyle/>
          <a:p>
            <a:fld id="{059ADBB8-1849-4819-9313-4107A1281B6E}" type="slidenum">
              <a:rPr lang="es-ES_tradnl"/>
              <a:pPr/>
              <a:t>2</a:t>
            </a:fld>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E9ED0F9-53A7-4F46-8289-C756901E688B}" type="slidenum">
              <a:rPr lang="es-ES_tradnl"/>
              <a:pPr/>
              <a:t>20</a:t>
            </a:fld>
            <a:endParaRPr lang="es-ES_tradnl"/>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1184D41-27A4-44F1-A835-7BD6980C92E3}" type="slidenum">
              <a:rPr lang="es-ES_tradnl"/>
              <a:pPr/>
              <a:t>21</a:t>
            </a:fld>
            <a:endParaRPr lang="es-ES_tradnl"/>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79CB47A-D4D9-408F-AADF-7E0E84B22FE9}" type="slidenum">
              <a:rPr lang="es-ES_tradnl"/>
              <a:pPr/>
              <a:t>22</a:t>
            </a:fld>
            <a:endParaRPr lang="es-ES_tradnl"/>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910FA47-8FC6-452D-AADA-78F54ABAC6FF}" type="slidenum">
              <a:rPr lang="es-ES_tradnl"/>
              <a:pPr/>
              <a:t>23</a:t>
            </a:fld>
            <a:endParaRPr lang="es-ES_tradnl"/>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B63B101-D8A6-4688-B182-986648105FDF}" type="slidenum">
              <a:rPr lang="es-ES_tradnl"/>
              <a:pPr/>
              <a:t>24</a:t>
            </a:fld>
            <a:endParaRPr lang="es-ES_tradnl"/>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ADA9326-2DF5-498F-8BFE-6198F158641B}" type="slidenum">
              <a:rPr lang="es-ES_tradnl"/>
              <a:pPr/>
              <a:t>25</a:t>
            </a:fld>
            <a:endParaRPr lang="es-ES_tradnl"/>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3104D94-3AA5-47B8-974D-6322082EB789}" type="slidenum">
              <a:rPr lang="es-ES_tradnl"/>
              <a:pPr/>
              <a:t>26</a:t>
            </a:fld>
            <a:endParaRPr lang="es-ES_tradnl"/>
          </a:p>
        </p:txBody>
      </p:sp>
      <p:sp>
        <p:nvSpPr>
          <p:cNvPr id="79875" name="Rectangle 2"/>
          <p:cNvSpPr>
            <a:spLocks noChangeArrowheads="1" noTextEdit="1"/>
          </p:cNvSpPr>
          <p:nvPr>
            <p:ph type="sldImg"/>
          </p:nvPr>
        </p:nvSpPr>
        <p:spPr>
          <a:xfrm>
            <a:off x="1144588" y="687388"/>
            <a:ext cx="4568825" cy="3425825"/>
          </a:xfrm>
          <a:solidFill>
            <a:srgbClr val="FFFFFF"/>
          </a:solidFill>
          <a:ln/>
        </p:spPr>
      </p:sp>
      <p:sp>
        <p:nvSpPr>
          <p:cNvPr id="7987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F3556EC-2BF7-41D4-9BB4-FE9C78FE1ED3}" type="slidenum">
              <a:rPr lang="es-ES_tradnl"/>
              <a:pPr/>
              <a:t>27</a:t>
            </a:fld>
            <a:endParaRPr lang="es-ES_tradnl"/>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9F0CC7B-9C8E-46F2-9D84-3B696810675F}" type="slidenum">
              <a:rPr lang="es-ES_tradnl"/>
              <a:pPr/>
              <a:t>28</a:t>
            </a:fld>
            <a:endParaRPr lang="es-ES_tradnl"/>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3A570D8-5D29-43EE-A2B9-C03E32962961}" type="slidenum">
              <a:rPr lang="es-ES_tradnl"/>
              <a:pPr/>
              <a:t>29</a:t>
            </a:fld>
            <a:endParaRPr lang="es-ES_tradnl"/>
          </a:p>
        </p:txBody>
      </p:sp>
      <p:sp>
        <p:nvSpPr>
          <p:cNvPr id="82947" name="Rectangle 2"/>
          <p:cNvSpPr>
            <a:spLocks noChangeArrowheads="1" noTextEdit="1"/>
          </p:cNvSpPr>
          <p:nvPr>
            <p:ph type="sldImg"/>
          </p:nvPr>
        </p:nvSpPr>
        <p:spPr>
          <a:xfrm>
            <a:off x="1144588" y="687388"/>
            <a:ext cx="4568825" cy="3425825"/>
          </a:xfrm>
          <a:solidFill>
            <a:srgbClr val="FFFFFF"/>
          </a:solidFill>
          <a:ln/>
        </p:spPr>
      </p:sp>
      <p:sp>
        <p:nvSpPr>
          <p:cNvPr id="8294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F73E90D-83A9-41BE-BAC1-AB159AD55836}" type="slidenum">
              <a:rPr lang="es-ES_tradnl"/>
              <a:pPr/>
              <a:t>3</a:t>
            </a:fld>
            <a:endParaRPr lang="es-ES_tradnl"/>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E6FB963-3571-4B1E-8882-D21078BF40F9}" type="slidenum">
              <a:rPr lang="es-ES_tradnl"/>
              <a:pPr/>
              <a:t>30</a:t>
            </a:fld>
            <a:endParaRPr lang="es-ES_tradnl"/>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B8BEA88-E657-490D-974B-AD01FC014608}" type="slidenum">
              <a:rPr lang="es-ES_tradnl"/>
              <a:pPr/>
              <a:t>31</a:t>
            </a:fld>
            <a:endParaRPr lang="es-ES_tradnl"/>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46E59048-3674-4A0F-8DF2-DA038E671334}" type="slidenum">
              <a:rPr lang="es-ES_tradnl"/>
              <a:pPr/>
              <a:t>32</a:t>
            </a:fld>
            <a:endParaRPr lang="es-ES_tradnl"/>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68F1144-3181-4892-8663-0A59095F571F}" type="slidenum">
              <a:rPr lang="es-ES_tradnl"/>
              <a:pPr/>
              <a:t>33</a:t>
            </a:fld>
            <a:endParaRPr lang="es-ES_tradnl"/>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AC3A805-FF59-4FC3-A55C-B27B99A2C84C}" type="slidenum">
              <a:rPr lang="es-ES_tradnl"/>
              <a:pPr/>
              <a:t>34</a:t>
            </a:fld>
            <a:endParaRPr lang="es-ES_tradnl"/>
          </a:p>
        </p:txBody>
      </p:sp>
      <p:sp>
        <p:nvSpPr>
          <p:cNvPr id="88067" name="Rectangle 2"/>
          <p:cNvSpPr>
            <a:spLocks noChangeArrowheads="1" noTextEdit="1"/>
          </p:cNvSpPr>
          <p:nvPr>
            <p:ph type="sldImg"/>
          </p:nvPr>
        </p:nvSpPr>
        <p:spPr>
          <a:xfrm>
            <a:off x="1144588" y="687388"/>
            <a:ext cx="4568825" cy="3425825"/>
          </a:xfrm>
          <a:solidFill>
            <a:srgbClr val="FFFFFF"/>
          </a:solidFill>
          <a:ln/>
        </p:spPr>
      </p:sp>
      <p:sp>
        <p:nvSpPr>
          <p:cNvPr id="88068" name="Rectangle 3"/>
          <p:cNvSpPr>
            <a:spLocks noChangeArrowheads="1"/>
          </p:cNvSpPr>
          <p:nvPr>
            <p:ph type="body" idx="1"/>
          </p:nvPr>
        </p:nvSpPr>
        <p:spPr>
          <a:solidFill>
            <a:srgbClr val="FFFFFF"/>
          </a:solidFill>
          <a:ln>
            <a:solidFill>
              <a:srgbClr val="000000"/>
            </a:solidFill>
          </a:ln>
        </p:spPr>
        <p:txBody>
          <a:bodyPr/>
          <a:lstStyle/>
          <a:p>
            <a:r>
              <a:rPr lang="es-CL" smtClean="0"/>
              <a:t>Fortaleza y Consistencia Interna de Cultura Organizacional es FUNCION de:</a:t>
            </a:r>
          </a:p>
          <a:p>
            <a:endParaRPr lang="es-CL" smtClean="0"/>
          </a:p>
          <a:p>
            <a:pPr>
              <a:buFontTx/>
              <a:buChar char="-"/>
            </a:pPr>
            <a:r>
              <a:rPr lang="es-CL" smtClean="0"/>
              <a:t> Estabilidad del grupo</a:t>
            </a:r>
          </a:p>
          <a:p>
            <a:pPr>
              <a:buFontTx/>
              <a:buChar char="-"/>
            </a:pPr>
            <a:r>
              <a:rPr lang="es-CL" smtClean="0"/>
              <a:t> Tiempo que el grupo ha existido</a:t>
            </a:r>
          </a:p>
          <a:p>
            <a:pPr>
              <a:buFontTx/>
              <a:buChar char="-"/>
            </a:pPr>
            <a:r>
              <a:rPr lang="es-CL" smtClean="0"/>
              <a:t> Intensidad de las experiencias de aprendizaje del grupo</a:t>
            </a:r>
          </a:p>
          <a:p>
            <a:pPr>
              <a:buFontTx/>
              <a:buChar char="-"/>
            </a:pPr>
            <a:r>
              <a:rPr lang="es-CL" smtClean="0"/>
              <a:t> Mecanismos a través de los cuales se ha producido el aprendizaje</a:t>
            </a:r>
          </a:p>
          <a:p>
            <a:pPr>
              <a:buFontTx/>
              <a:buChar char="-"/>
            </a:pPr>
            <a:r>
              <a:rPr lang="es-CL" smtClean="0"/>
              <a:t> Fortaleza y claridad de los supuestos básicos de los líderes y fundadores</a:t>
            </a:r>
          </a:p>
          <a:p>
            <a:pPr>
              <a:buFontTx/>
              <a:buChar char="-"/>
            </a:pPr>
            <a:endParaRPr lang="es-CL" smtClean="0"/>
          </a:p>
          <a:p>
            <a:r>
              <a:rPr lang="es-CL" smtClean="0"/>
              <a:t>Una vez que el grupo aprende a tener supuestos comunes, las personas generan patrones automáticos para percibir, pensar, sentir, y comportarse.</a:t>
            </a:r>
          </a:p>
          <a:p>
            <a:endParaRPr lang="es-CL" smtClean="0"/>
          </a:p>
          <a:p>
            <a:r>
              <a:rPr lang="es-CL" smtClean="0"/>
              <a:t>El aprendizaje compartido ayuda a predecir y comprender los eventos alrededor del grupo.</a:t>
            </a:r>
            <a:endParaRPr lang="en-US" smtClean="0"/>
          </a:p>
          <a:p>
            <a:endParaRPr lang="es-CL" smtClean="0"/>
          </a:p>
          <a:p>
            <a:r>
              <a:rPr lang="es-CL" smtClean="0"/>
              <a:t>Esto produce una sensación de estabilidad y confort al disminuir la ansiedad que provoca lo impredecible. </a:t>
            </a:r>
          </a:p>
          <a:p>
            <a:endParaRPr lang="es-CL"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4E17907-388F-44BD-8BC3-4B6D905F5A32}" type="slidenum">
              <a:rPr lang="es-ES_tradnl"/>
              <a:pPr/>
              <a:t>35</a:t>
            </a:fld>
            <a:endParaRPr lang="es-ES_tradnl"/>
          </a:p>
        </p:txBody>
      </p:sp>
      <p:sp>
        <p:nvSpPr>
          <p:cNvPr id="89091" name="Rectangle 2"/>
          <p:cNvSpPr>
            <a:spLocks noChangeArrowheads="1" noTextEdit="1"/>
          </p:cNvSpPr>
          <p:nvPr>
            <p:ph type="sldImg"/>
          </p:nvPr>
        </p:nvSpPr>
        <p:spPr>
          <a:xfrm>
            <a:off x="1144588" y="687388"/>
            <a:ext cx="4568825" cy="3425825"/>
          </a:xfrm>
          <a:solidFill>
            <a:srgbClr val="FFFFFF"/>
          </a:solidFill>
          <a:ln/>
        </p:spPr>
      </p:sp>
      <p:sp>
        <p:nvSpPr>
          <p:cNvPr id="89092" name="Rectangle 3"/>
          <p:cNvSpPr>
            <a:spLocks noChangeArrowheads="1"/>
          </p:cNvSpPr>
          <p:nvPr>
            <p:ph type="body" idx="1"/>
          </p:nvPr>
        </p:nvSpPr>
        <p:spPr>
          <a:solidFill>
            <a:srgbClr val="FFFFFF"/>
          </a:solidFill>
          <a:ln>
            <a:solidFill>
              <a:srgbClr val="000000"/>
            </a:solidFill>
          </a:ln>
        </p:spPr>
        <p:txBody>
          <a:bodyPr/>
          <a:lstStyle/>
          <a:p>
            <a:pPr>
              <a:lnSpc>
                <a:spcPct val="90000"/>
              </a:lnSpc>
            </a:pPr>
            <a:r>
              <a:rPr lang="es-CL" u="sng" smtClean="0"/>
              <a:t>Artefactos Observables</a:t>
            </a:r>
            <a:r>
              <a:rPr lang="en-US" smtClean="0">
                <a:sym typeface="Wingdings" pitchFamily="2" charset="2"/>
              </a:rPr>
              <a:t>	</a:t>
            </a:r>
          </a:p>
          <a:p>
            <a:pPr>
              <a:lnSpc>
                <a:spcPct val="90000"/>
              </a:lnSpc>
            </a:pPr>
            <a:r>
              <a:rPr lang="es-CL" smtClean="0">
                <a:sym typeface="Wingdings" pitchFamily="2" charset="2"/>
              </a:rPr>
              <a:t>Físicos – arte, arquitectura, vestimenta, objetos, diseño</a:t>
            </a:r>
          </a:p>
          <a:p>
            <a:pPr>
              <a:lnSpc>
                <a:spcPct val="90000"/>
              </a:lnSpc>
            </a:pPr>
            <a:r>
              <a:rPr lang="es-CL" smtClean="0">
                <a:sym typeface="Wingdings" pitchFamily="2" charset="2"/>
              </a:rPr>
              <a:t>Conductuales – ceremonias, rituales, patrones de comunicación, tradiciones, premios, castigos</a:t>
            </a:r>
          </a:p>
          <a:p>
            <a:pPr>
              <a:lnSpc>
                <a:spcPct val="90000"/>
              </a:lnSpc>
            </a:pPr>
            <a:r>
              <a:rPr lang="es-CL" smtClean="0">
                <a:sym typeface="Wingdings" pitchFamily="2" charset="2"/>
              </a:rPr>
              <a:t>Verbales – anécdotas, bromas, jerga, nombres, explicaciones, historias, heroes, metáforas</a:t>
            </a:r>
            <a:endParaRPr lang="en-US" smtClean="0">
              <a:sym typeface="Wingdings" pitchFamily="2" charset="2"/>
            </a:endParaRPr>
          </a:p>
          <a:p>
            <a:pPr>
              <a:lnSpc>
                <a:spcPct val="90000"/>
              </a:lnSpc>
            </a:pPr>
            <a:r>
              <a:rPr lang="en-US" smtClean="0">
                <a:sym typeface="Wingdings" pitchFamily="2" charset="2"/>
              </a:rPr>
              <a:t> Son palpables pero difíciles de descifrar</a:t>
            </a:r>
          </a:p>
          <a:p>
            <a:pPr>
              <a:lnSpc>
                <a:spcPct val="90000"/>
              </a:lnSpc>
              <a:buFont typeface="Wingdings" pitchFamily="2" charset="2"/>
              <a:buChar char="à"/>
            </a:pPr>
            <a:r>
              <a:rPr lang="en-US" smtClean="0">
                <a:sym typeface="Wingdings" pitchFamily="2" charset="2"/>
              </a:rPr>
              <a:t>Cómo reaccionamos nosostros a ellos no quiere decir que la gente en la compañía reaccione igual (Hay que conectarlos con los supuestos básicos)</a:t>
            </a:r>
          </a:p>
          <a:p>
            <a:pPr>
              <a:lnSpc>
                <a:spcPct val="90000"/>
              </a:lnSpc>
              <a:buFont typeface="Wingdings" pitchFamily="2" charset="2"/>
              <a:buNone/>
            </a:pPr>
            <a:r>
              <a:rPr lang="es-CL" u="sng" smtClean="0">
                <a:sym typeface="Wingdings" pitchFamily="2" charset="2"/>
              </a:rPr>
              <a:t>Valores (qué es importante)</a:t>
            </a:r>
          </a:p>
          <a:p>
            <a:pPr>
              <a:lnSpc>
                <a:spcPct val="90000"/>
              </a:lnSpc>
            </a:pPr>
            <a:r>
              <a:rPr lang="es-CL" smtClean="0">
                <a:sym typeface="Wingdings" pitchFamily="2" charset="2"/>
              </a:rPr>
              <a:t>Principios sociales, metas, y standards mantenidos en una cultura que tienen valor intrínsico, en sí mismos. </a:t>
            </a:r>
          </a:p>
          <a:p>
            <a:pPr>
              <a:lnSpc>
                <a:spcPct val="90000"/>
              </a:lnSpc>
            </a:pPr>
            <a:r>
              <a:rPr lang="es-CL" smtClean="0">
                <a:sym typeface="Wingdings" pitchFamily="2" charset="2"/>
              </a:rPr>
              <a:t>Definen las cosas que le preocupan a los miembros de una cultura (libertad, democracia, tradición, riqueza, lealtad, etc.)</a:t>
            </a:r>
          </a:p>
          <a:p>
            <a:pPr>
              <a:lnSpc>
                <a:spcPct val="90000"/>
              </a:lnSpc>
            </a:pPr>
            <a:r>
              <a:rPr lang="es-CL" u="sng" smtClean="0">
                <a:sym typeface="Wingdings" pitchFamily="2" charset="2"/>
              </a:rPr>
              <a:t>Normas (cómo comportarse)</a:t>
            </a:r>
          </a:p>
          <a:p>
            <a:pPr>
              <a:lnSpc>
                <a:spcPct val="90000"/>
              </a:lnSpc>
            </a:pPr>
            <a:r>
              <a:rPr lang="es-CL" smtClean="0">
                <a:sym typeface="Wingdings" pitchFamily="2" charset="2"/>
              </a:rPr>
              <a:t>Reglas no escritas que permiten a los miembros saber que se espera de ellos en distintas situaciones.</a:t>
            </a:r>
          </a:p>
          <a:p>
            <a:pPr>
              <a:lnSpc>
                <a:spcPct val="90000"/>
              </a:lnSpc>
            </a:pPr>
            <a:r>
              <a:rPr lang="es-CL" u="sng" smtClean="0">
                <a:sym typeface="Wingdings" pitchFamily="2" charset="2"/>
              </a:rPr>
              <a:t>Supuestos Básicos </a:t>
            </a:r>
            <a:r>
              <a:rPr lang="es-CL" smtClean="0">
                <a:sym typeface="Wingdings" pitchFamily="2" charset="2"/>
              </a:rPr>
              <a:t>(Patrones de creencias más profundos)</a:t>
            </a:r>
          </a:p>
          <a:p>
            <a:pPr>
              <a:lnSpc>
                <a:spcPct val="90000"/>
              </a:lnSpc>
            </a:pPr>
            <a:r>
              <a:rPr lang="es-CL" smtClean="0">
                <a:sym typeface="Wingdings" pitchFamily="2" charset="2"/>
              </a:rPr>
              <a:t>Supuestos, generalmente inconscientes, que determinan la percepción, pensamiento, sentimientos, y conducta. </a:t>
            </a:r>
          </a:p>
          <a:p>
            <a:pPr>
              <a:lnSpc>
                <a:spcPct val="90000"/>
              </a:lnSpc>
            </a:pPr>
            <a:endParaRPr lang="es-CL" smtClean="0">
              <a:sym typeface="Wingdings" pitchFamily="2" charset="2"/>
            </a:endParaRPr>
          </a:p>
          <a:p>
            <a:pPr>
              <a:lnSpc>
                <a:spcPct val="90000"/>
              </a:lnSpc>
            </a:pPr>
            <a:endParaRPr lang="en-US" smtClean="0">
              <a:sym typeface="Wingdings" pitchFamily="2" charset="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0E74627-02CE-486D-B5BA-6B601818205A}" type="slidenum">
              <a:rPr lang="es-ES_tradnl"/>
              <a:pPr/>
              <a:t>36</a:t>
            </a:fld>
            <a:endParaRPr lang="es-ES_tradnl"/>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5102242-AB17-448B-A14A-5A9FAD8EEAB5}" type="slidenum">
              <a:rPr lang="es-ES_tradnl"/>
              <a:pPr/>
              <a:t>37</a:t>
            </a:fld>
            <a:endParaRPr lang="es-ES_tradnl"/>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E655FDB-3193-44BB-8EB1-16302EFB5950}" type="slidenum">
              <a:rPr lang="es-ES_tradnl"/>
              <a:pPr/>
              <a:t>38</a:t>
            </a:fld>
            <a:endParaRPr lang="es-ES_tradnl"/>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1ADF1EAF-985C-4A32-8D1E-F4F61D0B8AFF}" type="slidenum">
              <a:rPr lang="es-ES_tradnl"/>
              <a:pPr/>
              <a:t>39</a:t>
            </a:fld>
            <a:endParaRPr lang="es-ES_tradnl"/>
          </a:p>
        </p:txBody>
      </p:sp>
      <p:sp>
        <p:nvSpPr>
          <p:cNvPr id="93187" name="Rectangle 1026"/>
          <p:cNvSpPr>
            <a:spLocks noChangeArrowheads="1" noTextEdit="1"/>
          </p:cNvSpPr>
          <p:nvPr>
            <p:ph type="sldImg"/>
          </p:nvPr>
        </p:nvSpPr>
        <p:spPr>
          <a:solidFill>
            <a:srgbClr val="FFFFFF"/>
          </a:solidFill>
          <a:ln/>
        </p:spPr>
      </p:sp>
      <p:sp>
        <p:nvSpPr>
          <p:cNvPr id="93188" name="Rectangle 1027"/>
          <p:cNvSpPr>
            <a:spLocks noChangeArrowheads="1"/>
          </p:cNvSpPr>
          <p:nvPr>
            <p:ph type="body" idx="1"/>
          </p:nvPr>
        </p:nvSpPr>
        <p:spPr>
          <a:xfrm>
            <a:off x="685800" y="4343400"/>
            <a:ext cx="5486400" cy="4114800"/>
          </a:xfrm>
          <a:solidFill>
            <a:srgbClr val="FFFFFF"/>
          </a:solidFill>
          <a:ln>
            <a:solidFill>
              <a:srgbClr val="000000"/>
            </a:solid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1778C36-DA1D-4D31-9593-4C5B296072AA}" type="slidenum">
              <a:rPr lang="es-ES_tradnl"/>
              <a:pPr/>
              <a:t>4</a:t>
            </a:fld>
            <a:endParaRPr lang="es-ES_tradnl"/>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D152D39-584D-4563-9A98-1DFA154AD24F}" type="slidenum">
              <a:rPr lang="es-ES_tradnl"/>
              <a:pPr/>
              <a:t>40</a:t>
            </a:fld>
            <a:endParaRPr lang="es-ES_tradnl"/>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266DE17F-C8B9-4036-883C-E9E8199A96B2}" type="slidenum">
              <a:rPr lang="es-ES_tradnl"/>
              <a:pPr/>
              <a:t>41</a:t>
            </a:fld>
            <a:endParaRPr lang="es-ES_tradnl"/>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FEBA865-757C-4CDE-8D1F-40C35071D6CD}" type="slidenum">
              <a:rPr lang="es-ES_tradnl"/>
              <a:pPr/>
              <a:t>42</a:t>
            </a:fld>
            <a:endParaRPr lang="es-ES_tradnl"/>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026722B1-F0B3-49A8-A373-C656047C02D8}" type="slidenum">
              <a:rPr lang="es-ES_tradnl"/>
              <a:pPr/>
              <a:t>43</a:t>
            </a:fld>
            <a:endParaRPr lang="es-ES_tradnl"/>
          </a:p>
        </p:txBody>
      </p:sp>
      <p:sp>
        <p:nvSpPr>
          <p:cNvPr id="97283" name="Rectangle 2"/>
          <p:cNvSpPr>
            <a:spLocks noChangeArrowheads="1" noTextEdit="1"/>
          </p:cNvSpPr>
          <p:nvPr>
            <p:ph type="sldImg"/>
          </p:nvPr>
        </p:nvSpPr>
        <p:spPr>
          <a:xfrm>
            <a:off x="1144588" y="687388"/>
            <a:ext cx="4568825" cy="3425825"/>
          </a:xfrm>
          <a:solidFill>
            <a:srgbClr val="FFFFFF"/>
          </a:solidFill>
          <a:ln/>
        </p:spPr>
      </p:sp>
      <p:sp>
        <p:nvSpPr>
          <p:cNvPr id="97284" name="Rectangle 3"/>
          <p:cNvSpPr>
            <a:spLocks noChangeArrowheads="1"/>
          </p:cNvSpPr>
          <p:nvPr>
            <p:ph type="body" idx="1"/>
          </p:nvPr>
        </p:nvSpPr>
        <p:spPr>
          <a:solidFill>
            <a:srgbClr val="FFFFFF"/>
          </a:solidFill>
          <a:ln>
            <a:solidFill>
              <a:srgbClr val="000000"/>
            </a:solidFill>
          </a:ln>
        </p:spPr>
        <p:txBody>
          <a:bodyPr/>
          <a:lstStyle/>
          <a:p>
            <a:r>
              <a:rPr lang="es-CL" smtClean="0"/>
              <a:t>Cómo se establece la cultura de una organización</a:t>
            </a:r>
          </a:p>
          <a:p>
            <a:pPr>
              <a:buFontTx/>
              <a:buChar char="-"/>
            </a:pPr>
            <a:r>
              <a:rPr lang="es-CL" smtClean="0"/>
              <a:t>La cultura original se deriva de la filosofia de los fundadores</a:t>
            </a:r>
          </a:p>
          <a:p>
            <a:pPr>
              <a:buFontTx/>
              <a:buChar char="-"/>
            </a:pPr>
            <a:r>
              <a:rPr lang="es-CL" smtClean="0"/>
              <a:t>Esta filosofia influencia los criterios de selección de personal</a:t>
            </a:r>
          </a:p>
          <a:p>
            <a:pPr>
              <a:buFontTx/>
              <a:buChar char="-"/>
            </a:pPr>
            <a:r>
              <a:rPr lang="es-CL" smtClean="0"/>
              <a:t>Las acciones de la gerencia o administracion modelan el tipo de conductas que son aceptables y las que no.</a:t>
            </a:r>
          </a:p>
          <a:p>
            <a:pPr>
              <a:buFontTx/>
              <a:buChar char="-"/>
            </a:pPr>
            <a:r>
              <a:rPr lang="es-CL" smtClean="0"/>
              <a:t>La socializacion de los empleados depende del grado de éxito en parear los valores de los nuevos empleados con los de la organización</a:t>
            </a:r>
          </a:p>
          <a:p>
            <a:pPr lvl="1">
              <a:buFontTx/>
              <a:buChar char="-"/>
            </a:pPr>
            <a:r>
              <a:rPr lang="es-CL" smtClean="0"/>
              <a:t>A traves del proceso de selección</a:t>
            </a:r>
          </a:p>
          <a:p>
            <a:pPr lvl="1">
              <a:buFontTx/>
              <a:buChar char="-"/>
            </a:pPr>
            <a:r>
              <a:rPr lang="es-CL" smtClean="0"/>
              <a:t>A traves de los metodos de socializacion preferidos por la admnistracion</a:t>
            </a:r>
          </a:p>
          <a:p>
            <a:pPr lvl="1">
              <a:buFontTx/>
              <a:buChar char="-"/>
            </a:pPr>
            <a:endParaRPr lang="es-CL" smtClean="0"/>
          </a:p>
          <a:p>
            <a:r>
              <a:rPr lang="es-CL" smtClean="0"/>
              <a:t>Como se mantiene:</a:t>
            </a:r>
          </a:p>
          <a:p>
            <a:pPr>
              <a:buFontTx/>
              <a:buChar char="-"/>
            </a:pPr>
            <a:r>
              <a:rPr lang="es-CL" b="1" smtClean="0"/>
              <a:t>Selección</a:t>
            </a:r>
            <a:r>
              <a:rPr lang="es-CL" smtClean="0"/>
              <a:t> </a:t>
            </a:r>
            <a:r>
              <a:rPr lang="es-CL" smtClean="0">
                <a:sym typeface="Wingdings" pitchFamily="2" charset="2"/>
              </a:rPr>
              <a:t> Identificar y contratar individuos que tengan conocimientos, habilidades, y capacidades para realizar bien el trabajo de la organización.</a:t>
            </a:r>
          </a:p>
          <a:p>
            <a:pPr lvl="1">
              <a:buFontTx/>
              <a:buChar char="-"/>
            </a:pPr>
            <a:r>
              <a:rPr lang="es-CL" smtClean="0">
                <a:sym typeface="Wingdings" pitchFamily="2" charset="2"/>
              </a:rPr>
              <a:t>En etapa final del proceso hay tendencia a contratar a aquellos mas afines a valores de la organización</a:t>
            </a:r>
          </a:p>
          <a:p>
            <a:pPr lvl="1">
              <a:buFontTx/>
              <a:buChar char="-"/>
            </a:pPr>
            <a:r>
              <a:rPr lang="es-CL" smtClean="0">
                <a:sym typeface="Wingdings" pitchFamily="2" charset="2"/>
              </a:rPr>
              <a:t>Postulantes conocen de la organización en el proceso y rechazan entrar en ella si sus valores no son afines</a:t>
            </a:r>
          </a:p>
          <a:p>
            <a:pPr lvl="1">
              <a:buFontTx/>
              <a:buChar char="-"/>
            </a:pPr>
            <a:endParaRPr lang="es-CL" smtClean="0">
              <a:sym typeface="Wingdings" pitchFamily="2" charset="2"/>
            </a:endParaRPr>
          </a:p>
          <a:p>
            <a:pPr>
              <a:buFontTx/>
              <a:buChar char="-"/>
            </a:pPr>
            <a:r>
              <a:rPr lang="es-CL" b="1" smtClean="0">
                <a:sym typeface="Wingdings" pitchFamily="2" charset="2"/>
              </a:rPr>
              <a:t>Direccion</a:t>
            </a:r>
            <a:r>
              <a:rPr lang="es-CL" smtClean="0">
                <a:sym typeface="Wingdings" pitchFamily="2" charset="2"/>
              </a:rPr>
              <a:t>  Actos de los directores, establecen normas acerca de lo deseable, grado de libertad de subordinados, grado de riesgos vestimenta, que se premia, etc.</a:t>
            </a:r>
          </a:p>
          <a:p>
            <a:pPr>
              <a:buFontTx/>
              <a:buChar char="-"/>
            </a:pPr>
            <a:endParaRPr lang="es-CL" smtClean="0">
              <a:sym typeface="Wingdings" pitchFamily="2" charset="2"/>
            </a:endParaRPr>
          </a:p>
          <a:p>
            <a:pPr>
              <a:buFontTx/>
              <a:buChar char="-"/>
            </a:pPr>
            <a:r>
              <a:rPr lang="es-CL" b="1" smtClean="0">
                <a:sym typeface="Wingdings" pitchFamily="2" charset="2"/>
              </a:rPr>
              <a:t>Socializacion</a:t>
            </a:r>
            <a:r>
              <a:rPr lang="es-CL" smtClean="0">
                <a:sym typeface="Wingdings" pitchFamily="2" charset="2"/>
              </a:rPr>
              <a:t>  Organización ayuda a que empleados nuevos se adapten</a:t>
            </a:r>
          </a:p>
          <a:p>
            <a:pPr>
              <a:buFontTx/>
              <a:buChar char="-"/>
            </a:pPr>
            <a:endParaRPr lang="es-CL" smtClean="0">
              <a:sym typeface="Wingdings" pitchFamily="2" charset="2"/>
            </a:endParaRPr>
          </a:p>
          <a:p>
            <a:pPr lvl="1">
              <a:buFontTx/>
              <a:buChar char="-"/>
            </a:pPr>
            <a:endParaRPr lang="es-CL" smtClean="0"/>
          </a:p>
          <a:p>
            <a:endParaRPr lang="es-CL"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A9598D10-D341-4CBE-A575-CDF1F4D5C5E9}" type="slidenum">
              <a:rPr lang="es-ES_tradnl"/>
              <a:pPr/>
              <a:t>44</a:t>
            </a:fld>
            <a:endParaRPr lang="es-ES_tradnl"/>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2F8883B5-BFAD-4260-95EC-F8FF6E322ECF}" type="slidenum">
              <a:rPr lang="es-ES_tradnl"/>
              <a:pPr/>
              <a:t>45</a:t>
            </a:fld>
            <a:endParaRPr lang="es-ES_tradnl"/>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670CA675-4FB0-4095-86E3-9D29086951F6}" type="slidenum">
              <a:rPr lang="es-ES_tradnl"/>
              <a:pPr/>
              <a:t>46</a:t>
            </a:fld>
            <a:endParaRPr lang="es-ES_tradnl"/>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37569AF-F822-4018-989B-4787AB9D05E5}" type="slidenum">
              <a:rPr lang="es-ES_tradnl"/>
              <a:pPr/>
              <a:t>47</a:t>
            </a:fld>
            <a:endParaRPr lang="es-ES_tradnl"/>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DBF97A8-F749-4974-AF67-5E6219F3EA02}" type="slidenum">
              <a:rPr lang="es-ES_tradnl"/>
              <a:pPr/>
              <a:t>48</a:t>
            </a:fld>
            <a:endParaRPr lang="es-ES_tradnl"/>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373E8AE7-3CF6-4B85-B872-15EDC9C8419D}" type="slidenum">
              <a:rPr lang="es-ES_tradnl"/>
              <a:pPr/>
              <a:t>49</a:t>
            </a:fld>
            <a:endParaRPr lang="es-ES_tradnl"/>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D7D1028-7A06-4461-914C-B4A8B7AB7C36}" type="slidenum">
              <a:rPr lang="es-ES_tradnl"/>
              <a:pPr/>
              <a:t>5</a:t>
            </a:fld>
            <a:endParaRPr lang="es-ES_tradnl"/>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42E85C9-BD39-44D8-BA7F-F56BA7EA8B90}" type="slidenum">
              <a:rPr lang="es-ES_tradnl"/>
              <a:pPr/>
              <a:t>6</a:t>
            </a:fld>
            <a:endParaRPr lang="es-ES_tradnl"/>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F27293D-77BD-49A1-BDA3-71D95EAFB623}" type="slidenum">
              <a:rPr lang="es-ES_tradnl"/>
              <a:pPr/>
              <a:t>7</a:t>
            </a:fld>
            <a:endParaRPr lang="es-ES_tradnl"/>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C8364C2-00AE-48CA-A1CF-858F2050A10F}" type="slidenum">
              <a:rPr lang="es-ES_tradnl"/>
              <a:pPr/>
              <a:t>8</a:t>
            </a:fld>
            <a:endParaRPr lang="es-ES_tradnl"/>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23F3B2F-F363-4389-B4AD-3B2936615065}" type="slidenum">
              <a:rPr lang="es-ES_tradnl"/>
              <a:pPr/>
              <a:t>9</a:t>
            </a:fld>
            <a:endParaRPr lang="es-ES_tradnl"/>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l">
              <a:spcBef>
                <a:spcPct val="0"/>
              </a:spcBef>
              <a:buClrTx/>
              <a:buSzTx/>
              <a:buFontTx/>
              <a:buNone/>
              <a:defRPr sz="1400" smtClean="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defRPr>
            </a:lvl1pPr>
          </a:lstStyle>
          <a:p>
            <a:pPr>
              <a:defRPr/>
            </a:pPr>
            <a:fld id="{A6CE720E-372C-4443-99BE-D84C9BEEFAD3}"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990600" y="-228600"/>
            <a:ext cx="7772400"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1066800" y="1066800"/>
            <a:ext cx="7772400" cy="5638800"/>
          </a:xfrm>
        </p:spPr>
        <p:txBody>
          <a:bodyPr/>
          <a:lstStyle/>
          <a:p>
            <a:pPr lvl="0"/>
            <a:endParaRPr lang="es-E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smtClean="0"/>
              <a:t>Grupos</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Etapas Desarrollo Grupo</a:t>
            </a:r>
            <a:endParaRPr lang="en-GB" smtClean="0"/>
          </a:p>
        </p:txBody>
      </p:sp>
      <p:sp>
        <p:nvSpPr>
          <p:cNvPr id="896003" name="Rectangle 3"/>
          <p:cNvSpPr>
            <a:spLocks noGrp="1" noChangeArrowheads="1"/>
          </p:cNvSpPr>
          <p:nvPr>
            <p:ph type="body" idx="1"/>
          </p:nvPr>
        </p:nvSpPr>
        <p:spPr/>
        <p:txBody>
          <a:bodyPr/>
          <a:lstStyle/>
          <a:p>
            <a:pPr eaLnBrk="1" hangingPunct="1">
              <a:defRPr/>
            </a:pPr>
            <a:r>
              <a:rPr lang="en-US" smtClean="0"/>
              <a:t>Etapa 1 – Formacion.</a:t>
            </a:r>
          </a:p>
          <a:p>
            <a:pPr eaLnBrk="1" hangingPunct="1">
              <a:defRPr/>
            </a:pPr>
            <a:endParaRPr lang="en-US" smtClean="0"/>
          </a:p>
          <a:p>
            <a:pPr eaLnBrk="1" hangingPunct="1">
              <a:defRPr/>
            </a:pPr>
            <a:r>
              <a:rPr lang="en-US" smtClean="0"/>
              <a:t>Etapa 2 – Tormentosa.</a:t>
            </a:r>
          </a:p>
          <a:p>
            <a:pPr eaLnBrk="1" hangingPunct="1">
              <a:defRPr/>
            </a:pPr>
            <a:endParaRPr lang="en-US" smtClean="0"/>
          </a:p>
          <a:p>
            <a:pPr eaLnBrk="1" hangingPunct="1">
              <a:defRPr/>
            </a:pPr>
            <a:r>
              <a:rPr lang="en-US" smtClean="0"/>
              <a:t>Etapa 3 – Normativa.</a:t>
            </a:r>
          </a:p>
          <a:p>
            <a:pPr eaLnBrk="1" hangingPunct="1">
              <a:defRPr/>
            </a:pPr>
            <a:endParaRPr lang="en-US" smtClean="0"/>
          </a:p>
          <a:p>
            <a:pPr eaLnBrk="1" hangingPunct="1">
              <a:defRPr/>
            </a:pPr>
            <a:r>
              <a:rPr lang="en-US" smtClean="0"/>
              <a:t>Etapa 4 – Desempeño.</a:t>
            </a:r>
            <a:endParaRPr lang="en-GB"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Comportamiento en el Grupo</a:t>
            </a:r>
            <a:endParaRPr lang="en-GB" smtClean="0"/>
          </a:p>
        </p:txBody>
      </p:sp>
      <p:sp>
        <p:nvSpPr>
          <p:cNvPr id="897027" name="Rectangle 3"/>
          <p:cNvSpPr>
            <a:spLocks noGrp="1" noChangeArrowheads="1"/>
          </p:cNvSpPr>
          <p:nvPr>
            <p:ph type="body" idx="1"/>
          </p:nvPr>
        </p:nvSpPr>
        <p:spPr>
          <a:xfrm>
            <a:off x="838200" y="1066800"/>
            <a:ext cx="8001000" cy="5638800"/>
          </a:xfrm>
        </p:spPr>
        <p:txBody>
          <a:bodyPr/>
          <a:lstStyle/>
          <a:p>
            <a:pPr eaLnBrk="1" hangingPunct="1">
              <a:defRPr/>
            </a:pPr>
            <a:r>
              <a:rPr lang="en-US" sz="2800" smtClean="0"/>
              <a:t>Cuando un miembro dice o hace algo, puede considerarse desde punto de vista de cual parece ser su proposito:</a:t>
            </a:r>
          </a:p>
          <a:p>
            <a:pPr lvl="1" eaLnBrk="1" hangingPunct="1">
              <a:defRPr/>
            </a:pPr>
            <a:r>
              <a:rPr lang="en-US" sz="2400" smtClean="0"/>
              <a:t>Orientacion a la Tarea:</a:t>
            </a:r>
          </a:p>
          <a:p>
            <a:pPr lvl="2" eaLnBrk="1" hangingPunct="1">
              <a:defRPr/>
            </a:pPr>
            <a:r>
              <a:rPr lang="en-US" sz="2000" smtClean="0"/>
              <a:t>Tratando de que se realice la tarea.</a:t>
            </a:r>
          </a:p>
          <a:p>
            <a:pPr lvl="1" eaLnBrk="1" hangingPunct="1">
              <a:defRPr/>
            </a:pPr>
            <a:r>
              <a:rPr lang="en-US" sz="2400" smtClean="0"/>
              <a:t>Orientación al Mantenimiento del Grupo:</a:t>
            </a:r>
          </a:p>
          <a:p>
            <a:pPr lvl="2" eaLnBrk="1" hangingPunct="1">
              <a:defRPr/>
            </a:pPr>
            <a:r>
              <a:rPr lang="en-US" sz="2000" smtClean="0"/>
              <a:t>Tratando de mejorar relaciones entre miembros.</a:t>
            </a:r>
          </a:p>
          <a:p>
            <a:pPr lvl="1" eaLnBrk="1" hangingPunct="1">
              <a:defRPr/>
            </a:pPr>
            <a:r>
              <a:rPr lang="en-US" sz="2400" smtClean="0"/>
              <a:t>Orientación a si mismo:</a:t>
            </a:r>
          </a:p>
          <a:p>
            <a:pPr lvl="2" eaLnBrk="1" hangingPunct="1">
              <a:defRPr/>
            </a:pPr>
            <a:r>
              <a:rPr lang="en-US" sz="2000" smtClean="0"/>
              <a:t>Satisface una meta o necesidad personal sin dar consideracion a problemas del grupo.</a:t>
            </a:r>
          </a:p>
          <a:p>
            <a:pPr eaLnBrk="1" hangingPunct="1">
              <a:defRPr/>
            </a:pPr>
            <a:r>
              <a:rPr lang="en-US" sz="2800" smtClean="0"/>
              <a:t>A medida que grupo crece, necesidades de miembros se integran con las del grupo: Menos con orientación a si mismo.</a:t>
            </a:r>
            <a:endParaRPr lang="en-GB" sz="2800"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304800"/>
            <a:ext cx="7772400" cy="1143000"/>
          </a:xfrm>
        </p:spPr>
        <p:txBody>
          <a:bodyPr/>
          <a:lstStyle/>
          <a:p>
            <a:pPr eaLnBrk="1" hangingPunct="1"/>
            <a:r>
              <a:rPr lang="en-US" smtClean="0"/>
              <a:t>Orientacion a la Tarea</a:t>
            </a:r>
            <a:endParaRPr lang="en-GB" smtClean="0"/>
          </a:p>
        </p:txBody>
      </p:sp>
      <p:sp>
        <p:nvSpPr>
          <p:cNvPr id="898051" name="Rectangle 3"/>
          <p:cNvSpPr>
            <a:spLocks noGrp="1" noChangeArrowheads="1"/>
          </p:cNvSpPr>
          <p:nvPr>
            <p:ph type="body" idx="1"/>
          </p:nvPr>
        </p:nvSpPr>
        <p:spPr>
          <a:xfrm>
            <a:off x="304800" y="457200"/>
            <a:ext cx="8839200" cy="6096000"/>
          </a:xfrm>
        </p:spPr>
        <p:txBody>
          <a:bodyPr/>
          <a:lstStyle/>
          <a:p>
            <a:pPr eaLnBrk="1" hangingPunct="1">
              <a:lnSpc>
                <a:spcPct val="90000"/>
              </a:lnSpc>
              <a:defRPr/>
            </a:pPr>
            <a:r>
              <a:rPr lang="en-US" sz="2400" smtClean="0"/>
              <a:t>Iniciar:</a:t>
            </a:r>
          </a:p>
          <a:p>
            <a:pPr lvl="1" eaLnBrk="1" hangingPunct="1">
              <a:lnSpc>
                <a:spcPct val="90000"/>
              </a:lnSpc>
              <a:defRPr/>
            </a:pPr>
            <a:r>
              <a:rPr lang="en-US" sz="2000" smtClean="0"/>
              <a:t>Propone tareas o metas. Define Problemas. Sugiere Procedimiento. Sugiere ideas para resolverlo.</a:t>
            </a:r>
            <a:endParaRPr lang="en-US" sz="2400" smtClean="0"/>
          </a:p>
          <a:p>
            <a:pPr eaLnBrk="1" hangingPunct="1">
              <a:lnSpc>
                <a:spcPct val="90000"/>
              </a:lnSpc>
              <a:defRPr/>
            </a:pPr>
            <a:r>
              <a:rPr lang="en-US" sz="2400" smtClean="0"/>
              <a:t>Buscar informacion u opiniones:</a:t>
            </a:r>
          </a:p>
          <a:p>
            <a:pPr lvl="1" eaLnBrk="1" hangingPunct="1">
              <a:lnSpc>
                <a:spcPct val="90000"/>
              </a:lnSpc>
              <a:defRPr/>
            </a:pPr>
            <a:r>
              <a:rPr lang="en-US" sz="2000" smtClean="0"/>
              <a:t>Solicita hechos concretos. Busca informacion pertinente. Solicita estimados. Busca sugerencias o ideas.</a:t>
            </a:r>
          </a:p>
          <a:p>
            <a:pPr eaLnBrk="1" hangingPunct="1">
              <a:lnSpc>
                <a:spcPct val="90000"/>
              </a:lnSpc>
              <a:defRPr/>
            </a:pPr>
            <a:r>
              <a:rPr lang="en-US" sz="2400" smtClean="0"/>
              <a:t>Dar informacion u opinion:</a:t>
            </a:r>
          </a:p>
          <a:p>
            <a:pPr lvl="1" eaLnBrk="1" hangingPunct="1">
              <a:lnSpc>
                <a:spcPct val="90000"/>
              </a:lnSpc>
              <a:defRPr/>
            </a:pPr>
            <a:r>
              <a:rPr lang="en-US" sz="2000" smtClean="0"/>
              <a:t>Ofrece hechos concretos. Da información pertinente, estimados o creencias. Ofrece sugerencias o ideas.</a:t>
            </a:r>
          </a:p>
          <a:p>
            <a:pPr eaLnBrk="1" hangingPunct="1">
              <a:lnSpc>
                <a:spcPct val="90000"/>
              </a:lnSpc>
              <a:defRPr/>
            </a:pPr>
            <a:r>
              <a:rPr lang="en-US" sz="2400" smtClean="0"/>
              <a:t>Esclarecer y explayarse:</a:t>
            </a:r>
          </a:p>
          <a:p>
            <a:pPr lvl="1" eaLnBrk="1" hangingPunct="1">
              <a:lnSpc>
                <a:spcPct val="90000"/>
              </a:lnSpc>
              <a:defRPr/>
            </a:pPr>
            <a:r>
              <a:rPr lang="en-US" sz="2000" smtClean="0"/>
              <a:t>Interpreta informacion o sugerencias. Esclarece confusiones. Define terminos. Indica alternativas y topicos.</a:t>
            </a:r>
          </a:p>
          <a:p>
            <a:pPr eaLnBrk="1" hangingPunct="1">
              <a:lnSpc>
                <a:spcPct val="90000"/>
              </a:lnSpc>
              <a:defRPr/>
            </a:pPr>
            <a:r>
              <a:rPr lang="en-US" sz="2400" smtClean="0"/>
              <a:t>Resumen:</a:t>
            </a:r>
          </a:p>
          <a:p>
            <a:pPr lvl="1" eaLnBrk="1" hangingPunct="1">
              <a:lnSpc>
                <a:spcPct val="90000"/>
              </a:lnSpc>
              <a:defRPr/>
            </a:pPr>
            <a:r>
              <a:rPr lang="en-US" sz="2000" smtClean="0"/>
              <a:t>Congrega ideas afines. Reexpone sugerencias despues que grupo las discutio. Ofrece decision o conclusion para que grupo acepte o rechaze.</a:t>
            </a:r>
          </a:p>
          <a:p>
            <a:pPr eaLnBrk="1" hangingPunct="1">
              <a:lnSpc>
                <a:spcPct val="90000"/>
              </a:lnSpc>
              <a:defRPr/>
            </a:pPr>
            <a:r>
              <a:rPr lang="en-US" sz="2400" smtClean="0"/>
              <a:t>Prueba de Consenso:</a:t>
            </a:r>
          </a:p>
          <a:p>
            <a:pPr lvl="1" eaLnBrk="1" hangingPunct="1">
              <a:lnSpc>
                <a:spcPct val="90000"/>
              </a:lnSpc>
              <a:defRPr/>
            </a:pPr>
            <a:r>
              <a:rPr lang="en-US" sz="2000" smtClean="0"/>
              <a:t>Indaga si grupo esta llegando a decision. Lanza globo de ensayo para probar conclusion posible.</a:t>
            </a:r>
            <a:endParaRPr lang="en-GB" sz="20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Mantenimiento del Grupo</a:t>
            </a:r>
            <a:endParaRPr lang="en-GB" smtClean="0"/>
          </a:p>
        </p:txBody>
      </p:sp>
      <p:sp>
        <p:nvSpPr>
          <p:cNvPr id="899075" name="Rectangle 3"/>
          <p:cNvSpPr>
            <a:spLocks noGrp="1" noChangeArrowheads="1"/>
          </p:cNvSpPr>
          <p:nvPr>
            <p:ph type="body" idx="1"/>
          </p:nvPr>
        </p:nvSpPr>
        <p:spPr>
          <a:xfrm>
            <a:off x="457200" y="609600"/>
            <a:ext cx="8534400" cy="6096000"/>
          </a:xfrm>
        </p:spPr>
        <p:txBody>
          <a:bodyPr/>
          <a:lstStyle/>
          <a:p>
            <a:pPr eaLnBrk="1" hangingPunct="1">
              <a:lnSpc>
                <a:spcPct val="90000"/>
              </a:lnSpc>
              <a:defRPr/>
            </a:pPr>
            <a:r>
              <a:rPr lang="en-US" sz="2400" smtClean="0"/>
              <a:t>Armonizar:</a:t>
            </a:r>
          </a:p>
          <a:p>
            <a:pPr lvl="1" eaLnBrk="1" hangingPunct="1">
              <a:lnSpc>
                <a:spcPct val="90000"/>
              </a:lnSpc>
              <a:defRPr/>
            </a:pPr>
            <a:r>
              <a:rPr lang="en-US" sz="2000" smtClean="0"/>
              <a:t>Trata reconciliar desavenencias. Reduce tension. Logra personas analicen diferencias.</a:t>
            </a:r>
          </a:p>
          <a:p>
            <a:pPr eaLnBrk="1" hangingPunct="1">
              <a:lnSpc>
                <a:spcPct val="90000"/>
              </a:lnSpc>
              <a:defRPr/>
            </a:pPr>
            <a:r>
              <a:rPr lang="en-US" sz="2400" smtClean="0"/>
              <a:t>Portero:</a:t>
            </a:r>
          </a:p>
          <a:p>
            <a:pPr lvl="1" eaLnBrk="1" hangingPunct="1">
              <a:lnSpc>
                <a:spcPct val="90000"/>
              </a:lnSpc>
              <a:defRPr/>
            </a:pPr>
            <a:r>
              <a:rPr lang="en-US" sz="2000" smtClean="0"/>
              <a:t>Ayuda a mantener abiertos canales de comunicacion. Facilita participacion de otros. Sugiere procedimientos para compartir comentarios.</a:t>
            </a:r>
          </a:p>
          <a:p>
            <a:pPr eaLnBrk="1" hangingPunct="1">
              <a:lnSpc>
                <a:spcPct val="90000"/>
              </a:lnSpc>
              <a:defRPr/>
            </a:pPr>
            <a:r>
              <a:rPr lang="en-US" sz="2400" smtClean="0"/>
              <a:t>Estimulantes:</a:t>
            </a:r>
          </a:p>
          <a:p>
            <a:pPr lvl="1" eaLnBrk="1" hangingPunct="1">
              <a:lnSpc>
                <a:spcPct val="90000"/>
              </a:lnSpc>
              <a:defRPr/>
            </a:pPr>
            <a:r>
              <a:rPr lang="en-US" sz="2000" smtClean="0"/>
              <a:t>Amistoso, cordial, sensible a los demas. Indica con expresion o comentrios aceptacion de aporte de demas.</a:t>
            </a:r>
          </a:p>
          <a:p>
            <a:pPr eaLnBrk="1" hangingPunct="1">
              <a:lnSpc>
                <a:spcPct val="90000"/>
              </a:lnSpc>
              <a:defRPr/>
            </a:pPr>
            <a:r>
              <a:rPr lang="en-US" sz="2400" smtClean="0"/>
              <a:t>Buscar un Acomodo:</a:t>
            </a:r>
          </a:p>
          <a:p>
            <a:pPr lvl="1" eaLnBrk="1" hangingPunct="1">
              <a:lnSpc>
                <a:spcPct val="90000"/>
              </a:lnSpc>
              <a:defRPr/>
            </a:pPr>
            <a:r>
              <a:rPr lang="en-US" sz="2000" smtClean="0"/>
              <a:t>Cuando nuestra idea o status esta en juego en un conflicto, ofrece ceder status, admite errores, hace modificaciones en aras de coherencia o crecimiento de grupo.</a:t>
            </a:r>
          </a:p>
          <a:p>
            <a:pPr eaLnBrk="1" hangingPunct="1">
              <a:lnSpc>
                <a:spcPct val="90000"/>
              </a:lnSpc>
              <a:defRPr/>
            </a:pPr>
            <a:r>
              <a:rPr lang="en-US" sz="2400" smtClean="0"/>
              <a:t>Establecimiento y Pruebas de Normas</a:t>
            </a:r>
            <a:r>
              <a:rPr lang="en-US" smtClean="0"/>
              <a:t>:</a:t>
            </a:r>
          </a:p>
          <a:p>
            <a:pPr lvl="1" eaLnBrk="1" hangingPunct="1">
              <a:lnSpc>
                <a:spcPct val="90000"/>
              </a:lnSpc>
              <a:defRPr/>
            </a:pPr>
            <a:r>
              <a:rPr lang="en-US" sz="2000" smtClean="0"/>
              <a:t>Comprueba si grupo esta satisfecho con procedimientos. Sugiere procedimientos o normas explicitas o implicitas.</a:t>
            </a:r>
            <a:endParaRPr lang="en-GB" sz="2000" smtClean="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Orientacion al Yo</a:t>
            </a:r>
            <a:endParaRPr lang="en-GB" smtClean="0"/>
          </a:p>
        </p:txBody>
      </p:sp>
      <p:sp>
        <p:nvSpPr>
          <p:cNvPr id="900099" name="Rectangle 3"/>
          <p:cNvSpPr>
            <a:spLocks noGrp="1" noChangeArrowheads="1"/>
          </p:cNvSpPr>
          <p:nvPr>
            <p:ph type="body" idx="1"/>
          </p:nvPr>
        </p:nvSpPr>
        <p:spPr/>
        <p:txBody>
          <a:bodyPr/>
          <a:lstStyle/>
          <a:p>
            <a:pPr eaLnBrk="1" hangingPunct="1">
              <a:defRPr/>
            </a:pPr>
            <a:r>
              <a:rPr lang="en-US" sz="2800" smtClean="0"/>
              <a:t>Existen fuerzas activas que trastornan trabajo del grupo.</a:t>
            </a:r>
          </a:p>
          <a:p>
            <a:pPr eaLnBrk="1" hangingPunct="1">
              <a:defRPr/>
            </a:pPr>
            <a:r>
              <a:rPr lang="en-US" sz="2800" smtClean="0"/>
              <a:t>Mayoria con base emocional.</a:t>
            </a:r>
          </a:p>
          <a:p>
            <a:pPr eaLnBrk="1" hangingPunct="1">
              <a:defRPr/>
            </a:pPr>
            <a:r>
              <a:rPr lang="en-US" sz="2800" smtClean="0"/>
              <a:t>Producen comportamientos emocionales que interfieren funcionamiento.</a:t>
            </a:r>
          </a:p>
          <a:p>
            <a:pPr eaLnBrk="1" hangingPunct="1">
              <a:defRPr/>
            </a:pPr>
            <a:r>
              <a:rPr lang="en-US" sz="2800" smtClean="0"/>
              <a:t>Crean sub – mundos en la vida del grupo.</a:t>
            </a:r>
          </a:p>
          <a:p>
            <a:pPr eaLnBrk="1" hangingPunct="1">
              <a:defRPr/>
            </a:pPr>
            <a:r>
              <a:rPr lang="en-US" sz="2800" smtClean="0"/>
              <a:t>No deben ser ignorados, sino antes ser reconocidos. Causas comprendidas y crearse condiciones para canalizar energias emocionales en direccion del esfuerzo del grupo.</a:t>
            </a:r>
            <a:endParaRPr lang="en-GB" sz="2800" smtClean="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Orientacion al Yo</a:t>
            </a:r>
            <a:endParaRPr lang="en-GB" smtClean="0"/>
          </a:p>
        </p:txBody>
      </p:sp>
      <p:sp>
        <p:nvSpPr>
          <p:cNvPr id="901123" name="Rectangle 3"/>
          <p:cNvSpPr>
            <a:spLocks noGrp="1" noChangeArrowheads="1"/>
          </p:cNvSpPr>
          <p:nvPr>
            <p:ph type="body" idx="1"/>
          </p:nvPr>
        </p:nvSpPr>
        <p:spPr/>
        <p:txBody>
          <a:bodyPr/>
          <a:lstStyle/>
          <a:p>
            <a:pPr algn="ctr" eaLnBrk="1" hangingPunct="1">
              <a:buFont typeface="Wingdings" pitchFamily="2" charset="2"/>
              <a:buNone/>
              <a:defRPr/>
            </a:pPr>
            <a:r>
              <a:rPr lang="en-US" sz="2400" b="1" smtClean="0"/>
              <a:t>Problemas o Causas basicas:</a:t>
            </a:r>
          </a:p>
          <a:p>
            <a:pPr eaLnBrk="1" hangingPunct="1">
              <a:defRPr/>
            </a:pPr>
            <a:r>
              <a:rPr lang="en-US" sz="2400" smtClean="0"/>
              <a:t>Problema de identidad:</a:t>
            </a:r>
          </a:p>
          <a:p>
            <a:pPr lvl="1" eaLnBrk="1" hangingPunct="1">
              <a:defRPr/>
            </a:pPr>
            <a:r>
              <a:rPr lang="en-US" sz="2000" smtClean="0"/>
              <a:t>Quien soy yo en este grupo? Donde calzo en el mismo? Que tipo de comportamiento es aceptable en este grupo?</a:t>
            </a:r>
          </a:p>
          <a:p>
            <a:pPr eaLnBrk="1" hangingPunct="1">
              <a:defRPr/>
            </a:pPr>
            <a:r>
              <a:rPr lang="en-US" sz="2400" smtClean="0"/>
              <a:t>Problema de metas y necesidades:</a:t>
            </a:r>
          </a:p>
          <a:p>
            <a:pPr lvl="1" eaLnBrk="1" hangingPunct="1">
              <a:defRPr/>
            </a:pPr>
            <a:r>
              <a:rPr lang="en-US" sz="2000" smtClean="0"/>
              <a:t>Que quiero obtener del grupo? Pueden ser congruentes las metas del grupo con las mias? Que puedo ofrecer al grupo?</a:t>
            </a:r>
          </a:p>
          <a:p>
            <a:pPr eaLnBrk="1" hangingPunct="1">
              <a:defRPr/>
            </a:pPr>
            <a:r>
              <a:rPr lang="en-US" sz="2400" smtClean="0"/>
              <a:t>Problema de poder, control e influencia:</a:t>
            </a:r>
          </a:p>
          <a:p>
            <a:pPr lvl="1" eaLnBrk="1" hangingPunct="1">
              <a:defRPr/>
            </a:pPr>
            <a:r>
              <a:rPr lang="en-US" sz="2000" smtClean="0"/>
              <a:t>Quien controla lo que yo hago? Que medida de poder e influencia tengo?</a:t>
            </a:r>
          </a:p>
          <a:p>
            <a:pPr eaLnBrk="1" hangingPunct="1">
              <a:defRPr/>
            </a:pPr>
            <a:r>
              <a:rPr lang="en-US" sz="2400" smtClean="0"/>
              <a:t>Problema de la intimidad:</a:t>
            </a:r>
          </a:p>
          <a:p>
            <a:pPr lvl="1" eaLnBrk="1" hangingPunct="1">
              <a:defRPr/>
            </a:pPr>
            <a:r>
              <a:rPr lang="en-US" sz="2000" smtClean="0"/>
              <a:t>Que grado de intimidad alcanzaremos en el grupo? Que tan personales seran las relaciones? Cuanta confianza mutua podemos tener? Como lograr un nivel de confianza mas alto?</a:t>
            </a:r>
            <a:endParaRPr lang="en-GB" sz="2000"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Orientacion al Yo</a:t>
            </a:r>
            <a:endParaRPr lang="en-GB" smtClean="0"/>
          </a:p>
        </p:txBody>
      </p:sp>
      <p:sp>
        <p:nvSpPr>
          <p:cNvPr id="902147" name="Rectangle 3"/>
          <p:cNvSpPr>
            <a:spLocks noGrp="1" noChangeArrowheads="1"/>
          </p:cNvSpPr>
          <p:nvPr>
            <p:ph type="body" idx="1"/>
          </p:nvPr>
        </p:nvSpPr>
        <p:spPr/>
        <p:txBody>
          <a:bodyPr/>
          <a:lstStyle/>
          <a:p>
            <a:pPr algn="ctr" eaLnBrk="1" hangingPunct="1">
              <a:buFont typeface="Wingdings" pitchFamily="2" charset="2"/>
              <a:buNone/>
              <a:defRPr/>
            </a:pPr>
            <a:r>
              <a:rPr lang="en-US" sz="2400" b="1" smtClean="0"/>
              <a:t>Comportamientos producidos por Problemas.</a:t>
            </a:r>
          </a:p>
          <a:p>
            <a:pPr eaLnBrk="1" hangingPunct="1">
              <a:defRPr/>
            </a:pPr>
            <a:r>
              <a:rPr lang="en-US" sz="2400" smtClean="0"/>
              <a:t>Dependencia - Contradependencia:</a:t>
            </a:r>
          </a:p>
          <a:p>
            <a:pPr lvl="1" eaLnBrk="1" hangingPunct="1">
              <a:defRPr/>
            </a:pPr>
            <a:r>
              <a:rPr lang="en-US" sz="2000" smtClean="0"/>
              <a:t>Se apoya o pone resistencia a figura de autoridad.</a:t>
            </a:r>
          </a:p>
          <a:p>
            <a:pPr eaLnBrk="1" hangingPunct="1">
              <a:defRPr/>
            </a:pPr>
            <a:r>
              <a:rPr lang="en-US" sz="2400" smtClean="0"/>
              <a:t>Lucha y Control:</a:t>
            </a:r>
          </a:p>
          <a:p>
            <a:pPr lvl="1" eaLnBrk="1" hangingPunct="1">
              <a:defRPr/>
            </a:pPr>
            <a:r>
              <a:rPr lang="en-US" sz="2000" smtClean="0"/>
              <a:t>Afirma el dominio personal, procura salirse con la suya sin importar los demas o grupo.</a:t>
            </a:r>
          </a:p>
          <a:p>
            <a:pPr eaLnBrk="1" hangingPunct="1">
              <a:defRPr/>
            </a:pPr>
            <a:r>
              <a:rPr lang="en-US" sz="2400" smtClean="0"/>
              <a:t>Retiro:</a:t>
            </a:r>
          </a:p>
          <a:p>
            <a:pPr lvl="1" eaLnBrk="1" hangingPunct="1">
              <a:defRPr/>
            </a:pPr>
            <a:r>
              <a:rPr lang="en-US" sz="2000" smtClean="0"/>
              <a:t>Trata de eliminar sensaciones incomodas abandonando sicologicamente al grupo.</a:t>
            </a:r>
          </a:p>
          <a:p>
            <a:pPr eaLnBrk="1" hangingPunct="1">
              <a:defRPr/>
            </a:pPr>
            <a:r>
              <a:rPr lang="en-US" sz="2400" smtClean="0"/>
              <a:t>Apareamiento:</a:t>
            </a:r>
          </a:p>
          <a:p>
            <a:pPr lvl="1" eaLnBrk="1" hangingPunct="1">
              <a:defRPr/>
            </a:pPr>
            <a:r>
              <a:rPr lang="en-US" sz="2000" smtClean="0"/>
              <a:t>Busca a uno o dos partidiarios y forma una especie de subgrupo en el cual los miembros se protegen y apoyan sicologicamente.</a:t>
            </a:r>
            <a:endParaRPr lang="en-GB" sz="2000"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1" name="Rectangle 3"/>
          <p:cNvSpPr>
            <a:spLocks noGrp="1" noChangeArrowheads="1"/>
          </p:cNvSpPr>
          <p:nvPr>
            <p:ph type="body" idx="1"/>
          </p:nvPr>
        </p:nvSpPr>
        <p:spPr/>
        <p:txBody>
          <a:bodyPr/>
          <a:lstStyle/>
          <a:p>
            <a:pPr eaLnBrk="1" hangingPunct="1">
              <a:defRPr/>
            </a:pPr>
            <a:r>
              <a:rPr lang="en-US" smtClean="0"/>
              <a:t>No son las unicas facetas que se observan en un grupo.</a:t>
            </a:r>
          </a:p>
          <a:p>
            <a:pPr eaLnBrk="1" hangingPunct="1">
              <a:defRPr/>
            </a:pPr>
            <a:r>
              <a:rPr lang="en-US" smtClean="0"/>
              <a:t>Lo que importa observar variara depende de lo que grupo este haciendo, necesidades de observador y sus propositos. </a:t>
            </a:r>
          </a:p>
          <a:p>
            <a:pPr eaLnBrk="1" hangingPunct="1">
              <a:defRPr/>
            </a:pPr>
            <a:r>
              <a:rPr lang="en-US" smtClean="0"/>
              <a:t>Al mejorar destreza de observar lo que ocurre en el grupo, tendremos datos importantes para comprenderlos e incrementar eficacia en ellos.</a:t>
            </a:r>
            <a:endParaRPr lang="en-GB"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66800" y="609600"/>
            <a:ext cx="7772400" cy="1676400"/>
          </a:xfrm>
        </p:spPr>
        <p:txBody>
          <a:bodyPr/>
          <a:lstStyle/>
          <a:p>
            <a:pPr eaLnBrk="1" hangingPunct="1"/>
            <a:r>
              <a:rPr lang="es-ES_tradnl" smtClean="0"/>
              <a:t>Cultura Organizacional</a:t>
            </a:r>
          </a:p>
        </p:txBody>
      </p:sp>
      <p:sp>
        <p:nvSpPr>
          <p:cNvPr id="886787" name="Rectangle 3"/>
          <p:cNvSpPr>
            <a:spLocks noGrp="1" noChangeArrowheads="1"/>
          </p:cNvSpPr>
          <p:nvPr>
            <p:ph type="subTitle" idx="1"/>
          </p:nvPr>
        </p:nvSpPr>
        <p:spPr>
          <a:xfrm>
            <a:off x="1828800" y="4343400"/>
            <a:ext cx="6400800" cy="838200"/>
          </a:xfrm>
        </p:spPr>
        <p:txBody>
          <a:bodyPr/>
          <a:lstStyle/>
          <a:p>
            <a:pPr algn="l" eaLnBrk="1" hangingPunct="1">
              <a:defRPr/>
            </a:pPr>
            <a:r>
              <a:rPr lang="es-ES_tradnl" smtClean="0"/>
              <a:t>Ac. Fabrizio Marcillo Morla MBA</a:t>
            </a:r>
          </a:p>
        </p:txBody>
      </p:sp>
      <p:sp>
        <p:nvSpPr>
          <p:cNvPr id="20484" name="Text Box 4"/>
          <p:cNvSpPr txBox="1">
            <a:spLocks noChangeArrowheads="1"/>
          </p:cNvSpPr>
          <p:nvPr/>
        </p:nvSpPr>
        <p:spPr bwMode="auto">
          <a:xfrm>
            <a:off x="3359150" y="2478088"/>
            <a:ext cx="3048000" cy="1552575"/>
          </a:xfrm>
          <a:prstGeom prst="rect">
            <a:avLst/>
          </a:prstGeom>
          <a:noFill/>
          <a:ln w="9525">
            <a:noFill/>
            <a:miter lim="800000"/>
            <a:headEnd/>
            <a:tailEnd/>
          </a:ln>
        </p:spPr>
        <p:txBody>
          <a:bodyPr wrap="none">
            <a:spAutoFit/>
          </a:bodyPr>
          <a:lstStyle/>
          <a:p>
            <a:pPr>
              <a:spcBef>
                <a:spcPct val="0"/>
              </a:spcBef>
              <a:buClrTx/>
              <a:buSzTx/>
              <a:buFontTx/>
              <a:buNone/>
            </a:pPr>
            <a:r>
              <a:rPr lang="es-ES_tradnl" sz="2400" b="1">
                <a:solidFill>
                  <a:srgbClr val="FF0000"/>
                </a:solidFill>
                <a:effectLst/>
              </a:rPr>
              <a:t>Recursos Humanos</a:t>
            </a:r>
          </a:p>
          <a:p>
            <a:pPr>
              <a:spcBef>
                <a:spcPct val="0"/>
              </a:spcBef>
              <a:buClrTx/>
              <a:buSzTx/>
              <a:buFontTx/>
              <a:buNone/>
            </a:pPr>
            <a:r>
              <a:rPr lang="es-ES_tradnl" sz="2400" b="1">
                <a:solidFill>
                  <a:srgbClr val="FF0000"/>
                </a:solidFill>
                <a:effectLst/>
              </a:rPr>
              <a:t>FIMCM</a:t>
            </a:r>
          </a:p>
          <a:p>
            <a:pPr>
              <a:spcBef>
                <a:spcPct val="0"/>
              </a:spcBef>
              <a:buClrTx/>
              <a:buSzTx/>
              <a:buFontTx/>
              <a:buNone/>
            </a:pPr>
            <a:r>
              <a:rPr lang="es-ES_tradnl" sz="2400" b="1">
                <a:solidFill>
                  <a:srgbClr val="FF0000"/>
                </a:solidFill>
                <a:effectLst/>
              </a:rPr>
              <a:t>Nivel 500</a:t>
            </a:r>
          </a:p>
          <a:p>
            <a:pPr>
              <a:spcBef>
                <a:spcPct val="0"/>
              </a:spcBef>
              <a:buClrTx/>
              <a:buSzTx/>
              <a:buFontTx/>
              <a:buNone/>
            </a:pPr>
            <a:r>
              <a:rPr lang="es-ES_tradnl" sz="2400" b="1">
                <a:solidFill>
                  <a:srgbClr val="FF0000"/>
                </a:solidFill>
                <a:effectLst/>
              </a:rPr>
              <a:t>FMAR-02444</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Schein, 1992</a:t>
            </a:r>
            <a:endParaRPr lang="es-ES_tradnl" smtClean="0"/>
          </a:p>
        </p:txBody>
      </p:sp>
      <p:sp>
        <p:nvSpPr>
          <p:cNvPr id="915459" name="Rectangle 3"/>
          <p:cNvSpPr>
            <a:spLocks noGrp="1" noChangeArrowheads="1"/>
          </p:cNvSpPr>
          <p:nvPr>
            <p:ph type="body" idx="1"/>
          </p:nvPr>
        </p:nvSpPr>
        <p:spPr/>
        <p:txBody>
          <a:bodyPr/>
          <a:lstStyle/>
          <a:p>
            <a:pPr eaLnBrk="1" hangingPunct="1">
              <a:defRPr/>
            </a:pPr>
            <a:r>
              <a:rPr lang="es-ES_tradnl" smtClean="0"/>
              <a:t>Es necesario, comprender la formación de la cultura en los pequeños grupos para poder llegar a entender la manera en que se desarrolla la cultura en la empresa mayor a través de las subculturas de los pequeños grupos y la interacción de estos en el seno de la empresa."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lgn="l">
              <a:buNone/>
              <a:defRPr/>
            </a:pPr>
            <a:r>
              <a:rPr lang="es-US" sz="2400" dirty="0">
                <a:latin typeface="+mn-lt"/>
                <a:hlinkClick r:id="rId4"/>
              </a:rPr>
              <a:t>Otras Publicaciones del mismo autor en Repositorio ESPOL</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Cultura Organizacional</a:t>
            </a:r>
            <a:endParaRPr lang="en-GB" smtClean="0"/>
          </a:p>
        </p:txBody>
      </p:sp>
      <p:sp>
        <p:nvSpPr>
          <p:cNvPr id="904195" name="Rectangle 3"/>
          <p:cNvSpPr>
            <a:spLocks noGrp="1" noChangeArrowheads="1"/>
          </p:cNvSpPr>
          <p:nvPr>
            <p:ph type="body" idx="1"/>
          </p:nvPr>
        </p:nvSpPr>
        <p:spPr/>
        <p:txBody>
          <a:bodyPr/>
          <a:lstStyle/>
          <a:p>
            <a:pPr eaLnBrk="1" hangingPunct="1">
              <a:lnSpc>
                <a:spcPct val="90000"/>
              </a:lnSpc>
              <a:defRPr/>
            </a:pPr>
            <a:r>
              <a:rPr lang="en-GB" smtClean="0"/>
              <a:t>Un patron de supuestos basicos compartidos, que el grupo ha aprendido a medida que ha solucionado problemas. Que ha funcionado suficientemente bien como para considerarse valido, y por tanto ser enseñado a los nuevos miembros como la forma correcta de percibir, pensar y sentir en relacion a esos problemas.</a:t>
            </a:r>
          </a:p>
          <a:p>
            <a:pPr algn="r" eaLnBrk="1" hangingPunct="1">
              <a:lnSpc>
                <a:spcPct val="90000"/>
              </a:lnSpc>
              <a:buFont typeface="Wingdings" pitchFamily="2" charset="2"/>
              <a:buNone/>
              <a:defRPr/>
            </a:pPr>
            <a:endParaRPr lang="en-GB" smtClean="0"/>
          </a:p>
          <a:p>
            <a:pPr algn="r" eaLnBrk="1" hangingPunct="1">
              <a:lnSpc>
                <a:spcPct val="90000"/>
              </a:lnSpc>
              <a:buFont typeface="Wingdings" pitchFamily="2" charset="2"/>
              <a:buNone/>
              <a:defRPr/>
            </a:pPr>
            <a:r>
              <a:rPr lang="en-GB" smtClean="0"/>
              <a:t>Schein, 1992.</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Cultura Organizacional</a:t>
            </a:r>
            <a:endParaRPr lang="en-GB" smtClean="0"/>
          </a:p>
        </p:txBody>
      </p:sp>
      <p:sp>
        <p:nvSpPr>
          <p:cNvPr id="907267" name="Rectangle 3"/>
          <p:cNvSpPr>
            <a:spLocks noGrp="1" noChangeArrowheads="1"/>
          </p:cNvSpPr>
          <p:nvPr>
            <p:ph type="body" idx="1"/>
          </p:nvPr>
        </p:nvSpPr>
        <p:spPr/>
        <p:txBody>
          <a:bodyPr/>
          <a:lstStyle/>
          <a:p>
            <a:pPr eaLnBrk="1" hangingPunct="1">
              <a:defRPr/>
            </a:pPr>
            <a:r>
              <a:rPr lang="en-US" smtClean="0"/>
              <a:t>Un sistema de significados comunes entre integrantes que distingue una organizacion de otras.</a:t>
            </a:r>
          </a:p>
          <a:p>
            <a:pPr eaLnBrk="1" hangingPunct="1">
              <a:defRPr/>
            </a:pPr>
            <a:r>
              <a:rPr lang="en-US" smtClean="0"/>
              <a:t>Manifestacione concretas:</a:t>
            </a:r>
          </a:p>
          <a:p>
            <a:pPr lvl="1" eaLnBrk="1" hangingPunct="1">
              <a:defRPr/>
            </a:pPr>
            <a:r>
              <a:rPr lang="en-US" smtClean="0"/>
              <a:t>Costumbres, leyendas, creencias, valores, rituales, uniformes, tradiciones, lenguaje, supuestos, simbolos, procedimientos, etc.</a:t>
            </a:r>
          </a:p>
          <a:p>
            <a:pPr eaLnBrk="1" hangingPunct="1">
              <a:defRPr/>
            </a:pPr>
            <a:r>
              <a:rPr lang="en-US" smtClean="0"/>
              <a:t>En toda organizacion hay cosas de las que debemos mantenernos alejados y cosas que debemos conocer.</a:t>
            </a:r>
            <a:endParaRPr lang="en-GB"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Funcion de C.O.</a:t>
            </a:r>
            <a:endParaRPr lang="es-ES_tradnl" smtClean="0"/>
          </a:p>
        </p:txBody>
      </p:sp>
      <p:sp>
        <p:nvSpPr>
          <p:cNvPr id="916483" name="Rectangle 3"/>
          <p:cNvSpPr>
            <a:spLocks noGrp="1" noChangeArrowheads="1"/>
          </p:cNvSpPr>
          <p:nvPr>
            <p:ph type="body" idx="1"/>
          </p:nvPr>
        </p:nvSpPr>
        <p:spPr/>
        <p:txBody>
          <a:bodyPr/>
          <a:lstStyle/>
          <a:p>
            <a:pPr eaLnBrk="1" hangingPunct="1">
              <a:defRPr/>
            </a:pPr>
            <a:r>
              <a:rPr lang="es-ES_tradnl" sz="2800" smtClean="0"/>
              <a:t>Trelles</a:t>
            </a:r>
            <a:r>
              <a:rPr lang="en-US" sz="2800" smtClean="0"/>
              <a:t>:</a:t>
            </a:r>
          </a:p>
          <a:p>
            <a:pPr lvl="1" eaLnBrk="1" hangingPunct="1">
              <a:defRPr/>
            </a:pPr>
            <a:r>
              <a:rPr lang="es-ES_tradnl" sz="2400" smtClean="0"/>
              <a:t>“</a:t>
            </a:r>
            <a:r>
              <a:rPr lang="en-US" sz="2400" smtClean="0"/>
              <a:t>N</a:t>
            </a:r>
            <a:r>
              <a:rPr lang="es-ES_tradnl" sz="2400" smtClean="0"/>
              <a:t>o puede ser otra que la de guiar el comportamiento hacia los modos de acción que convienen a la organización y a sus objetivos".</a:t>
            </a:r>
            <a:endParaRPr lang="en-US" sz="2400" smtClean="0"/>
          </a:p>
          <a:p>
            <a:pPr eaLnBrk="1" hangingPunct="1">
              <a:defRPr/>
            </a:pPr>
            <a:r>
              <a:rPr lang="es-ES_tradnl" sz="2800" smtClean="0"/>
              <a:t>Robbins (1991)</a:t>
            </a:r>
            <a:r>
              <a:rPr lang="en-US" sz="2800" smtClean="0"/>
              <a:t>:</a:t>
            </a:r>
          </a:p>
          <a:p>
            <a:pPr lvl="1" eaLnBrk="1" hangingPunct="1">
              <a:defRPr/>
            </a:pPr>
            <a:r>
              <a:rPr lang="en-US" sz="2400" smtClean="0"/>
              <a:t>L</a:t>
            </a:r>
            <a:r>
              <a:rPr lang="es-ES_tradnl" sz="2400" smtClean="0"/>
              <a:t>a cultura en el seno de una organización debe definir los límites; transmitir un sentido de identidad a sus miembros; facilitar la creación de un compromiso personal con algo más amplio que los intereses egoístas del individuo e incrementar la estabilidad del sistema social, puesto que es el vínculo social que ayuda a mantener unida a la organización al proporcionar normas adecuadas de lo que deben hacer y decir los empleados.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476250"/>
            <a:ext cx="8229600" cy="1384300"/>
          </a:xfrm>
        </p:spPr>
        <p:txBody>
          <a:bodyPr/>
          <a:lstStyle/>
          <a:p>
            <a:pPr eaLnBrk="1" hangingPunct="1"/>
            <a:r>
              <a:rPr lang="es-ES" smtClean="0"/>
              <a:t>CULTURA ORGANIZACIONAL</a:t>
            </a:r>
          </a:p>
        </p:txBody>
      </p:sp>
      <p:sp>
        <p:nvSpPr>
          <p:cNvPr id="25603" name="AutoShape 3"/>
          <p:cNvSpPr>
            <a:spLocks noChangeArrowheads="1"/>
          </p:cNvSpPr>
          <p:nvPr/>
        </p:nvSpPr>
        <p:spPr bwMode="auto">
          <a:xfrm>
            <a:off x="250825" y="3860800"/>
            <a:ext cx="2376488" cy="863600"/>
          </a:xfrm>
          <a:prstGeom prst="rightArrow">
            <a:avLst>
              <a:gd name="adj1" fmla="val 50000"/>
              <a:gd name="adj2" fmla="val 68796"/>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CULTURA</a:t>
            </a:r>
          </a:p>
        </p:txBody>
      </p:sp>
      <p:sp>
        <p:nvSpPr>
          <p:cNvPr id="25604" name="AutoShape 4"/>
          <p:cNvSpPr>
            <a:spLocks noChangeArrowheads="1"/>
          </p:cNvSpPr>
          <p:nvPr/>
        </p:nvSpPr>
        <p:spPr bwMode="auto">
          <a:xfrm>
            <a:off x="250825" y="4941888"/>
            <a:ext cx="2376488" cy="863600"/>
          </a:xfrm>
          <a:prstGeom prst="rightArrow">
            <a:avLst>
              <a:gd name="adj1" fmla="val 50000"/>
              <a:gd name="adj2" fmla="val 68796"/>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PERSONALIDAD</a:t>
            </a:r>
          </a:p>
        </p:txBody>
      </p:sp>
      <p:sp>
        <p:nvSpPr>
          <p:cNvPr id="25605" name="Rectangle 5"/>
          <p:cNvSpPr>
            <a:spLocks noChangeArrowheads="1"/>
          </p:cNvSpPr>
          <p:nvPr/>
        </p:nvSpPr>
        <p:spPr bwMode="auto">
          <a:xfrm>
            <a:off x="2916238" y="3860800"/>
            <a:ext cx="1873250" cy="790575"/>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ORGANIZACION</a:t>
            </a:r>
          </a:p>
        </p:txBody>
      </p:sp>
      <p:sp>
        <p:nvSpPr>
          <p:cNvPr id="25606" name="Rectangle 6"/>
          <p:cNvSpPr>
            <a:spLocks noChangeArrowheads="1"/>
          </p:cNvSpPr>
          <p:nvPr/>
        </p:nvSpPr>
        <p:spPr bwMode="auto">
          <a:xfrm>
            <a:off x="2843213" y="4941888"/>
            <a:ext cx="1800225" cy="792162"/>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INDIVIDUO</a:t>
            </a:r>
          </a:p>
        </p:txBody>
      </p:sp>
      <p:sp>
        <p:nvSpPr>
          <p:cNvPr id="25607" name="Rectangle 7"/>
          <p:cNvSpPr>
            <a:spLocks noChangeArrowheads="1"/>
          </p:cNvSpPr>
          <p:nvPr/>
        </p:nvSpPr>
        <p:spPr bwMode="auto">
          <a:xfrm>
            <a:off x="5148263" y="3716338"/>
            <a:ext cx="3457575" cy="2089150"/>
          </a:xfrm>
          <a:prstGeom prst="rect">
            <a:avLst/>
          </a:prstGeom>
          <a:noFill/>
          <a:ln w="9525">
            <a:solidFill>
              <a:schemeClr val="tx1"/>
            </a:solidFill>
            <a:miter lim="800000"/>
            <a:headEnd/>
            <a:tailEnd/>
          </a:ln>
        </p:spPr>
        <p:txBody>
          <a:bodyPr wrap="none" anchor="ctr"/>
          <a:lstStyle/>
          <a:p>
            <a:pPr algn="l">
              <a:spcBef>
                <a:spcPct val="0"/>
              </a:spcBef>
              <a:buClrTx/>
              <a:buSzTx/>
              <a:buFontTx/>
              <a:buChar char="•"/>
            </a:pPr>
            <a:r>
              <a:rPr lang="es-ES" sz="1800">
                <a:effectLst/>
                <a:latin typeface="Tahoma" pitchFamily="34" charset="0"/>
              </a:rPr>
              <a:t>PERMITE RESPONDER AL CAOS </a:t>
            </a:r>
          </a:p>
          <a:p>
            <a:pPr algn="l">
              <a:spcBef>
                <a:spcPct val="0"/>
              </a:spcBef>
              <a:buClrTx/>
              <a:buSzTx/>
              <a:buFontTx/>
              <a:buNone/>
            </a:pPr>
            <a:r>
              <a:rPr lang="es-ES" sz="1800">
                <a:effectLst/>
                <a:latin typeface="Tahoma" pitchFamily="34" charset="0"/>
              </a:rPr>
              <a:t>  EN EL TRABAJO</a:t>
            </a:r>
          </a:p>
          <a:p>
            <a:pPr algn="l">
              <a:spcBef>
                <a:spcPct val="0"/>
              </a:spcBef>
              <a:buClrTx/>
              <a:buSzTx/>
              <a:buFontTx/>
              <a:buChar char="•"/>
            </a:pPr>
            <a:r>
              <a:rPr lang="es-ES" sz="1800">
                <a:effectLst/>
                <a:latin typeface="Tahoma" pitchFamily="34" charset="0"/>
              </a:rPr>
              <a:t>PERMITE OBSERVAR Y PENSAR </a:t>
            </a:r>
          </a:p>
          <a:p>
            <a:pPr algn="l">
              <a:spcBef>
                <a:spcPct val="0"/>
              </a:spcBef>
              <a:buClrTx/>
              <a:buSzTx/>
              <a:buFontTx/>
              <a:buNone/>
            </a:pPr>
            <a:r>
              <a:rPr lang="es-ES" sz="1800">
                <a:effectLst/>
                <a:latin typeface="Tahoma" pitchFamily="34" charset="0"/>
              </a:rPr>
              <a:t>  SOBRE LA CONDUCTA </a:t>
            </a:r>
          </a:p>
          <a:p>
            <a:pPr algn="l">
              <a:spcBef>
                <a:spcPct val="0"/>
              </a:spcBef>
              <a:buClrTx/>
              <a:buSzTx/>
              <a:buFontTx/>
              <a:buChar char="•"/>
            </a:pPr>
            <a:r>
              <a:rPr lang="es-ES" sz="1800">
                <a:effectLst/>
                <a:latin typeface="Tahoma" pitchFamily="34" charset="0"/>
              </a:rPr>
              <a:t>PERMITE EXPLICAR LA </a:t>
            </a:r>
          </a:p>
          <a:p>
            <a:pPr algn="l">
              <a:spcBef>
                <a:spcPct val="0"/>
              </a:spcBef>
              <a:buClrTx/>
              <a:buSzTx/>
              <a:buFontTx/>
              <a:buNone/>
            </a:pPr>
            <a:r>
              <a:rPr lang="es-ES" sz="1800">
                <a:effectLst/>
                <a:latin typeface="Tahoma" pitchFamily="34" charset="0"/>
              </a:rPr>
              <a:t>  CONDUCTA Y LOS RESULTADOS</a:t>
            </a:r>
          </a:p>
        </p:txBody>
      </p:sp>
      <p:sp>
        <p:nvSpPr>
          <p:cNvPr id="1049608" name="Line 8"/>
          <p:cNvSpPr>
            <a:spLocks noChangeShapeType="1"/>
          </p:cNvSpPr>
          <p:nvPr/>
        </p:nvSpPr>
        <p:spPr bwMode="auto">
          <a:xfrm>
            <a:off x="4787900" y="4292600"/>
            <a:ext cx="360363" cy="0"/>
          </a:xfrm>
          <a:prstGeom prst="line">
            <a:avLst/>
          </a:prstGeom>
          <a:noFill/>
          <a:ln w="57150">
            <a:solidFill>
              <a:schemeClr val="tx1"/>
            </a:solidFill>
            <a:round/>
            <a:headEnd/>
            <a:tailEnd type="triangle" w="med" len="med"/>
          </a:ln>
          <a:effectLst/>
        </p:spPr>
        <p:txBody>
          <a:bodyPr/>
          <a:lstStyle/>
          <a:p>
            <a:pPr>
              <a:defRPr/>
            </a:pPr>
            <a:endParaRPr lang="es-ES"/>
          </a:p>
        </p:txBody>
      </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a:xfrm>
            <a:off x="990600" y="0"/>
            <a:ext cx="7772400" cy="1143000"/>
          </a:xfrm>
        </p:spPr>
        <p:txBody>
          <a:bodyPr/>
          <a:lstStyle/>
          <a:p>
            <a:pPr eaLnBrk="1" hangingPunct="1"/>
            <a:r>
              <a:rPr lang="es-ES" sz="2800" b="1" smtClean="0"/>
              <a:t>INFLUENCIAS CULTRALES SOBRE LA EFICACIA</a:t>
            </a:r>
          </a:p>
        </p:txBody>
      </p:sp>
      <p:sp>
        <p:nvSpPr>
          <p:cNvPr id="26627" name="Rectangle 3" descr="Papel seda rosa"/>
          <p:cNvSpPr>
            <a:spLocks noChangeArrowheads="1"/>
          </p:cNvSpPr>
          <p:nvPr/>
        </p:nvSpPr>
        <p:spPr bwMode="auto">
          <a:xfrm>
            <a:off x="468313" y="2708275"/>
            <a:ext cx="1366837" cy="3025775"/>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CULTURA </a:t>
            </a:r>
          </a:p>
          <a:p>
            <a:pPr>
              <a:spcBef>
                <a:spcPct val="0"/>
              </a:spcBef>
              <a:buClrTx/>
              <a:buSzTx/>
              <a:buFontTx/>
              <a:buNone/>
            </a:pPr>
            <a:r>
              <a:rPr lang="es-ES" sz="1800">
                <a:effectLst/>
                <a:latin typeface="Tahoma" pitchFamily="34" charset="0"/>
              </a:rPr>
              <a:t>NACIONAL</a:t>
            </a:r>
          </a:p>
        </p:txBody>
      </p:sp>
      <p:sp>
        <p:nvSpPr>
          <p:cNvPr id="26628" name="Rectangle 4" descr="Papel seda rosa"/>
          <p:cNvSpPr>
            <a:spLocks noChangeArrowheads="1"/>
          </p:cNvSpPr>
          <p:nvPr/>
        </p:nvSpPr>
        <p:spPr bwMode="auto">
          <a:xfrm>
            <a:off x="2916238" y="1484313"/>
            <a:ext cx="2087562" cy="1081087"/>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CULTURA</a:t>
            </a:r>
          </a:p>
          <a:p>
            <a:pPr>
              <a:spcBef>
                <a:spcPct val="0"/>
              </a:spcBef>
              <a:buClrTx/>
              <a:buSzTx/>
              <a:buFontTx/>
              <a:buNone/>
            </a:pPr>
            <a:r>
              <a:rPr lang="es-ES" sz="1800">
                <a:effectLst/>
                <a:latin typeface="Tahoma" pitchFamily="34" charset="0"/>
              </a:rPr>
              <a:t>ORGANIZACIONAL</a:t>
            </a:r>
          </a:p>
        </p:txBody>
      </p:sp>
      <p:sp>
        <p:nvSpPr>
          <p:cNvPr id="26629" name="Rectangle 5" descr="Papel seda rosa"/>
          <p:cNvSpPr>
            <a:spLocks noChangeArrowheads="1"/>
          </p:cNvSpPr>
          <p:nvPr/>
        </p:nvSpPr>
        <p:spPr bwMode="auto">
          <a:xfrm>
            <a:off x="6227763" y="2852738"/>
            <a:ext cx="2089150" cy="2808287"/>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EFICACIA DE</a:t>
            </a:r>
          </a:p>
          <a:p>
            <a:pPr>
              <a:spcBef>
                <a:spcPct val="0"/>
              </a:spcBef>
              <a:buClrTx/>
              <a:buSzTx/>
              <a:buFontTx/>
              <a:buNone/>
            </a:pPr>
            <a:r>
              <a:rPr lang="es-ES" sz="1800">
                <a:effectLst/>
                <a:latin typeface="Tahoma" pitchFamily="34" charset="0"/>
              </a:rPr>
              <a:t>LA ORGANIZACIÓN</a:t>
            </a:r>
          </a:p>
          <a:p>
            <a:pPr>
              <a:spcBef>
                <a:spcPct val="0"/>
              </a:spcBef>
              <a:buClrTx/>
              <a:buSzTx/>
              <a:buFontTx/>
              <a:buNone/>
            </a:pPr>
            <a:r>
              <a:rPr lang="es-ES" sz="1800">
                <a:effectLst/>
                <a:latin typeface="Tahoma" pitchFamily="34" charset="0"/>
              </a:rPr>
              <a:t>PRODUCCCION</a:t>
            </a:r>
          </a:p>
          <a:p>
            <a:pPr>
              <a:spcBef>
                <a:spcPct val="0"/>
              </a:spcBef>
              <a:buClrTx/>
              <a:buSzTx/>
              <a:buFontTx/>
              <a:buNone/>
            </a:pPr>
            <a:r>
              <a:rPr lang="es-ES" sz="1800">
                <a:effectLst/>
                <a:latin typeface="Tahoma" pitchFamily="34" charset="0"/>
              </a:rPr>
              <a:t>CALIDAD</a:t>
            </a:r>
          </a:p>
          <a:p>
            <a:pPr>
              <a:spcBef>
                <a:spcPct val="0"/>
              </a:spcBef>
              <a:buClrTx/>
              <a:buSzTx/>
              <a:buFontTx/>
              <a:buNone/>
            </a:pPr>
            <a:r>
              <a:rPr lang="es-ES" sz="1800">
                <a:effectLst/>
                <a:latin typeface="Tahoma" pitchFamily="34" charset="0"/>
              </a:rPr>
              <a:t>EFICIENCIA</a:t>
            </a:r>
          </a:p>
          <a:p>
            <a:pPr>
              <a:spcBef>
                <a:spcPct val="0"/>
              </a:spcBef>
              <a:buClrTx/>
              <a:buSzTx/>
              <a:buFontTx/>
              <a:buNone/>
            </a:pPr>
            <a:r>
              <a:rPr lang="es-ES" sz="1800">
                <a:effectLst/>
                <a:latin typeface="Tahoma" pitchFamily="34" charset="0"/>
              </a:rPr>
              <a:t>DESARROLLO</a:t>
            </a:r>
          </a:p>
          <a:p>
            <a:pPr>
              <a:spcBef>
                <a:spcPct val="0"/>
              </a:spcBef>
              <a:buClrTx/>
              <a:buSzTx/>
              <a:buFontTx/>
              <a:buNone/>
            </a:pPr>
            <a:r>
              <a:rPr lang="es-ES" sz="1800">
                <a:effectLst/>
                <a:latin typeface="Tahoma" pitchFamily="34" charset="0"/>
              </a:rPr>
              <a:t>COMPETITIVIDAD</a:t>
            </a:r>
          </a:p>
          <a:p>
            <a:pPr>
              <a:spcBef>
                <a:spcPct val="0"/>
              </a:spcBef>
              <a:buClrTx/>
              <a:buSzTx/>
              <a:buFontTx/>
              <a:buNone/>
            </a:pPr>
            <a:r>
              <a:rPr lang="es-ES" sz="1800">
                <a:effectLst/>
                <a:latin typeface="Tahoma" pitchFamily="34" charset="0"/>
              </a:rPr>
              <a:t>SUPERVIVENCIA</a:t>
            </a:r>
          </a:p>
        </p:txBody>
      </p:sp>
      <p:sp>
        <p:nvSpPr>
          <p:cNvPr id="26630" name="Rectangle 6" descr="Papel seda rosa"/>
          <p:cNvSpPr>
            <a:spLocks noChangeArrowheads="1"/>
          </p:cNvSpPr>
          <p:nvPr/>
        </p:nvSpPr>
        <p:spPr bwMode="auto">
          <a:xfrm>
            <a:off x="2916238" y="3500438"/>
            <a:ext cx="2087562" cy="2160587"/>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LUGAR DE TRABAJO</a:t>
            </a:r>
          </a:p>
          <a:p>
            <a:pPr>
              <a:spcBef>
                <a:spcPct val="0"/>
              </a:spcBef>
              <a:buClrTx/>
              <a:buSzTx/>
              <a:buFontTx/>
              <a:buNone/>
            </a:pPr>
            <a:r>
              <a:rPr lang="es-ES" sz="1800">
                <a:effectLst/>
                <a:latin typeface="Tahoma" pitchFamily="34" charset="0"/>
              </a:rPr>
              <a:t>TRABAJADOR</a:t>
            </a:r>
          </a:p>
          <a:p>
            <a:pPr>
              <a:spcBef>
                <a:spcPct val="0"/>
              </a:spcBef>
              <a:buClrTx/>
              <a:buSzTx/>
              <a:buFontTx/>
              <a:buNone/>
            </a:pPr>
            <a:r>
              <a:rPr lang="es-ES" sz="1800">
                <a:effectLst/>
                <a:latin typeface="Tahoma" pitchFamily="34" charset="0"/>
              </a:rPr>
              <a:t>VALORES</a:t>
            </a:r>
          </a:p>
          <a:p>
            <a:pPr>
              <a:spcBef>
                <a:spcPct val="0"/>
              </a:spcBef>
              <a:buClrTx/>
              <a:buSzTx/>
              <a:buFontTx/>
              <a:buNone/>
            </a:pPr>
            <a:r>
              <a:rPr lang="es-ES" sz="1800">
                <a:effectLst/>
                <a:latin typeface="Tahoma" pitchFamily="34" charset="0"/>
              </a:rPr>
              <a:t>ACTITUDES</a:t>
            </a:r>
          </a:p>
          <a:p>
            <a:pPr>
              <a:spcBef>
                <a:spcPct val="0"/>
              </a:spcBef>
              <a:buClrTx/>
              <a:buSzTx/>
              <a:buFontTx/>
              <a:buNone/>
            </a:pPr>
            <a:r>
              <a:rPr lang="es-ES" sz="1800">
                <a:effectLst/>
                <a:latin typeface="Tahoma" pitchFamily="34" charset="0"/>
              </a:rPr>
              <a:t>IDEAS</a:t>
            </a:r>
          </a:p>
          <a:p>
            <a:pPr>
              <a:spcBef>
                <a:spcPct val="0"/>
              </a:spcBef>
              <a:buClrTx/>
              <a:buSzTx/>
              <a:buFontTx/>
              <a:buNone/>
            </a:pPr>
            <a:endParaRPr lang="es-ES" sz="1800">
              <a:effectLst/>
              <a:latin typeface="Tahoma" pitchFamily="34" charset="0"/>
            </a:endParaRPr>
          </a:p>
        </p:txBody>
      </p:sp>
      <p:sp>
        <p:nvSpPr>
          <p:cNvPr id="1050631" name="Line 7"/>
          <p:cNvSpPr>
            <a:spLocks noChangeShapeType="1"/>
          </p:cNvSpPr>
          <p:nvPr/>
        </p:nvSpPr>
        <p:spPr bwMode="auto">
          <a:xfrm>
            <a:off x="1835150" y="4437063"/>
            <a:ext cx="936625" cy="0"/>
          </a:xfrm>
          <a:prstGeom prst="line">
            <a:avLst/>
          </a:prstGeom>
          <a:noFill/>
          <a:ln w="57150">
            <a:solidFill>
              <a:schemeClr val="tx1"/>
            </a:solidFill>
            <a:round/>
            <a:headEnd/>
            <a:tailEnd type="triangle" w="med" len="med"/>
          </a:ln>
          <a:effectLst/>
        </p:spPr>
        <p:txBody>
          <a:bodyPr/>
          <a:lstStyle/>
          <a:p>
            <a:pPr>
              <a:defRPr/>
            </a:pPr>
            <a:endParaRPr lang="es-ES"/>
          </a:p>
        </p:txBody>
      </p:sp>
      <p:sp>
        <p:nvSpPr>
          <p:cNvPr id="1050632" name="Line 8"/>
          <p:cNvSpPr>
            <a:spLocks noChangeShapeType="1"/>
          </p:cNvSpPr>
          <p:nvPr/>
        </p:nvSpPr>
        <p:spPr bwMode="auto">
          <a:xfrm>
            <a:off x="5076825" y="4437063"/>
            <a:ext cx="936625" cy="0"/>
          </a:xfrm>
          <a:prstGeom prst="line">
            <a:avLst/>
          </a:prstGeom>
          <a:noFill/>
          <a:ln w="57150">
            <a:solidFill>
              <a:schemeClr val="tx1"/>
            </a:solidFill>
            <a:round/>
            <a:headEnd/>
            <a:tailEnd type="triangle" w="med" len="med"/>
          </a:ln>
          <a:effectLst/>
        </p:spPr>
        <p:txBody>
          <a:bodyPr/>
          <a:lstStyle/>
          <a:p>
            <a:pPr>
              <a:defRPr/>
            </a:pPr>
            <a:endParaRPr lang="es-ES"/>
          </a:p>
        </p:txBody>
      </p:sp>
      <p:sp>
        <p:nvSpPr>
          <p:cNvPr id="1050633" name="Line 9"/>
          <p:cNvSpPr>
            <a:spLocks noChangeShapeType="1"/>
          </p:cNvSpPr>
          <p:nvPr/>
        </p:nvSpPr>
        <p:spPr bwMode="auto">
          <a:xfrm>
            <a:off x="3924300" y="2636838"/>
            <a:ext cx="0" cy="863600"/>
          </a:xfrm>
          <a:prstGeom prst="line">
            <a:avLst/>
          </a:prstGeom>
          <a:noFill/>
          <a:ln w="57150">
            <a:solidFill>
              <a:schemeClr val="tx1"/>
            </a:solidFill>
            <a:round/>
            <a:headEnd/>
            <a:tailEnd type="triangle" w="med" len="med"/>
          </a:ln>
          <a:effectLst/>
        </p:spPr>
        <p:txBody>
          <a:bodyPr/>
          <a:lstStyle/>
          <a:p>
            <a:pPr>
              <a:defRPr/>
            </a:pPr>
            <a:endParaRPr lang="es-ES"/>
          </a:p>
        </p:txBody>
      </p:sp>
      <p:sp>
        <p:nvSpPr>
          <p:cNvPr id="1050634" name="Line 10"/>
          <p:cNvSpPr>
            <a:spLocks noChangeShapeType="1"/>
          </p:cNvSpPr>
          <p:nvPr/>
        </p:nvSpPr>
        <p:spPr bwMode="auto">
          <a:xfrm>
            <a:off x="1331913" y="1989138"/>
            <a:ext cx="1584325" cy="0"/>
          </a:xfrm>
          <a:prstGeom prst="line">
            <a:avLst/>
          </a:prstGeom>
          <a:noFill/>
          <a:ln w="57150">
            <a:solidFill>
              <a:schemeClr val="tx1"/>
            </a:solidFill>
            <a:prstDash val="dash"/>
            <a:round/>
            <a:headEnd/>
            <a:tailEnd type="triangle" w="med" len="med"/>
          </a:ln>
          <a:effectLst/>
        </p:spPr>
        <p:txBody>
          <a:bodyPr/>
          <a:lstStyle/>
          <a:p>
            <a:pPr>
              <a:defRPr/>
            </a:pPr>
            <a:endParaRPr lang="es-ES"/>
          </a:p>
        </p:txBody>
      </p:sp>
      <p:sp>
        <p:nvSpPr>
          <p:cNvPr id="1050635" name="Line 11"/>
          <p:cNvSpPr>
            <a:spLocks noChangeShapeType="1"/>
          </p:cNvSpPr>
          <p:nvPr/>
        </p:nvSpPr>
        <p:spPr bwMode="auto">
          <a:xfrm>
            <a:off x="1331913" y="1989138"/>
            <a:ext cx="0" cy="647700"/>
          </a:xfrm>
          <a:prstGeom prst="line">
            <a:avLst/>
          </a:prstGeom>
          <a:noFill/>
          <a:ln w="38100">
            <a:solidFill>
              <a:schemeClr val="tx1"/>
            </a:solidFill>
            <a:prstDash val="lgDash"/>
            <a:round/>
            <a:headEnd/>
            <a:tailEnd/>
          </a:ln>
          <a:effectLst/>
        </p:spPr>
        <p:txBody>
          <a:bodyPr/>
          <a:lstStyle/>
          <a:p>
            <a:pPr>
              <a:defRPr/>
            </a:pPr>
            <a:endParaRPr lang="es-ES"/>
          </a:p>
        </p:txBody>
      </p:sp>
      <p:sp>
        <p:nvSpPr>
          <p:cNvPr id="26636" name="Text Box 12"/>
          <p:cNvSpPr txBox="1">
            <a:spLocks noChangeArrowheads="1"/>
          </p:cNvSpPr>
          <p:nvPr/>
        </p:nvSpPr>
        <p:spPr bwMode="auto">
          <a:xfrm>
            <a:off x="323850" y="6092825"/>
            <a:ext cx="2519363" cy="366713"/>
          </a:xfrm>
          <a:prstGeom prst="rect">
            <a:avLst/>
          </a:prstGeom>
          <a:noFill/>
          <a:ln w="9525">
            <a:noFill/>
            <a:miter lim="800000"/>
            <a:headEnd/>
            <a:tailEnd/>
          </a:ln>
        </p:spPr>
        <p:txBody>
          <a:bodyPr>
            <a:spAutoFit/>
          </a:bodyPr>
          <a:lstStyle/>
          <a:p>
            <a:pPr algn="l">
              <a:spcBef>
                <a:spcPct val="50000"/>
              </a:spcBef>
              <a:buClrTx/>
              <a:buSzTx/>
              <a:buFontTx/>
              <a:buNone/>
            </a:pPr>
            <a:r>
              <a:rPr lang="es-ES" sz="1800">
                <a:effectLst/>
                <a:latin typeface="Tahoma" pitchFamily="34" charset="0"/>
              </a:rPr>
              <a:t>Kreitner y Knicki 1992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50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62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76200"/>
            <a:ext cx="7772400" cy="1143000"/>
          </a:xfrm>
        </p:spPr>
        <p:txBody>
          <a:bodyPr/>
          <a:lstStyle/>
          <a:p>
            <a:pPr eaLnBrk="1" hangingPunct="1"/>
            <a:r>
              <a:rPr lang="es-ES" smtClean="0"/>
              <a:t>Cultura y eficacia organizacional</a:t>
            </a:r>
          </a:p>
        </p:txBody>
      </p:sp>
      <p:sp>
        <p:nvSpPr>
          <p:cNvPr id="27651" name="Rectangle 3"/>
          <p:cNvSpPr>
            <a:spLocks noChangeArrowheads="1"/>
          </p:cNvSpPr>
          <p:nvPr/>
        </p:nvSpPr>
        <p:spPr bwMode="auto">
          <a:xfrm>
            <a:off x="323850" y="3141663"/>
            <a:ext cx="1728788" cy="2232025"/>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FACTORES</a:t>
            </a:r>
          </a:p>
          <a:p>
            <a:pPr>
              <a:spcBef>
                <a:spcPct val="0"/>
              </a:spcBef>
              <a:buClrTx/>
              <a:buSzTx/>
              <a:buFontTx/>
              <a:buNone/>
            </a:pPr>
            <a:r>
              <a:rPr lang="es-ES" sz="1800">
                <a:effectLst/>
                <a:latin typeface="Tahoma" pitchFamily="34" charset="0"/>
              </a:rPr>
              <a:t>AMBIENTALES</a:t>
            </a:r>
          </a:p>
        </p:txBody>
      </p:sp>
      <p:sp>
        <p:nvSpPr>
          <p:cNvPr id="27652" name="Rectangle 4"/>
          <p:cNvSpPr>
            <a:spLocks noChangeArrowheads="1"/>
          </p:cNvSpPr>
          <p:nvPr/>
        </p:nvSpPr>
        <p:spPr bwMode="auto">
          <a:xfrm rot="5400000">
            <a:off x="3744913" y="1016000"/>
            <a:ext cx="1006475" cy="2232025"/>
          </a:xfrm>
          <a:prstGeom prst="rect">
            <a:avLst/>
          </a:prstGeom>
          <a:noFill/>
          <a:ln w="9525">
            <a:solidFill>
              <a:schemeClr val="tx1"/>
            </a:solidFill>
            <a:miter lim="800000"/>
            <a:headEnd/>
            <a:tailEnd/>
          </a:ln>
        </p:spPr>
        <p:txBody>
          <a:bodyPr rot="10800000" vert="eaVert" wrap="none" anchor="ctr"/>
          <a:lstStyle/>
          <a:p>
            <a:pPr>
              <a:spcBef>
                <a:spcPct val="0"/>
              </a:spcBef>
              <a:buClrTx/>
              <a:buSzTx/>
              <a:buFontTx/>
              <a:buNone/>
            </a:pPr>
            <a:r>
              <a:rPr lang="es-ES" sz="1800">
                <a:effectLst/>
                <a:latin typeface="Tahoma" pitchFamily="34" charset="0"/>
              </a:rPr>
              <a:t>SELECCIÓN</a:t>
            </a:r>
          </a:p>
          <a:p>
            <a:pPr>
              <a:spcBef>
                <a:spcPct val="0"/>
              </a:spcBef>
              <a:buClrTx/>
              <a:buSzTx/>
              <a:buFontTx/>
              <a:buNone/>
            </a:pPr>
            <a:r>
              <a:rPr lang="es-ES" sz="1800">
                <a:effectLst/>
                <a:latin typeface="Tahoma" pitchFamily="34" charset="0"/>
              </a:rPr>
              <a:t>Y CONTRATACION</a:t>
            </a:r>
          </a:p>
        </p:txBody>
      </p:sp>
      <p:sp>
        <p:nvSpPr>
          <p:cNvPr id="27653" name="Rectangle 5"/>
          <p:cNvSpPr>
            <a:spLocks noChangeArrowheads="1"/>
          </p:cNvSpPr>
          <p:nvPr/>
        </p:nvSpPr>
        <p:spPr bwMode="auto">
          <a:xfrm>
            <a:off x="539750" y="5589588"/>
            <a:ext cx="2952750" cy="863600"/>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ELIMINACION</a:t>
            </a:r>
          </a:p>
          <a:p>
            <a:pPr>
              <a:spcBef>
                <a:spcPct val="0"/>
              </a:spcBef>
              <a:buClrTx/>
              <a:buSzTx/>
              <a:buFontTx/>
              <a:buNone/>
            </a:pPr>
            <a:r>
              <a:rPr lang="es-ES" sz="1800">
                <a:effectLst/>
                <a:latin typeface="Tahoma" pitchFamily="34" charset="0"/>
              </a:rPr>
              <a:t>DE MIEMBROS </a:t>
            </a:r>
          </a:p>
          <a:p>
            <a:pPr>
              <a:spcBef>
                <a:spcPct val="0"/>
              </a:spcBef>
              <a:buClrTx/>
              <a:buSzTx/>
              <a:buFontTx/>
              <a:buNone/>
            </a:pPr>
            <a:r>
              <a:rPr lang="es-ES" sz="1800">
                <a:effectLst/>
                <a:latin typeface="Tahoma" pitchFamily="34" charset="0"/>
              </a:rPr>
              <a:t>DESVIADOS</a:t>
            </a:r>
          </a:p>
        </p:txBody>
      </p:sp>
      <p:sp>
        <p:nvSpPr>
          <p:cNvPr id="27654" name="Rectangle 6"/>
          <p:cNvSpPr>
            <a:spLocks noChangeArrowheads="1"/>
          </p:cNvSpPr>
          <p:nvPr/>
        </p:nvSpPr>
        <p:spPr bwMode="auto">
          <a:xfrm>
            <a:off x="6877050" y="3213100"/>
            <a:ext cx="1798638" cy="2160588"/>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EFICACIA DE</a:t>
            </a:r>
          </a:p>
          <a:p>
            <a:pPr>
              <a:spcBef>
                <a:spcPct val="0"/>
              </a:spcBef>
              <a:buClrTx/>
              <a:buSzTx/>
              <a:buFontTx/>
              <a:buNone/>
            </a:pPr>
            <a:r>
              <a:rPr lang="es-ES" sz="1800">
                <a:effectLst/>
                <a:latin typeface="Tahoma" pitchFamily="34" charset="0"/>
              </a:rPr>
              <a:t>LA </a:t>
            </a:r>
          </a:p>
          <a:p>
            <a:pPr>
              <a:spcBef>
                <a:spcPct val="0"/>
              </a:spcBef>
              <a:buClrTx/>
              <a:buSzTx/>
              <a:buFontTx/>
              <a:buNone/>
            </a:pPr>
            <a:r>
              <a:rPr lang="es-ES" sz="1800">
                <a:effectLst/>
                <a:latin typeface="Tahoma" pitchFamily="34" charset="0"/>
              </a:rPr>
              <a:t>ORGANIZACION</a:t>
            </a:r>
          </a:p>
        </p:txBody>
      </p:sp>
      <p:sp>
        <p:nvSpPr>
          <p:cNvPr id="27655" name="Rectangle 7"/>
          <p:cNvSpPr>
            <a:spLocks noChangeArrowheads="1"/>
          </p:cNvSpPr>
          <p:nvPr/>
        </p:nvSpPr>
        <p:spPr bwMode="auto">
          <a:xfrm>
            <a:off x="4427538" y="3068638"/>
            <a:ext cx="1584325" cy="1944687"/>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CARACTERIS.</a:t>
            </a:r>
          </a:p>
          <a:p>
            <a:pPr>
              <a:spcBef>
                <a:spcPct val="0"/>
              </a:spcBef>
              <a:buClrTx/>
              <a:buSzTx/>
              <a:buFontTx/>
              <a:buNone/>
            </a:pPr>
            <a:r>
              <a:rPr lang="es-ES" sz="1800">
                <a:effectLst/>
                <a:latin typeface="Tahoma" pitchFamily="34" charset="0"/>
              </a:rPr>
              <a:t>DE LA ORG.</a:t>
            </a:r>
          </a:p>
          <a:p>
            <a:pPr>
              <a:spcBef>
                <a:spcPct val="0"/>
              </a:spcBef>
              <a:buClrTx/>
              <a:buSzTx/>
              <a:buFontTx/>
              <a:buNone/>
            </a:pPr>
            <a:r>
              <a:rPr lang="es-ES" sz="1800">
                <a:effectLst/>
                <a:latin typeface="Tahoma" pitchFamily="34" charset="0"/>
              </a:rPr>
              <a:t>CONDUCTA</a:t>
            </a:r>
          </a:p>
          <a:p>
            <a:pPr>
              <a:spcBef>
                <a:spcPct val="0"/>
              </a:spcBef>
              <a:buClrTx/>
              <a:buSzTx/>
              <a:buFontTx/>
              <a:buNone/>
            </a:pPr>
            <a:r>
              <a:rPr lang="es-ES" sz="1800">
                <a:effectLst/>
                <a:latin typeface="Tahoma" pitchFamily="34" charset="0"/>
              </a:rPr>
              <a:t>ESTRUCTURA</a:t>
            </a:r>
          </a:p>
          <a:p>
            <a:pPr>
              <a:spcBef>
                <a:spcPct val="0"/>
              </a:spcBef>
              <a:buClrTx/>
              <a:buSzTx/>
              <a:buFontTx/>
              <a:buNone/>
            </a:pPr>
            <a:r>
              <a:rPr lang="es-ES" sz="1800">
                <a:effectLst/>
                <a:latin typeface="Tahoma" pitchFamily="34" charset="0"/>
              </a:rPr>
              <a:t>PROCESO</a:t>
            </a:r>
          </a:p>
        </p:txBody>
      </p:sp>
      <p:sp>
        <p:nvSpPr>
          <p:cNvPr id="27656" name="Rectangle 8"/>
          <p:cNvSpPr>
            <a:spLocks noChangeArrowheads="1"/>
          </p:cNvSpPr>
          <p:nvPr/>
        </p:nvSpPr>
        <p:spPr bwMode="auto">
          <a:xfrm>
            <a:off x="2555875" y="3141663"/>
            <a:ext cx="1366838" cy="1871662"/>
          </a:xfrm>
          <a:prstGeom prst="rect">
            <a:avLst/>
          </a:prstGeom>
          <a:noFill/>
          <a:ln w="9525">
            <a:solidFill>
              <a:schemeClr val="tx1"/>
            </a:solidFill>
            <a:miter lim="800000"/>
            <a:headEnd/>
            <a:tailEnd/>
          </a:ln>
        </p:spPr>
        <p:txBody>
          <a:bodyPr wrap="none" anchor="ctr"/>
          <a:lstStyle/>
          <a:p>
            <a:pPr>
              <a:spcBef>
                <a:spcPct val="0"/>
              </a:spcBef>
              <a:buClrTx/>
              <a:buSzTx/>
              <a:buFontTx/>
              <a:buNone/>
            </a:pPr>
            <a:r>
              <a:rPr lang="es-ES" sz="1800">
                <a:effectLst/>
                <a:latin typeface="Tahoma" pitchFamily="34" charset="0"/>
              </a:rPr>
              <a:t>FUNCIONES</a:t>
            </a:r>
          </a:p>
          <a:p>
            <a:pPr>
              <a:spcBef>
                <a:spcPct val="0"/>
              </a:spcBef>
              <a:buClrTx/>
              <a:buSzTx/>
              <a:buFontTx/>
              <a:buNone/>
            </a:pPr>
            <a:r>
              <a:rPr lang="es-ES" sz="1800">
                <a:effectLst/>
                <a:latin typeface="Tahoma" pitchFamily="34" charset="0"/>
              </a:rPr>
              <a:t>DE </a:t>
            </a:r>
          </a:p>
          <a:p>
            <a:pPr>
              <a:spcBef>
                <a:spcPct val="0"/>
              </a:spcBef>
              <a:buClrTx/>
              <a:buSzTx/>
              <a:buFontTx/>
              <a:buNone/>
            </a:pPr>
            <a:r>
              <a:rPr lang="es-ES" sz="1800">
                <a:effectLst/>
                <a:latin typeface="Tahoma" pitchFamily="34" charset="0"/>
              </a:rPr>
              <a:t>DIRECCIÓN</a:t>
            </a:r>
          </a:p>
        </p:txBody>
      </p:sp>
      <p:sp>
        <p:nvSpPr>
          <p:cNvPr id="1051657" name="Line 9"/>
          <p:cNvSpPr>
            <a:spLocks noChangeShapeType="1"/>
          </p:cNvSpPr>
          <p:nvPr/>
        </p:nvSpPr>
        <p:spPr bwMode="auto">
          <a:xfrm>
            <a:off x="2411413" y="2852738"/>
            <a:ext cx="0" cy="2520950"/>
          </a:xfrm>
          <a:prstGeom prst="line">
            <a:avLst/>
          </a:prstGeom>
          <a:noFill/>
          <a:ln w="9525">
            <a:solidFill>
              <a:schemeClr val="tx1"/>
            </a:solidFill>
            <a:round/>
            <a:headEnd/>
            <a:tailEnd/>
          </a:ln>
          <a:effectLst/>
        </p:spPr>
        <p:txBody>
          <a:bodyPr/>
          <a:lstStyle/>
          <a:p>
            <a:pPr>
              <a:defRPr/>
            </a:pPr>
            <a:endParaRPr lang="es-ES"/>
          </a:p>
        </p:txBody>
      </p:sp>
      <p:sp>
        <p:nvSpPr>
          <p:cNvPr id="1051658" name="Line 10"/>
          <p:cNvSpPr>
            <a:spLocks noChangeShapeType="1"/>
          </p:cNvSpPr>
          <p:nvPr/>
        </p:nvSpPr>
        <p:spPr bwMode="auto">
          <a:xfrm>
            <a:off x="2484438" y="5373688"/>
            <a:ext cx="3600450" cy="0"/>
          </a:xfrm>
          <a:prstGeom prst="line">
            <a:avLst/>
          </a:prstGeom>
          <a:noFill/>
          <a:ln w="9525">
            <a:solidFill>
              <a:schemeClr val="tx1"/>
            </a:solidFill>
            <a:round/>
            <a:headEnd/>
            <a:tailEnd/>
          </a:ln>
          <a:effectLst/>
        </p:spPr>
        <p:txBody>
          <a:bodyPr/>
          <a:lstStyle/>
          <a:p>
            <a:pPr>
              <a:defRPr/>
            </a:pPr>
            <a:endParaRPr lang="es-ES"/>
          </a:p>
        </p:txBody>
      </p:sp>
      <p:sp>
        <p:nvSpPr>
          <p:cNvPr id="1051659" name="Line 11"/>
          <p:cNvSpPr>
            <a:spLocks noChangeShapeType="1"/>
          </p:cNvSpPr>
          <p:nvPr/>
        </p:nvSpPr>
        <p:spPr bwMode="auto">
          <a:xfrm>
            <a:off x="2484438" y="2781300"/>
            <a:ext cx="3673475" cy="0"/>
          </a:xfrm>
          <a:prstGeom prst="line">
            <a:avLst/>
          </a:prstGeom>
          <a:noFill/>
          <a:ln w="9525">
            <a:solidFill>
              <a:schemeClr val="tx1"/>
            </a:solidFill>
            <a:round/>
            <a:headEnd/>
            <a:tailEnd/>
          </a:ln>
          <a:effectLst/>
        </p:spPr>
        <p:txBody>
          <a:bodyPr/>
          <a:lstStyle/>
          <a:p>
            <a:pPr>
              <a:defRPr/>
            </a:pPr>
            <a:endParaRPr lang="es-ES"/>
          </a:p>
        </p:txBody>
      </p:sp>
      <p:sp>
        <p:nvSpPr>
          <p:cNvPr id="1051660" name="Line 12"/>
          <p:cNvSpPr>
            <a:spLocks noChangeShapeType="1"/>
          </p:cNvSpPr>
          <p:nvPr/>
        </p:nvSpPr>
        <p:spPr bwMode="auto">
          <a:xfrm>
            <a:off x="6156325" y="2781300"/>
            <a:ext cx="0" cy="2592388"/>
          </a:xfrm>
          <a:prstGeom prst="line">
            <a:avLst/>
          </a:prstGeom>
          <a:noFill/>
          <a:ln w="9525">
            <a:solidFill>
              <a:schemeClr val="tx1"/>
            </a:solidFill>
            <a:round/>
            <a:headEnd type="triangle" w="med" len="med"/>
            <a:tailEnd type="triangle" w="med" len="med"/>
          </a:ln>
          <a:effectLst/>
        </p:spPr>
        <p:txBody>
          <a:bodyPr/>
          <a:lstStyle/>
          <a:p>
            <a:pPr>
              <a:defRPr/>
            </a:pPr>
            <a:endParaRPr lang="es-ES"/>
          </a:p>
        </p:txBody>
      </p:sp>
      <p:sp>
        <p:nvSpPr>
          <p:cNvPr id="27661" name="Text Box 13"/>
          <p:cNvSpPr txBox="1">
            <a:spLocks noChangeArrowheads="1"/>
          </p:cNvSpPr>
          <p:nvPr/>
        </p:nvSpPr>
        <p:spPr bwMode="auto">
          <a:xfrm>
            <a:off x="3616325" y="2724150"/>
            <a:ext cx="1741488" cy="366713"/>
          </a:xfrm>
          <a:prstGeom prst="rect">
            <a:avLst/>
          </a:prstGeom>
          <a:noFill/>
          <a:ln w="9525">
            <a:noFill/>
            <a:miter lim="800000"/>
            <a:headEnd/>
            <a:tailEnd/>
          </a:ln>
        </p:spPr>
        <p:txBody>
          <a:bodyPr wrap="none">
            <a:spAutoFit/>
          </a:bodyPr>
          <a:lstStyle/>
          <a:p>
            <a:pPr algn="l">
              <a:spcBef>
                <a:spcPct val="0"/>
              </a:spcBef>
              <a:buClrTx/>
              <a:buSzTx/>
              <a:buFontTx/>
              <a:buNone/>
            </a:pPr>
            <a:r>
              <a:rPr lang="es-ES" sz="1800">
                <a:effectLst/>
                <a:latin typeface="Tahoma" pitchFamily="34" charset="0"/>
              </a:rPr>
              <a:t>CULTURA ORG.</a:t>
            </a:r>
          </a:p>
        </p:txBody>
      </p:sp>
      <p:sp>
        <p:nvSpPr>
          <p:cNvPr id="1051662" name="Line 14"/>
          <p:cNvSpPr>
            <a:spLocks noChangeShapeType="1"/>
          </p:cNvSpPr>
          <p:nvPr/>
        </p:nvSpPr>
        <p:spPr bwMode="auto">
          <a:xfrm>
            <a:off x="1763713" y="4149725"/>
            <a:ext cx="503237" cy="0"/>
          </a:xfrm>
          <a:prstGeom prst="line">
            <a:avLst/>
          </a:prstGeom>
          <a:noFill/>
          <a:ln w="38100">
            <a:solidFill>
              <a:schemeClr val="tx1"/>
            </a:solidFill>
            <a:round/>
            <a:headEnd/>
            <a:tailEnd type="triangle" w="med" len="med"/>
          </a:ln>
          <a:effectLst/>
        </p:spPr>
        <p:txBody>
          <a:bodyPr/>
          <a:lstStyle/>
          <a:p>
            <a:pPr>
              <a:defRPr/>
            </a:pPr>
            <a:endParaRPr lang="es-ES"/>
          </a:p>
        </p:txBody>
      </p:sp>
      <p:sp>
        <p:nvSpPr>
          <p:cNvPr id="1051663" name="Line 15"/>
          <p:cNvSpPr>
            <a:spLocks noChangeShapeType="1"/>
          </p:cNvSpPr>
          <p:nvPr/>
        </p:nvSpPr>
        <p:spPr bwMode="auto">
          <a:xfrm>
            <a:off x="6300788" y="4221163"/>
            <a:ext cx="503237" cy="0"/>
          </a:xfrm>
          <a:prstGeom prst="line">
            <a:avLst/>
          </a:prstGeom>
          <a:noFill/>
          <a:ln w="38100">
            <a:solidFill>
              <a:schemeClr val="tx1"/>
            </a:solidFill>
            <a:round/>
            <a:headEnd/>
            <a:tailEnd type="triangle" w="med" len="med"/>
          </a:ln>
          <a:effectLst/>
        </p:spPr>
        <p:txBody>
          <a:bodyPr/>
          <a:lstStyle/>
          <a:p>
            <a:pPr>
              <a:defRPr/>
            </a:pPr>
            <a:endParaRPr lang="es-ES"/>
          </a:p>
        </p:txBody>
      </p:sp>
      <p:sp>
        <p:nvSpPr>
          <p:cNvPr id="1051664" name="Line 16"/>
          <p:cNvSpPr>
            <a:spLocks noChangeShapeType="1"/>
          </p:cNvSpPr>
          <p:nvPr/>
        </p:nvSpPr>
        <p:spPr bwMode="auto">
          <a:xfrm>
            <a:off x="3995738" y="4005263"/>
            <a:ext cx="360362" cy="0"/>
          </a:xfrm>
          <a:prstGeom prst="line">
            <a:avLst/>
          </a:prstGeom>
          <a:noFill/>
          <a:ln w="38100">
            <a:solidFill>
              <a:schemeClr val="tx1"/>
            </a:solidFill>
            <a:round/>
            <a:headEnd type="triangle" w="med" len="med"/>
            <a:tailEnd type="triangle" w="med" len="med"/>
          </a:ln>
          <a:effectLst/>
        </p:spPr>
        <p:txBody>
          <a:bodyPr/>
          <a:lstStyle/>
          <a:p>
            <a:pPr>
              <a:defRPr/>
            </a:pPr>
            <a:endParaRPr lang="es-ES"/>
          </a:p>
        </p:txBody>
      </p:sp>
      <p:sp>
        <p:nvSpPr>
          <p:cNvPr id="1051665" name="Line 17"/>
          <p:cNvSpPr>
            <a:spLocks noChangeShapeType="1"/>
          </p:cNvSpPr>
          <p:nvPr/>
        </p:nvSpPr>
        <p:spPr bwMode="auto">
          <a:xfrm>
            <a:off x="7596188" y="5445125"/>
            <a:ext cx="0" cy="720725"/>
          </a:xfrm>
          <a:prstGeom prst="line">
            <a:avLst/>
          </a:prstGeom>
          <a:noFill/>
          <a:ln w="57150">
            <a:solidFill>
              <a:schemeClr val="tx1"/>
            </a:solidFill>
            <a:round/>
            <a:headEnd/>
            <a:tailEnd/>
          </a:ln>
          <a:effectLst/>
        </p:spPr>
        <p:txBody>
          <a:bodyPr/>
          <a:lstStyle/>
          <a:p>
            <a:pPr>
              <a:defRPr/>
            </a:pPr>
            <a:endParaRPr lang="es-ES"/>
          </a:p>
        </p:txBody>
      </p:sp>
      <p:sp>
        <p:nvSpPr>
          <p:cNvPr id="1051666" name="Line 18"/>
          <p:cNvSpPr>
            <a:spLocks noChangeShapeType="1"/>
          </p:cNvSpPr>
          <p:nvPr/>
        </p:nvSpPr>
        <p:spPr bwMode="auto">
          <a:xfrm flipH="1" flipV="1">
            <a:off x="3492500" y="6021388"/>
            <a:ext cx="4103688" cy="71437"/>
          </a:xfrm>
          <a:prstGeom prst="line">
            <a:avLst/>
          </a:prstGeom>
          <a:noFill/>
          <a:ln w="38100">
            <a:solidFill>
              <a:schemeClr val="tx1"/>
            </a:solidFill>
            <a:round/>
            <a:headEnd/>
            <a:tailEnd type="triangle" w="med" len="med"/>
          </a:ln>
          <a:effectLst/>
        </p:spPr>
        <p:txBody>
          <a:bodyPr/>
          <a:lstStyle/>
          <a:p>
            <a:pPr>
              <a:defRPr/>
            </a:pPr>
            <a:endParaRPr lang="es-ES"/>
          </a:p>
        </p:txBody>
      </p:sp>
      <p:sp>
        <p:nvSpPr>
          <p:cNvPr id="1051667" name="Line 19"/>
          <p:cNvSpPr>
            <a:spLocks noChangeShapeType="1"/>
          </p:cNvSpPr>
          <p:nvPr/>
        </p:nvSpPr>
        <p:spPr bwMode="auto">
          <a:xfrm flipV="1">
            <a:off x="4716463" y="5373688"/>
            <a:ext cx="0" cy="720725"/>
          </a:xfrm>
          <a:prstGeom prst="line">
            <a:avLst/>
          </a:prstGeom>
          <a:noFill/>
          <a:ln w="38100">
            <a:solidFill>
              <a:schemeClr val="tx1"/>
            </a:solidFill>
            <a:round/>
            <a:headEnd/>
            <a:tailEnd type="triangle" w="med" len="med"/>
          </a:ln>
          <a:effectLst/>
        </p:spPr>
        <p:txBody>
          <a:bodyPr/>
          <a:lstStyle/>
          <a:p>
            <a:pPr>
              <a:defRPr/>
            </a:pPr>
            <a:endParaRPr lang="es-ES"/>
          </a:p>
        </p:txBody>
      </p:sp>
    </p:spTree>
  </p:cSld>
  <p:clrMapOvr>
    <a:masterClrMapping/>
  </p:clrMapOvr>
  <p:transition>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8"/>
          <p:cNvSpPr>
            <a:spLocks noGrp="1" noChangeArrowheads="1"/>
          </p:cNvSpPr>
          <p:nvPr>
            <p:ph type="title"/>
          </p:nvPr>
        </p:nvSpPr>
        <p:spPr/>
        <p:txBody>
          <a:bodyPr/>
          <a:lstStyle/>
          <a:p>
            <a:pPr eaLnBrk="1" hangingPunct="1"/>
            <a:r>
              <a:rPr lang="es-CL" smtClean="0"/>
              <a:t>        Modelo de Hofstede</a:t>
            </a:r>
            <a:endParaRPr lang="en-US" smtClean="0"/>
          </a:p>
        </p:txBody>
      </p:sp>
      <p:sp>
        <p:nvSpPr>
          <p:cNvPr id="975877" name="Rectangle 1029"/>
          <p:cNvSpPr>
            <a:spLocks noGrp="1" noChangeArrowheads="1"/>
          </p:cNvSpPr>
          <p:nvPr>
            <p:ph type="body" idx="1"/>
          </p:nvPr>
        </p:nvSpPr>
        <p:spPr/>
        <p:txBody>
          <a:bodyPr/>
          <a:lstStyle/>
          <a:p>
            <a:pPr eaLnBrk="1" hangingPunct="1">
              <a:lnSpc>
                <a:spcPct val="90000"/>
              </a:lnSpc>
              <a:defRPr/>
            </a:pPr>
            <a:r>
              <a:rPr lang="es-ES_tradnl" smtClean="0"/>
              <a:t> C</a:t>
            </a:r>
            <a:r>
              <a:rPr lang="en-US" smtClean="0"/>
              <a:t>. </a:t>
            </a:r>
            <a:r>
              <a:rPr lang="es-ES_tradnl" smtClean="0"/>
              <a:t>O</a:t>
            </a:r>
            <a:r>
              <a:rPr lang="en-US" smtClean="0"/>
              <a:t>. </a:t>
            </a:r>
            <a:r>
              <a:rPr lang="es-ES_tradnl" smtClean="0"/>
              <a:t>es manifestación del sistema Cultural Nacional.</a:t>
            </a:r>
          </a:p>
          <a:p>
            <a:pPr eaLnBrk="1" hangingPunct="1">
              <a:lnSpc>
                <a:spcPct val="90000"/>
              </a:lnSpc>
              <a:defRPr/>
            </a:pPr>
            <a:r>
              <a:rPr lang="es-ES_tradnl" smtClean="0"/>
              <a:t>Estudios reportan diferencias en cuatro dimensiones</a:t>
            </a:r>
            <a:r>
              <a:rPr lang="en-US" smtClean="0"/>
              <a:t>:</a:t>
            </a:r>
          </a:p>
          <a:p>
            <a:pPr lvl="1" eaLnBrk="1" hangingPunct="1">
              <a:lnSpc>
                <a:spcPct val="90000"/>
              </a:lnSpc>
              <a:defRPr/>
            </a:pPr>
            <a:r>
              <a:rPr lang="en-US" smtClean="0"/>
              <a:t>Relación respecto a la distancia al poder.</a:t>
            </a:r>
          </a:p>
          <a:p>
            <a:pPr lvl="1" eaLnBrk="1" hangingPunct="1">
              <a:lnSpc>
                <a:spcPct val="90000"/>
              </a:lnSpc>
              <a:defRPr/>
            </a:pPr>
            <a:r>
              <a:rPr lang="en-US" smtClean="0"/>
              <a:t>Actitud frente a incertidumbre.</a:t>
            </a:r>
          </a:p>
          <a:p>
            <a:pPr lvl="1" eaLnBrk="1" hangingPunct="1">
              <a:lnSpc>
                <a:spcPct val="90000"/>
              </a:lnSpc>
              <a:defRPr/>
            </a:pPr>
            <a:r>
              <a:rPr lang="en-US" smtClean="0"/>
              <a:t>Masculinidad / Femeinidad.</a:t>
            </a:r>
          </a:p>
          <a:p>
            <a:pPr lvl="1" eaLnBrk="1" hangingPunct="1">
              <a:lnSpc>
                <a:spcPct val="90000"/>
              </a:lnSpc>
              <a:defRPr/>
            </a:pPr>
            <a:r>
              <a:rPr lang="en-US" smtClean="0"/>
              <a:t>Individualismo / Colectivismo.</a:t>
            </a:r>
          </a:p>
          <a:p>
            <a:pPr lvl="1" eaLnBrk="1" hangingPunct="1">
              <a:lnSpc>
                <a:spcPct val="90000"/>
              </a:lnSpc>
              <a:defRPr/>
            </a:pPr>
            <a:r>
              <a:rPr lang="en-US" smtClean="0"/>
              <a:t>Orientación a LP / CP.</a:t>
            </a:r>
          </a:p>
          <a:p>
            <a:pPr lvl="1" eaLnBrk="1" hangingPunct="1">
              <a:lnSpc>
                <a:spcPct val="90000"/>
              </a:lnSpc>
              <a:defRPr/>
            </a:pPr>
            <a:endParaRPr lang="es-ES_tradnl" smtClean="0"/>
          </a:p>
          <a:p>
            <a:pPr algn="r" eaLnBrk="1" hangingPunct="1">
              <a:lnSpc>
                <a:spcPct val="90000"/>
              </a:lnSpc>
              <a:buFont typeface="Wingdings" pitchFamily="2" charset="2"/>
              <a:buNone/>
              <a:defRPr/>
            </a:pPr>
            <a:r>
              <a:rPr lang="es-ES_tradnl" sz="2400" smtClean="0"/>
              <a:t>(Hofstede, 1980 IBM 40 Paises).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Distancia al poder</a:t>
            </a:r>
            <a:endParaRPr lang="es-ES_tradnl" smtClean="0"/>
          </a:p>
        </p:txBody>
      </p:sp>
      <p:sp>
        <p:nvSpPr>
          <p:cNvPr id="1059843" name="Rectangle 3"/>
          <p:cNvSpPr>
            <a:spLocks noGrp="1" noChangeArrowheads="1"/>
          </p:cNvSpPr>
          <p:nvPr>
            <p:ph type="body" idx="1"/>
          </p:nvPr>
        </p:nvSpPr>
        <p:spPr/>
        <p:txBody>
          <a:bodyPr/>
          <a:lstStyle/>
          <a:p>
            <a:pPr eaLnBrk="1" hangingPunct="1">
              <a:defRPr/>
            </a:pPr>
            <a:r>
              <a:rPr lang="en-US" smtClean="0"/>
              <a:t>G</a:t>
            </a:r>
            <a:r>
              <a:rPr lang="es-ES_tradnl" smtClean="0"/>
              <a:t>rado en que los miembros de una sociedad están dispuestos a aceptar una distribución desigual del poder, riqueza, y prestigio .</a:t>
            </a:r>
            <a:endParaRPr lang="en-US" smtClean="0"/>
          </a:p>
          <a:p>
            <a:pPr eaLnBrk="1" hangingPunct="1">
              <a:defRPr/>
            </a:pPr>
            <a:endParaRPr lang="es-ES_tradnl" smtClean="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Actitud frente a incertidumbre</a:t>
            </a:r>
            <a:endParaRPr lang="es-ES_tradnl" smtClean="0"/>
          </a:p>
        </p:txBody>
      </p:sp>
      <p:sp>
        <p:nvSpPr>
          <p:cNvPr id="1060867" name="Rectangle 3"/>
          <p:cNvSpPr>
            <a:spLocks noGrp="1" noChangeArrowheads="1"/>
          </p:cNvSpPr>
          <p:nvPr>
            <p:ph type="body" idx="1"/>
          </p:nvPr>
        </p:nvSpPr>
        <p:spPr/>
        <p:txBody>
          <a:bodyPr/>
          <a:lstStyle/>
          <a:p>
            <a:pPr eaLnBrk="1" hangingPunct="1">
              <a:defRPr/>
            </a:pPr>
            <a:r>
              <a:rPr lang="es-ES_tradnl" smtClean="0"/>
              <a:t>Evitar la Incertidumbre – grado de tolerancia a la incertidumbre, ambigüedad, y riesgo.</a:t>
            </a:r>
            <a:endParaRPr lang="en-US" smtClean="0"/>
          </a:p>
          <a:p>
            <a:pPr eaLnBrk="1" hangingPunct="1">
              <a:defRPr/>
            </a:pPr>
            <a:r>
              <a:rPr lang="en-US" smtClean="0"/>
              <a:t>M</a:t>
            </a:r>
            <a:r>
              <a:rPr lang="es-ES_tradnl" smtClean="0"/>
              <a:t>uestra en qué medida una sociedad se siente amenazada por las situaciones inciertas y ambiguas, y busca evitar estas situaciones asegurando una mayor estabilidad de la carrera.</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7"/>
          <p:cNvSpPr>
            <a:spLocks noGrp="1" noChangeArrowheads="1"/>
          </p:cNvSpPr>
          <p:nvPr>
            <p:ph type="title"/>
          </p:nvPr>
        </p:nvSpPr>
        <p:spPr/>
        <p:txBody>
          <a:bodyPr/>
          <a:lstStyle/>
          <a:p>
            <a:pPr eaLnBrk="1" hangingPunct="1"/>
            <a:r>
              <a:rPr lang="es-CL" smtClean="0"/>
              <a:t>Masculinidad vs. Femineidad</a:t>
            </a:r>
            <a:endParaRPr lang="es-ES_tradnl" smtClean="0"/>
          </a:p>
        </p:txBody>
      </p:sp>
      <p:sp>
        <p:nvSpPr>
          <p:cNvPr id="978948" name="Rectangle 1028"/>
          <p:cNvSpPr>
            <a:spLocks noGrp="1" noChangeArrowheads="1"/>
          </p:cNvSpPr>
          <p:nvPr>
            <p:ph type="body" idx="1"/>
          </p:nvPr>
        </p:nvSpPr>
        <p:spPr/>
        <p:txBody>
          <a:bodyPr/>
          <a:lstStyle/>
          <a:p>
            <a:pPr eaLnBrk="1" hangingPunct="1">
              <a:defRPr/>
            </a:pPr>
            <a:r>
              <a:rPr lang="es-CL" smtClean="0"/>
              <a:t>No es grado de separación de los roles de género en una sociedad.</a:t>
            </a:r>
          </a:p>
          <a:p>
            <a:pPr eaLnBrk="1" hangingPunct="1">
              <a:defRPr/>
            </a:pPr>
            <a:r>
              <a:rPr lang="es-CL" smtClean="0"/>
              <a:t>MASCULINIDAD:</a:t>
            </a:r>
          </a:p>
          <a:p>
            <a:pPr lvl="1" eaLnBrk="1" hangingPunct="1">
              <a:defRPr/>
            </a:pPr>
            <a:r>
              <a:rPr lang="es-CL" smtClean="0"/>
              <a:t>Muestra en qué medida los valores dominantes en una sociedad son la asertividad, el dinero, los bienes, etc.</a:t>
            </a:r>
          </a:p>
          <a:p>
            <a:pPr eaLnBrk="1" hangingPunct="1">
              <a:defRPr/>
            </a:pPr>
            <a:r>
              <a:rPr lang="es-CL" smtClean="0"/>
              <a:t>FEMINEIDAD:</a:t>
            </a:r>
          </a:p>
          <a:p>
            <a:pPr lvl="1" eaLnBrk="1" hangingPunct="1">
              <a:defRPr/>
            </a:pPr>
            <a:r>
              <a:rPr lang="es-CL" smtClean="0"/>
              <a:t>Muestra en qué medida los valores dominantes en una sociedad son la atención de los otros, la calidad de vida, etc.</a:t>
            </a: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Grupo</a:t>
            </a:r>
            <a:endParaRPr lang="en-GB" smtClean="0"/>
          </a:p>
        </p:txBody>
      </p:sp>
      <p:sp>
        <p:nvSpPr>
          <p:cNvPr id="888835" name="Rectangle 3"/>
          <p:cNvSpPr>
            <a:spLocks noGrp="1" noChangeArrowheads="1"/>
          </p:cNvSpPr>
          <p:nvPr>
            <p:ph type="body" idx="1"/>
          </p:nvPr>
        </p:nvSpPr>
        <p:spPr/>
        <p:txBody>
          <a:bodyPr/>
          <a:lstStyle/>
          <a:p>
            <a:pPr eaLnBrk="1" hangingPunct="1">
              <a:defRPr/>
            </a:pPr>
            <a:r>
              <a:rPr lang="en-US" smtClean="0"/>
              <a:t>Es una reunion </a:t>
            </a:r>
            <a:r>
              <a:rPr lang="en-US" u="sng" smtClean="0"/>
              <a:t>mas o menos permanente</a:t>
            </a:r>
            <a:r>
              <a:rPr lang="en-US" smtClean="0"/>
              <a:t>, de varias personas, que </a:t>
            </a:r>
            <a:r>
              <a:rPr lang="en-US" u="sng" smtClean="0"/>
              <a:t>interactuan y se influyen</a:t>
            </a:r>
            <a:r>
              <a:rPr lang="en-US" smtClean="0"/>
              <a:t> entre si para lograr ciertas </a:t>
            </a:r>
            <a:r>
              <a:rPr lang="en-US" u="sng" smtClean="0"/>
              <a:t>metas comunes</a:t>
            </a:r>
            <a:r>
              <a:rPr lang="en-US" smtClean="0"/>
              <a:t>, en donde los integrantes se </a:t>
            </a:r>
            <a:r>
              <a:rPr lang="en-US" u="sng" smtClean="0"/>
              <a:t>reconocen como miembros pertenecientes</a:t>
            </a:r>
            <a:r>
              <a:rPr lang="en-US" smtClean="0"/>
              <a:t> al grupo y rigen su conducta por </a:t>
            </a:r>
            <a:r>
              <a:rPr lang="en-US" u="sng" smtClean="0"/>
              <a:t>normas y valores</a:t>
            </a:r>
            <a:r>
              <a:rPr lang="en-US" smtClean="0"/>
              <a:t> que todos han reconocido, creado o modificado.</a:t>
            </a:r>
            <a:endParaRPr lang="en-GB" smtClean="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7"/>
          <p:cNvSpPr>
            <a:spLocks noGrp="1" noChangeArrowheads="1"/>
          </p:cNvSpPr>
          <p:nvPr>
            <p:ph type="title"/>
          </p:nvPr>
        </p:nvSpPr>
        <p:spPr>
          <a:xfrm>
            <a:off x="0" y="-228600"/>
            <a:ext cx="8763000" cy="1143000"/>
          </a:xfrm>
        </p:spPr>
        <p:txBody>
          <a:bodyPr/>
          <a:lstStyle/>
          <a:p>
            <a:pPr eaLnBrk="1" hangingPunct="1"/>
            <a:r>
              <a:rPr lang="es-CL" smtClean="0"/>
              <a:t>Individualismo vs. Colectivismo</a:t>
            </a:r>
            <a:endParaRPr lang="es-ES_tradnl" smtClean="0"/>
          </a:p>
        </p:txBody>
      </p:sp>
      <p:sp>
        <p:nvSpPr>
          <p:cNvPr id="977924" name="Rectangle 1028"/>
          <p:cNvSpPr>
            <a:spLocks noGrp="1" noChangeArrowheads="1"/>
          </p:cNvSpPr>
          <p:nvPr>
            <p:ph type="body" idx="1"/>
          </p:nvPr>
        </p:nvSpPr>
        <p:spPr>
          <a:xfrm>
            <a:off x="228600" y="685800"/>
            <a:ext cx="8610600" cy="6019800"/>
          </a:xfrm>
        </p:spPr>
        <p:txBody>
          <a:bodyPr/>
          <a:lstStyle/>
          <a:p>
            <a:pPr eaLnBrk="1" hangingPunct="1">
              <a:lnSpc>
                <a:spcPct val="90000"/>
              </a:lnSpc>
              <a:defRPr/>
            </a:pPr>
            <a:r>
              <a:rPr lang="es-CL" sz="2800" smtClean="0"/>
              <a:t>Grado en que individuos en una cultura actúan independientemente de otros miembros.</a:t>
            </a:r>
          </a:p>
          <a:p>
            <a:pPr eaLnBrk="1" hangingPunct="1">
              <a:lnSpc>
                <a:spcPct val="90000"/>
              </a:lnSpc>
              <a:defRPr/>
            </a:pPr>
            <a:r>
              <a:rPr lang="es-CL" sz="2800" smtClean="0"/>
              <a:t> Individualismo:</a:t>
            </a:r>
          </a:p>
          <a:p>
            <a:pPr lvl="1" eaLnBrk="1" hangingPunct="1">
              <a:lnSpc>
                <a:spcPct val="90000"/>
              </a:lnSpc>
              <a:defRPr/>
            </a:pPr>
            <a:r>
              <a:rPr lang="es-CL" sz="2400" smtClean="0"/>
              <a:t>Lazos sociales débiles. Cada uno debe responsabilizar por sí mismo y sus familiares  próximos.</a:t>
            </a:r>
          </a:p>
          <a:p>
            <a:pPr lvl="1" eaLnBrk="1" hangingPunct="1">
              <a:lnSpc>
                <a:spcPct val="90000"/>
              </a:lnSpc>
              <a:defRPr/>
            </a:pPr>
            <a:r>
              <a:rPr lang="es-CL" sz="2400" smtClean="0"/>
              <a:t>Relaciones más sueltas. Individuos deben cuidarse a sí mismos. Ej. En USA individualismo visto como fuente de bienestar.</a:t>
            </a:r>
          </a:p>
          <a:p>
            <a:pPr eaLnBrk="1" hangingPunct="1">
              <a:lnSpc>
                <a:spcPct val="90000"/>
              </a:lnSpc>
              <a:defRPr/>
            </a:pPr>
            <a:r>
              <a:rPr lang="es-CL" sz="2800" smtClean="0"/>
              <a:t>Colectivismo:</a:t>
            </a:r>
          </a:p>
          <a:p>
            <a:pPr lvl="1" eaLnBrk="1" hangingPunct="1">
              <a:lnSpc>
                <a:spcPct val="90000"/>
              </a:lnSpc>
              <a:defRPr/>
            </a:pPr>
            <a:r>
              <a:rPr lang="es-CL" sz="2400" smtClean="0"/>
              <a:t>Lazos sociales mas fuertes. Hay distinción entre “pertenecientes al grupo” y “extraños al grupo”. La comunidad debe responsabilizarse por sus integrantes.</a:t>
            </a:r>
          </a:p>
          <a:p>
            <a:pPr lvl="1" eaLnBrk="1" hangingPunct="1">
              <a:lnSpc>
                <a:spcPct val="90000"/>
              </a:lnSpc>
              <a:defRPr/>
            </a:pPr>
            <a:r>
              <a:rPr lang="es-CL" sz="2400" smtClean="0"/>
              <a:t>Sentido de identidad y pertenencia individual es dado por grupos cohesivos. Ej. En Japón y México se espera gran lealtad a cambio del sentido de seguridad dado por el grupo.</a:t>
            </a:r>
            <a:endParaRPr lang="en-US" sz="2400" smtClean="0"/>
          </a:p>
        </p:txBody>
      </p:sp>
    </p:spTree>
  </p:cSld>
  <p:clrMapOvr>
    <a:masterClrMapping/>
  </p:clrMapOvr>
  <p:transition>
    <p:comb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Largo Plazo / Corto Plazo</a:t>
            </a:r>
            <a:endParaRPr lang="es-ES_tradnl" smtClean="0"/>
          </a:p>
        </p:txBody>
      </p:sp>
      <p:sp>
        <p:nvSpPr>
          <p:cNvPr id="1061891" name="Rectangle 3"/>
          <p:cNvSpPr>
            <a:spLocks noGrp="1" noChangeArrowheads="1"/>
          </p:cNvSpPr>
          <p:nvPr>
            <p:ph type="body" idx="1"/>
          </p:nvPr>
        </p:nvSpPr>
        <p:spPr/>
        <p:txBody>
          <a:bodyPr/>
          <a:lstStyle/>
          <a:p>
            <a:pPr eaLnBrk="1" hangingPunct="1">
              <a:defRPr/>
            </a:pPr>
            <a:r>
              <a:rPr lang="en-US" smtClean="0"/>
              <a:t>S</a:t>
            </a:r>
            <a:r>
              <a:rPr lang="es-ES_tradnl" smtClean="0"/>
              <a:t>ociedad orientada a largo plazo</a:t>
            </a:r>
            <a:r>
              <a:rPr lang="en-US" smtClean="0"/>
              <a:t>:</a:t>
            </a:r>
          </a:p>
          <a:p>
            <a:pPr lvl="1" eaLnBrk="1" hangingPunct="1">
              <a:defRPr/>
            </a:pPr>
            <a:r>
              <a:rPr lang="en-US" smtClean="0"/>
              <a:t>E</a:t>
            </a:r>
            <a:r>
              <a:rPr lang="es-ES_tradnl" smtClean="0"/>
              <a:t>xhibe una postura pragmática y orientada hacia el futuro, el cual se lo toma como oportunidad</a:t>
            </a:r>
            <a:r>
              <a:rPr lang="en-US" smtClean="0"/>
              <a:t>.</a:t>
            </a:r>
            <a:endParaRPr lang="es-ES_tradnl" smtClean="0"/>
          </a:p>
          <a:p>
            <a:pPr eaLnBrk="1" hangingPunct="1">
              <a:defRPr/>
            </a:pPr>
            <a:r>
              <a:rPr lang="en-US" smtClean="0"/>
              <a:t>S</a:t>
            </a:r>
            <a:r>
              <a:rPr lang="es-ES_tradnl" smtClean="0"/>
              <a:t>ociedad orientada a corto plazo</a:t>
            </a:r>
            <a:r>
              <a:rPr lang="en-US" smtClean="0"/>
              <a:t>:</a:t>
            </a:r>
          </a:p>
          <a:p>
            <a:pPr lvl="1" eaLnBrk="1" hangingPunct="1">
              <a:defRPr/>
            </a:pPr>
            <a:r>
              <a:rPr lang="en-US" smtClean="0"/>
              <a:t>M</a:t>
            </a:r>
            <a:r>
              <a:rPr lang="es-ES_tradnl" smtClean="0"/>
              <a:t>uestra una actitud mas normativa, conservadora y dependiente de cierta perspectiva histórica</a:t>
            </a:r>
            <a:r>
              <a:rPr lang="en-US" smtClean="0"/>
              <a:t>.</a:t>
            </a:r>
            <a:endParaRPr lang="es-ES_tradnl" smtClean="0"/>
          </a:p>
          <a:p>
            <a:pPr eaLnBrk="1" hangingPunct="1">
              <a:defRPr/>
            </a:pPr>
            <a:endParaRPr lang="es-ES_tradnl"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8" descr="Diagonal hacia arriba oscura"/>
          <p:cNvSpPr>
            <a:spLocks noChangeArrowheads="1"/>
          </p:cNvSpPr>
          <p:nvPr/>
        </p:nvSpPr>
        <p:spPr bwMode="auto">
          <a:xfrm>
            <a:off x="2895600" y="914400"/>
            <a:ext cx="2209800" cy="1981200"/>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2400">
                <a:effectLst/>
              </a:rPr>
              <a:t>conformidad</a:t>
            </a:r>
          </a:p>
          <a:p>
            <a:pPr>
              <a:spcBef>
                <a:spcPct val="0"/>
              </a:spcBef>
              <a:buClrTx/>
              <a:buSzTx/>
              <a:buFontTx/>
              <a:buNone/>
            </a:pPr>
            <a:r>
              <a:rPr lang="es-MX" sz="2400">
                <a:effectLst/>
              </a:rPr>
              <a:t>o conformismo</a:t>
            </a:r>
            <a:endParaRPr lang="es-ES" sz="2400">
              <a:effectLst/>
            </a:endParaRPr>
          </a:p>
        </p:txBody>
      </p:sp>
      <p:sp>
        <p:nvSpPr>
          <p:cNvPr id="34819" name="Rectangle 1029" descr="Diagonal hacia arriba oscura"/>
          <p:cNvSpPr>
            <a:spLocks noChangeArrowheads="1"/>
          </p:cNvSpPr>
          <p:nvPr/>
        </p:nvSpPr>
        <p:spPr bwMode="auto">
          <a:xfrm>
            <a:off x="5181600" y="2971800"/>
            <a:ext cx="2209800" cy="1981200"/>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2400">
                <a:effectLst/>
              </a:rPr>
              <a:t>resistencia </a:t>
            </a:r>
          </a:p>
          <a:p>
            <a:pPr>
              <a:spcBef>
                <a:spcPct val="0"/>
              </a:spcBef>
              <a:buClrTx/>
              <a:buSzTx/>
              <a:buFontTx/>
              <a:buNone/>
            </a:pPr>
            <a:r>
              <a:rPr lang="es-MX" sz="2400">
                <a:effectLst/>
              </a:rPr>
              <a:t>pasiva o</a:t>
            </a:r>
          </a:p>
          <a:p>
            <a:pPr>
              <a:spcBef>
                <a:spcPct val="0"/>
              </a:spcBef>
              <a:buClrTx/>
              <a:buSzTx/>
              <a:buFontTx/>
              <a:buNone/>
            </a:pPr>
            <a:r>
              <a:rPr lang="es-MX" sz="2400">
                <a:effectLst/>
              </a:rPr>
              <a:t>rebelión</a:t>
            </a:r>
            <a:endParaRPr lang="es-ES" sz="2400">
              <a:effectLst/>
            </a:endParaRPr>
          </a:p>
        </p:txBody>
      </p:sp>
      <p:sp>
        <p:nvSpPr>
          <p:cNvPr id="34820" name="Rectangle 1030" descr="Diagonal hacia abajo oscura"/>
          <p:cNvSpPr>
            <a:spLocks noChangeArrowheads="1"/>
          </p:cNvSpPr>
          <p:nvPr/>
        </p:nvSpPr>
        <p:spPr bwMode="auto">
          <a:xfrm>
            <a:off x="2895600" y="2971800"/>
            <a:ext cx="2209800" cy="1981200"/>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2400">
                <a:effectLst/>
              </a:rPr>
              <a:t>apatía o </a:t>
            </a:r>
          </a:p>
          <a:p>
            <a:pPr>
              <a:spcBef>
                <a:spcPct val="0"/>
              </a:spcBef>
              <a:buClrTx/>
              <a:buSzTx/>
              <a:buFontTx/>
              <a:buNone/>
            </a:pPr>
            <a:r>
              <a:rPr lang="es-MX" sz="2400">
                <a:effectLst/>
              </a:rPr>
              <a:t>aislamiento</a:t>
            </a:r>
            <a:endParaRPr lang="es-ES" sz="2400">
              <a:effectLst/>
            </a:endParaRPr>
          </a:p>
        </p:txBody>
      </p:sp>
      <p:sp>
        <p:nvSpPr>
          <p:cNvPr id="34821" name="Rectangle 1031" descr="Diagonal hacia abajo oscura"/>
          <p:cNvSpPr>
            <a:spLocks noChangeArrowheads="1"/>
          </p:cNvSpPr>
          <p:nvPr/>
        </p:nvSpPr>
        <p:spPr bwMode="auto">
          <a:xfrm>
            <a:off x="5181600" y="914400"/>
            <a:ext cx="2209800" cy="1981200"/>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2400">
                <a:effectLst/>
              </a:rPr>
              <a:t>individualismo </a:t>
            </a:r>
          </a:p>
          <a:p>
            <a:pPr>
              <a:spcBef>
                <a:spcPct val="0"/>
              </a:spcBef>
              <a:buClrTx/>
              <a:buSzTx/>
              <a:buFontTx/>
              <a:buNone/>
            </a:pPr>
            <a:r>
              <a:rPr lang="es-MX" sz="2400">
                <a:effectLst/>
              </a:rPr>
              <a:t>creativo</a:t>
            </a:r>
            <a:endParaRPr lang="es-ES" sz="2400">
              <a:effectLst/>
            </a:endParaRPr>
          </a:p>
        </p:txBody>
      </p:sp>
      <p:sp>
        <p:nvSpPr>
          <p:cNvPr id="34822" name="Text Box 1032"/>
          <p:cNvSpPr txBox="1">
            <a:spLocks noChangeArrowheads="1"/>
          </p:cNvSpPr>
          <p:nvPr/>
        </p:nvSpPr>
        <p:spPr bwMode="auto">
          <a:xfrm>
            <a:off x="5943600" y="5029200"/>
            <a:ext cx="685800"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ALTA</a:t>
            </a:r>
          </a:p>
        </p:txBody>
      </p:sp>
      <p:sp>
        <p:nvSpPr>
          <p:cNvPr id="34823" name="Text Box 1033"/>
          <p:cNvSpPr txBox="1">
            <a:spLocks noChangeArrowheads="1"/>
          </p:cNvSpPr>
          <p:nvPr/>
        </p:nvSpPr>
        <p:spPr bwMode="auto">
          <a:xfrm>
            <a:off x="1828800" y="1752600"/>
            <a:ext cx="685800"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ALTA</a:t>
            </a:r>
          </a:p>
        </p:txBody>
      </p:sp>
      <p:sp>
        <p:nvSpPr>
          <p:cNvPr id="34824" name="Text Box 1034"/>
          <p:cNvSpPr txBox="1">
            <a:spLocks noChangeArrowheads="1"/>
          </p:cNvSpPr>
          <p:nvPr/>
        </p:nvSpPr>
        <p:spPr bwMode="auto">
          <a:xfrm>
            <a:off x="1828800" y="3962400"/>
            <a:ext cx="685800"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BAJA</a:t>
            </a:r>
          </a:p>
        </p:txBody>
      </p:sp>
      <p:sp>
        <p:nvSpPr>
          <p:cNvPr id="34825" name="Text Box 1035"/>
          <p:cNvSpPr txBox="1">
            <a:spLocks noChangeArrowheads="1"/>
          </p:cNvSpPr>
          <p:nvPr/>
        </p:nvSpPr>
        <p:spPr bwMode="auto">
          <a:xfrm>
            <a:off x="3581400" y="5029200"/>
            <a:ext cx="685800"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BAJA</a:t>
            </a:r>
          </a:p>
        </p:txBody>
      </p:sp>
      <p:sp>
        <p:nvSpPr>
          <p:cNvPr id="936972" name="Text Box 1036"/>
          <p:cNvSpPr txBox="1">
            <a:spLocks noChangeArrowheads="1"/>
          </p:cNvSpPr>
          <p:nvPr/>
        </p:nvSpPr>
        <p:spPr bwMode="auto">
          <a:xfrm>
            <a:off x="2316163" y="5726113"/>
            <a:ext cx="5303837" cy="814387"/>
          </a:xfrm>
          <a:prstGeom prst="rect">
            <a:avLst/>
          </a:prstGeom>
          <a:noFill/>
          <a:ln w="9525">
            <a:solidFill>
              <a:schemeClr val="tx1"/>
            </a:solidFill>
            <a:miter lim="800000"/>
            <a:headEnd/>
            <a:tailEnd/>
          </a:ln>
          <a:effectLst/>
        </p:spPr>
        <p:txBody>
          <a:bodyPr>
            <a:spAutoFit/>
          </a:bodyPr>
          <a:lstStyle/>
          <a:p>
            <a:pPr>
              <a:buFont typeface="Wingdings" pitchFamily="2" charset="2"/>
              <a:buNone/>
              <a:defRPr/>
            </a:pPr>
            <a:r>
              <a:rPr lang="es-ES_tradnl" sz="1600" b="1">
                <a:effectLst>
                  <a:outerShdw blurRad="38100" dist="38100" dir="2700000" algn="tl">
                    <a:srgbClr val="000000"/>
                  </a:outerShdw>
                </a:effectLst>
              </a:rPr>
              <a:t>Individualización</a:t>
            </a:r>
          </a:p>
          <a:p>
            <a:pPr>
              <a:buFont typeface="Wingdings" pitchFamily="2" charset="2"/>
              <a:buNone/>
              <a:defRPr/>
            </a:pPr>
            <a:r>
              <a:rPr lang="es-ES_tradnl" sz="1400">
                <a:effectLst>
                  <a:outerShdw blurRad="38100" dist="38100" dir="2700000" algn="tl">
                    <a:srgbClr val="000000"/>
                  </a:outerShdw>
                </a:effectLst>
              </a:rPr>
              <a:t>Impacto del comportamiento de las personas en la cultura. Se mide según el grado de desviación de las normas</a:t>
            </a:r>
          </a:p>
        </p:txBody>
      </p:sp>
      <p:sp>
        <p:nvSpPr>
          <p:cNvPr id="936973" name="Text Box 1037"/>
          <p:cNvSpPr txBox="1">
            <a:spLocks noChangeArrowheads="1"/>
          </p:cNvSpPr>
          <p:nvPr/>
        </p:nvSpPr>
        <p:spPr bwMode="auto">
          <a:xfrm>
            <a:off x="304800" y="2209800"/>
            <a:ext cx="1981200" cy="1719263"/>
          </a:xfrm>
          <a:prstGeom prst="rect">
            <a:avLst/>
          </a:prstGeom>
          <a:noFill/>
          <a:ln w="9525">
            <a:noFill/>
            <a:miter lim="800000"/>
            <a:headEnd/>
            <a:tailEnd/>
          </a:ln>
          <a:effectLst/>
        </p:spPr>
        <p:txBody>
          <a:bodyPr>
            <a:spAutoFit/>
          </a:bodyPr>
          <a:lstStyle/>
          <a:p>
            <a:pPr>
              <a:spcBef>
                <a:spcPct val="50000"/>
              </a:spcBef>
              <a:buFont typeface="Wingdings" pitchFamily="2" charset="2"/>
              <a:buNone/>
              <a:defRPr/>
            </a:pPr>
            <a:r>
              <a:rPr lang="es-ES_tradnl" sz="1600" b="1">
                <a:effectLst>
                  <a:outerShdw blurRad="38100" dist="38100" dir="2700000" algn="tl">
                    <a:srgbClr val="000000"/>
                  </a:outerShdw>
                </a:effectLst>
              </a:rPr>
              <a:t>Socialización</a:t>
            </a:r>
          </a:p>
          <a:p>
            <a:pPr>
              <a:spcBef>
                <a:spcPct val="50000"/>
              </a:spcBef>
              <a:buFont typeface="Wingdings" pitchFamily="2" charset="2"/>
              <a:buNone/>
              <a:defRPr/>
            </a:pPr>
            <a:r>
              <a:rPr lang="es-ES_tradnl" sz="1400">
                <a:effectLst>
                  <a:outerShdw blurRad="38100" dist="38100" dir="2700000" algn="tl">
                    <a:srgbClr val="000000"/>
                  </a:outerShdw>
                </a:effectLst>
              </a:rPr>
              <a:t>Impacto de la cultura de la organización sobre las personas.Se mide según el grado de aceptación de las normas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s-CL" smtClean="0"/>
              <a:t>Modelo de Schein</a:t>
            </a:r>
            <a:endParaRPr lang="en-US" smtClean="0"/>
          </a:p>
        </p:txBody>
      </p:sp>
      <p:sp>
        <p:nvSpPr>
          <p:cNvPr id="983043" name="Rectangle 3"/>
          <p:cNvSpPr>
            <a:spLocks noGrp="1" noChangeArrowheads="1"/>
          </p:cNvSpPr>
          <p:nvPr>
            <p:ph type="body" idx="1"/>
          </p:nvPr>
        </p:nvSpPr>
        <p:spPr/>
        <p:txBody>
          <a:bodyPr/>
          <a:lstStyle/>
          <a:p>
            <a:pPr eaLnBrk="1" hangingPunct="1">
              <a:defRPr/>
            </a:pPr>
            <a:r>
              <a:rPr lang="es-CL" smtClean="0"/>
              <a:t> </a:t>
            </a:r>
            <a:r>
              <a:rPr lang="es-CL" b="1" smtClean="0"/>
              <a:t>Cultura organizacional</a:t>
            </a:r>
            <a:r>
              <a:rPr lang="es-CL" smtClean="0"/>
              <a:t> es</a:t>
            </a:r>
          </a:p>
          <a:p>
            <a:pPr lvl="1" eaLnBrk="1" hangingPunct="1">
              <a:defRPr/>
            </a:pPr>
            <a:r>
              <a:rPr lang="es-CL" smtClean="0"/>
              <a:t>Un patrón de supuestos básicos</a:t>
            </a:r>
          </a:p>
          <a:p>
            <a:pPr lvl="1" eaLnBrk="1" hangingPunct="1">
              <a:defRPr/>
            </a:pPr>
            <a:r>
              <a:rPr lang="es-CL" smtClean="0"/>
              <a:t>Inventado, descubierto, o desarrollado por un grupo</a:t>
            </a:r>
          </a:p>
          <a:p>
            <a:pPr lvl="1" eaLnBrk="1" hangingPunct="1">
              <a:defRPr/>
            </a:pPr>
            <a:r>
              <a:rPr lang="es-CL" smtClean="0"/>
              <a:t>Mientras aprende a adaptarse al entorno y a integrarse internamente</a:t>
            </a:r>
          </a:p>
          <a:p>
            <a:pPr lvl="1" eaLnBrk="1" hangingPunct="1">
              <a:defRPr/>
            </a:pPr>
            <a:r>
              <a:rPr lang="es-CL" smtClean="0"/>
              <a:t>Que ha funcionado suficientemente bien como para considerarse valido</a:t>
            </a:r>
          </a:p>
          <a:p>
            <a:pPr lvl="1" eaLnBrk="1" hangingPunct="1">
              <a:defRPr/>
            </a:pPr>
            <a:r>
              <a:rPr lang="es-CL" smtClean="0"/>
              <a:t>Por lo tanto es enseñado a sus miembros</a:t>
            </a:r>
          </a:p>
          <a:p>
            <a:pPr lvl="1" eaLnBrk="1" hangingPunct="1">
              <a:defRPr/>
            </a:pPr>
            <a:r>
              <a:rPr lang="es-CL" smtClean="0"/>
              <a:t>Como la forma correcta de percibir, pensar, y sentir. </a:t>
            </a:r>
            <a:endParaRPr lang="en-US" smtClean="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CL" smtClean="0"/>
              <a:t>Determinantes de la Cultura</a:t>
            </a:r>
            <a:endParaRPr lang="en-US" smtClean="0"/>
          </a:p>
        </p:txBody>
      </p:sp>
      <p:sp>
        <p:nvSpPr>
          <p:cNvPr id="984067" name="Oval 3"/>
          <p:cNvSpPr>
            <a:spLocks noChangeArrowheads="1"/>
          </p:cNvSpPr>
          <p:nvPr/>
        </p:nvSpPr>
        <p:spPr bwMode="auto">
          <a:xfrm>
            <a:off x="3635375" y="1628775"/>
            <a:ext cx="2016125" cy="2017713"/>
          </a:xfrm>
          <a:prstGeom prst="ellipse">
            <a:avLst/>
          </a:prstGeom>
          <a:gradFill rotWithShape="1">
            <a:gsLst>
              <a:gs pos="0">
                <a:srgbClr val="FF6600"/>
              </a:gs>
              <a:gs pos="100000">
                <a:srgbClr val="A50021"/>
              </a:gs>
            </a:gsLst>
            <a:path path="shape">
              <a:fillToRect l="50000" t="50000" r="50000" b="50000"/>
            </a:path>
          </a:gradFill>
          <a:ln w="9525">
            <a:noFill/>
            <a:round/>
            <a:headEnd/>
            <a:tailEnd/>
          </a:ln>
          <a:effectLst/>
        </p:spPr>
        <p:txBody>
          <a:bodyPr wrap="none" anchor="ctr"/>
          <a:lstStyle/>
          <a:p>
            <a:pPr marL="342900" indent="-342900">
              <a:spcBef>
                <a:spcPct val="0"/>
              </a:spcBef>
              <a:buClr>
                <a:schemeClr val="hlink"/>
              </a:buClr>
              <a:buSzTx/>
              <a:buFontTx/>
              <a:buNone/>
              <a:defRPr/>
            </a:pPr>
            <a:r>
              <a:rPr lang="es-CL" sz="2800" b="1">
                <a:effectLst>
                  <a:outerShdw blurRad="38100" dist="38100" dir="2700000" algn="tl">
                    <a:srgbClr val="000000"/>
                  </a:outerShdw>
                </a:effectLst>
                <a:latin typeface="Garamond" pitchFamily="18" charset="0"/>
              </a:rPr>
              <a:t>Fortaleza y </a:t>
            </a:r>
          </a:p>
          <a:p>
            <a:pPr marL="342900" indent="-342900">
              <a:lnSpc>
                <a:spcPct val="75000"/>
              </a:lnSpc>
              <a:spcBef>
                <a:spcPct val="0"/>
              </a:spcBef>
              <a:buClr>
                <a:schemeClr val="hlink"/>
              </a:buClr>
              <a:buSzTx/>
              <a:buFontTx/>
              <a:buNone/>
              <a:defRPr/>
            </a:pPr>
            <a:r>
              <a:rPr lang="es-CL" sz="2800" b="1">
                <a:effectLst>
                  <a:outerShdw blurRad="38100" dist="38100" dir="2700000" algn="tl">
                    <a:srgbClr val="000000"/>
                  </a:outerShdw>
                </a:effectLst>
                <a:latin typeface="Garamond" pitchFamily="18" charset="0"/>
              </a:rPr>
              <a:t>Consistencia</a:t>
            </a:r>
          </a:p>
          <a:p>
            <a:pPr marL="342900" indent="-342900">
              <a:lnSpc>
                <a:spcPct val="85000"/>
              </a:lnSpc>
              <a:spcBef>
                <a:spcPct val="0"/>
              </a:spcBef>
              <a:buClr>
                <a:schemeClr val="hlink"/>
              </a:buClr>
              <a:buSzTx/>
              <a:buFontTx/>
              <a:buNone/>
              <a:defRPr/>
            </a:pPr>
            <a:r>
              <a:rPr lang="es-CL" sz="2800" b="1">
                <a:effectLst>
                  <a:outerShdw blurRad="38100" dist="38100" dir="2700000" algn="tl">
                    <a:srgbClr val="000000"/>
                  </a:outerShdw>
                </a:effectLst>
                <a:latin typeface="Garamond" pitchFamily="18" charset="0"/>
              </a:rPr>
              <a:t>Interna</a:t>
            </a:r>
            <a:endParaRPr lang="en-US" sz="2800" b="1">
              <a:effectLst>
                <a:outerShdw blurRad="38100" dist="38100" dir="2700000" algn="tl">
                  <a:srgbClr val="000000"/>
                </a:outerShdw>
              </a:effectLst>
              <a:latin typeface="Garamond" pitchFamily="18" charset="0"/>
            </a:endParaRPr>
          </a:p>
        </p:txBody>
      </p:sp>
      <p:sp>
        <p:nvSpPr>
          <p:cNvPr id="984068" name="Oval 4"/>
          <p:cNvSpPr>
            <a:spLocks noChangeArrowheads="1"/>
          </p:cNvSpPr>
          <p:nvPr/>
        </p:nvSpPr>
        <p:spPr bwMode="auto">
          <a:xfrm>
            <a:off x="611188" y="1412875"/>
            <a:ext cx="1873250" cy="1800225"/>
          </a:xfrm>
          <a:prstGeom prst="ellipse">
            <a:avLst/>
          </a:prstGeom>
          <a:gradFill rotWithShape="1">
            <a:gsLst>
              <a:gs pos="0">
                <a:srgbClr val="FF6600"/>
              </a:gs>
              <a:gs pos="100000">
                <a:srgbClr val="A50021"/>
              </a:gs>
            </a:gsLst>
            <a:path path="rect">
              <a:fillToRect r="100000" b="100000"/>
            </a:path>
          </a:gradFill>
          <a:ln w="9525">
            <a:noFill/>
            <a:round/>
            <a:headEnd/>
            <a:tailEnd/>
          </a:ln>
          <a:effectLst/>
        </p:spPr>
        <p:txBody>
          <a:bodyPr wrap="none" anchor="ctr"/>
          <a:lstStyle/>
          <a:p>
            <a:pPr marL="342900" indent="-342900">
              <a:buClr>
                <a:schemeClr val="hlink"/>
              </a:buClr>
              <a:buSzTx/>
              <a:buFontTx/>
              <a:buNone/>
              <a:defRPr/>
            </a:pPr>
            <a:r>
              <a:rPr lang="es-CL" sz="2800">
                <a:effectLst>
                  <a:outerShdw blurRad="38100" dist="38100" dir="2700000" algn="tl">
                    <a:srgbClr val="000000"/>
                  </a:outerShdw>
                </a:effectLst>
                <a:latin typeface="Garamond" pitchFamily="18" charset="0"/>
              </a:rPr>
              <a:t>Estabilidad</a:t>
            </a:r>
            <a:endParaRPr lang="en-US" sz="2800">
              <a:effectLst>
                <a:outerShdw blurRad="38100" dist="38100" dir="2700000" algn="tl">
                  <a:srgbClr val="000000"/>
                </a:outerShdw>
              </a:effectLst>
              <a:latin typeface="Garamond" pitchFamily="18" charset="0"/>
            </a:endParaRPr>
          </a:p>
        </p:txBody>
      </p:sp>
      <p:sp>
        <p:nvSpPr>
          <p:cNvPr id="984069" name="Oval 5"/>
          <p:cNvSpPr>
            <a:spLocks noChangeArrowheads="1"/>
          </p:cNvSpPr>
          <p:nvPr/>
        </p:nvSpPr>
        <p:spPr bwMode="auto">
          <a:xfrm>
            <a:off x="1331913" y="3644900"/>
            <a:ext cx="1871662" cy="1800225"/>
          </a:xfrm>
          <a:prstGeom prst="ellipse">
            <a:avLst/>
          </a:prstGeom>
          <a:gradFill rotWithShape="1">
            <a:gsLst>
              <a:gs pos="0">
                <a:srgbClr val="FF6600"/>
              </a:gs>
              <a:gs pos="100000">
                <a:srgbClr val="A50021"/>
              </a:gs>
            </a:gsLst>
            <a:path path="rect">
              <a:fillToRect t="100000" r="100000"/>
            </a:path>
          </a:gradFill>
          <a:ln w="9525">
            <a:noFill/>
            <a:round/>
            <a:headEnd/>
            <a:tailEnd/>
          </a:ln>
          <a:effectLst/>
        </p:spPr>
        <p:txBody>
          <a:bodyPr wrap="none" anchor="ctr"/>
          <a:lstStyle/>
          <a:p>
            <a:pPr marL="342900" indent="-342900">
              <a:buClr>
                <a:schemeClr val="hlink"/>
              </a:buClr>
              <a:buSzTx/>
              <a:buFontTx/>
              <a:buNone/>
              <a:defRPr/>
            </a:pPr>
            <a:r>
              <a:rPr lang="es-CL">
                <a:effectLst>
                  <a:outerShdw blurRad="38100" dist="38100" dir="2700000" algn="tl">
                    <a:srgbClr val="000000"/>
                  </a:outerShdw>
                </a:effectLst>
                <a:latin typeface="Garamond" pitchFamily="18" charset="0"/>
              </a:rPr>
              <a:t>Tiempo</a:t>
            </a:r>
            <a:endParaRPr lang="en-US">
              <a:effectLst>
                <a:outerShdw blurRad="38100" dist="38100" dir="2700000" algn="tl">
                  <a:srgbClr val="000000"/>
                </a:outerShdw>
              </a:effectLst>
              <a:latin typeface="Garamond" pitchFamily="18" charset="0"/>
            </a:endParaRPr>
          </a:p>
        </p:txBody>
      </p:sp>
      <p:sp>
        <p:nvSpPr>
          <p:cNvPr id="984070" name="Oval 6"/>
          <p:cNvSpPr>
            <a:spLocks noChangeArrowheads="1"/>
          </p:cNvSpPr>
          <p:nvPr/>
        </p:nvSpPr>
        <p:spPr bwMode="auto">
          <a:xfrm>
            <a:off x="6804025" y="1412875"/>
            <a:ext cx="1871663" cy="1800225"/>
          </a:xfrm>
          <a:prstGeom prst="ellipse">
            <a:avLst/>
          </a:prstGeom>
          <a:gradFill rotWithShape="1">
            <a:gsLst>
              <a:gs pos="0">
                <a:srgbClr val="FF6600"/>
              </a:gs>
              <a:gs pos="100000">
                <a:srgbClr val="A50021"/>
              </a:gs>
            </a:gsLst>
            <a:path path="rect">
              <a:fillToRect l="100000" b="100000"/>
            </a:path>
          </a:gradFill>
          <a:ln w="9525">
            <a:noFill/>
            <a:round/>
            <a:headEnd/>
            <a:tailEnd/>
          </a:ln>
          <a:effectLst/>
        </p:spPr>
        <p:txBody>
          <a:bodyPr wrap="none" anchor="ctr"/>
          <a:lstStyle/>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Supuestos </a:t>
            </a:r>
          </a:p>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Lideres y</a:t>
            </a:r>
          </a:p>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Fundadores</a:t>
            </a:r>
            <a:endParaRPr lang="en-US" sz="2800">
              <a:effectLst>
                <a:outerShdw blurRad="38100" dist="38100" dir="2700000" algn="tl">
                  <a:srgbClr val="000000"/>
                </a:outerShdw>
              </a:effectLst>
              <a:latin typeface="Garamond" pitchFamily="18" charset="0"/>
            </a:endParaRPr>
          </a:p>
        </p:txBody>
      </p:sp>
      <p:sp>
        <p:nvSpPr>
          <p:cNvPr id="984071" name="Oval 7"/>
          <p:cNvSpPr>
            <a:spLocks noChangeArrowheads="1"/>
          </p:cNvSpPr>
          <p:nvPr/>
        </p:nvSpPr>
        <p:spPr bwMode="auto">
          <a:xfrm>
            <a:off x="6227763" y="3644900"/>
            <a:ext cx="1873250" cy="1800225"/>
          </a:xfrm>
          <a:prstGeom prst="ellipse">
            <a:avLst/>
          </a:prstGeom>
          <a:gradFill rotWithShape="1">
            <a:gsLst>
              <a:gs pos="0">
                <a:srgbClr val="FF6600"/>
              </a:gs>
              <a:gs pos="100000">
                <a:srgbClr val="A50021"/>
              </a:gs>
            </a:gsLst>
            <a:path path="rect">
              <a:fillToRect l="100000" t="100000"/>
            </a:path>
          </a:gradFill>
          <a:ln w="9525">
            <a:noFill/>
            <a:round/>
            <a:headEnd/>
            <a:tailEnd/>
          </a:ln>
          <a:effectLst/>
        </p:spPr>
        <p:txBody>
          <a:bodyPr wrap="none" anchor="ctr"/>
          <a:lstStyle/>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Mecanismos</a:t>
            </a:r>
          </a:p>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Aprendizaje</a:t>
            </a:r>
            <a:endParaRPr lang="en-US" sz="2800">
              <a:effectLst>
                <a:outerShdw blurRad="38100" dist="38100" dir="2700000" algn="tl">
                  <a:srgbClr val="000000"/>
                </a:outerShdw>
              </a:effectLst>
              <a:latin typeface="Garamond" pitchFamily="18" charset="0"/>
            </a:endParaRPr>
          </a:p>
        </p:txBody>
      </p:sp>
      <p:sp>
        <p:nvSpPr>
          <p:cNvPr id="984072" name="Oval 8"/>
          <p:cNvSpPr>
            <a:spLocks noChangeArrowheads="1"/>
          </p:cNvSpPr>
          <p:nvPr/>
        </p:nvSpPr>
        <p:spPr bwMode="auto">
          <a:xfrm>
            <a:off x="3779838" y="4581525"/>
            <a:ext cx="1871662" cy="1800225"/>
          </a:xfrm>
          <a:prstGeom prst="ellipse">
            <a:avLst/>
          </a:prstGeom>
          <a:gradFill rotWithShape="1">
            <a:gsLst>
              <a:gs pos="0">
                <a:srgbClr val="FF6600"/>
              </a:gs>
              <a:gs pos="100000">
                <a:srgbClr val="A50021"/>
              </a:gs>
            </a:gsLst>
            <a:lin ang="5400000" scaled="1"/>
          </a:gradFill>
          <a:ln w="9525">
            <a:noFill/>
            <a:round/>
            <a:headEnd/>
            <a:tailEnd/>
          </a:ln>
          <a:effectLst/>
        </p:spPr>
        <p:txBody>
          <a:bodyPr wrap="none" anchor="ctr"/>
          <a:lstStyle/>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Intensidad</a:t>
            </a:r>
          </a:p>
          <a:p>
            <a:pPr marL="342900" indent="-342900">
              <a:lnSpc>
                <a:spcPct val="85000"/>
              </a:lnSpc>
              <a:spcBef>
                <a:spcPct val="0"/>
              </a:spcBef>
              <a:buClr>
                <a:schemeClr val="hlink"/>
              </a:buClr>
              <a:buSzTx/>
              <a:buFontTx/>
              <a:buNone/>
              <a:defRPr/>
            </a:pPr>
            <a:r>
              <a:rPr lang="es-CL" sz="2800">
                <a:effectLst>
                  <a:outerShdw blurRad="38100" dist="38100" dir="2700000" algn="tl">
                    <a:srgbClr val="000000"/>
                  </a:outerShdw>
                </a:effectLst>
                <a:latin typeface="Garamond" pitchFamily="18" charset="0"/>
              </a:rPr>
              <a:t>Experiencias</a:t>
            </a:r>
            <a:endParaRPr lang="en-US" sz="2800">
              <a:effectLst>
                <a:outerShdw blurRad="38100" dist="38100" dir="2700000" algn="tl">
                  <a:srgbClr val="000000"/>
                </a:outerShdw>
              </a:effectLst>
              <a:latin typeface="Garamond" pitchFamily="18" charset="0"/>
            </a:endParaRPr>
          </a:p>
        </p:txBody>
      </p:sp>
      <p:sp>
        <p:nvSpPr>
          <p:cNvPr id="984073" name="AutoShape 9"/>
          <p:cNvSpPr>
            <a:spLocks noChangeArrowheads="1"/>
          </p:cNvSpPr>
          <p:nvPr/>
        </p:nvSpPr>
        <p:spPr bwMode="auto">
          <a:xfrm rot="-759814">
            <a:off x="5867400" y="2349500"/>
            <a:ext cx="720725" cy="287338"/>
          </a:xfrm>
          <a:prstGeom prst="rightArrow">
            <a:avLst>
              <a:gd name="adj1" fmla="val 50000"/>
              <a:gd name="adj2" fmla="val 62707"/>
            </a:avLst>
          </a:prstGeom>
          <a:gradFill rotWithShape="1">
            <a:gsLst>
              <a:gs pos="0">
                <a:srgbClr val="FFCC00"/>
              </a:gs>
              <a:gs pos="50000">
                <a:srgbClr val="FFFF00"/>
              </a:gs>
              <a:gs pos="100000">
                <a:srgbClr val="FFCC00"/>
              </a:gs>
            </a:gsLst>
            <a:lin ang="5400000" scaled="1"/>
          </a:gradFill>
          <a:ln w="9525">
            <a:noFill/>
            <a:miter lim="800000"/>
            <a:headEnd/>
            <a:tailEnd/>
          </a:ln>
          <a:effectLst/>
        </p:spPr>
        <p:txBody>
          <a:bodyPr wrap="none" anchor="ctr"/>
          <a:lstStyle/>
          <a:p>
            <a:pPr>
              <a:defRPr/>
            </a:pPr>
            <a:endParaRPr lang="es-ES"/>
          </a:p>
        </p:txBody>
      </p:sp>
      <p:sp>
        <p:nvSpPr>
          <p:cNvPr id="984074" name="AutoShape 10"/>
          <p:cNvSpPr>
            <a:spLocks noChangeArrowheads="1"/>
          </p:cNvSpPr>
          <p:nvPr/>
        </p:nvSpPr>
        <p:spPr bwMode="auto">
          <a:xfrm rot="2019916">
            <a:off x="5508625" y="3500438"/>
            <a:ext cx="720725" cy="287337"/>
          </a:xfrm>
          <a:prstGeom prst="rightArrow">
            <a:avLst>
              <a:gd name="adj1" fmla="val 50000"/>
              <a:gd name="adj2" fmla="val 62707"/>
            </a:avLst>
          </a:prstGeom>
          <a:gradFill rotWithShape="1">
            <a:gsLst>
              <a:gs pos="0">
                <a:srgbClr val="FFCC00"/>
              </a:gs>
              <a:gs pos="50000">
                <a:srgbClr val="FFFF00"/>
              </a:gs>
              <a:gs pos="100000">
                <a:srgbClr val="FFCC00"/>
              </a:gs>
            </a:gsLst>
            <a:lin ang="5400000" scaled="1"/>
          </a:gradFill>
          <a:ln w="9525">
            <a:noFill/>
            <a:miter lim="800000"/>
            <a:headEnd/>
            <a:tailEnd/>
          </a:ln>
          <a:effectLst/>
        </p:spPr>
        <p:txBody>
          <a:bodyPr wrap="none" anchor="ctr"/>
          <a:lstStyle/>
          <a:p>
            <a:pPr>
              <a:defRPr/>
            </a:pPr>
            <a:endParaRPr lang="es-ES"/>
          </a:p>
        </p:txBody>
      </p:sp>
      <p:sp>
        <p:nvSpPr>
          <p:cNvPr id="984075" name="AutoShape 11"/>
          <p:cNvSpPr>
            <a:spLocks noChangeArrowheads="1"/>
          </p:cNvSpPr>
          <p:nvPr/>
        </p:nvSpPr>
        <p:spPr bwMode="auto">
          <a:xfrm rot="5400000">
            <a:off x="4355306" y="4006057"/>
            <a:ext cx="720725" cy="287338"/>
          </a:xfrm>
          <a:prstGeom prst="rightArrow">
            <a:avLst>
              <a:gd name="adj1" fmla="val 50000"/>
              <a:gd name="adj2" fmla="val 62707"/>
            </a:avLst>
          </a:prstGeom>
          <a:gradFill rotWithShape="1">
            <a:gsLst>
              <a:gs pos="0">
                <a:srgbClr val="FFCC00"/>
              </a:gs>
              <a:gs pos="50000">
                <a:srgbClr val="FFFF00"/>
              </a:gs>
              <a:gs pos="100000">
                <a:srgbClr val="FFCC00"/>
              </a:gs>
            </a:gsLst>
            <a:lin ang="5400000" scaled="1"/>
          </a:gradFill>
          <a:ln w="9525">
            <a:noFill/>
            <a:miter lim="800000"/>
            <a:headEnd/>
            <a:tailEnd/>
          </a:ln>
          <a:effectLst/>
        </p:spPr>
        <p:txBody>
          <a:bodyPr wrap="none" anchor="ctr"/>
          <a:lstStyle/>
          <a:p>
            <a:pPr>
              <a:defRPr/>
            </a:pPr>
            <a:endParaRPr lang="es-ES"/>
          </a:p>
        </p:txBody>
      </p:sp>
      <p:sp>
        <p:nvSpPr>
          <p:cNvPr id="984076" name="AutoShape 12"/>
          <p:cNvSpPr>
            <a:spLocks noChangeArrowheads="1"/>
          </p:cNvSpPr>
          <p:nvPr/>
        </p:nvSpPr>
        <p:spPr bwMode="auto">
          <a:xfrm rot="8486784">
            <a:off x="3132138" y="3573463"/>
            <a:ext cx="720725" cy="287337"/>
          </a:xfrm>
          <a:prstGeom prst="rightArrow">
            <a:avLst>
              <a:gd name="adj1" fmla="val 50000"/>
              <a:gd name="adj2" fmla="val 62707"/>
            </a:avLst>
          </a:prstGeom>
          <a:gradFill rotWithShape="1">
            <a:gsLst>
              <a:gs pos="0">
                <a:srgbClr val="FFCC00"/>
              </a:gs>
              <a:gs pos="50000">
                <a:srgbClr val="FFFF00"/>
              </a:gs>
              <a:gs pos="100000">
                <a:srgbClr val="FFCC00"/>
              </a:gs>
            </a:gsLst>
            <a:lin ang="5400000" scaled="1"/>
          </a:gradFill>
          <a:ln w="9525">
            <a:noFill/>
            <a:miter lim="800000"/>
            <a:headEnd/>
            <a:tailEnd/>
          </a:ln>
          <a:effectLst/>
        </p:spPr>
        <p:txBody>
          <a:bodyPr wrap="none" anchor="ctr"/>
          <a:lstStyle/>
          <a:p>
            <a:pPr>
              <a:defRPr/>
            </a:pPr>
            <a:endParaRPr lang="es-ES"/>
          </a:p>
        </p:txBody>
      </p:sp>
      <p:sp>
        <p:nvSpPr>
          <p:cNvPr id="984077" name="AutoShape 13"/>
          <p:cNvSpPr>
            <a:spLocks noChangeArrowheads="1"/>
          </p:cNvSpPr>
          <p:nvPr/>
        </p:nvSpPr>
        <p:spPr bwMode="auto">
          <a:xfrm rot="11504149">
            <a:off x="2627313" y="2349500"/>
            <a:ext cx="720725" cy="287338"/>
          </a:xfrm>
          <a:prstGeom prst="rightArrow">
            <a:avLst>
              <a:gd name="adj1" fmla="val 50000"/>
              <a:gd name="adj2" fmla="val 62707"/>
            </a:avLst>
          </a:prstGeom>
          <a:gradFill rotWithShape="1">
            <a:gsLst>
              <a:gs pos="0">
                <a:srgbClr val="FFCC00"/>
              </a:gs>
              <a:gs pos="50000">
                <a:srgbClr val="FFFF00"/>
              </a:gs>
              <a:gs pos="100000">
                <a:srgbClr val="FFCC00"/>
              </a:gs>
            </a:gsLst>
            <a:lin ang="5400000" scaled="1"/>
          </a:gradFill>
          <a:ln w="9525">
            <a:noFill/>
            <a:miter lim="800000"/>
            <a:headEnd/>
            <a:tailEnd/>
          </a:ln>
          <a:effectLst/>
        </p:spPr>
        <p:txBody>
          <a:bodyPr wrap="none" anchor="ctr"/>
          <a:lstStyle/>
          <a:p>
            <a:pPr>
              <a:defRPr/>
            </a:pPr>
            <a:endParaRPr lang="es-ES"/>
          </a:p>
        </p:txBody>
      </p:sp>
      <p:sp>
        <p:nvSpPr>
          <p:cNvPr id="984078" name="Text Box 14"/>
          <p:cNvSpPr txBox="1">
            <a:spLocks noChangeArrowheads="1"/>
          </p:cNvSpPr>
          <p:nvPr/>
        </p:nvSpPr>
        <p:spPr bwMode="auto">
          <a:xfrm>
            <a:off x="6724650" y="6278563"/>
            <a:ext cx="2419350" cy="579437"/>
          </a:xfrm>
          <a:prstGeom prst="rect">
            <a:avLst/>
          </a:prstGeom>
          <a:noFill/>
          <a:ln w="9525">
            <a:noFill/>
            <a:miter lim="800000"/>
            <a:headEnd/>
            <a:tailEnd/>
          </a:ln>
          <a:effectLst/>
        </p:spPr>
        <p:txBody>
          <a:bodyPr wrap="none">
            <a:spAutoFit/>
          </a:bodyPr>
          <a:lstStyle/>
          <a:p>
            <a:pPr marL="342900" indent="-342900" algn="l">
              <a:buClr>
                <a:schemeClr val="hlink"/>
              </a:buClr>
              <a:buSzTx/>
              <a:buFontTx/>
              <a:buNone/>
              <a:defRPr/>
            </a:pPr>
            <a:r>
              <a:rPr lang="es-CL">
                <a:effectLst>
                  <a:outerShdw blurRad="38100" dist="38100" dir="2700000" algn="tl">
                    <a:srgbClr val="000000"/>
                  </a:outerShdw>
                </a:effectLst>
                <a:latin typeface="Garamond" pitchFamily="18" charset="0"/>
              </a:rPr>
              <a:t>(Schein, 1980)</a:t>
            </a:r>
            <a:endParaRPr lang="en-US">
              <a:effectLst>
                <a:outerShdw blurRad="38100" dist="38100" dir="2700000" algn="tl">
                  <a:srgbClr val="000000"/>
                </a:outerShdw>
              </a:effectLst>
              <a:latin typeface="Garamond" pitchFamily="18" charset="0"/>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28600"/>
            <a:ext cx="8763000" cy="1143000"/>
          </a:xfrm>
        </p:spPr>
        <p:txBody>
          <a:bodyPr/>
          <a:lstStyle/>
          <a:p>
            <a:pPr eaLnBrk="1" hangingPunct="1"/>
            <a:r>
              <a:rPr lang="es-CL" sz="4000" smtClean="0"/>
              <a:t>Niveles de Cultura Organizacional</a:t>
            </a:r>
            <a:endParaRPr lang="en-US" sz="4000" smtClean="0"/>
          </a:p>
        </p:txBody>
      </p:sp>
      <p:sp>
        <p:nvSpPr>
          <p:cNvPr id="986115" name="Rectangle 3"/>
          <p:cNvSpPr>
            <a:spLocks noChangeArrowheads="1"/>
          </p:cNvSpPr>
          <p:nvPr/>
        </p:nvSpPr>
        <p:spPr bwMode="auto">
          <a:xfrm>
            <a:off x="5562600" y="5257800"/>
            <a:ext cx="2819400" cy="914400"/>
          </a:xfrm>
          <a:prstGeom prst="rect">
            <a:avLst/>
          </a:prstGeom>
          <a:noFill/>
          <a:ln w="9525">
            <a:noFill/>
            <a:miter lim="800000"/>
            <a:headEnd/>
            <a:tailEnd/>
          </a:ln>
          <a:effectLst/>
        </p:spPr>
        <p:txBody>
          <a:bodyPr wrap="none" anchor="ctr"/>
          <a:lstStyle/>
          <a:p>
            <a:pPr>
              <a:buClr>
                <a:schemeClr val="hlink"/>
              </a:buClr>
              <a:buSzTx/>
              <a:buFontTx/>
              <a:buNone/>
              <a:defRPr/>
            </a:pPr>
            <a:r>
              <a:rPr lang="es-CL" sz="2800" b="1">
                <a:effectLst>
                  <a:outerShdw blurRad="38100" dist="38100" dir="2700000" algn="tl">
                    <a:srgbClr val="000000"/>
                  </a:outerShdw>
                </a:effectLst>
              </a:rPr>
              <a:t>Tomada por obvia, </a:t>
            </a:r>
          </a:p>
          <a:p>
            <a:pPr>
              <a:buClr>
                <a:schemeClr val="hlink"/>
              </a:buClr>
              <a:buSzTx/>
              <a:buFontTx/>
              <a:buNone/>
              <a:defRPr/>
            </a:pPr>
            <a:r>
              <a:rPr lang="es-CL" sz="2800" b="1">
                <a:effectLst>
                  <a:outerShdw blurRad="38100" dist="38100" dir="2700000" algn="tl">
                    <a:srgbClr val="000000"/>
                  </a:outerShdw>
                </a:effectLst>
              </a:rPr>
              <a:t>Invisible</a:t>
            </a:r>
            <a:endParaRPr lang="en-US" sz="2800" b="1">
              <a:effectLst>
                <a:outerShdw blurRad="38100" dist="38100" dir="2700000" algn="tl">
                  <a:srgbClr val="000000"/>
                </a:outerShdw>
              </a:effectLst>
            </a:endParaRPr>
          </a:p>
        </p:txBody>
      </p:sp>
      <p:sp>
        <p:nvSpPr>
          <p:cNvPr id="986116" name="Rectangle 4"/>
          <p:cNvSpPr>
            <a:spLocks noChangeArrowheads="1"/>
          </p:cNvSpPr>
          <p:nvPr/>
        </p:nvSpPr>
        <p:spPr bwMode="auto">
          <a:xfrm>
            <a:off x="5562600" y="3505200"/>
            <a:ext cx="2819400" cy="914400"/>
          </a:xfrm>
          <a:prstGeom prst="rect">
            <a:avLst/>
          </a:prstGeom>
          <a:noFill/>
          <a:ln w="9525">
            <a:noFill/>
            <a:miter lim="800000"/>
            <a:headEnd/>
            <a:tailEnd/>
          </a:ln>
          <a:effectLst/>
        </p:spPr>
        <p:txBody>
          <a:bodyPr wrap="none" anchor="ctr"/>
          <a:lstStyle/>
          <a:p>
            <a:pPr>
              <a:buClr>
                <a:schemeClr val="hlink"/>
              </a:buClr>
              <a:buSzTx/>
              <a:buFontTx/>
              <a:buNone/>
              <a:defRPr/>
            </a:pPr>
            <a:r>
              <a:rPr lang="es-CL" sz="2800" b="1">
                <a:effectLst>
                  <a:outerShdw blurRad="38100" dist="38100" dir="2700000" algn="tl">
                    <a:srgbClr val="000000"/>
                  </a:outerShdw>
                </a:effectLst>
              </a:rPr>
              <a:t>Más consciente</a:t>
            </a:r>
            <a:endParaRPr lang="en-US" sz="2800" b="1">
              <a:effectLst>
                <a:outerShdw blurRad="38100" dist="38100" dir="2700000" algn="tl">
                  <a:srgbClr val="000000"/>
                </a:outerShdw>
              </a:effectLst>
            </a:endParaRPr>
          </a:p>
        </p:txBody>
      </p:sp>
      <p:sp>
        <p:nvSpPr>
          <p:cNvPr id="986117" name="Rectangle 5"/>
          <p:cNvSpPr>
            <a:spLocks noChangeArrowheads="1"/>
          </p:cNvSpPr>
          <p:nvPr/>
        </p:nvSpPr>
        <p:spPr bwMode="auto">
          <a:xfrm>
            <a:off x="5562600" y="1752600"/>
            <a:ext cx="2819400" cy="914400"/>
          </a:xfrm>
          <a:prstGeom prst="rect">
            <a:avLst/>
          </a:prstGeom>
          <a:noFill/>
          <a:ln w="9525">
            <a:noFill/>
            <a:miter lim="800000"/>
            <a:headEnd/>
            <a:tailEnd/>
          </a:ln>
          <a:effectLst/>
        </p:spPr>
        <p:txBody>
          <a:bodyPr wrap="none" anchor="ctr"/>
          <a:lstStyle/>
          <a:p>
            <a:pPr>
              <a:buClr>
                <a:schemeClr val="hlink"/>
              </a:buClr>
              <a:buSzTx/>
              <a:buFontTx/>
              <a:buNone/>
              <a:defRPr/>
            </a:pPr>
            <a:r>
              <a:rPr lang="es-CL" sz="2800" b="1">
                <a:effectLst>
                  <a:outerShdw blurRad="38100" dist="38100" dir="2700000" algn="tl">
                    <a:srgbClr val="000000"/>
                  </a:outerShdw>
                </a:effectLst>
              </a:rPr>
              <a:t>Visible pero no</a:t>
            </a:r>
          </a:p>
          <a:p>
            <a:pPr>
              <a:buClr>
                <a:schemeClr val="hlink"/>
              </a:buClr>
              <a:buSzTx/>
              <a:buFontTx/>
              <a:buNone/>
              <a:defRPr/>
            </a:pPr>
            <a:r>
              <a:rPr lang="es-CL" sz="2800" b="1">
                <a:effectLst>
                  <a:outerShdw blurRad="38100" dist="38100" dir="2700000" algn="tl">
                    <a:srgbClr val="000000"/>
                  </a:outerShdw>
                </a:effectLst>
              </a:rPr>
              <a:t> muy descifrable </a:t>
            </a:r>
          </a:p>
          <a:p>
            <a:pPr>
              <a:buClr>
                <a:schemeClr val="hlink"/>
              </a:buClr>
              <a:buSzTx/>
              <a:buFontTx/>
              <a:buNone/>
              <a:defRPr/>
            </a:pPr>
            <a:r>
              <a:rPr lang="es-CL" sz="2800" b="1">
                <a:effectLst>
                  <a:outerShdw blurRad="38100" dist="38100" dir="2700000" algn="tl">
                    <a:srgbClr val="000000"/>
                  </a:outerShdw>
                </a:effectLst>
              </a:rPr>
              <a:t>u obvio</a:t>
            </a:r>
            <a:endParaRPr lang="en-US" sz="2800" b="1">
              <a:effectLst>
                <a:outerShdw blurRad="38100" dist="38100" dir="2700000" algn="tl">
                  <a:srgbClr val="000000"/>
                </a:outerShdw>
              </a:effectLst>
            </a:endParaRPr>
          </a:p>
        </p:txBody>
      </p:sp>
      <p:sp>
        <p:nvSpPr>
          <p:cNvPr id="986118" name="Oval 6"/>
          <p:cNvSpPr>
            <a:spLocks noChangeArrowheads="1"/>
          </p:cNvSpPr>
          <p:nvPr/>
        </p:nvSpPr>
        <p:spPr bwMode="auto">
          <a:xfrm>
            <a:off x="609600" y="5105400"/>
            <a:ext cx="3124200" cy="1219200"/>
          </a:xfrm>
          <a:prstGeom prst="ellipse">
            <a:avLst/>
          </a:prstGeom>
          <a:gradFill rotWithShape="0">
            <a:gsLst>
              <a:gs pos="0">
                <a:srgbClr val="FF9933"/>
              </a:gs>
              <a:gs pos="100000">
                <a:srgbClr val="A50021"/>
              </a:gs>
            </a:gsLst>
            <a:path path="shape">
              <a:fillToRect l="50000" t="50000" r="50000" b="50000"/>
            </a:path>
          </a:gradFill>
          <a:ln w="9525">
            <a:noFill/>
            <a:round/>
            <a:headEnd/>
            <a:tailEnd/>
          </a:ln>
          <a:effectLst/>
        </p:spPr>
        <p:txBody>
          <a:bodyPr wrap="none" anchor="ctr"/>
          <a:lstStyle/>
          <a:p>
            <a:pPr>
              <a:lnSpc>
                <a:spcPct val="80000"/>
              </a:lnSpc>
              <a:spcBef>
                <a:spcPct val="0"/>
              </a:spcBef>
              <a:buClr>
                <a:schemeClr val="hlink"/>
              </a:buClr>
              <a:buSzTx/>
              <a:buFontTx/>
              <a:buNone/>
              <a:defRPr/>
            </a:pPr>
            <a:r>
              <a:rPr lang="es-CL">
                <a:effectLst>
                  <a:outerShdw blurRad="38100" dist="38100" dir="2700000" algn="tl">
                    <a:srgbClr val="000000"/>
                  </a:outerShdw>
                </a:effectLst>
              </a:rPr>
              <a:t>Supuestos </a:t>
            </a:r>
          </a:p>
          <a:p>
            <a:pPr>
              <a:lnSpc>
                <a:spcPct val="80000"/>
              </a:lnSpc>
              <a:spcBef>
                <a:spcPct val="0"/>
              </a:spcBef>
              <a:buClr>
                <a:schemeClr val="hlink"/>
              </a:buClr>
              <a:buSzTx/>
              <a:buFontTx/>
              <a:buNone/>
              <a:defRPr/>
            </a:pPr>
            <a:r>
              <a:rPr lang="es-CL">
                <a:effectLst>
                  <a:outerShdw blurRad="38100" dist="38100" dir="2700000" algn="tl">
                    <a:srgbClr val="000000"/>
                  </a:outerShdw>
                </a:effectLst>
              </a:rPr>
              <a:t>Básicos</a:t>
            </a:r>
            <a:endParaRPr lang="en-US">
              <a:effectLst>
                <a:outerShdw blurRad="38100" dist="38100" dir="2700000" algn="tl">
                  <a:srgbClr val="000000"/>
                </a:outerShdw>
              </a:effectLst>
            </a:endParaRPr>
          </a:p>
        </p:txBody>
      </p:sp>
      <p:sp>
        <p:nvSpPr>
          <p:cNvPr id="986119" name="Oval 7"/>
          <p:cNvSpPr>
            <a:spLocks noChangeArrowheads="1"/>
          </p:cNvSpPr>
          <p:nvPr/>
        </p:nvSpPr>
        <p:spPr bwMode="auto">
          <a:xfrm>
            <a:off x="609600" y="3352800"/>
            <a:ext cx="3124200" cy="1219200"/>
          </a:xfrm>
          <a:prstGeom prst="ellipse">
            <a:avLst/>
          </a:prstGeom>
          <a:gradFill rotWithShape="0">
            <a:gsLst>
              <a:gs pos="0">
                <a:srgbClr val="FF9933"/>
              </a:gs>
              <a:gs pos="100000">
                <a:srgbClr val="A50021"/>
              </a:gs>
            </a:gsLst>
            <a:path path="shape">
              <a:fillToRect l="50000" t="50000" r="50000" b="50000"/>
            </a:path>
          </a:gradFill>
          <a:ln w="9525">
            <a:noFill/>
            <a:round/>
            <a:headEnd/>
            <a:tailEnd/>
          </a:ln>
          <a:effectLst/>
        </p:spPr>
        <p:txBody>
          <a:bodyPr wrap="none" anchor="ctr"/>
          <a:lstStyle/>
          <a:p>
            <a:pPr>
              <a:lnSpc>
                <a:spcPct val="80000"/>
              </a:lnSpc>
              <a:spcBef>
                <a:spcPct val="0"/>
              </a:spcBef>
              <a:buClr>
                <a:schemeClr val="hlink"/>
              </a:buClr>
              <a:buSzTx/>
              <a:buFontTx/>
              <a:buNone/>
              <a:defRPr/>
            </a:pPr>
            <a:r>
              <a:rPr lang="es-CL">
                <a:effectLst>
                  <a:outerShdw blurRad="38100" dist="38100" dir="2700000" algn="tl">
                    <a:srgbClr val="000000"/>
                  </a:outerShdw>
                </a:effectLst>
              </a:rPr>
              <a:t>Normas y </a:t>
            </a:r>
          </a:p>
          <a:p>
            <a:pPr>
              <a:lnSpc>
                <a:spcPct val="80000"/>
              </a:lnSpc>
              <a:spcBef>
                <a:spcPct val="0"/>
              </a:spcBef>
              <a:buClr>
                <a:schemeClr val="hlink"/>
              </a:buClr>
              <a:buSzTx/>
              <a:buFontTx/>
              <a:buNone/>
              <a:defRPr/>
            </a:pPr>
            <a:r>
              <a:rPr lang="es-CL">
                <a:effectLst>
                  <a:outerShdw blurRad="38100" dist="38100" dir="2700000" algn="tl">
                    <a:srgbClr val="000000"/>
                  </a:outerShdw>
                </a:effectLst>
              </a:rPr>
              <a:t>Valores</a:t>
            </a:r>
            <a:endParaRPr lang="en-US">
              <a:effectLst>
                <a:outerShdw blurRad="38100" dist="38100" dir="2700000" algn="tl">
                  <a:srgbClr val="000000"/>
                </a:outerShdw>
              </a:effectLst>
            </a:endParaRPr>
          </a:p>
        </p:txBody>
      </p:sp>
      <p:sp>
        <p:nvSpPr>
          <p:cNvPr id="986120" name="Oval 8"/>
          <p:cNvSpPr>
            <a:spLocks noChangeArrowheads="1"/>
          </p:cNvSpPr>
          <p:nvPr/>
        </p:nvSpPr>
        <p:spPr bwMode="auto">
          <a:xfrm>
            <a:off x="609600" y="1600200"/>
            <a:ext cx="3124200" cy="1219200"/>
          </a:xfrm>
          <a:prstGeom prst="ellipse">
            <a:avLst/>
          </a:prstGeom>
          <a:gradFill rotWithShape="0">
            <a:gsLst>
              <a:gs pos="0">
                <a:srgbClr val="FF9933"/>
              </a:gs>
              <a:gs pos="100000">
                <a:srgbClr val="A50021"/>
              </a:gs>
            </a:gsLst>
            <a:path path="shape">
              <a:fillToRect l="50000" t="50000" r="50000" b="50000"/>
            </a:path>
          </a:gradFill>
          <a:ln w="9525">
            <a:noFill/>
            <a:round/>
            <a:headEnd/>
            <a:tailEnd/>
          </a:ln>
          <a:effectLst/>
        </p:spPr>
        <p:txBody>
          <a:bodyPr wrap="none" anchor="ctr"/>
          <a:lstStyle/>
          <a:p>
            <a:pPr>
              <a:buClr>
                <a:schemeClr val="hlink"/>
              </a:buClr>
              <a:buSzTx/>
              <a:buFontTx/>
              <a:buNone/>
              <a:defRPr/>
            </a:pPr>
            <a:r>
              <a:rPr lang="es-CL">
                <a:effectLst>
                  <a:outerShdw blurRad="38100" dist="38100" dir="2700000" algn="tl">
                    <a:srgbClr val="000000"/>
                  </a:outerShdw>
                </a:effectLst>
              </a:rPr>
              <a:t>Artefactos </a:t>
            </a:r>
          </a:p>
          <a:p>
            <a:pPr>
              <a:lnSpc>
                <a:spcPct val="80000"/>
              </a:lnSpc>
              <a:spcBef>
                <a:spcPct val="0"/>
              </a:spcBef>
              <a:buClr>
                <a:schemeClr val="hlink"/>
              </a:buClr>
              <a:buSzTx/>
              <a:buFontTx/>
              <a:buNone/>
              <a:defRPr/>
            </a:pPr>
            <a:r>
              <a:rPr lang="es-CL">
                <a:effectLst>
                  <a:outerShdw blurRad="38100" dist="38100" dir="2700000" algn="tl">
                    <a:srgbClr val="000000"/>
                  </a:outerShdw>
                </a:effectLst>
              </a:rPr>
              <a:t>Observables</a:t>
            </a:r>
            <a:endParaRPr lang="en-US">
              <a:effectLst>
                <a:outerShdw blurRad="38100" dist="38100" dir="2700000" algn="tl">
                  <a:srgbClr val="000000"/>
                </a:outerShdw>
              </a:effectLst>
            </a:endParaRPr>
          </a:p>
        </p:txBody>
      </p:sp>
      <p:sp>
        <p:nvSpPr>
          <p:cNvPr id="986121" name="AutoShape 9"/>
          <p:cNvSpPr>
            <a:spLocks noChangeArrowheads="1"/>
          </p:cNvSpPr>
          <p:nvPr/>
        </p:nvSpPr>
        <p:spPr bwMode="auto">
          <a:xfrm>
            <a:off x="1600200" y="2895600"/>
            <a:ext cx="457200" cy="381000"/>
          </a:xfrm>
          <a:prstGeom prst="upArrow">
            <a:avLst>
              <a:gd name="adj1" fmla="val 50000"/>
              <a:gd name="adj2" fmla="val 25000"/>
            </a:avLst>
          </a:prstGeom>
          <a:gradFill rotWithShape="0">
            <a:gsLst>
              <a:gs pos="0">
                <a:srgbClr val="FFFF00"/>
              </a:gs>
              <a:gs pos="100000">
                <a:srgbClr val="FFCC00"/>
              </a:gs>
            </a:gsLst>
            <a:path path="rect">
              <a:fillToRect l="50000" t="50000" r="50000" b="50000"/>
            </a:path>
          </a:gradFill>
          <a:ln w="9525">
            <a:noFill/>
            <a:miter lim="800000"/>
            <a:headEnd/>
            <a:tailEnd/>
          </a:ln>
          <a:effectLst/>
        </p:spPr>
        <p:txBody>
          <a:bodyPr wrap="none" anchor="ctr"/>
          <a:lstStyle/>
          <a:p>
            <a:pPr>
              <a:defRPr/>
            </a:pPr>
            <a:endParaRPr lang="es-ES"/>
          </a:p>
        </p:txBody>
      </p:sp>
      <p:sp>
        <p:nvSpPr>
          <p:cNvPr id="986122" name="AutoShape 10"/>
          <p:cNvSpPr>
            <a:spLocks noChangeArrowheads="1"/>
          </p:cNvSpPr>
          <p:nvPr/>
        </p:nvSpPr>
        <p:spPr bwMode="auto">
          <a:xfrm>
            <a:off x="1600200" y="4648200"/>
            <a:ext cx="457200" cy="381000"/>
          </a:xfrm>
          <a:prstGeom prst="upArrow">
            <a:avLst>
              <a:gd name="adj1" fmla="val 50000"/>
              <a:gd name="adj2" fmla="val 25000"/>
            </a:avLst>
          </a:prstGeom>
          <a:gradFill rotWithShape="0">
            <a:gsLst>
              <a:gs pos="0">
                <a:srgbClr val="FFFF00"/>
              </a:gs>
              <a:gs pos="100000">
                <a:srgbClr val="FFCC00"/>
              </a:gs>
            </a:gsLst>
            <a:path path="rect">
              <a:fillToRect l="50000" t="50000" r="50000" b="50000"/>
            </a:path>
          </a:gradFill>
          <a:ln w="9525">
            <a:noFill/>
            <a:miter lim="800000"/>
            <a:headEnd/>
            <a:tailEnd/>
          </a:ln>
          <a:effectLst/>
        </p:spPr>
        <p:txBody>
          <a:bodyPr wrap="none" anchor="ctr"/>
          <a:lstStyle/>
          <a:p>
            <a:pPr>
              <a:defRPr/>
            </a:pPr>
            <a:endParaRPr lang="es-ES"/>
          </a:p>
        </p:txBody>
      </p:sp>
      <p:sp>
        <p:nvSpPr>
          <p:cNvPr id="986123" name="AutoShape 11"/>
          <p:cNvSpPr>
            <a:spLocks noChangeArrowheads="1"/>
          </p:cNvSpPr>
          <p:nvPr/>
        </p:nvSpPr>
        <p:spPr bwMode="auto">
          <a:xfrm rot="-10688594">
            <a:off x="2286000" y="2895600"/>
            <a:ext cx="457200" cy="381000"/>
          </a:xfrm>
          <a:prstGeom prst="upArrow">
            <a:avLst>
              <a:gd name="adj1" fmla="val 50000"/>
              <a:gd name="adj2" fmla="val 25000"/>
            </a:avLst>
          </a:prstGeom>
          <a:gradFill rotWithShape="0">
            <a:gsLst>
              <a:gs pos="0">
                <a:srgbClr val="FFFF00"/>
              </a:gs>
              <a:gs pos="100000">
                <a:srgbClr val="FFCC00"/>
              </a:gs>
            </a:gsLst>
            <a:path path="rect">
              <a:fillToRect l="50000" t="50000" r="50000" b="50000"/>
            </a:path>
          </a:gradFill>
          <a:ln w="9525">
            <a:noFill/>
            <a:miter lim="800000"/>
            <a:headEnd/>
            <a:tailEnd/>
          </a:ln>
          <a:effectLst/>
        </p:spPr>
        <p:txBody>
          <a:bodyPr wrap="none" anchor="ctr"/>
          <a:lstStyle/>
          <a:p>
            <a:pPr>
              <a:defRPr/>
            </a:pPr>
            <a:endParaRPr lang="es-ES"/>
          </a:p>
        </p:txBody>
      </p:sp>
      <p:sp>
        <p:nvSpPr>
          <p:cNvPr id="986124" name="AutoShape 12"/>
          <p:cNvSpPr>
            <a:spLocks noChangeArrowheads="1"/>
          </p:cNvSpPr>
          <p:nvPr/>
        </p:nvSpPr>
        <p:spPr bwMode="auto">
          <a:xfrm rot="-10688594">
            <a:off x="2284413" y="4648200"/>
            <a:ext cx="457200" cy="381000"/>
          </a:xfrm>
          <a:prstGeom prst="upArrow">
            <a:avLst>
              <a:gd name="adj1" fmla="val 50000"/>
              <a:gd name="adj2" fmla="val 25000"/>
            </a:avLst>
          </a:prstGeom>
          <a:gradFill rotWithShape="0">
            <a:gsLst>
              <a:gs pos="0">
                <a:srgbClr val="FFFF00"/>
              </a:gs>
              <a:gs pos="100000">
                <a:srgbClr val="FFCC00"/>
              </a:gs>
            </a:gsLst>
            <a:path path="rect">
              <a:fillToRect l="50000" t="50000" r="50000" b="50000"/>
            </a:path>
          </a:gradFill>
          <a:ln w="9525">
            <a:noFill/>
            <a:miter lim="800000"/>
            <a:headEnd/>
            <a:tailEnd/>
          </a:ln>
          <a:effectLst/>
        </p:spPr>
        <p:txBody>
          <a:bodyPr wrap="none" anchor="ctr"/>
          <a:lstStyle/>
          <a:p>
            <a:pPr>
              <a:defRPr/>
            </a:pPr>
            <a:endParaRPr lang="es-ES"/>
          </a:p>
        </p:txBody>
      </p:sp>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Artefactos</a:t>
            </a:r>
            <a:endParaRPr lang="en-GB" smtClean="0"/>
          </a:p>
        </p:txBody>
      </p:sp>
      <p:sp>
        <p:nvSpPr>
          <p:cNvPr id="1111043" name="Rectangle 3"/>
          <p:cNvSpPr>
            <a:spLocks noGrp="1" noChangeArrowheads="1"/>
          </p:cNvSpPr>
          <p:nvPr>
            <p:ph type="body" idx="1"/>
          </p:nvPr>
        </p:nvSpPr>
        <p:spPr/>
        <p:txBody>
          <a:bodyPr/>
          <a:lstStyle/>
          <a:p>
            <a:pPr eaLnBrk="1" hangingPunct="1">
              <a:defRPr/>
            </a:pPr>
            <a:r>
              <a:rPr lang="es-ES_tradnl" sz="2800" smtClean="0"/>
              <a:t>Nivel I</a:t>
            </a:r>
            <a:r>
              <a:rPr lang="en-US" sz="2800" smtClean="0"/>
              <a:t>:</a:t>
            </a:r>
          </a:p>
          <a:p>
            <a:pPr lvl="1" eaLnBrk="1" hangingPunct="1">
              <a:defRPr/>
            </a:pPr>
            <a:r>
              <a:rPr lang="es-ES_tradnl" sz="2400" smtClean="0"/>
              <a:t>Patrones de comportamiento organizacional –tecnología, arte, patrones visibles y auditivos.  Son fáciles de ver pero difíciles de interpretar si no conocemos otros niveles.</a:t>
            </a:r>
          </a:p>
          <a:p>
            <a:pPr lvl="1" eaLnBrk="1" hangingPunct="1">
              <a:defRPr/>
            </a:pPr>
            <a:r>
              <a:rPr lang="es-ES_tradnl" sz="2400" smtClean="0"/>
              <a:t>Determinado por su entorno físico y social: espacio físico, el lenguaje oral y escrito, la capacidad tecnológica y la conducta expresa de sus miembros. Son visibles pero difíciles de descifrar lo que en el fondo reflejan. Los integrantes generalmente no conocen sus propios productos.</a:t>
            </a:r>
          </a:p>
          <a:p>
            <a:pPr eaLnBrk="1" hangingPunct="1">
              <a:defRPr/>
            </a:pPr>
            <a:endParaRPr lang="en-GB" sz="2800" smtClean="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Normas y Valores</a:t>
            </a:r>
            <a:endParaRPr lang="en-GB" smtClean="0"/>
          </a:p>
        </p:txBody>
      </p:sp>
      <p:sp>
        <p:nvSpPr>
          <p:cNvPr id="1112067" name="Rectangle 3"/>
          <p:cNvSpPr>
            <a:spLocks noGrp="1" noChangeArrowheads="1"/>
          </p:cNvSpPr>
          <p:nvPr>
            <p:ph type="body" idx="1"/>
          </p:nvPr>
        </p:nvSpPr>
        <p:spPr/>
        <p:txBody>
          <a:bodyPr/>
          <a:lstStyle/>
          <a:p>
            <a:pPr eaLnBrk="1" hangingPunct="1">
              <a:lnSpc>
                <a:spcPct val="90000"/>
              </a:lnSpc>
              <a:defRPr/>
            </a:pPr>
            <a:r>
              <a:rPr lang="es-ES_tradnl" smtClean="0"/>
              <a:t>Nivel II</a:t>
            </a:r>
            <a:r>
              <a:rPr lang="en-US" smtClean="0"/>
              <a:t>:</a:t>
            </a:r>
            <a:endParaRPr lang="es-ES_tradnl" smtClean="0"/>
          </a:p>
          <a:p>
            <a:pPr lvl="1" eaLnBrk="1" hangingPunct="1">
              <a:lnSpc>
                <a:spcPct val="90000"/>
              </a:lnSpc>
              <a:defRPr/>
            </a:pPr>
            <a:r>
              <a:rPr lang="es-ES_tradnl" smtClean="0"/>
              <a:t>justificación del comportamiento – Como explican, justifican y racionalizan las personas lo que dicen y hacen (dar sentido a las cosas).</a:t>
            </a:r>
          </a:p>
          <a:p>
            <a:pPr lvl="1" eaLnBrk="1" hangingPunct="1">
              <a:lnSpc>
                <a:spcPct val="90000"/>
              </a:lnSpc>
              <a:defRPr/>
            </a:pPr>
            <a:r>
              <a:rPr lang="en-US" smtClean="0"/>
              <a:t>I</a:t>
            </a:r>
            <a:r>
              <a:rPr lang="en-GB" smtClean="0"/>
              <a:t>ndican cómo deben hacerse (o pensarse) las cosas. Tiene un cierto nivel de conciencia. Son las políticas expresadas con la total convicción que servirán para solucionar un problema.  A medida que se internalizan, pasan a ser inconcientes. No todos los valores sufren dicha transformación.</a:t>
            </a:r>
          </a:p>
          <a:p>
            <a:pPr lvl="1" eaLnBrk="1" hangingPunct="1">
              <a:lnSpc>
                <a:spcPct val="90000"/>
              </a:lnSpc>
              <a:defRPr/>
            </a:pPr>
            <a:endParaRPr lang="en-GB" smtClean="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ES_tradnl" smtClean="0"/>
              <a:t>Supuestos Básicos</a:t>
            </a:r>
          </a:p>
        </p:txBody>
      </p:sp>
      <p:sp>
        <p:nvSpPr>
          <p:cNvPr id="908291" name="Rectangle 3"/>
          <p:cNvSpPr>
            <a:spLocks noGrp="1" noChangeArrowheads="1"/>
          </p:cNvSpPr>
          <p:nvPr>
            <p:ph type="body" idx="1"/>
          </p:nvPr>
        </p:nvSpPr>
        <p:spPr>
          <a:xfrm>
            <a:off x="762000" y="685800"/>
            <a:ext cx="8077200" cy="5943600"/>
          </a:xfrm>
        </p:spPr>
        <p:txBody>
          <a:bodyPr/>
          <a:lstStyle/>
          <a:p>
            <a:pPr eaLnBrk="1" hangingPunct="1">
              <a:lnSpc>
                <a:spcPct val="90000"/>
              </a:lnSpc>
              <a:defRPr/>
            </a:pPr>
            <a:r>
              <a:rPr lang="es-ES_tradnl" sz="2800" smtClean="0"/>
              <a:t>Nivel III</a:t>
            </a:r>
            <a:r>
              <a:rPr lang="en-US" sz="2800" smtClean="0"/>
              <a:t>:</a:t>
            </a:r>
            <a:endParaRPr lang="es-ES_tradnl" sz="2800" smtClean="0"/>
          </a:p>
          <a:p>
            <a:pPr lvl="1" eaLnBrk="1" hangingPunct="1">
              <a:lnSpc>
                <a:spcPct val="90000"/>
              </a:lnSpc>
              <a:defRPr/>
            </a:pPr>
            <a:r>
              <a:rPr lang="es-ES_tradnl" sz="2400" smtClean="0"/>
              <a:t>Cultura - Ideas y premisas de las personas que gobiernan sus justificaciones y comportamientos.  Conjunto de premisas importantes que los miembros de la organización comparten en común: creencias, valores y principios internos.</a:t>
            </a:r>
          </a:p>
          <a:p>
            <a:pPr lvl="1" eaLnBrk="1" hangingPunct="1">
              <a:lnSpc>
                <a:spcPct val="90000"/>
              </a:lnSpc>
              <a:defRPr/>
            </a:pPr>
            <a:r>
              <a:rPr lang="es-ES_tradnl" sz="2400" smtClean="0"/>
              <a:t>Cuando la solución sirve a un problema repetidamente queda afianzada. Comenzó como hipótesis, apoyada en un valor, llega gradualmente a ser entendida como una realidad. Las presunciones básicas han llegado a ser algo tan admitido que pocas son las variaciones que pueden hacerse en una unidad cultural. Cuando se encuentran fuertemente incorporadas en un grupo, sus integrantes considerarán inconcebible una conducta basada en otras premisas. Las presunciones pueden distorsionar datos o dar lugar a situaciones contradictorias.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1026"/>
          <p:cNvSpPr>
            <a:spLocks noChangeArrowheads="1"/>
          </p:cNvSpPr>
          <p:nvPr/>
        </p:nvSpPr>
        <p:spPr bwMode="auto">
          <a:xfrm>
            <a:off x="1066800" y="457200"/>
            <a:ext cx="7315200" cy="6019800"/>
          </a:xfrm>
          <a:prstGeom prst="ellipse">
            <a:avLst/>
          </a:prstGeom>
          <a:solidFill>
            <a:srgbClr val="33CCCC"/>
          </a:solidFill>
          <a:ln w="9525">
            <a:solidFill>
              <a:schemeClr val="tx1"/>
            </a:solidFill>
            <a:round/>
            <a:headEnd/>
            <a:tailEnd/>
          </a:ln>
        </p:spPr>
        <p:txBody>
          <a:bodyPr wrap="none" anchor="ctr"/>
          <a:lstStyle/>
          <a:p>
            <a:pPr>
              <a:spcBef>
                <a:spcPct val="0"/>
              </a:spcBef>
              <a:buClrTx/>
              <a:buSzTx/>
              <a:buFontTx/>
              <a:buNone/>
            </a:pPr>
            <a:endParaRPr lang="en-GB" sz="1800">
              <a:effectLst/>
            </a:endParaRPr>
          </a:p>
        </p:txBody>
      </p:sp>
      <p:sp>
        <p:nvSpPr>
          <p:cNvPr id="41987" name="Oval 1027"/>
          <p:cNvSpPr>
            <a:spLocks noChangeArrowheads="1"/>
          </p:cNvSpPr>
          <p:nvPr/>
        </p:nvSpPr>
        <p:spPr bwMode="auto">
          <a:xfrm>
            <a:off x="2286000" y="1600200"/>
            <a:ext cx="4876800" cy="3657600"/>
          </a:xfrm>
          <a:prstGeom prst="ellipse">
            <a:avLst/>
          </a:prstGeom>
          <a:solidFill>
            <a:srgbClr val="800080"/>
          </a:solidFill>
          <a:ln w="9525">
            <a:solidFill>
              <a:schemeClr val="tx1"/>
            </a:solidFill>
            <a:round/>
            <a:headEnd/>
            <a:tailEnd/>
          </a:ln>
        </p:spPr>
        <p:txBody>
          <a:bodyPr wrap="none" anchor="ctr"/>
          <a:lstStyle/>
          <a:p>
            <a:pPr>
              <a:spcBef>
                <a:spcPct val="0"/>
              </a:spcBef>
              <a:buClrTx/>
              <a:buSzTx/>
              <a:buFontTx/>
              <a:buNone/>
            </a:pPr>
            <a:endParaRPr lang="en-GB" sz="1800">
              <a:effectLst/>
            </a:endParaRPr>
          </a:p>
        </p:txBody>
      </p:sp>
      <p:sp>
        <p:nvSpPr>
          <p:cNvPr id="41988" name="Oval 1028"/>
          <p:cNvSpPr>
            <a:spLocks noChangeArrowheads="1"/>
          </p:cNvSpPr>
          <p:nvPr/>
        </p:nvSpPr>
        <p:spPr bwMode="auto">
          <a:xfrm>
            <a:off x="3352800" y="2590800"/>
            <a:ext cx="2743200" cy="1600200"/>
          </a:xfrm>
          <a:prstGeom prst="ellipse">
            <a:avLst/>
          </a:prstGeom>
          <a:solidFill>
            <a:schemeClr val="accent2"/>
          </a:solidFill>
          <a:ln w="9525">
            <a:solidFill>
              <a:schemeClr val="tx1"/>
            </a:solidFill>
            <a:round/>
            <a:headEnd/>
            <a:tailEnd/>
          </a:ln>
        </p:spPr>
        <p:txBody>
          <a:bodyPr wrap="none" anchor="ctr"/>
          <a:lstStyle/>
          <a:p>
            <a:pPr>
              <a:spcBef>
                <a:spcPct val="0"/>
              </a:spcBef>
              <a:buClrTx/>
              <a:buSzTx/>
              <a:buFontTx/>
              <a:buNone/>
            </a:pPr>
            <a:endParaRPr lang="en-GB" sz="1800">
              <a:effectLst/>
            </a:endParaRPr>
          </a:p>
        </p:txBody>
      </p:sp>
      <p:sp>
        <p:nvSpPr>
          <p:cNvPr id="41989" name="Text Box 1029"/>
          <p:cNvSpPr txBox="1">
            <a:spLocks noChangeArrowheads="1"/>
          </p:cNvSpPr>
          <p:nvPr/>
        </p:nvSpPr>
        <p:spPr bwMode="auto">
          <a:xfrm>
            <a:off x="3181350" y="762000"/>
            <a:ext cx="3562350" cy="641350"/>
          </a:xfrm>
          <a:prstGeom prst="rect">
            <a:avLst/>
          </a:prstGeom>
          <a:noFill/>
          <a:ln w="9525">
            <a:noFill/>
            <a:miter lim="800000"/>
            <a:headEnd/>
            <a:tailEnd/>
          </a:ln>
        </p:spPr>
        <p:txBody>
          <a:bodyPr wrap="none">
            <a:spAutoFit/>
          </a:bodyPr>
          <a:lstStyle/>
          <a:p>
            <a:pPr>
              <a:spcBef>
                <a:spcPct val="0"/>
              </a:spcBef>
              <a:buClrTx/>
              <a:buSzTx/>
              <a:buFontTx/>
              <a:buNone/>
            </a:pPr>
            <a:r>
              <a:rPr lang="en-US" sz="1800" b="1">
                <a:effectLst/>
              </a:rPr>
              <a:t>Artefactos y Comportamientos</a:t>
            </a:r>
          </a:p>
          <a:p>
            <a:pPr>
              <a:spcBef>
                <a:spcPct val="0"/>
              </a:spcBef>
              <a:buClrTx/>
              <a:buSzTx/>
              <a:buFontTx/>
              <a:buNone/>
            </a:pPr>
            <a:r>
              <a:rPr lang="en-US" sz="1800">
                <a:effectLst/>
              </a:rPr>
              <a:t>e.g. atmosfera relajada y creativa</a:t>
            </a:r>
          </a:p>
        </p:txBody>
      </p:sp>
      <p:sp>
        <p:nvSpPr>
          <p:cNvPr id="41990" name="Text Box 1030"/>
          <p:cNvSpPr txBox="1">
            <a:spLocks noChangeArrowheads="1"/>
          </p:cNvSpPr>
          <p:nvPr/>
        </p:nvSpPr>
        <p:spPr bwMode="auto">
          <a:xfrm>
            <a:off x="3441700" y="1905000"/>
            <a:ext cx="2635250" cy="641350"/>
          </a:xfrm>
          <a:prstGeom prst="rect">
            <a:avLst/>
          </a:prstGeom>
          <a:noFill/>
          <a:ln w="9525">
            <a:noFill/>
            <a:miter lim="800000"/>
            <a:headEnd/>
            <a:tailEnd/>
          </a:ln>
        </p:spPr>
        <p:txBody>
          <a:bodyPr wrap="none">
            <a:spAutoFit/>
          </a:bodyPr>
          <a:lstStyle/>
          <a:p>
            <a:pPr>
              <a:spcBef>
                <a:spcPct val="0"/>
              </a:spcBef>
              <a:buClrTx/>
              <a:buSzTx/>
              <a:buFontTx/>
              <a:buNone/>
            </a:pPr>
            <a:r>
              <a:rPr lang="en-US" sz="1800" b="1">
                <a:effectLst/>
              </a:rPr>
              <a:t>Valores</a:t>
            </a:r>
          </a:p>
          <a:p>
            <a:pPr>
              <a:spcBef>
                <a:spcPct val="0"/>
              </a:spcBef>
              <a:buClrTx/>
              <a:buSzTx/>
              <a:buFontTx/>
              <a:buNone/>
            </a:pPr>
            <a:r>
              <a:rPr lang="en-US" sz="1800">
                <a:effectLst/>
              </a:rPr>
              <a:t>e.g. Valorar la inovación</a:t>
            </a:r>
          </a:p>
        </p:txBody>
      </p:sp>
      <p:sp>
        <p:nvSpPr>
          <p:cNvPr id="41991" name="Text Box 1031"/>
          <p:cNvSpPr txBox="1">
            <a:spLocks noChangeArrowheads="1"/>
          </p:cNvSpPr>
          <p:nvPr/>
        </p:nvSpPr>
        <p:spPr bwMode="auto">
          <a:xfrm>
            <a:off x="3429000" y="2895600"/>
            <a:ext cx="2590800" cy="915988"/>
          </a:xfrm>
          <a:prstGeom prst="rect">
            <a:avLst/>
          </a:prstGeom>
          <a:noFill/>
          <a:ln w="9525">
            <a:noFill/>
            <a:miter lim="800000"/>
            <a:headEnd/>
            <a:tailEnd/>
          </a:ln>
        </p:spPr>
        <p:txBody>
          <a:bodyPr>
            <a:spAutoFit/>
          </a:bodyPr>
          <a:lstStyle/>
          <a:p>
            <a:pPr>
              <a:spcBef>
                <a:spcPct val="0"/>
              </a:spcBef>
              <a:buClrTx/>
              <a:buSzTx/>
              <a:buFontTx/>
              <a:buNone/>
            </a:pPr>
            <a:r>
              <a:rPr lang="en-US" sz="1800" b="1">
                <a:effectLst/>
              </a:rPr>
              <a:t>Supuestos básicos</a:t>
            </a:r>
          </a:p>
          <a:p>
            <a:pPr>
              <a:spcBef>
                <a:spcPct val="0"/>
              </a:spcBef>
              <a:buClrTx/>
              <a:buSzTx/>
              <a:buFontTx/>
              <a:buNone/>
            </a:pPr>
            <a:r>
              <a:rPr lang="en-US" sz="1800">
                <a:effectLst/>
              </a:rPr>
              <a:t>e.g. El Cambio es bueno</a:t>
            </a:r>
          </a:p>
        </p:txBody>
      </p:sp>
      <p:sp>
        <p:nvSpPr>
          <p:cNvPr id="41992" name="Text Box 1032"/>
          <p:cNvSpPr txBox="1">
            <a:spLocks noChangeArrowheads="1"/>
          </p:cNvSpPr>
          <p:nvPr/>
        </p:nvSpPr>
        <p:spPr bwMode="auto">
          <a:xfrm>
            <a:off x="3184525" y="5446713"/>
            <a:ext cx="3054350" cy="641350"/>
          </a:xfrm>
          <a:prstGeom prst="rect">
            <a:avLst/>
          </a:prstGeom>
          <a:noFill/>
          <a:ln w="9525">
            <a:noFill/>
            <a:miter lim="800000"/>
            <a:headEnd/>
            <a:tailEnd/>
          </a:ln>
        </p:spPr>
        <p:txBody>
          <a:bodyPr wrap="none">
            <a:spAutoFit/>
          </a:bodyPr>
          <a:lstStyle/>
          <a:p>
            <a:pPr>
              <a:spcBef>
                <a:spcPct val="0"/>
              </a:spcBef>
              <a:buClrTx/>
              <a:buSzTx/>
              <a:buFontTx/>
              <a:buNone/>
            </a:pPr>
            <a:r>
              <a:rPr lang="en-US" sz="1800">
                <a:effectLst/>
              </a:rPr>
              <a:t>e.g. bonos por ideas nuevas</a:t>
            </a:r>
          </a:p>
          <a:p>
            <a:pPr>
              <a:spcBef>
                <a:spcPct val="0"/>
              </a:spcBef>
              <a:buClrTx/>
              <a:buSzTx/>
              <a:buFontTx/>
              <a:buNone/>
            </a:pPr>
            <a:r>
              <a:rPr lang="en-US" sz="1800">
                <a:effectLst/>
              </a:rPr>
              <a:t>e.g. cajas para sugerencias</a:t>
            </a:r>
          </a:p>
        </p:txBody>
      </p:sp>
      <p:sp>
        <p:nvSpPr>
          <p:cNvPr id="41993" name="Text Box 1033"/>
          <p:cNvSpPr txBox="1">
            <a:spLocks noChangeArrowheads="1"/>
          </p:cNvSpPr>
          <p:nvPr/>
        </p:nvSpPr>
        <p:spPr bwMode="auto">
          <a:xfrm>
            <a:off x="3581400" y="4419600"/>
            <a:ext cx="2787650" cy="366713"/>
          </a:xfrm>
          <a:prstGeom prst="rect">
            <a:avLst/>
          </a:prstGeom>
          <a:noFill/>
          <a:ln w="9525">
            <a:noFill/>
            <a:miter lim="800000"/>
            <a:headEnd/>
            <a:tailEnd/>
          </a:ln>
        </p:spPr>
        <p:txBody>
          <a:bodyPr wrap="none">
            <a:spAutoFit/>
          </a:bodyPr>
          <a:lstStyle/>
          <a:p>
            <a:pPr algn="l">
              <a:spcBef>
                <a:spcPct val="0"/>
              </a:spcBef>
              <a:buClrTx/>
              <a:buSzTx/>
              <a:buFontTx/>
              <a:buNone/>
            </a:pPr>
            <a:r>
              <a:rPr lang="en-US" sz="1800">
                <a:effectLst/>
              </a:rPr>
              <a:t>e.g. Valorar adaptabilidad</a:t>
            </a:r>
          </a:p>
        </p:txBody>
      </p:sp>
      <p:sp>
        <p:nvSpPr>
          <p:cNvPr id="41994" name="Text Box 1034"/>
          <p:cNvSpPr txBox="1">
            <a:spLocks noChangeArrowheads="1"/>
          </p:cNvSpPr>
          <p:nvPr/>
        </p:nvSpPr>
        <p:spPr bwMode="auto">
          <a:xfrm>
            <a:off x="457200" y="381000"/>
            <a:ext cx="1609725" cy="1006475"/>
          </a:xfrm>
          <a:prstGeom prst="rect">
            <a:avLst/>
          </a:prstGeom>
          <a:noFill/>
          <a:ln w="9525">
            <a:noFill/>
            <a:miter lim="800000"/>
            <a:headEnd/>
            <a:tailEnd/>
          </a:ln>
        </p:spPr>
        <p:txBody>
          <a:bodyPr wrap="none">
            <a:spAutoFit/>
          </a:bodyPr>
          <a:lstStyle/>
          <a:p>
            <a:pPr algn="l">
              <a:spcBef>
                <a:spcPct val="0"/>
              </a:spcBef>
              <a:buClrTx/>
              <a:buSzTx/>
              <a:buFontTx/>
              <a:buNone/>
            </a:pPr>
            <a:r>
              <a:rPr lang="en-US" sz="2000" b="1">
                <a:effectLst/>
              </a:rPr>
              <a:t>Como las</a:t>
            </a:r>
          </a:p>
          <a:p>
            <a:pPr algn="l">
              <a:spcBef>
                <a:spcPct val="0"/>
              </a:spcBef>
              <a:buClrTx/>
              <a:buSzTx/>
              <a:buFontTx/>
              <a:buNone/>
            </a:pPr>
            <a:r>
              <a:rPr lang="en-US" sz="2000" b="1">
                <a:effectLst/>
              </a:rPr>
              <a:t>Capas de</a:t>
            </a:r>
          </a:p>
          <a:p>
            <a:pPr algn="l">
              <a:spcBef>
                <a:spcPct val="0"/>
              </a:spcBef>
              <a:buClrTx/>
              <a:buSzTx/>
              <a:buFontTx/>
              <a:buNone/>
            </a:pPr>
            <a:r>
              <a:rPr lang="en-US" sz="2000" b="1">
                <a:effectLst/>
              </a:rPr>
              <a:t>Una cebolla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smtClean="0"/>
              <a:t>P</a:t>
            </a:r>
            <a:r>
              <a:rPr lang="es-ES_tradnl" sz="3600" smtClean="0"/>
              <a:t>ropiedades esenciales de un grupo</a:t>
            </a:r>
          </a:p>
        </p:txBody>
      </p:sp>
      <p:sp>
        <p:nvSpPr>
          <p:cNvPr id="914435" name="Rectangle 3"/>
          <p:cNvSpPr>
            <a:spLocks noGrp="1" noChangeArrowheads="1"/>
          </p:cNvSpPr>
          <p:nvPr>
            <p:ph type="body" idx="1"/>
          </p:nvPr>
        </p:nvSpPr>
        <p:spPr>
          <a:xfrm>
            <a:off x="533400" y="685800"/>
            <a:ext cx="8305800" cy="6019800"/>
          </a:xfrm>
        </p:spPr>
        <p:txBody>
          <a:bodyPr/>
          <a:lstStyle/>
          <a:p>
            <a:pPr eaLnBrk="1" hangingPunct="1">
              <a:defRPr/>
            </a:pPr>
            <a:r>
              <a:rPr lang="es-ES_tradnl" sz="2400" smtClean="0"/>
              <a:t>Interacción</a:t>
            </a:r>
            <a:r>
              <a:rPr lang="en-US" sz="2400" smtClean="0"/>
              <a:t>:</a:t>
            </a:r>
          </a:p>
          <a:p>
            <a:pPr lvl="1" eaLnBrk="1" hangingPunct="1">
              <a:defRPr/>
            </a:pPr>
            <a:r>
              <a:rPr lang="es-ES_tradnl" sz="2000" smtClean="0"/>
              <a:t>Necesariamente tiene que haber relaciones recíprocas durante cierto tiempo.</a:t>
            </a:r>
          </a:p>
          <a:p>
            <a:pPr eaLnBrk="1" hangingPunct="1">
              <a:defRPr/>
            </a:pPr>
            <a:r>
              <a:rPr lang="es-ES_tradnl" sz="2400" smtClean="0"/>
              <a:t>Cohesión</a:t>
            </a:r>
            <a:r>
              <a:rPr lang="en-US" sz="2400" smtClean="0"/>
              <a:t>:</a:t>
            </a:r>
          </a:p>
          <a:p>
            <a:pPr lvl="1" eaLnBrk="1" hangingPunct="1">
              <a:defRPr/>
            </a:pPr>
            <a:r>
              <a:rPr lang="es-ES_tradnl" sz="2000" smtClean="0"/>
              <a:t>Se desarrolla un sentimiento de pertenencia al grupo que refuerza los lazos de camaradería y distinguen a los miembros de aquellos que no lo son.</a:t>
            </a:r>
          </a:p>
          <a:p>
            <a:pPr eaLnBrk="1" hangingPunct="1">
              <a:defRPr/>
            </a:pPr>
            <a:r>
              <a:rPr lang="es-ES_tradnl" sz="2400" smtClean="0"/>
              <a:t>Motivos y metas comunes</a:t>
            </a:r>
            <a:r>
              <a:rPr lang="en-US" sz="2400" smtClean="0"/>
              <a:t>:</a:t>
            </a:r>
          </a:p>
          <a:p>
            <a:pPr lvl="1" eaLnBrk="1" hangingPunct="1">
              <a:defRPr/>
            </a:pPr>
            <a:r>
              <a:rPr lang="es-ES_tradnl" sz="2000" smtClean="0"/>
              <a:t>Las presunciones iniciales se implantan gradual y firmemente en la misión, metas, estructuras y métodos de trabajo del grupo.</a:t>
            </a:r>
          </a:p>
          <a:p>
            <a:pPr eaLnBrk="1" hangingPunct="1">
              <a:defRPr/>
            </a:pPr>
            <a:r>
              <a:rPr lang="es-ES_tradnl" sz="2400" smtClean="0"/>
              <a:t>Normas de conducta</a:t>
            </a:r>
            <a:r>
              <a:rPr lang="en-US" sz="2400" smtClean="0"/>
              <a:t>:</a:t>
            </a:r>
          </a:p>
          <a:p>
            <a:pPr lvl="1" eaLnBrk="1" hangingPunct="1">
              <a:defRPr/>
            </a:pPr>
            <a:r>
              <a:rPr lang="es-ES_tradnl" sz="2000" smtClean="0"/>
              <a:t>Regulada por reglas que son comunes a todos los miembros.</a:t>
            </a:r>
          </a:p>
          <a:p>
            <a:pPr eaLnBrk="1" hangingPunct="1">
              <a:defRPr/>
            </a:pPr>
            <a:r>
              <a:rPr lang="es-ES_tradnl" sz="2400" smtClean="0"/>
              <a:t>Estructura</a:t>
            </a:r>
            <a:r>
              <a:rPr lang="en-US" sz="2400" smtClean="0"/>
              <a:t>:</a:t>
            </a:r>
          </a:p>
          <a:p>
            <a:pPr lvl="1" eaLnBrk="1" hangingPunct="1">
              <a:defRPr/>
            </a:pPr>
            <a:r>
              <a:rPr lang="es-ES_tradnl" sz="2000" smtClean="0"/>
              <a:t>Jerarquía de responsabilidades que hace que unos asuman funciones de dirección y el resto se subordine.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s-ES_tradnl" smtClean="0"/>
          </a:p>
        </p:txBody>
      </p:sp>
      <p:sp>
        <p:nvSpPr>
          <p:cNvPr id="909315" name="Rectangle 3"/>
          <p:cNvSpPr>
            <a:spLocks noGrp="1" noChangeArrowheads="1"/>
          </p:cNvSpPr>
          <p:nvPr>
            <p:ph type="body" idx="1"/>
          </p:nvPr>
        </p:nvSpPr>
        <p:spPr/>
        <p:txBody>
          <a:bodyPr/>
          <a:lstStyle/>
          <a:p>
            <a:pPr eaLnBrk="1" hangingPunct="1">
              <a:lnSpc>
                <a:spcPct val="90000"/>
              </a:lnSpc>
              <a:defRPr/>
            </a:pPr>
            <a:r>
              <a:rPr lang="es-ES_tradnl" smtClean="0"/>
              <a:t>Al retar o cambiar estos principios es que surge la resistencia al cambio.  Efecto de cultura persiste y es poderosa.  La gerencia debe saber como se comportan y en que creen. </a:t>
            </a:r>
          </a:p>
          <a:p>
            <a:pPr eaLnBrk="1" hangingPunct="1">
              <a:lnSpc>
                <a:spcPct val="90000"/>
              </a:lnSpc>
              <a:defRPr/>
            </a:pPr>
            <a:endParaRPr lang="es-ES_tradnl" smtClean="0"/>
          </a:p>
          <a:p>
            <a:pPr eaLnBrk="1" hangingPunct="1">
              <a:lnSpc>
                <a:spcPct val="90000"/>
              </a:lnSpc>
              <a:defRPr/>
            </a:pPr>
            <a:r>
              <a:rPr lang="es-ES_tradnl" smtClean="0"/>
              <a:t>Es más fácil cambiar el comportamiento que las creencias.  Se puede lograr un cambio en comportamiento que no logra un cambio en las creencias, ya que viene un comportamiento de justificación.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Como se forma?</a:t>
            </a:r>
            <a:endParaRPr lang="en-GB" smtClean="0"/>
          </a:p>
        </p:txBody>
      </p:sp>
      <p:sp>
        <p:nvSpPr>
          <p:cNvPr id="906243" name="Rectangle 3"/>
          <p:cNvSpPr>
            <a:spLocks noGrp="1" noChangeArrowheads="1"/>
          </p:cNvSpPr>
          <p:nvPr>
            <p:ph type="body" idx="1"/>
          </p:nvPr>
        </p:nvSpPr>
        <p:spPr/>
        <p:txBody>
          <a:bodyPr/>
          <a:lstStyle/>
          <a:p>
            <a:pPr eaLnBrk="1" hangingPunct="1">
              <a:defRPr/>
            </a:pPr>
            <a:r>
              <a:rPr lang="en-US" smtClean="0"/>
              <a:t>Lideres:</a:t>
            </a:r>
          </a:p>
          <a:p>
            <a:pPr lvl="1" eaLnBrk="1" hangingPunct="1">
              <a:defRPr/>
            </a:pPr>
            <a:r>
              <a:rPr lang="en-US" smtClean="0"/>
              <a:t>Es creada o desarrollada por lideres, gerentes fundadores. Es enseñada.</a:t>
            </a:r>
          </a:p>
          <a:p>
            <a:pPr eaLnBrk="1" hangingPunct="1">
              <a:defRPr/>
            </a:pPr>
            <a:r>
              <a:rPr lang="en-US" smtClean="0"/>
              <a:t>Social:</a:t>
            </a:r>
          </a:p>
          <a:p>
            <a:pPr lvl="1" eaLnBrk="1" hangingPunct="1">
              <a:defRPr/>
            </a:pPr>
            <a:r>
              <a:rPr lang="en-US" smtClean="0"/>
              <a:t>Es socialmente creada por los miembros y puede ser aprendida.</a:t>
            </a:r>
          </a:p>
          <a:p>
            <a:pPr eaLnBrk="1" hangingPunct="1">
              <a:defRPr/>
            </a:pPr>
            <a:r>
              <a:rPr lang="en-US" smtClean="0"/>
              <a:t>Subconsciente:</a:t>
            </a:r>
          </a:p>
          <a:p>
            <a:pPr lvl="1" eaLnBrk="1" hangingPunct="1">
              <a:defRPr/>
            </a:pPr>
            <a:r>
              <a:rPr lang="en-US" smtClean="0"/>
              <a:t>Es originada en el subconsciente colectivo. Es heredada y universal.</a:t>
            </a:r>
            <a:endParaRPr lang="en-GB" smtClean="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s-MX" sz="4800" smtClean="0"/>
              <a:t>Como se forma la Cultura?</a:t>
            </a:r>
            <a:endParaRPr lang="es-ES" sz="4800" smtClean="0"/>
          </a:p>
        </p:txBody>
      </p:sp>
      <p:sp>
        <p:nvSpPr>
          <p:cNvPr id="948227" name="Rectangle 3"/>
          <p:cNvSpPr>
            <a:spLocks noGrp="1" noChangeArrowheads="1"/>
          </p:cNvSpPr>
          <p:nvPr>
            <p:ph type="body" idx="1"/>
          </p:nvPr>
        </p:nvSpPr>
        <p:spPr>
          <a:xfrm>
            <a:off x="1751013" y="1066800"/>
            <a:ext cx="7088187" cy="5638800"/>
          </a:xfrm>
        </p:spPr>
        <p:txBody>
          <a:bodyPr/>
          <a:lstStyle/>
          <a:p>
            <a:pPr eaLnBrk="1" hangingPunct="1">
              <a:defRPr/>
            </a:pPr>
            <a:r>
              <a:rPr lang="es-MX" sz="3600" smtClean="0"/>
              <a:t>Refuerzo Positivo</a:t>
            </a:r>
          </a:p>
          <a:p>
            <a:pPr eaLnBrk="1" hangingPunct="1">
              <a:defRPr/>
            </a:pPr>
            <a:r>
              <a:rPr lang="es-MX" sz="3600" smtClean="0"/>
              <a:t>Reducción de la ansiedad</a:t>
            </a:r>
          </a:p>
          <a:p>
            <a:pPr eaLnBrk="1" hangingPunct="1">
              <a:defRPr/>
            </a:pPr>
            <a:r>
              <a:rPr lang="es-MX" sz="3600" smtClean="0"/>
              <a:t>Proceso gradual e interminable</a:t>
            </a:r>
          </a:p>
          <a:p>
            <a:pPr eaLnBrk="1" hangingPunct="1">
              <a:defRPr/>
            </a:pPr>
            <a:r>
              <a:rPr lang="es-MX" sz="3600" smtClean="0"/>
              <a:t>Visión de Mundo de los fundadores</a:t>
            </a:r>
          </a:p>
          <a:p>
            <a:pPr eaLnBrk="1" hangingPunct="1">
              <a:defRPr/>
            </a:pPr>
            <a:r>
              <a:rPr lang="es-MX" sz="3600" smtClean="0"/>
              <a:t>Llegada de nuevos integrantes</a:t>
            </a:r>
            <a:endParaRPr lang="es-ES" sz="36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90600" y="304800"/>
            <a:ext cx="7772400" cy="1143000"/>
          </a:xfrm>
        </p:spPr>
        <p:txBody>
          <a:bodyPr/>
          <a:lstStyle/>
          <a:p>
            <a:pPr eaLnBrk="1" hangingPunct="1">
              <a:lnSpc>
                <a:spcPct val="80000"/>
              </a:lnSpc>
            </a:pPr>
            <a:r>
              <a:rPr lang="es-MX" smtClean="0"/>
              <a:t>¿Cómo se Crea y Mantiene la Cultura Organizacional?</a:t>
            </a:r>
            <a:endParaRPr lang="es-ES" smtClean="0"/>
          </a:p>
        </p:txBody>
      </p:sp>
      <p:sp>
        <p:nvSpPr>
          <p:cNvPr id="1052675" name="Line 3"/>
          <p:cNvSpPr>
            <a:spLocks noChangeShapeType="1"/>
          </p:cNvSpPr>
          <p:nvPr/>
        </p:nvSpPr>
        <p:spPr bwMode="auto">
          <a:xfrm>
            <a:off x="1450975" y="4038600"/>
            <a:ext cx="1520825" cy="0"/>
          </a:xfrm>
          <a:prstGeom prst="line">
            <a:avLst/>
          </a:prstGeom>
          <a:noFill/>
          <a:ln w="12700">
            <a:solidFill>
              <a:srgbClr val="FFCC66"/>
            </a:solidFill>
            <a:round/>
            <a:headEnd type="none" w="sm" len="sm"/>
            <a:tailEnd type="stealth" w="med" len="med"/>
          </a:ln>
          <a:effectLst/>
        </p:spPr>
        <p:txBody>
          <a:bodyPr/>
          <a:lstStyle/>
          <a:p>
            <a:pPr>
              <a:defRPr/>
            </a:pPr>
            <a:endParaRPr lang="es-ES"/>
          </a:p>
        </p:txBody>
      </p:sp>
      <p:sp>
        <p:nvSpPr>
          <p:cNvPr id="1052676" name="Rectangle 4"/>
          <p:cNvSpPr>
            <a:spLocks noChangeArrowheads="1"/>
          </p:cNvSpPr>
          <p:nvPr/>
        </p:nvSpPr>
        <p:spPr bwMode="auto">
          <a:xfrm>
            <a:off x="534988" y="3125788"/>
            <a:ext cx="1901825" cy="1749425"/>
          </a:xfrm>
          <a:prstGeom prst="rect">
            <a:avLst/>
          </a:prstGeom>
          <a:gradFill rotWithShape="0">
            <a:gsLst>
              <a:gs pos="0">
                <a:srgbClr val="FFCC66"/>
              </a:gs>
              <a:gs pos="100000">
                <a:srgbClr val="FF9933"/>
              </a:gs>
            </a:gsLst>
            <a:path path="shape">
              <a:fillToRect l="50000" t="50000" r="50000" b="50000"/>
            </a:path>
          </a:gradFill>
          <a:ln w="12700">
            <a:solidFill>
              <a:srgbClr val="FFCC66"/>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spcBef>
                <a:spcPct val="0"/>
              </a:spcBef>
              <a:buClrTx/>
              <a:buSzTx/>
              <a:buFontTx/>
              <a:buNone/>
              <a:defRPr/>
            </a:pPr>
            <a:r>
              <a:rPr lang="es-CL" sz="1800">
                <a:solidFill>
                  <a:schemeClr val="bg1"/>
                </a:solidFill>
                <a:effectLst/>
              </a:rPr>
              <a:t>Filosofía</a:t>
            </a:r>
          </a:p>
          <a:p>
            <a:pPr eaLnBrk="0" hangingPunct="0">
              <a:spcBef>
                <a:spcPct val="0"/>
              </a:spcBef>
              <a:buClrTx/>
              <a:buSzTx/>
              <a:buFontTx/>
              <a:buNone/>
              <a:defRPr/>
            </a:pPr>
            <a:r>
              <a:rPr lang="es-CL" sz="1800">
                <a:solidFill>
                  <a:schemeClr val="bg1"/>
                </a:solidFill>
                <a:effectLst/>
              </a:rPr>
              <a:t> de los</a:t>
            </a:r>
          </a:p>
          <a:p>
            <a:pPr eaLnBrk="0" hangingPunct="0">
              <a:spcBef>
                <a:spcPct val="0"/>
              </a:spcBef>
              <a:buClrTx/>
              <a:buSzTx/>
              <a:buFontTx/>
              <a:buNone/>
              <a:defRPr/>
            </a:pPr>
            <a:r>
              <a:rPr lang="es-CL" sz="1800">
                <a:solidFill>
                  <a:schemeClr val="bg1"/>
                </a:solidFill>
                <a:effectLst/>
              </a:rPr>
              <a:t> fundadores</a:t>
            </a:r>
          </a:p>
        </p:txBody>
      </p:sp>
      <p:sp>
        <p:nvSpPr>
          <p:cNvPr id="1052677" name="Rectangle 5"/>
          <p:cNvSpPr>
            <a:spLocks noChangeArrowheads="1"/>
          </p:cNvSpPr>
          <p:nvPr/>
        </p:nvSpPr>
        <p:spPr bwMode="auto">
          <a:xfrm>
            <a:off x="6707188" y="3125788"/>
            <a:ext cx="1901825" cy="1749425"/>
          </a:xfrm>
          <a:prstGeom prst="rect">
            <a:avLst/>
          </a:prstGeom>
          <a:gradFill rotWithShape="0">
            <a:gsLst>
              <a:gs pos="0">
                <a:srgbClr val="CC3300"/>
              </a:gs>
              <a:gs pos="100000">
                <a:srgbClr val="990000"/>
              </a:gs>
            </a:gsLst>
            <a:path path="shape">
              <a:fillToRect l="50000" t="50000" r="50000" b="50000"/>
            </a:path>
          </a:gradFill>
          <a:ln w="12700">
            <a:solidFill>
              <a:srgbClr val="FFCC66"/>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spcBef>
                <a:spcPct val="0"/>
              </a:spcBef>
              <a:buClrTx/>
              <a:buSzTx/>
              <a:buFontTx/>
              <a:buNone/>
              <a:defRPr/>
            </a:pPr>
            <a:r>
              <a:rPr lang="es-CL" sz="1800">
                <a:effectLst/>
              </a:rPr>
              <a:t>Cultura de la</a:t>
            </a:r>
          </a:p>
          <a:p>
            <a:pPr eaLnBrk="0" hangingPunct="0">
              <a:spcBef>
                <a:spcPct val="0"/>
              </a:spcBef>
              <a:buClrTx/>
              <a:buSzTx/>
              <a:buFontTx/>
              <a:buNone/>
              <a:defRPr/>
            </a:pPr>
            <a:r>
              <a:rPr lang="es-CL" sz="1800">
                <a:effectLst/>
              </a:rPr>
              <a:t>Organización</a:t>
            </a:r>
          </a:p>
        </p:txBody>
      </p:sp>
      <p:sp>
        <p:nvSpPr>
          <p:cNvPr id="1052678" name="Rectangle 6"/>
          <p:cNvSpPr>
            <a:spLocks noChangeArrowheads="1"/>
          </p:cNvSpPr>
          <p:nvPr/>
        </p:nvSpPr>
        <p:spPr bwMode="auto">
          <a:xfrm>
            <a:off x="2973388" y="3506788"/>
            <a:ext cx="1368425" cy="987425"/>
          </a:xfrm>
          <a:prstGeom prst="rect">
            <a:avLst/>
          </a:prstGeom>
          <a:gradFill rotWithShape="0">
            <a:gsLst>
              <a:gs pos="0">
                <a:schemeClr val="accent2"/>
              </a:gs>
              <a:gs pos="50000">
                <a:schemeClr val="folHlink"/>
              </a:gs>
              <a:gs pos="100000">
                <a:schemeClr val="accent2"/>
              </a:gs>
            </a:gsLst>
            <a:lin ang="5400000" scaled="1"/>
          </a:gradFill>
          <a:ln w="12700">
            <a:solidFill>
              <a:srgbClr val="FFCC66"/>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spcBef>
                <a:spcPct val="0"/>
              </a:spcBef>
              <a:buClrTx/>
              <a:buSzTx/>
              <a:buFontTx/>
              <a:buNone/>
              <a:defRPr/>
            </a:pPr>
            <a:r>
              <a:rPr lang="es-CL" sz="1800">
                <a:solidFill>
                  <a:schemeClr val="bg1"/>
                </a:solidFill>
                <a:effectLst/>
                <a:latin typeface="Arial Narrow" pitchFamily="34" charset="0"/>
              </a:rPr>
              <a:t>Criterios de </a:t>
            </a:r>
          </a:p>
          <a:p>
            <a:pPr eaLnBrk="0" hangingPunct="0">
              <a:spcBef>
                <a:spcPct val="0"/>
              </a:spcBef>
              <a:buClrTx/>
              <a:buSzTx/>
              <a:buFontTx/>
              <a:buNone/>
              <a:defRPr/>
            </a:pPr>
            <a:r>
              <a:rPr lang="es-CL" sz="1800">
                <a:solidFill>
                  <a:schemeClr val="bg1"/>
                </a:solidFill>
                <a:effectLst/>
                <a:latin typeface="Arial Narrow" pitchFamily="34" charset="0"/>
              </a:rPr>
              <a:t>Selección</a:t>
            </a:r>
          </a:p>
        </p:txBody>
      </p:sp>
      <p:sp>
        <p:nvSpPr>
          <p:cNvPr id="1052679" name="Rectangle 7"/>
          <p:cNvSpPr>
            <a:spLocks noChangeArrowheads="1"/>
          </p:cNvSpPr>
          <p:nvPr/>
        </p:nvSpPr>
        <p:spPr bwMode="auto">
          <a:xfrm>
            <a:off x="4421188" y="2287588"/>
            <a:ext cx="1368425" cy="987425"/>
          </a:xfrm>
          <a:prstGeom prst="rect">
            <a:avLst/>
          </a:prstGeom>
          <a:gradFill rotWithShape="0">
            <a:gsLst>
              <a:gs pos="0">
                <a:schemeClr val="accent2"/>
              </a:gs>
              <a:gs pos="50000">
                <a:schemeClr val="folHlink"/>
              </a:gs>
              <a:gs pos="100000">
                <a:schemeClr val="accent2"/>
              </a:gs>
            </a:gsLst>
            <a:lin ang="5400000" scaled="1"/>
          </a:gradFill>
          <a:ln w="12700">
            <a:solidFill>
              <a:srgbClr val="FFCC66"/>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spcBef>
                <a:spcPct val="0"/>
              </a:spcBef>
              <a:buClrTx/>
              <a:buSzTx/>
              <a:buFontTx/>
              <a:buNone/>
              <a:defRPr/>
            </a:pPr>
            <a:r>
              <a:rPr lang="es-CL" sz="1800">
                <a:solidFill>
                  <a:schemeClr val="bg1"/>
                </a:solidFill>
                <a:effectLst/>
                <a:latin typeface="Arial Narrow" pitchFamily="34" charset="0"/>
              </a:rPr>
              <a:t>Alta Gerencia</a:t>
            </a:r>
          </a:p>
        </p:txBody>
      </p:sp>
      <p:sp>
        <p:nvSpPr>
          <p:cNvPr id="1052680" name="Rectangle 8"/>
          <p:cNvSpPr>
            <a:spLocks noChangeArrowheads="1"/>
          </p:cNvSpPr>
          <p:nvPr/>
        </p:nvSpPr>
        <p:spPr bwMode="auto">
          <a:xfrm>
            <a:off x="4421188" y="4878388"/>
            <a:ext cx="1368425" cy="987425"/>
          </a:xfrm>
          <a:prstGeom prst="rect">
            <a:avLst/>
          </a:prstGeom>
          <a:gradFill rotWithShape="0">
            <a:gsLst>
              <a:gs pos="0">
                <a:schemeClr val="accent2"/>
              </a:gs>
              <a:gs pos="50000">
                <a:schemeClr val="folHlink"/>
              </a:gs>
              <a:gs pos="100000">
                <a:schemeClr val="accent2"/>
              </a:gs>
            </a:gsLst>
            <a:lin ang="5400000" scaled="1"/>
          </a:gradFill>
          <a:ln w="12700">
            <a:solidFill>
              <a:srgbClr val="FFCC66"/>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spcBef>
                <a:spcPct val="0"/>
              </a:spcBef>
              <a:buClrTx/>
              <a:buSzTx/>
              <a:buFontTx/>
              <a:buNone/>
              <a:defRPr/>
            </a:pPr>
            <a:r>
              <a:rPr lang="es-CL" sz="1800">
                <a:solidFill>
                  <a:schemeClr val="bg1"/>
                </a:solidFill>
                <a:effectLst/>
                <a:latin typeface="Arial Narrow" pitchFamily="34" charset="0"/>
              </a:rPr>
              <a:t>Socialización</a:t>
            </a:r>
          </a:p>
        </p:txBody>
      </p:sp>
      <p:sp>
        <p:nvSpPr>
          <p:cNvPr id="1052681" name="Freeform 9"/>
          <p:cNvSpPr>
            <a:spLocks/>
          </p:cNvSpPr>
          <p:nvPr/>
        </p:nvSpPr>
        <p:spPr bwMode="auto">
          <a:xfrm>
            <a:off x="3657600" y="2781300"/>
            <a:ext cx="763588" cy="725488"/>
          </a:xfrm>
          <a:custGeom>
            <a:avLst/>
            <a:gdLst/>
            <a:ahLst/>
            <a:cxnLst>
              <a:cxn ang="0">
                <a:pos x="0" y="456"/>
              </a:cxn>
              <a:cxn ang="0">
                <a:pos x="0" y="0"/>
              </a:cxn>
              <a:cxn ang="0">
                <a:pos x="480" y="0"/>
              </a:cxn>
            </a:cxnLst>
            <a:rect l="0" t="0" r="r" b="b"/>
            <a:pathLst>
              <a:path w="481" h="457">
                <a:moveTo>
                  <a:pt x="0" y="456"/>
                </a:moveTo>
                <a:lnTo>
                  <a:pt x="0" y="0"/>
                </a:lnTo>
                <a:lnTo>
                  <a:pt x="480" y="0"/>
                </a:lnTo>
              </a:path>
            </a:pathLst>
          </a:custGeom>
          <a:noFill/>
          <a:ln w="12700" cap="rnd" cmpd="sng">
            <a:solidFill>
              <a:srgbClr val="FFCC66"/>
            </a:solidFill>
            <a:prstDash val="solid"/>
            <a:round/>
            <a:headEnd type="none" w="sm" len="sm"/>
            <a:tailEnd type="stealth" w="med" len="med"/>
          </a:ln>
          <a:effectLst/>
        </p:spPr>
        <p:txBody>
          <a:bodyPr/>
          <a:lstStyle/>
          <a:p>
            <a:pPr>
              <a:defRPr/>
            </a:pPr>
            <a:endParaRPr lang="es-ES"/>
          </a:p>
        </p:txBody>
      </p:sp>
      <p:sp>
        <p:nvSpPr>
          <p:cNvPr id="1052682" name="Freeform 10"/>
          <p:cNvSpPr>
            <a:spLocks/>
          </p:cNvSpPr>
          <p:nvPr/>
        </p:nvSpPr>
        <p:spPr bwMode="auto">
          <a:xfrm>
            <a:off x="3657600" y="4495800"/>
            <a:ext cx="763588" cy="877888"/>
          </a:xfrm>
          <a:custGeom>
            <a:avLst/>
            <a:gdLst/>
            <a:ahLst/>
            <a:cxnLst>
              <a:cxn ang="0">
                <a:pos x="0" y="0"/>
              </a:cxn>
              <a:cxn ang="0">
                <a:pos x="0" y="552"/>
              </a:cxn>
              <a:cxn ang="0">
                <a:pos x="480" y="552"/>
              </a:cxn>
            </a:cxnLst>
            <a:rect l="0" t="0" r="r" b="b"/>
            <a:pathLst>
              <a:path w="481" h="553">
                <a:moveTo>
                  <a:pt x="0" y="0"/>
                </a:moveTo>
                <a:lnTo>
                  <a:pt x="0" y="552"/>
                </a:lnTo>
                <a:lnTo>
                  <a:pt x="480" y="552"/>
                </a:lnTo>
              </a:path>
            </a:pathLst>
          </a:custGeom>
          <a:noFill/>
          <a:ln w="12700" cap="rnd" cmpd="sng">
            <a:solidFill>
              <a:srgbClr val="FFCC66"/>
            </a:solidFill>
            <a:prstDash val="solid"/>
            <a:round/>
            <a:headEnd type="none" w="sm" len="sm"/>
            <a:tailEnd type="stealth" w="med" len="med"/>
          </a:ln>
          <a:effectLst/>
        </p:spPr>
        <p:txBody>
          <a:bodyPr/>
          <a:lstStyle/>
          <a:p>
            <a:pPr>
              <a:defRPr/>
            </a:pPr>
            <a:endParaRPr lang="es-ES"/>
          </a:p>
        </p:txBody>
      </p:sp>
      <p:sp>
        <p:nvSpPr>
          <p:cNvPr id="1052683" name="Freeform 11"/>
          <p:cNvSpPr>
            <a:spLocks/>
          </p:cNvSpPr>
          <p:nvPr/>
        </p:nvSpPr>
        <p:spPr bwMode="auto">
          <a:xfrm>
            <a:off x="5795963" y="4365625"/>
            <a:ext cx="915987" cy="1373188"/>
          </a:xfrm>
          <a:custGeom>
            <a:avLst/>
            <a:gdLst/>
            <a:ahLst/>
            <a:cxnLst>
              <a:cxn ang="0">
                <a:pos x="0" y="864"/>
              </a:cxn>
              <a:cxn ang="0">
                <a:pos x="288" y="864"/>
              </a:cxn>
              <a:cxn ang="0">
                <a:pos x="288" y="0"/>
              </a:cxn>
              <a:cxn ang="0">
                <a:pos x="576" y="0"/>
              </a:cxn>
            </a:cxnLst>
            <a:rect l="0" t="0" r="r" b="b"/>
            <a:pathLst>
              <a:path w="577" h="865">
                <a:moveTo>
                  <a:pt x="0" y="864"/>
                </a:moveTo>
                <a:lnTo>
                  <a:pt x="288" y="864"/>
                </a:lnTo>
                <a:lnTo>
                  <a:pt x="288" y="0"/>
                </a:lnTo>
                <a:lnTo>
                  <a:pt x="576" y="0"/>
                </a:lnTo>
              </a:path>
            </a:pathLst>
          </a:custGeom>
          <a:noFill/>
          <a:ln w="12700" cap="rnd" cmpd="sng">
            <a:solidFill>
              <a:srgbClr val="FFCC66"/>
            </a:solidFill>
            <a:prstDash val="solid"/>
            <a:round/>
            <a:headEnd type="none" w="sm" len="sm"/>
            <a:tailEnd type="stealth" w="med" len="med"/>
          </a:ln>
          <a:effectLst/>
        </p:spPr>
        <p:txBody>
          <a:bodyPr/>
          <a:lstStyle/>
          <a:p>
            <a:pPr>
              <a:defRPr/>
            </a:pPr>
            <a:endParaRPr lang="es-ES"/>
          </a:p>
        </p:txBody>
      </p:sp>
      <p:sp>
        <p:nvSpPr>
          <p:cNvPr id="1052684" name="Freeform 12"/>
          <p:cNvSpPr>
            <a:spLocks/>
          </p:cNvSpPr>
          <p:nvPr/>
        </p:nvSpPr>
        <p:spPr bwMode="auto">
          <a:xfrm>
            <a:off x="5791200" y="2781300"/>
            <a:ext cx="915988" cy="1220788"/>
          </a:xfrm>
          <a:custGeom>
            <a:avLst/>
            <a:gdLst/>
            <a:ahLst/>
            <a:cxnLst>
              <a:cxn ang="0">
                <a:pos x="0" y="0"/>
              </a:cxn>
              <a:cxn ang="0">
                <a:pos x="288" y="0"/>
              </a:cxn>
              <a:cxn ang="0">
                <a:pos x="288" y="768"/>
              </a:cxn>
              <a:cxn ang="0">
                <a:pos x="576" y="768"/>
              </a:cxn>
            </a:cxnLst>
            <a:rect l="0" t="0" r="r" b="b"/>
            <a:pathLst>
              <a:path w="577" h="769">
                <a:moveTo>
                  <a:pt x="0" y="0"/>
                </a:moveTo>
                <a:lnTo>
                  <a:pt x="288" y="0"/>
                </a:lnTo>
                <a:lnTo>
                  <a:pt x="288" y="768"/>
                </a:lnTo>
                <a:lnTo>
                  <a:pt x="576" y="768"/>
                </a:lnTo>
              </a:path>
            </a:pathLst>
          </a:custGeom>
          <a:noFill/>
          <a:ln w="12700" cap="rnd" cmpd="sng">
            <a:solidFill>
              <a:srgbClr val="FFCC66"/>
            </a:solidFill>
            <a:prstDash val="solid"/>
            <a:round/>
            <a:headEnd type="none" w="sm" len="sm"/>
            <a:tailEnd type="stealth" w="med" len="med"/>
          </a:ln>
          <a:effectLst/>
        </p:spPr>
        <p:txBody>
          <a:bodyPr/>
          <a:lstStyle/>
          <a:p>
            <a:pPr>
              <a:defRPr/>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2676"/>
                                        </p:tgtEl>
                                        <p:attrNameLst>
                                          <p:attrName>style.visibility</p:attrName>
                                        </p:attrNameLst>
                                      </p:cBhvr>
                                      <p:to>
                                        <p:strVal val="visible"/>
                                      </p:to>
                                    </p:set>
                                    <p:animEffect transition="in" filter="blinds(horizontal)">
                                      <p:cBhvr>
                                        <p:cTn id="7" dur="500"/>
                                        <p:tgtEl>
                                          <p:spTgt spid="10526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52675"/>
                                        </p:tgtEl>
                                        <p:attrNameLst>
                                          <p:attrName>style.visibility</p:attrName>
                                        </p:attrNameLst>
                                      </p:cBhvr>
                                      <p:to>
                                        <p:strVal val="visible"/>
                                      </p:to>
                                    </p:set>
                                    <p:animEffect transition="in" filter="blinds(horizontal)">
                                      <p:cBhvr>
                                        <p:cTn id="12" dur="500"/>
                                        <p:tgtEl>
                                          <p:spTgt spid="1052675"/>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052678"/>
                                        </p:tgtEl>
                                        <p:attrNameLst>
                                          <p:attrName>style.visibility</p:attrName>
                                        </p:attrNameLst>
                                      </p:cBhvr>
                                      <p:to>
                                        <p:strVal val="visible"/>
                                      </p:to>
                                    </p:set>
                                    <p:animEffect transition="in" filter="blinds(horizontal)">
                                      <p:cBhvr>
                                        <p:cTn id="16" dur="500"/>
                                        <p:tgtEl>
                                          <p:spTgt spid="105267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52681"/>
                                        </p:tgtEl>
                                        <p:attrNameLst>
                                          <p:attrName>style.visibility</p:attrName>
                                        </p:attrNameLst>
                                      </p:cBhvr>
                                      <p:to>
                                        <p:strVal val="visible"/>
                                      </p:to>
                                    </p:set>
                                    <p:animEffect transition="in" filter="blinds(horizontal)">
                                      <p:cBhvr>
                                        <p:cTn id="21" dur="500"/>
                                        <p:tgtEl>
                                          <p:spTgt spid="1052681"/>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052682"/>
                                        </p:tgtEl>
                                        <p:attrNameLst>
                                          <p:attrName>style.visibility</p:attrName>
                                        </p:attrNameLst>
                                      </p:cBhvr>
                                      <p:to>
                                        <p:strVal val="visible"/>
                                      </p:to>
                                    </p:set>
                                    <p:animEffect transition="in" filter="blinds(horizontal)">
                                      <p:cBhvr>
                                        <p:cTn id="25" dur="500"/>
                                        <p:tgtEl>
                                          <p:spTgt spid="105268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52679"/>
                                        </p:tgtEl>
                                        <p:attrNameLst>
                                          <p:attrName>style.visibility</p:attrName>
                                        </p:attrNameLst>
                                      </p:cBhvr>
                                      <p:to>
                                        <p:strVal val="visible"/>
                                      </p:to>
                                    </p:set>
                                    <p:animEffect transition="in" filter="blinds(horizontal)">
                                      <p:cBhvr>
                                        <p:cTn id="30" dur="500"/>
                                        <p:tgtEl>
                                          <p:spTgt spid="105267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52680"/>
                                        </p:tgtEl>
                                        <p:attrNameLst>
                                          <p:attrName>style.visibility</p:attrName>
                                        </p:attrNameLst>
                                      </p:cBhvr>
                                      <p:to>
                                        <p:strVal val="visible"/>
                                      </p:to>
                                    </p:set>
                                    <p:animEffect transition="in" filter="blinds(horizontal)">
                                      <p:cBhvr>
                                        <p:cTn id="35" dur="500"/>
                                        <p:tgtEl>
                                          <p:spTgt spid="105268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52683"/>
                                        </p:tgtEl>
                                        <p:attrNameLst>
                                          <p:attrName>style.visibility</p:attrName>
                                        </p:attrNameLst>
                                      </p:cBhvr>
                                      <p:to>
                                        <p:strVal val="visible"/>
                                      </p:to>
                                    </p:set>
                                    <p:animEffect transition="in" filter="blinds(horizontal)">
                                      <p:cBhvr>
                                        <p:cTn id="40" dur="500"/>
                                        <p:tgtEl>
                                          <p:spTgt spid="1052683"/>
                                        </p:tgtEl>
                                      </p:cBhvr>
                                    </p:animEffect>
                                  </p:childTnLst>
                                </p:cTn>
                              </p:par>
                            </p:childTnLst>
                          </p:cTn>
                        </p:par>
                        <p:par>
                          <p:cTn id="41" fill="hold">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1052684"/>
                                        </p:tgtEl>
                                        <p:attrNameLst>
                                          <p:attrName>style.visibility</p:attrName>
                                        </p:attrNameLst>
                                      </p:cBhvr>
                                      <p:to>
                                        <p:strVal val="visible"/>
                                      </p:to>
                                    </p:set>
                                    <p:animEffect transition="in" filter="blinds(horizontal)">
                                      <p:cBhvr>
                                        <p:cTn id="44" dur="500"/>
                                        <p:tgtEl>
                                          <p:spTgt spid="1052684"/>
                                        </p:tgtEl>
                                      </p:cBhvr>
                                    </p:animEffect>
                                  </p:childTnLst>
                                </p:cTn>
                              </p:par>
                            </p:childTnLst>
                          </p:cTn>
                        </p:par>
                        <p:par>
                          <p:cTn id="45" fill="hold">
                            <p:stCondLst>
                              <p:cond delay="1000"/>
                            </p:stCondLst>
                            <p:childTnLst>
                              <p:par>
                                <p:cTn id="46" presetID="3" presetClass="entr" presetSubtype="10" fill="hold" grpId="0" nodeType="afterEffect">
                                  <p:stCondLst>
                                    <p:cond delay="0"/>
                                  </p:stCondLst>
                                  <p:childTnLst>
                                    <p:set>
                                      <p:cBhvr>
                                        <p:cTn id="47" dur="1" fill="hold">
                                          <p:stCondLst>
                                            <p:cond delay="0"/>
                                          </p:stCondLst>
                                        </p:cTn>
                                        <p:tgtEl>
                                          <p:spTgt spid="1052677"/>
                                        </p:tgtEl>
                                        <p:attrNameLst>
                                          <p:attrName>style.visibility</p:attrName>
                                        </p:attrNameLst>
                                      </p:cBhvr>
                                      <p:to>
                                        <p:strVal val="visible"/>
                                      </p:to>
                                    </p:set>
                                    <p:animEffect transition="in" filter="blinds(horizontal)">
                                      <p:cBhvr>
                                        <p:cTn id="48" dur="500"/>
                                        <p:tgtEl>
                                          <p:spTgt spid="1052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2676" grpId="0" animBg="1" autoUpdateAnimBg="0"/>
      <p:bldP spid="1052677" grpId="0" animBg="1" autoUpdateAnimBg="0"/>
      <p:bldP spid="1052678" grpId="0" animBg="1" autoUpdateAnimBg="0"/>
      <p:bldP spid="1052679" grpId="0" animBg="1" autoUpdateAnimBg="0"/>
      <p:bldP spid="1052680" grpId="0" animBg="1" autoUpdateAnimBg="0"/>
      <p:bldP spid="1052681" grpId="0" animBg="1"/>
      <p:bldP spid="1052682" grpId="0" animBg="1"/>
      <p:bldP spid="1052683" grpId="0" animBg="1"/>
      <p:bldP spid="105268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s-MX" sz="4800" smtClean="0"/>
              <a:t>Transmisión de la Cultura</a:t>
            </a:r>
            <a:endParaRPr lang="es-ES" sz="4800" smtClean="0"/>
          </a:p>
        </p:txBody>
      </p:sp>
      <p:sp>
        <p:nvSpPr>
          <p:cNvPr id="949251" name="Rectangle 3"/>
          <p:cNvSpPr>
            <a:spLocks noGrp="1" noChangeArrowheads="1"/>
          </p:cNvSpPr>
          <p:nvPr>
            <p:ph type="body" idx="1"/>
          </p:nvPr>
        </p:nvSpPr>
        <p:spPr>
          <a:xfrm>
            <a:off x="1447800" y="1066800"/>
            <a:ext cx="7391400" cy="5638800"/>
          </a:xfrm>
        </p:spPr>
        <p:txBody>
          <a:bodyPr/>
          <a:lstStyle/>
          <a:p>
            <a:pPr eaLnBrk="1" hangingPunct="1">
              <a:defRPr/>
            </a:pPr>
            <a:r>
              <a:rPr lang="es-MX" smtClean="0"/>
              <a:t>Inducción</a:t>
            </a:r>
          </a:p>
          <a:p>
            <a:pPr eaLnBrk="1" hangingPunct="1">
              <a:defRPr/>
            </a:pPr>
            <a:r>
              <a:rPr lang="es-MX" b="1" u="sng" smtClean="0"/>
              <a:t>Proceso de Socialización</a:t>
            </a:r>
          </a:p>
          <a:p>
            <a:pPr eaLnBrk="1" hangingPunct="1">
              <a:defRPr/>
            </a:pPr>
            <a:r>
              <a:rPr lang="es-MX" smtClean="0"/>
              <a:t>Entrenamiento</a:t>
            </a:r>
          </a:p>
          <a:p>
            <a:pPr eaLnBrk="1" hangingPunct="1">
              <a:defRPr/>
            </a:pPr>
            <a:r>
              <a:rPr lang="es-MX" smtClean="0"/>
              <a:t>Reglamento</a:t>
            </a:r>
          </a:p>
          <a:p>
            <a:pPr eaLnBrk="1" hangingPunct="1">
              <a:defRPr/>
            </a:pPr>
            <a:r>
              <a:rPr lang="es-MX" smtClean="0"/>
              <a:t>Historias Informales</a:t>
            </a:r>
          </a:p>
          <a:p>
            <a:pPr eaLnBrk="1" hangingPunct="1">
              <a:defRPr/>
            </a:pPr>
            <a:r>
              <a:rPr lang="es-ES_tradnl" smtClean="0"/>
              <a:t>Evaluación del Desempeño</a:t>
            </a:r>
          </a:p>
          <a:p>
            <a:pPr eaLnBrk="1" hangingPunct="1">
              <a:defRPr/>
            </a:pPr>
            <a:r>
              <a:rPr lang="es-ES_tradnl" smtClean="0"/>
              <a:t>Remuneración Estratégica</a:t>
            </a:r>
            <a:endParaRPr lang="es-E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s-MX" smtClean="0"/>
              <a:t>Elementos de la Cultura</a:t>
            </a:r>
            <a:endParaRPr lang="es-ES" smtClean="0"/>
          </a:p>
        </p:txBody>
      </p:sp>
      <p:sp>
        <p:nvSpPr>
          <p:cNvPr id="950275" name="Rectangle 3"/>
          <p:cNvSpPr>
            <a:spLocks noGrp="1" noChangeArrowheads="1"/>
          </p:cNvSpPr>
          <p:nvPr>
            <p:ph type="body" idx="1"/>
          </p:nvPr>
        </p:nvSpPr>
        <p:spPr>
          <a:xfrm>
            <a:off x="1371600" y="1600200"/>
            <a:ext cx="7086600" cy="4876800"/>
          </a:xfrm>
        </p:spPr>
        <p:txBody>
          <a:bodyPr/>
          <a:lstStyle/>
          <a:p>
            <a:pPr eaLnBrk="1" hangingPunct="1">
              <a:defRPr/>
            </a:pPr>
            <a:r>
              <a:rPr lang="es-MX" sz="3600" smtClean="0"/>
              <a:t>Valores</a:t>
            </a:r>
          </a:p>
          <a:p>
            <a:pPr eaLnBrk="1" hangingPunct="1">
              <a:defRPr/>
            </a:pPr>
            <a:r>
              <a:rPr lang="es-MX" sz="3600" smtClean="0"/>
              <a:t>Premisas </a:t>
            </a:r>
            <a:r>
              <a:rPr lang="es-MX" smtClean="0"/>
              <a:t>(valores-&gt; inconscientes)</a:t>
            </a:r>
          </a:p>
          <a:p>
            <a:pPr eaLnBrk="1" hangingPunct="1">
              <a:defRPr/>
            </a:pPr>
            <a:r>
              <a:rPr lang="es-MX" sz="3600" smtClean="0"/>
              <a:t>Rituales y Ceremonias</a:t>
            </a:r>
          </a:p>
          <a:p>
            <a:pPr eaLnBrk="1" hangingPunct="1">
              <a:defRPr/>
            </a:pPr>
            <a:r>
              <a:rPr lang="es-MX" sz="3600" smtClean="0"/>
              <a:t>Historias y Mitos </a:t>
            </a:r>
          </a:p>
          <a:p>
            <a:pPr eaLnBrk="1" hangingPunct="1">
              <a:defRPr/>
            </a:pPr>
            <a:r>
              <a:rPr lang="es-MX" sz="3600" smtClean="0"/>
              <a:t>Héroes</a:t>
            </a:r>
          </a:p>
          <a:p>
            <a:pPr eaLnBrk="1" hangingPunct="1">
              <a:defRPr/>
            </a:pPr>
            <a:r>
              <a:rPr lang="es-MX" sz="3600" smtClean="0"/>
              <a:t>Normas</a:t>
            </a:r>
          </a:p>
          <a:p>
            <a:pPr eaLnBrk="1" hangingPunct="1">
              <a:defRPr/>
            </a:pPr>
            <a:r>
              <a:rPr lang="es-MX" sz="3600" smtClean="0"/>
              <a:t>Comunicación</a:t>
            </a:r>
          </a:p>
          <a:p>
            <a:pPr eaLnBrk="1" hangingPunct="1">
              <a:defRPr/>
            </a:pPr>
            <a:endParaRPr lang="es-ES" sz="36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7" name="Text Box 2051" descr="30%"/>
          <p:cNvSpPr txBox="1">
            <a:spLocks noChangeArrowheads="1"/>
          </p:cNvSpPr>
          <p:nvPr/>
        </p:nvSpPr>
        <p:spPr bwMode="auto">
          <a:xfrm>
            <a:off x="2916238" y="5589588"/>
            <a:ext cx="4878387" cy="349250"/>
          </a:xfrm>
          <a:prstGeom prst="rect">
            <a:avLst/>
          </a:prstGeom>
          <a:noFill/>
          <a:ln w="12700">
            <a:solidFill>
              <a:schemeClr val="tx1"/>
            </a:solidFill>
            <a:miter lim="800000"/>
            <a:headEnd/>
            <a:tailEnd/>
          </a:ln>
          <a:effectLst>
            <a:outerShdw dist="107763" dir="18900000" algn="ctr" rotWithShape="0">
              <a:srgbClr val="969696">
                <a:alpha val="50000"/>
              </a:srgbClr>
            </a:outerShdw>
          </a:effectLst>
        </p:spPr>
        <p:txBody>
          <a:bodyPr>
            <a:spAutoFit/>
          </a:bodyPr>
          <a:lstStyle/>
          <a:p>
            <a:pPr eaLnBrk="0" hangingPunct="0">
              <a:spcBef>
                <a:spcPct val="50000"/>
              </a:spcBef>
              <a:buClrTx/>
              <a:buSzTx/>
              <a:buFontTx/>
              <a:buNone/>
              <a:defRPr/>
            </a:pPr>
            <a:r>
              <a:rPr lang="es-ES_tradnl" sz="1600" b="1">
                <a:effectLst>
                  <a:outerShdw blurRad="38100" dist="38100" dir="2700000" algn="tl">
                    <a:srgbClr val="000000"/>
                  </a:outerShdw>
                </a:effectLst>
              </a:rPr>
              <a:t>Foco de Atención</a:t>
            </a:r>
            <a:endParaRPr lang="es-ES_tradnl" sz="1600">
              <a:effectLst>
                <a:outerShdw blurRad="38100" dist="38100" dir="2700000" algn="tl">
                  <a:srgbClr val="000000"/>
                </a:outerShdw>
              </a:effectLst>
            </a:endParaRPr>
          </a:p>
        </p:txBody>
      </p:sp>
      <p:sp>
        <p:nvSpPr>
          <p:cNvPr id="49155" name="Rectangle 2052" descr="Diagonal hacia arriba oscura"/>
          <p:cNvSpPr>
            <a:spLocks noChangeArrowheads="1"/>
          </p:cNvSpPr>
          <p:nvPr/>
        </p:nvSpPr>
        <p:spPr bwMode="auto">
          <a:xfrm>
            <a:off x="2916238" y="908050"/>
            <a:ext cx="2414587" cy="2112963"/>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1400" b="1">
                <a:effectLst/>
              </a:rPr>
              <a:t>CULTURA DE CLAN</a:t>
            </a:r>
          </a:p>
          <a:p>
            <a:pPr>
              <a:spcBef>
                <a:spcPct val="0"/>
              </a:spcBef>
              <a:buClrTx/>
              <a:buSzTx/>
              <a:buFontTx/>
              <a:buNone/>
            </a:pPr>
            <a:r>
              <a:rPr lang="es-MX" sz="1400">
                <a:effectLst/>
              </a:rPr>
              <a:t>Valora la tradición,</a:t>
            </a:r>
          </a:p>
          <a:p>
            <a:pPr>
              <a:spcBef>
                <a:spcPct val="0"/>
              </a:spcBef>
              <a:buClrTx/>
              <a:buSzTx/>
              <a:buFontTx/>
              <a:buNone/>
            </a:pPr>
            <a:r>
              <a:rPr lang="es-MX" sz="1400">
                <a:effectLst/>
              </a:rPr>
              <a:t>lealtad, trabajo en equipo,</a:t>
            </a:r>
          </a:p>
          <a:p>
            <a:pPr>
              <a:spcBef>
                <a:spcPct val="0"/>
              </a:spcBef>
              <a:buClrTx/>
              <a:buSzTx/>
              <a:buFontTx/>
              <a:buNone/>
            </a:pPr>
            <a:r>
              <a:rPr lang="es-MX" sz="1400">
                <a:effectLst/>
              </a:rPr>
              <a:t>compromiso personal.</a:t>
            </a:r>
          </a:p>
          <a:p>
            <a:pPr>
              <a:spcBef>
                <a:spcPct val="0"/>
              </a:spcBef>
              <a:buClrTx/>
              <a:buSzTx/>
              <a:buFontTx/>
              <a:buNone/>
            </a:pPr>
            <a:r>
              <a:rPr lang="es-MX" sz="1400">
                <a:effectLst/>
              </a:rPr>
              <a:t>Alta socialización</a:t>
            </a:r>
          </a:p>
          <a:p>
            <a:pPr>
              <a:spcBef>
                <a:spcPct val="0"/>
              </a:spcBef>
              <a:buClrTx/>
              <a:buSzTx/>
              <a:buFontTx/>
              <a:buNone/>
            </a:pPr>
            <a:r>
              <a:rPr lang="es-MX" sz="1400">
                <a:effectLst/>
              </a:rPr>
              <a:t>Orgullo por pertenencia</a:t>
            </a:r>
            <a:endParaRPr lang="es-ES" sz="1400">
              <a:effectLst/>
            </a:endParaRPr>
          </a:p>
        </p:txBody>
      </p:sp>
      <p:sp>
        <p:nvSpPr>
          <p:cNvPr id="49156" name="Rectangle 2053" descr="Diagonal hacia arriba oscura"/>
          <p:cNvSpPr>
            <a:spLocks noChangeArrowheads="1"/>
          </p:cNvSpPr>
          <p:nvPr/>
        </p:nvSpPr>
        <p:spPr bwMode="auto">
          <a:xfrm>
            <a:off x="5364163" y="3068638"/>
            <a:ext cx="2414587" cy="2112962"/>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1400" b="1">
                <a:effectLst/>
              </a:rPr>
              <a:t>CULTURA DE MERCADO</a:t>
            </a:r>
          </a:p>
          <a:p>
            <a:pPr>
              <a:spcBef>
                <a:spcPct val="0"/>
              </a:spcBef>
              <a:buClrTx/>
              <a:buSzTx/>
              <a:buFontTx/>
              <a:buNone/>
            </a:pPr>
            <a:r>
              <a:rPr lang="es-MX" sz="1400">
                <a:effectLst/>
              </a:rPr>
              <a:t>Competitivas y orientadas</a:t>
            </a:r>
          </a:p>
          <a:p>
            <a:pPr>
              <a:spcBef>
                <a:spcPct val="0"/>
              </a:spcBef>
              <a:buClrTx/>
              <a:buSzTx/>
              <a:buFontTx/>
              <a:buNone/>
            </a:pPr>
            <a:r>
              <a:rPr lang="es-MX" sz="1400">
                <a:effectLst/>
              </a:rPr>
              <a:t>a resultados.</a:t>
            </a:r>
          </a:p>
          <a:p>
            <a:pPr>
              <a:spcBef>
                <a:spcPct val="0"/>
              </a:spcBef>
              <a:buClrTx/>
              <a:buSzTx/>
              <a:buFontTx/>
              <a:buNone/>
            </a:pPr>
            <a:r>
              <a:rPr lang="es-MX" sz="1400">
                <a:effectLst/>
              </a:rPr>
              <a:t>Valoran la penetración en el </a:t>
            </a:r>
          </a:p>
          <a:p>
            <a:pPr>
              <a:spcBef>
                <a:spcPct val="0"/>
              </a:spcBef>
              <a:buClrTx/>
              <a:buSzTx/>
              <a:buFontTx/>
              <a:buNone/>
            </a:pPr>
            <a:r>
              <a:rPr lang="es-MX" sz="1400">
                <a:effectLst/>
              </a:rPr>
              <a:t>Mercado y el logro de </a:t>
            </a:r>
          </a:p>
          <a:p>
            <a:pPr>
              <a:spcBef>
                <a:spcPct val="0"/>
              </a:spcBef>
              <a:buClrTx/>
              <a:buSzTx/>
              <a:buFontTx/>
              <a:buNone/>
            </a:pPr>
            <a:r>
              <a:rPr lang="es-MX" sz="1400">
                <a:effectLst/>
              </a:rPr>
              <a:t>objetivos.</a:t>
            </a:r>
          </a:p>
          <a:p>
            <a:pPr>
              <a:spcBef>
                <a:spcPct val="0"/>
              </a:spcBef>
              <a:buClrTx/>
              <a:buSzTx/>
              <a:buFontTx/>
              <a:buNone/>
            </a:pPr>
            <a:r>
              <a:rPr lang="es-MX" sz="1400">
                <a:effectLst/>
              </a:rPr>
              <a:t>Relaciones contractuales y</a:t>
            </a:r>
          </a:p>
          <a:p>
            <a:pPr>
              <a:spcBef>
                <a:spcPct val="0"/>
              </a:spcBef>
              <a:buClrTx/>
              <a:buSzTx/>
              <a:buFontTx/>
              <a:buNone/>
            </a:pPr>
            <a:r>
              <a:rPr lang="es-MX" sz="1400">
                <a:effectLst/>
              </a:rPr>
              <a:t> evaluación del desempeño</a:t>
            </a:r>
          </a:p>
          <a:p>
            <a:pPr>
              <a:spcBef>
                <a:spcPct val="0"/>
              </a:spcBef>
              <a:buClrTx/>
              <a:buSzTx/>
              <a:buFontTx/>
              <a:buNone/>
            </a:pPr>
            <a:endParaRPr lang="es-ES" sz="1400">
              <a:effectLst/>
            </a:endParaRPr>
          </a:p>
        </p:txBody>
      </p:sp>
      <p:sp>
        <p:nvSpPr>
          <p:cNvPr id="49157" name="Rectangle 2054" descr="Diagonal hacia abajo oscura"/>
          <p:cNvSpPr>
            <a:spLocks noChangeArrowheads="1"/>
          </p:cNvSpPr>
          <p:nvPr/>
        </p:nvSpPr>
        <p:spPr bwMode="auto">
          <a:xfrm>
            <a:off x="2916238" y="3068638"/>
            <a:ext cx="2414587" cy="2112962"/>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1400" b="1">
                <a:effectLst/>
              </a:rPr>
              <a:t>CULTURA BUROCRÁTICA</a:t>
            </a:r>
          </a:p>
          <a:p>
            <a:pPr>
              <a:spcBef>
                <a:spcPct val="0"/>
              </a:spcBef>
              <a:buClrTx/>
              <a:buSzTx/>
              <a:buFontTx/>
              <a:buNone/>
            </a:pPr>
            <a:r>
              <a:rPr lang="es-MX" sz="1400">
                <a:effectLst/>
              </a:rPr>
              <a:t>Predecible, eficiente y </a:t>
            </a:r>
          </a:p>
          <a:p>
            <a:pPr>
              <a:spcBef>
                <a:spcPct val="0"/>
              </a:spcBef>
              <a:buClrTx/>
              <a:buSzTx/>
              <a:buFontTx/>
              <a:buNone/>
            </a:pPr>
            <a:r>
              <a:rPr lang="es-MX" sz="1400">
                <a:effectLst/>
              </a:rPr>
              <a:t>estable</a:t>
            </a:r>
          </a:p>
          <a:p>
            <a:pPr>
              <a:spcBef>
                <a:spcPct val="0"/>
              </a:spcBef>
              <a:buClrTx/>
              <a:buSzTx/>
              <a:buFontTx/>
              <a:buNone/>
            </a:pPr>
            <a:r>
              <a:rPr lang="es-MX" sz="1400">
                <a:effectLst/>
              </a:rPr>
              <a:t>Valora la formalización,</a:t>
            </a:r>
          </a:p>
          <a:p>
            <a:pPr>
              <a:spcBef>
                <a:spcPct val="0"/>
              </a:spcBef>
              <a:buClrTx/>
              <a:buSzTx/>
              <a:buFontTx/>
              <a:buNone/>
            </a:pPr>
            <a:r>
              <a:rPr lang="es-MX" sz="1400">
                <a:effectLst/>
              </a:rPr>
              <a:t> las reglas, los procedi-</a:t>
            </a:r>
          </a:p>
          <a:p>
            <a:pPr>
              <a:spcBef>
                <a:spcPct val="0"/>
              </a:spcBef>
              <a:buClrTx/>
              <a:buSzTx/>
              <a:buFontTx/>
              <a:buNone/>
            </a:pPr>
            <a:r>
              <a:rPr lang="es-MX" sz="1400">
                <a:effectLst/>
              </a:rPr>
              <a:t>mientos standard y la </a:t>
            </a:r>
          </a:p>
          <a:p>
            <a:pPr>
              <a:spcBef>
                <a:spcPct val="0"/>
              </a:spcBef>
              <a:buClrTx/>
              <a:buSzTx/>
              <a:buFontTx/>
              <a:buNone/>
            </a:pPr>
            <a:r>
              <a:rPr lang="es-MX" sz="1400">
                <a:effectLst/>
              </a:rPr>
              <a:t>coordinación.</a:t>
            </a:r>
            <a:endParaRPr lang="es-ES" sz="1400">
              <a:effectLst/>
            </a:endParaRPr>
          </a:p>
        </p:txBody>
      </p:sp>
      <p:sp>
        <p:nvSpPr>
          <p:cNvPr id="49158" name="Rectangle 2055" descr="Diagonal hacia abajo oscura"/>
          <p:cNvSpPr>
            <a:spLocks noChangeArrowheads="1"/>
          </p:cNvSpPr>
          <p:nvPr/>
        </p:nvSpPr>
        <p:spPr bwMode="auto">
          <a:xfrm>
            <a:off x="5364163" y="908050"/>
            <a:ext cx="2414587" cy="2112963"/>
          </a:xfrm>
          <a:prstGeom prst="rect">
            <a:avLst/>
          </a:prstGeom>
          <a:noFill/>
          <a:ln w="12700">
            <a:solidFill>
              <a:schemeClr val="tx1"/>
            </a:solidFill>
            <a:miter lim="800000"/>
            <a:headEnd/>
            <a:tailEnd/>
          </a:ln>
        </p:spPr>
        <p:txBody>
          <a:bodyPr wrap="none" anchor="ctr"/>
          <a:lstStyle/>
          <a:p>
            <a:pPr>
              <a:spcBef>
                <a:spcPct val="0"/>
              </a:spcBef>
              <a:buClrTx/>
              <a:buSzTx/>
              <a:buFontTx/>
              <a:buNone/>
            </a:pPr>
            <a:r>
              <a:rPr lang="es-MX" sz="1400" b="1">
                <a:effectLst/>
              </a:rPr>
              <a:t>CULTURA EMPENDEDORA</a:t>
            </a:r>
          </a:p>
          <a:p>
            <a:pPr>
              <a:spcBef>
                <a:spcPct val="0"/>
              </a:spcBef>
              <a:buClrTx/>
              <a:buSzTx/>
              <a:buFontTx/>
              <a:buNone/>
            </a:pPr>
            <a:r>
              <a:rPr lang="es-MX" sz="1400">
                <a:effectLst/>
              </a:rPr>
              <a:t>Dinamismo, competitivi-</a:t>
            </a:r>
          </a:p>
          <a:p>
            <a:pPr>
              <a:spcBef>
                <a:spcPct val="0"/>
              </a:spcBef>
              <a:buClrTx/>
              <a:buSzTx/>
              <a:buFontTx/>
              <a:buNone/>
            </a:pPr>
            <a:r>
              <a:rPr lang="es-MX" sz="1400">
                <a:effectLst/>
              </a:rPr>
              <a:t>dad y aceptación del</a:t>
            </a:r>
          </a:p>
          <a:p>
            <a:pPr>
              <a:spcBef>
                <a:spcPct val="0"/>
              </a:spcBef>
              <a:buClrTx/>
              <a:buSzTx/>
              <a:buFontTx/>
              <a:buNone/>
            </a:pPr>
            <a:r>
              <a:rPr lang="es-MX" sz="1400">
                <a:effectLst/>
              </a:rPr>
              <a:t>riesgo</a:t>
            </a:r>
          </a:p>
          <a:p>
            <a:pPr>
              <a:spcBef>
                <a:spcPct val="0"/>
              </a:spcBef>
              <a:buClrTx/>
              <a:buSzTx/>
              <a:buFontTx/>
              <a:buNone/>
            </a:pPr>
            <a:r>
              <a:rPr lang="es-ES" sz="1400">
                <a:effectLst/>
              </a:rPr>
              <a:t>Valoran el compromiso, </a:t>
            </a:r>
          </a:p>
          <a:p>
            <a:pPr>
              <a:spcBef>
                <a:spcPct val="0"/>
              </a:spcBef>
              <a:buClrTx/>
              <a:buSzTx/>
              <a:buFontTx/>
              <a:buNone/>
            </a:pPr>
            <a:r>
              <a:rPr lang="es-ES" sz="1400">
                <a:effectLst/>
              </a:rPr>
              <a:t>la experimentación, la</a:t>
            </a:r>
          </a:p>
          <a:p>
            <a:pPr>
              <a:spcBef>
                <a:spcPct val="0"/>
              </a:spcBef>
              <a:buClrTx/>
              <a:buSzTx/>
              <a:buFontTx/>
              <a:buNone/>
            </a:pPr>
            <a:r>
              <a:rPr lang="es-ES" sz="1400">
                <a:effectLst/>
              </a:rPr>
              <a:t>innovación y </a:t>
            </a:r>
          </a:p>
          <a:p>
            <a:pPr>
              <a:spcBef>
                <a:spcPct val="0"/>
              </a:spcBef>
              <a:buClrTx/>
              <a:buSzTx/>
              <a:buFontTx/>
              <a:buNone/>
            </a:pPr>
            <a:r>
              <a:rPr lang="es-ES" sz="1400">
                <a:effectLst/>
              </a:rPr>
              <a:t>estar a la vanguardia</a:t>
            </a:r>
          </a:p>
        </p:txBody>
      </p:sp>
      <p:sp>
        <p:nvSpPr>
          <p:cNvPr id="49159" name="Text Box 2056"/>
          <p:cNvSpPr txBox="1">
            <a:spLocks noChangeArrowheads="1"/>
          </p:cNvSpPr>
          <p:nvPr/>
        </p:nvSpPr>
        <p:spPr bwMode="auto">
          <a:xfrm>
            <a:off x="6732588" y="5157788"/>
            <a:ext cx="1008062"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Externo</a:t>
            </a:r>
          </a:p>
        </p:txBody>
      </p:sp>
      <p:sp>
        <p:nvSpPr>
          <p:cNvPr id="49160" name="Text Box 2057"/>
          <p:cNvSpPr txBox="1">
            <a:spLocks noChangeArrowheads="1"/>
          </p:cNvSpPr>
          <p:nvPr/>
        </p:nvSpPr>
        <p:spPr bwMode="auto">
          <a:xfrm>
            <a:off x="1908175" y="981075"/>
            <a:ext cx="942975"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Flexible</a:t>
            </a:r>
          </a:p>
        </p:txBody>
      </p:sp>
      <p:sp>
        <p:nvSpPr>
          <p:cNvPr id="49161" name="Text Box 2058"/>
          <p:cNvSpPr txBox="1">
            <a:spLocks noChangeArrowheads="1"/>
          </p:cNvSpPr>
          <p:nvPr/>
        </p:nvSpPr>
        <p:spPr bwMode="auto">
          <a:xfrm>
            <a:off x="2051050" y="4797425"/>
            <a:ext cx="865188"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Estable</a:t>
            </a:r>
          </a:p>
        </p:txBody>
      </p:sp>
      <p:sp>
        <p:nvSpPr>
          <p:cNvPr id="49162" name="Text Box 2059"/>
          <p:cNvSpPr txBox="1">
            <a:spLocks noChangeArrowheads="1"/>
          </p:cNvSpPr>
          <p:nvPr/>
        </p:nvSpPr>
        <p:spPr bwMode="auto">
          <a:xfrm>
            <a:off x="2987675" y="5157788"/>
            <a:ext cx="990600" cy="317500"/>
          </a:xfrm>
          <a:prstGeom prst="rect">
            <a:avLst/>
          </a:prstGeom>
          <a:noFill/>
          <a:ln w="12700">
            <a:solidFill>
              <a:schemeClr val="tx1"/>
            </a:solidFill>
            <a:miter lim="800000"/>
            <a:headEnd/>
            <a:tailEnd/>
          </a:ln>
        </p:spPr>
        <p:txBody>
          <a:bodyPr>
            <a:spAutoFit/>
          </a:bodyPr>
          <a:lstStyle/>
          <a:p>
            <a:pPr eaLnBrk="0" hangingPunct="0">
              <a:spcBef>
                <a:spcPct val="50000"/>
              </a:spcBef>
              <a:buClrTx/>
              <a:buSzTx/>
              <a:buFontTx/>
              <a:buNone/>
            </a:pPr>
            <a:r>
              <a:rPr lang="es-ES_tradnl" sz="1400" b="1">
                <a:effectLst/>
              </a:rPr>
              <a:t>Interno</a:t>
            </a:r>
          </a:p>
        </p:txBody>
      </p:sp>
      <p:sp>
        <p:nvSpPr>
          <p:cNvPr id="937996" name="Rectangle 2060" descr="Vertical estrecha"/>
          <p:cNvSpPr>
            <a:spLocks noChangeArrowheads="1"/>
          </p:cNvSpPr>
          <p:nvPr/>
        </p:nvSpPr>
        <p:spPr bwMode="auto">
          <a:xfrm>
            <a:off x="4067175" y="265113"/>
            <a:ext cx="2214563" cy="409575"/>
          </a:xfrm>
          <a:prstGeom prst="rect">
            <a:avLst/>
          </a:prstGeom>
          <a:noFill/>
          <a:ln w="12700">
            <a:solidFill>
              <a:schemeClr val="tx1"/>
            </a:solidFill>
            <a:miter lim="800000"/>
            <a:headEnd/>
            <a:tailEnd/>
          </a:ln>
          <a:effectLst>
            <a:outerShdw dist="107763" dir="18900000" algn="ctr" rotWithShape="0">
              <a:srgbClr val="B2B2B2">
                <a:alpha val="50000"/>
              </a:srgbClr>
            </a:outerShdw>
          </a:effectLst>
        </p:spPr>
        <p:txBody>
          <a:bodyPr wrap="none">
            <a:spAutoFit/>
          </a:bodyPr>
          <a:lstStyle/>
          <a:p>
            <a:pPr algn="l">
              <a:spcBef>
                <a:spcPct val="0"/>
              </a:spcBef>
              <a:buClrTx/>
              <a:buSzTx/>
              <a:buFontTx/>
              <a:buNone/>
              <a:defRPr/>
            </a:pPr>
            <a:r>
              <a:rPr lang="es-ES_tradnl" sz="2000" b="1">
                <a:effectLst/>
              </a:rPr>
              <a:t>UNA TIPOLOGIA</a:t>
            </a:r>
            <a:endParaRPr lang="es-ES" sz="2000" b="1">
              <a:effectLst/>
            </a:endParaRPr>
          </a:p>
        </p:txBody>
      </p:sp>
      <p:sp>
        <p:nvSpPr>
          <p:cNvPr id="937986" name="Text Box 2050" descr="30%"/>
          <p:cNvSpPr txBox="1">
            <a:spLocks noChangeArrowheads="1"/>
          </p:cNvSpPr>
          <p:nvPr/>
        </p:nvSpPr>
        <p:spPr bwMode="auto">
          <a:xfrm rot="16200000">
            <a:off x="-725488" y="2882901"/>
            <a:ext cx="4302125" cy="349250"/>
          </a:xfrm>
          <a:prstGeom prst="rect">
            <a:avLst/>
          </a:prstGeom>
          <a:noFill/>
          <a:ln w="12700">
            <a:solidFill>
              <a:schemeClr val="tx1"/>
            </a:solidFill>
            <a:miter lim="800000"/>
            <a:headEnd/>
            <a:tailEnd/>
          </a:ln>
          <a:effectLst>
            <a:outerShdw dist="107763" dir="18900000" algn="ctr" rotWithShape="0">
              <a:srgbClr val="969696">
                <a:alpha val="50000"/>
              </a:srgbClr>
            </a:outerShdw>
          </a:effectLst>
        </p:spPr>
        <p:txBody>
          <a:bodyPr>
            <a:spAutoFit/>
          </a:bodyPr>
          <a:lstStyle/>
          <a:p>
            <a:pPr eaLnBrk="0" hangingPunct="0">
              <a:spcBef>
                <a:spcPct val="50000"/>
              </a:spcBef>
              <a:buClrTx/>
              <a:buSzTx/>
              <a:buFontTx/>
              <a:buNone/>
              <a:defRPr/>
            </a:pPr>
            <a:r>
              <a:rPr lang="es-ES_tradnl" sz="1600" b="1">
                <a:effectLst>
                  <a:outerShdw blurRad="38100" dist="38100" dir="2700000" algn="tl">
                    <a:srgbClr val="000000"/>
                  </a:outerShdw>
                </a:effectLst>
              </a:rPr>
              <a:t>Orentación al Control Formal </a:t>
            </a:r>
            <a:endParaRPr lang="es-ES_tradnl" sz="160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Tipologia C.O.</a:t>
            </a:r>
            <a:endParaRPr lang="es-ES_tradnl" smtClean="0"/>
          </a:p>
        </p:txBody>
      </p:sp>
      <p:sp>
        <p:nvSpPr>
          <p:cNvPr id="1055747" name="Rectangle 3"/>
          <p:cNvSpPr>
            <a:spLocks noGrp="1" noChangeArrowheads="1"/>
          </p:cNvSpPr>
          <p:nvPr>
            <p:ph type="body" idx="1"/>
          </p:nvPr>
        </p:nvSpPr>
        <p:spPr>
          <a:xfrm>
            <a:off x="0" y="685800"/>
            <a:ext cx="8839200" cy="6019800"/>
          </a:xfrm>
        </p:spPr>
        <p:txBody>
          <a:bodyPr/>
          <a:lstStyle/>
          <a:p>
            <a:pPr eaLnBrk="1" hangingPunct="1">
              <a:lnSpc>
                <a:spcPct val="90000"/>
              </a:lnSpc>
              <a:defRPr/>
            </a:pPr>
            <a:r>
              <a:rPr lang="es-ES_tradnl" sz="2800" smtClean="0"/>
              <a:t>Función epistemológica:</a:t>
            </a:r>
            <a:endParaRPr lang="en-US" sz="2800" smtClean="0"/>
          </a:p>
          <a:p>
            <a:pPr lvl="1" eaLnBrk="1" hangingPunct="1">
              <a:lnSpc>
                <a:spcPct val="90000"/>
              </a:lnSpc>
              <a:defRPr/>
            </a:pPr>
            <a:r>
              <a:rPr lang="en-US" sz="2400" smtClean="0"/>
              <a:t>P</a:t>
            </a:r>
            <a:r>
              <a:rPr lang="es-ES_tradnl" sz="2400" smtClean="0"/>
              <a:t>ara estructurar estudio organización como fenómeno social. </a:t>
            </a:r>
            <a:r>
              <a:rPr lang="en-US" sz="2400" smtClean="0"/>
              <a:t>V</a:t>
            </a:r>
            <a:r>
              <a:rPr lang="es-ES_tradnl" sz="2400" smtClean="0"/>
              <a:t>ía para comprensión de la vida organizativa.</a:t>
            </a:r>
          </a:p>
          <a:p>
            <a:pPr eaLnBrk="1" hangingPunct="1">
              <a:lnSpc>
                <a:spcPct val="90000"/>
              </a:lnSpc>
              <a:defRPr/>
            </a:pPr>
            <a:r>
              <a:rPr lang="es-ES_tradnl" sz="2800" smtClean="0"/>
              <a:t>Adaptativa: </a:t>
            </a:r>
            <a:endParaRPr lang="en-US" sz="2800" smtClean="0"/>
          </a:p>
          <a:p>
            <a:pPr lvl="1" eaLnBrk="1" hangingPunct="1">
              <a:lnSpc>
                <a:spcPct val="90000"/>
              </a:lnSpc>
              <a:defRPr/>
            </a:pPr>
            <a:r>
              <a:rPr lang="es-ES_tradnl" sz="2400" smtClean="0"/>
              <a:t>Para lograr comprensión común sobre su problema de supervivencia, del que se deriva su más esencial sentido sobre su misión central o "razón de ser".</a:t>
            </a:r>
          </a:p>
          <a:p>
            <a:pPr eaLnBrk="1" hangingPunct="1">
              <a:lnSpc>
                <a:spcPct val="90000"/>
              </a:lnSpc>
              <a:defRPr/>
            </a:pPr>
            <a:r>
              <a:rPr lang="es-ES_tradnl" sz="2800" smtClean="0"/>
              <a:t>Legitimadora: </a:t>
            </a:r>
            <a:endParaRPr lang="en-US" sz="2800" smtClean="0"/>
          </a:p>
          <a:p>
            <a:pPr lvl="1" eaLnBrk="1" hangingPunct="1">
              <a:lnSpc>
                <a:spcPct val="90000"/>
              </a:lnSpc>
              <a:defRPr/>
            </a:pPr>
            <a:r>
              <a:rPr lang="es-ES_tradnl" sz="2400" smtClean="0"/>
              <a:t>Justifica sentido y valor de organización. Refuerza orientación y finalidad de esta, </a:t>
            </a:r>
            <a:r>
              <a:rPr lang="en-US" sz="2400" smtClean="0"/>
              <a:t>dando </a:t>
            </a:r>
            <a:r>
              <a:rPr lang="es-ES_tradnl" sz="2400" smtClean="0"/>
              <a:t>sentido al comportamiento y trabajo de miembros </a:t>
            </a:r>
            <a:endParaRPr lang="en-US" sz="2400" smtClean="0"/>
          </a:p>
          <a:p>
            <a:pPr eaLnBrk="1" hangingPunct="1">
              <a:lnSpc>
                <a:spcPct val="90000"/>
              </a:lnSpc>
              <a:defRPr/>
            </a:pPr>
            <a:r>
              <a:rPr lang="es-ES_tradnl" sz="2800" smtClean="0"/>
              <a:t>Instrumental: </a:t>
            </a:r>
            <a:endParaRPr lang="en-US" sz="2800" smtClean="0"/>
          </a:p>
          <a:p>
            <a:pPr lvl="1" eaLnBrk="1" hangingPunct="1">
              <a:lnSpc>
                <a:spcPct val="90000"/>
              </a:lnSpc>
              <a:defRPr/>
            </a:pPr>
            <a:r>
              <a:rPr lang="en-US" sz="2400" smtClean="0"/>
              <a:t>I</a:t>
            </a:r>
            <a:r>
              <a:rPr lang="es-ES_tradnl" sz="2400" smtClean="0"/>
              <a:t>nstrumento ideal para conseguir gestión eficaz </a:t>
            </a:r>
            <a:r>
              <a:rPr lang="en-US" sz="2400" smtClean="0"/>
              <a:t>de </a:t>
            </a:r>
            <a:r>
              <a:rPr lang="es-ES_tradnl" sz="2400" smtClean="0"/>
              <a:t>organización a través de manipulación más sutil que técnicas jerárquicas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Tipologia C.O.</a:t>
            </a:r>
            <a:endParaRPr lang="es-ES_tradnl" smtClean="0"/>
          </a:p>
        </p:txBody>
      </p:sp>
      <p:sp>
        <p:nvSpPr>
          <p:cNvPr id="1056771" name="Rectangle 3"/>
          <p:cNvSpPr>
            <a:spLocks noGrp="1" noChangeArrowheads="1"/>
          </p:cNvSpPr>
          <p:nvPr>
            <p:ph type="body" idx="1"/>
          </p:nvPr>
        </p:nvSpPr>
        <p:spPr>
          <a:xfrm>
            <a:off x="0" y="685800"/>
            <a:ext cx="8839200" cy="6019800"/>
          </a:xfrm>
        </p:spPr>
        <p:txBody>
          <a:bodyPr/>
          <a:lstStyle/>
          <a:p>
            <a:pPr eaLnBrk="1" hangingPunct="1">
              <a:defRPr/>
            </a:pPr>
            <a:r>
              <a:rPr lang="es-ES_tradnl" sz="2800" smtClean="0"/>
              <a:t>Reguladora (controladora): </a:t>
            </a:r>
            <a:endParaRPr lang="en-US" sz="2800" smtClean="0"/>
          </a:p>
          <a:p>
            <a:pPr lvl="1" eaLnBrk="1" hangingPunct="1">
              <a:defRPr/>
            </a:pPr>
            <a:r>
              <a:rPr lang="en-US" sz="2400" smtClean="0"/>
              <a:t>G</a:t>
            </a:r>
            <a:r>
              <a:rPr lang="es-ES_tradnl" sz="2400" smtClean="0"/>
              <a:t>uía informal de comportamiento, permitirá aminorar ambigüedad en conducta de miembros cr</a:t>
            </a:r>
            <a:r>
              <a:rPr lang="en-US" sz="2400" smtClean="0"/>
              <a:t>eando </a:t>
            </a:r>
            <a:r>
              <a:rPr lang="es-ES_tradnl" sz="2400" smtClean="0"/>
              <a:t>entorno estable y predecible, cómo se hacen cosas.</a:t>
            </a:r>
          </a:p>
          <a:p>
            <a:pPr eaLnBrk="1" hangingPunct="1">
              <a:defRPr/>
            </a:pPr>
            <a:r>
              <a:rPr lang="es-ES_tradnl" sz="2800" smtClean="0"/>
              <a:t>Motivadora:</a:t>
            </a:r>
            <a:endParaRPr lang="en-US" sz="2800" smtClean="0"/>
          </a:p>
          <a:p>
            <a:pPr lvl="1" eaLnBrk="1" hangingPunct="1">
              <a:defRPr/>
            </a:pPr>
            <a:r>
              <a:rPr lang="en-US" sz="2400" smtClean="0"/>
              <a:t>V</a:t>
            </a:r>
            <a:r>
              <a:rPr lang="es-ES_tradnl" sz="2400" smtClean="0"/>
              <a:t>alores compartidos generan cooperación, motivan al personal, facilitan compromiso con metas relevantes, con algo mayor que los intereses propios del individuo.</a:t>
            </a:r>
          </a:p>
          <a:p>
            <a:pPr eaLnBrk="1" hangingPunct="1">
              <a:defRPr/>
            </a:pPr>
            <a:r>
              <a:rPr lang="es-ES_tradnl" sz="2800" smtClean="0"/>
              <a:t>Simbólica: </a:t>
            </a:r>
            <a:endParaRPr lang="en-US" sz="2800" smtClean="0"/>
          </a:p>
          <a:p>
            <a:pPr lvl="1" eaLnBrk="1" hangingPunct="1">
              <a:defRPr/>
            </a:pPr>
            <a:r>
              <a:rPr lang="es-ES_tradnl" sz="2400" smtClean="0"/>
              <a:t>Representación de vida social de un grupo.</a:t>
            </a:r>
            <a:r>
              <a:rPr lang="en-US" sz="2400" smtClean="0"/>
              <a:t> R</a:t>
            </a:r>
            <a:r>
              <a:rPr lang="es-ES_tradnl" sz="2400" smtClean="0"/>
              <a:t>esume, y expresa valores o ideales sociales y las creencias que comparten los miembros de la organización.</a:t>
            </a:r>
          </a:p>
          <a:p>
            <a:pPr eaLnBrk="1" hangingPunct="1">
              <a:defRPr/>
            </a:pPr>
            <a:endParaRPr lang="es-ES_tradnl" sz="2800" smtClean="0"/>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1042988" y="1676400"/>
            <a:ext cx="7561262" cy="2014538"/>
          </a:xfrm>
          <a:prstGeom prst="rect">
            <a:avLst/>
          </a:prstGeom>
          <a:noFill/>
          <a:ln w="9525">
            <a:noFill/>
            <a:miter lim="800000"/>
            <a:headEnd/>
            <a:tailEnd/>
          </a:ln>
        </p:spPr>
        <p:txBody>
          <a:bodyPr>
            <a:spAutoFit/>
          </a:bodyPr>
          <a:lstStyle/>
          <a:p>
            <a:pPr algn="l">
              <a:spcBef>
                <a:spcPct val="50000"/>
              </a:spcBef>
              <a:buClrTx/>
              <a:buSzTx/>
              <a:buFontTx/>
              <a:buNone/>
            </a:pPr>
            <a:r>
              <a:rPr lang="es-ES" sz="2800" i="1">
                <a:effectLst/>
                <a:latin typeface="Bookman Old Style" pitchFamily="18" charset="0"/>
              </a:rPr>
              <a:t>“La experiencia no es lo que nos ocurre a nosotros, sino lo que nosotros hacemos con lo que nos ocurre”</a:t>
            </a:r>
          </a:p>
          <a:p>
            <a:pPr algn="r">
              <a:spcBef>
                <a:spcPct val="50000"/>
              </a:spcBef>
              <a:buClrTx/>
              <a:buSzTx/>
              <a:buFontTx/>
              <a:buNone/>
            </a:pPr>
            <a:r>
              <a:rPr lang="es-ES" sz="2800" i="1">
                <a:effectLst/>
                <a:latin typeface="Bookman Old Style" pitchFamily="18" charset="0"/>
              </a:rPr>
              <a:t>Aldous Huxley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Que observamos en Grupo?</a:t>
            </a:r>
            <a:endParaRPr lang="en-GB" smtClean="0"/>
          </a:p>
        </p:txBody>
      </p:sp>
      <p:sp>
        <p:nvSpPr>
          <p:cNvPr id="889859" name="Rectangle 3"/>
          <p:cNvSpPr>
            <a:spLocks noGrp="1" noChangeArrowheads="1"/>
          </p:cNvSpPr>
          <p:nvPr>
            <p:ph type="body" idx="1"/>
          </p:nvPr>
        </p:nvSpPr>
        <p:spPr/>
        <p:txBody>
          <a:bodyPr/>
          <a:lstStyle/>
          <a:p>
            <a:pPr eaLnBrk="1" hangingPunct="1">
              <a:lnSpc>
                <a:spcPct val="90000"/>
              </a:lnSpc>
              <a:defRPr/>
            </a:pPr>
            <a:r>
              <a:rPr lang="en-US" sz="2800" smtClean="0"/>
              <a:t>Contenido:</a:t>
            </a:r>
          </a:p>
          <a:p>
            <a:pPr lvl="1" eaLnBrk="1" hangingPunct="1">
              <a:lnSpc>
                <a:spcPct val="90000"/>
              </a:lnSpc>
              <a:defRPr/>
            </a:pPr>
            <a:r>
              <a:rPr lang="en-US" sz="2400" smtClean="0"/>
              <a:t>Lo que el grupo habla (allá y entonces):</a:t>
            </a:r>
          </a:p>
          <a:p>
            <a:pPr lvl="2" eaLnBrk="1" hangingPunct="1">
              <a:lnSpc>
                <a:spcPct val="90000"/>
              </a:lnSpc>
              <a:defRPr/>
            </a:pPr>
            <a:r>
              <a:rPr lang="en-US" sz="2000" smtClean="0"/>
              <a:t>Que es un buen liderazgo?</a:t>
            </a:r>
          </a:p>
          <a:p>
            <a:pPr lvl="2" eaLnBrk="1" hangingPunct="1">
              <a:lnSpc>
                <a:spcPct val="90000"/>
              </a:lnSpc>
              <a:defRPr/>
            </a:pPr>
            <a:r>
              <a:rPr lang="en-US" sz="2000" smtClean="0"/>
              <a:t>Como puedo motivar a mis subordinados?</a:t>
            </a:r>
          </a:p>
          <a:p>
            <a:pPr lvl="2" eaLnBrk="1" hangingPunct="1">
              <a:lnSpc>
                <a:spcPct val="90000"/>
              </a:lnSpc>
              <a:defRPr/>
            </a:pPr>
            <a:r>
              <a:rPr lang="en-US" sz="2000" smtClean="0"/>
              <a:t>Como dar mas eficacia a las reuniones?</a:t>
            </a:r>
          </a:p>
          <a:p>
            <a:pPr eaLnBrk="1" hangingPunct="1">
              <a:lnSpc>
                <a:spcPct val="90000"/>
              </a:lnSpc>
              <a:defRPr/>
            </a:pPr>
            <a:r>
              <a:rPr lang="en-US" sz="2800" smtClean="0"/>
              <a:t>Proceso:</a:t>
            </a:r>
          </a:p>
          <a:p>
            <a:pPr lvl="1" eaLnBrk="1" hangingPunct="1">
              <a:lnSpc>
                <a:spcPct val="90000"/>
              </a:lnSpc>
              <a:defRPr/>
            </a:pPr>
            <a:r>
              <a:rPr lang="en-US" sz="2400" smtClean="0"/>
              <a:t>Manera en que maneja su comunicacion.</a:t>
            </a:r>
          </a:p>
          <a:p>
            <a:pPr lvl="2" eaLnBrk="1" hangingPunct="1">
              <a:lnSpc>
                <a:spcPct val="90000"/>
              </a:lnSpc>
              <a:defRPr/>
            </a:pPr>
            <a:r>
              <a:rPr lang="en-US" sz="2000" smtClean="0"/>
              <a:t>Aqui y Ahora.</a:t>
            </a:r>
          </a:p>
          <a:p>
            <a:pPr lvl="2" eaLnBrk="1" hangingPunct="1">
              <a:lnSpc>
                <a:spcPct val="90000"/>
              </a:lnSpc>
              <a:defRPr/>
            </a:pPr>
            <a:r>
              <a:rPr lang="en-US" sz="2000" smtClean="0"/>
              <a:t>Quien habla,  Quien habla con quien.</a:t>
            </a:r>
          </a:p>
          <a:p>
            <a:pPr lvl="2" eaLnBrk="1" hangingPunct="1">
              <a:lnSpc>
                <a:spcPct val="90000"/>
              </a:lnSpc>
              <a:defRPr/>
            </a:pPr>
            <a:r>
              <a:rPr lang="en-US" sz="2000" smtClean="0"/>
              <a:t>Como trabaja en sentido de sus procedimientos y organizacion actuales.</a:t>
            </a:r>
          </a:p>
          <a:p>
            <a:pPr eaLnBrk="1" hangingPunct="1">
              <a:lnSpc>
                <a:spcPct val="90000"/>
              </a:lnSpc>
              <a:defRPr/>
            </a:pPr>
            <a:r>
              <a:rPr lang="en-US" sz="2800" smtClean="0"/>
              <a:t>Contenido suele ser indicio de problemas en el proceso en mente de integrantes para no enfrentar problema directamente.</a:t>
            </a:r>
            <a:endParaRPr lang="en-GB" sz="2800"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Contenido vs. Proceso</a:t>
            </a:r>
            <a:endParaRPr lang="en-GB" smtClean="0"/>
          </a:p>
        </p:txBody>
      </p:sp>
      <p:sp>
        <p:nvSpPr>
          <p:cNvPr id="890883" name="Rectangle 3"/>
          <p:cNvSpPr>
            <a:spLocks noGrp="1" noChangeArrowheads="1"/>
          </p:cNvSpPr>
          <p:nvPr>
            <p:ph type="body" sz="half" idx="1"/>
          </p:nvPr>
        </p:nvSpPr>
        <p:spPr/>
        <p:txBody>
          <a:bodyPr/>
          <a:lstStyle/>
          <a:p>
            <a:pPr eaLnBrk="1" hangingPunct="1">
              <a:defRPr/>
            </a:pPr>
            <a:r>
              <a:rPr lang="en-US" smtClean="0"/>
              <a:t>Hablar acerca de problemas de autoridad “allá.”</a:t>
            </a:r>
          </a:p>
          <a:p>
            <a:pPr eaLnBrk="1" hangingPunct="1">
              <a:defRPr/>
            </a:pPr>
            <a:r>
              <a:rPr lang="en-US" smtClean="0"/>
              <a:t>Hablar de ineficientes que pueden ser reuniones en planta.</a:t>
            </a:r>
          </a:p>
          <a:p>
            <a:pPr eaLnBrk="1" hangingPunct="1">
              <a:defRPr/>
            </a:pPr>
            <a:r>
              <a:rPr lang="en-US" smtClean="0"/>
              <a:t>Hablar de miembros de staff que en realidad no ayudan a nadie.</a:t>
            </a:r>
            <a:endParaRPr lang="en-GB" smtClean="0"/>
          </a:p>
        </p:txBody>
      </p:sp>
      <p:sp>
        <p:nvSpPr>
          <p:cNvPr id="890884" name="Rectangle 4"/>
          <p:cNvSpPr>
            <a:spLocks noGrp="1" noChangeArrowheads="1"/>
          </p:cNvSpPr>
          <p:nvPr>
            <p:ph type="body" sz="half" idx="2"/>
          </p:nvPr>
        </p:nvSpPr>
        <p:spPr/>
        <p:txBody>
          <a:bodyPr/>
          <a:lstStyle/>
          <a:p>
            <a:pPr eaLnBrk="1" hangingPunct="1">
              <a:defRPr/>
            </a:pPr>
            <a:r>
              <a:rPr lang="en-US" smtClean="0"/>
              <a:t>Muy posible que se este liberando batalla de liderazgo en el grupo.</a:t>
            </a:r>
          </a:p>
          <a:p>
            <a:pPr eaLnBrk="1" hangingPunct="1">
              <a:defRPr/>
            </a:pPr>
            <a:r>
              <a:rPr lang="en-US" smtClean="0"/>
              <a:t>Miembros estan instisfechos con el rendimiento de su propio grupo.</a:t>
            </a:r>
          </a:p>
          <a:p>
            <a:pPr eaLnBrk="1" hangingPunct="1">
              <a:defRPr/>
            </a:pPr>
            <a:r>
              <a:rPr lang="en-US" smtClean="0"/>
              <a:t>Insatisfaccion con el papel del lider del grupo.</a:t>
            </a:r>
            <a:endParaRPr lang="en-GB" smtClean="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Comunicacion en el Grupo</a:t>
            </a:r>
            <a:endParaRPr lang="en-GB" smtClean="0"/>
          </a:p>
        </p:txBody>
      </p:sp>
      <p:sp>
        <p:nvSpPr>
          <p:cNvPr id="892931" name="Rectangle 3"/>
          <p:cNvSpPr>
            <a:spLocks noGrp="1" noChangeArrowheads="1"/>
          </p:cNvSpPr>
          <p:nvPr>
            <p:ph type="body" idx="1"/>
          </p:nvPr>
        </p:nvSpPr>
        <p:spPr>
          <a:xfrm>
            <a:off x="685800" y="685800"/>
            <a:ext cx="8305800" cy="6019800"/>
          </a:xfrm>
        </p:spPr>
        <p:txBody>
          <a:bodyPr/>
          <a:lstStyle/>
          <a:p>
            <a:pPr eaLnBrk="1" hangingPunct="1">
              <a:lnSpc>
                <a:spcPct val="90000"/>
              </a:lnSpc>
              <a:defRPr/>
            </a:pPr>
            <a:r>
              <a:rPr lang="en-US" sz="2800" smtClean="0"/>
              <a:t>Quien habla?</a:t>
            </a:r>
          </a:p>
          <a:p>
            <a:pPr lvl="1" eaLnBrk="1" hangingPunct="1">
              <a:lnSpc>
                <a:spcPct val="90000"/>
              </a:lnSpc>
              <a:defRPr/>
            </a:pPr>
            <a:r>
              <a:rPr lang="en-US" sz="2400" smtClean="0"/>
              <a:t>Por cuanto tiempo?</a:t>
            </a:r>
          </a:p>
          <a:p>
            <a:pPr lvl="1" eaLnBrk="1" hangingPunct="1">
              <a:lnSpc>
                <a:spcPct val="90000"/>
              </a:lnSpc>
              <a:defRPr/>
            </a:pPr>
            <a:r>
              <a:rPr lang="en-US" sz="2400" smtClean="0"/>
              <a:t>Con cuanta frecuencia?</a:t>
            </a:r>
          </a:p>
          <a:p>
            <a:pPr eaLnBrk="1" hangingPunct="1">
              <a:lnSpc>
                <a:spcPct val="90000"/>
              </a:lnSpc>
              <a:defRPr/>
            </a:pPr>
            <a:r>
              <a:rPr lang="en-US" sz="2800" smtClean="0"/>
              <a:t>A quien mira la gente cuando habla?</a:t>
            </a:r>
          </a:p>
          <a:p>
            <a:pPr lvl="1" eaLnBrk="1" hangingPunct="1">
              <a:lnSpc>
                <a:spcPct val="90000"/>
              </a:lnSpc>
              <a:defRPr/>
            </a:pPr>
            <a:r>
              <a:rPr lang="en-US" sz="2400" smtClean="0"/>
              <a:t>Señala a otros, posiblemente partidiarios en potencia.</a:t>
            </a:r>
          </a:p>
          <a:p>
            <a:pPr lvl="1" eaLnBrk="1" hangingPunct="1">
              <a:lnSpc>
                <a:spcPct val="90000"/>
              </a:lnSpc>
              <a:defRPr/>
            </a:pPr>
            <a:r>
              <a:rPr lang="en-US" sz="2400" smtClean="0"/>
              <a:t>Analiza al grupo.</a:t>
            </a:r>
          </a:p>
          <a:p>
            <a:pPr lvl="1" eaLnBrk="1" hangingPunct="1">
              <a:lnSpc>
                <a:spcPct val="90000"/>
              </a:lnSpc>
              <a:defRPr/>
            </a:pPr>
            <a:r>
              <a:rPr lang="en-US" sz="2400" smtClean="0"/>
              <a:t>A nadie.</a:t>
            </a:r>
          </a:p>
          <a:p>
            <a:pPr eaLnBrk="1" hangingPunct="1">
              <a:lnSpc>
                <a:spcPct val="90000"/>
              </a:lnSpc>
              <a:defRPr/>
            </a:pPr>
            <a:r>
              <a:rPr lang="en-US" sz="2800" smtClean="0"/>
              <a:t>Quien habla despues de quien? </a:t>
            </a:r>
          </a:p>
          <a:p>
            <a:pPr eaLnBrk="1" hangingPunct="1">
              <a:lnSpc>
                <a:spcPct val="90000"/>
              </a:lnSpc>
              <a:defRPr/>
            </a:pPr>
            <a:r>
              <a:rPr lang="en-US" sz="2800" smtClean="0"/>
              <a:t>Quien interrumpe a quien?</a:t>
            </a:r>
          </a:p>
          <a:p>
            <a:pPr eaLnBrk="1" hangingPunct="1">
              <a:lnSpc>
                <a:spcPct val="90000"/>
              </a:lnSpc>
              <a:defRPr/>
            </a:pPr>
            <a:r>
              <a:rPr lang="en-US" sz="2800" smtClean="0"/>
              <a:t>Que estilo de comunicacion se utiliza (aseveraciones, preguntas, tono de voz, gestos).</a:t>
            </a:r>
          </a:p>
          <a:p>
            <a:pPr eaLnBrk="1" hangingPunct="1">
              <a:lnSpc>
                <a:spcPct val="90000"/>
              </a:lnSpc>
              <a:defRPr/>
            </a:pPr>
            <a:r>
              <a:rPr lang="en-US" sz="2800" smtClean="0"/>
              <a:t>Clave de factores importantes:</a:t>
            </a:r>
          </a:p>
          <a:p>
            <a:pPr lvl="1" eaLnBrk="1" hangingPunct="1">
              <a:lnSpc>
                <a:spcPct val="90000"/>
              </a:lnSpc>
              <a:defRPr/>
            </a:pPr>
            <a:r>
              <a:rPr lang="en-US" sz="2400" smtClean="0"/>
              <a:t>Quien dirige a quien?</a:t>
            </a:r>
          </a:p>
          <a:p>
            <a:pPr lvl="1" eaLnBrk="1" hangingPunct="1">
              <a:lnSpc>
                <a:spcPct val="90000"/>
              </a:lnSpc>
              <a:defRPr/>
            </a:pPr>
            <a:r>
              <a:rPr lang="en-US" sz="2400" smtClean="0"/>
              <a:t>Quien influye a quien?</a:t>
            </a:r>
            <a:endParaRPr lang="en-GB" sz="2400" smtClean="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28600"/>
            <a:ext cx="9144000" cy="1143000"/>
          </a:xfrm>
        </p:spPr>
        <p:txBody>
          <a:bodyPr/>
          <a:lstStyle/>
          <a:p>
            <a:pPr eaLnBrk="1" hangingPunct="1"/>
            <a:r>
              <a:rPr lang="en-US" smtClean="0"/>
              <a:t>Procedimientos Toma Decision</a:t>
            </a:r>
            <a:endParaRPr lang="en-GB" smtClean="0"/>
          </a:p>
        </p:txBody>
      </p:sp>
      <p:sp>
        <p:nvSpPr>
          <p:cNvPr id="893955" name="Rectangle 3"/>
          <p:cNvSpPr>
            <a:spLocks noGrp="1" noChangeArrowheads="1"/>
          </p:cNvSpPr>
          <p:nvPr>
            <p:ph type="body" idx="1"/>
          </p:nvPr>
        </p:nvSpPr>
        <p:spPr>
          <a:xfrm>
            <a:off x="762000" y="762000"/>
            <a:ext cx="8077200" cy="5943600"/>
          </a:xfrm>
        </p:spPr>
        <p:txBody>
          <a:bodyPr/>
          <a:lstStyle/>
          <a:p>
            <a:pPr eaLnBrk="1" hangingPunct="1">
              <a:defRPr/>
            </a:pPr>
            <a:r>
              <a:rPr lang="en-US" sz="2800" smtClean="0"/>
              <a:t>Grupos siempre estan tomando decisiones.</a:t>
            </a:r>
          </a:p>
          <a:p>
            <a:pPr eaLnBrk="1" hangingPunct="1">
              <a:defRPr/>
            </a:pPr>
            <a:r>
              <a:rPr lang="en-US" sz="2800" smtClean="0"/>
              <a:t>Conciente o inconcientemente.</a:t>
            </a:r>
          </a:p>
          <a:p>
            <a:pPr eaLnBrk="1" hangingPunct="1">
              <a:defRPr/>
            </a:pPr>
            <a:r>
              <a:rPr lang="en-US" sz="2800" smtClean="0"/>
              <a:t>No solo sobre contenido sino tambien sobre el proceso y procedimientos.</a:t>
            </a:r>
          </a:p>
          <a:p>
            <a:pPr eaLnBrk="1" hangingPunct="1">
              <a:defRPr/>
            </a:pPr>
            <a:r>
              <a:rPr lang="en-US" sz="2800" smtClean="0"/>
              <a:t>Observar como para evaluar si decision es adecuada al asunto de fondo y juzgar concescuencias de metodos son el objetivo de grupo.</a:t>
            </a:r>
          </a:p>
          <a:p>
            <a:pPr eaLnBrk="1" hangingPunct="1">
              <a:defRPr/>
            </a:pPr>
            <a:r>
              <a:rPr lang="en-US" sz="2800" smtClean="0"/>
              <a:t>Decisiones de grupo son dificiles de deshacer:</a:t>
            </a:r>
          </a:p>
          <a:p>
            <a:pPr lvl="1" eaLnBrk="1" hangingPunct="1">
              <a:defRPr/>
            </a:pPr>
            <a:r>
              <a:rPr lang="en-US" sz="2400" smtClean="0"/>
              <a:t>“todos de acuerdo, verdad?”</a:t>
            </a:r>
          </a:p>
          <a:p>
            <a:pPr lvl="1" eaLnBrk="1" hangingPunct="1">
              <a:defRPr/>
            </a:pPr>
            <a:r>
              <a:rPr lang="en-US" sz="2400" smtClean="0"/>
              <a:t>Oposicion sofocada: invalidarla solamente si reconstruimos, entendemos como la tomamos y evaluamos si metodo fue o no apropiado.</a:t>
            </a:r>
            <a:endParaRPr lang="en-GB" sz="2400"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04800"/>
            <a:ext cx="9144000" cy="1143000"/>
          </a:xfrm>
        </p:spPr>
        <p:txBody>
          <a:bodyPr/>
          <a:lstStyle/>
          <a:p>
            <a:pPr eaLnBrk="1" hangingPunct="1"/>
            <a:r>
              <a:rPr lang="en-US" smtClean="0"/>
              <a:t>Procedimientos Toma Decision</a:t>
            </a:r>
            <a:endParaRPr lang="en-GB" smtClean="0"/>
          </a:p>
        </p:txBody>
      </p:sp>
      <p:sp>
        <p:nvSpPr>
          <p:cNvPr id="894979" name="Rectangle 3"/>
          <p:cNvSpPr>
            <a:spLocks noGrp="1" noChangeArrowheads="1"/>
          </p:cNvSpPr>
          <p:nvPr>
            <p:ph type="body" idx="1"/>
          </p:nvPr>
        </p:nvSpPr>
        <p:spPr>
          <a:xfrm>
            <a:off x="533400" y="685800"/>
            <a:ext cx="8610600" cy="5943600"/>
          </a:xfrm>
        </p:spPr>
        <p:txBody>
          <a:bodyPr/>
          <a:lstStyle/>
          <a:p>
            <a:pPr eaLnBrk="1" hangingPunct="1">
              <a:lnSpc>
                <a:spcPct val="90000"/>
              </a:lnSpc>
              <a:defRPr/>
            </a:pPr>
            <a:r>
              <a:rPr lang="en-US" sz="2400" smtClean="0"/>
              <a:t>El Autoritario:</a:t>
            </a:r>
          </a:p>
          <a:p>
            <a:pPr lvl="1" eaLnBrk="1" hangingPunct="1">
              <a:lnSpc>
                <a:spcPct val="90000"/>
              </a:lnSpc>
              <a:defRPr/>
            </a:pPr>
            <a:r>
              <a:rPr lang="en-US" sz="2000" smtClean="0"/>
              <a:t>“Esto es lo que vamos a hacer. PUNTO”</a:t>
            </a:r>
          </a:p>
          <a:p>
            <a:pPr eaLnBrk="1" hangingPunct="1">
              <a:lnSpc>
                <a:spcPct val="90000"/>
              </a:lnSpc>
              <a:defRPr/>
            </a:pPr>
            <a:r>
              <a:rPr lang="en-US" sz="2400" smtClean="0"/>
              <a:t>El Plop:</a:t>
            </a:r>
          </a:p>
          <a:p>
            <a:pPr lvl="1" eaLnBrk="1" hangingPunct="1">
              <a:lnSpc>
                <a:spcPct val="90000"/>
              </a:lnSpc>
              <a:defRPr/>
            </a:pPr>
            <a:r>
              <a:rPr lang="en-US" sz="2000" smtClean="0"/>
              <a:t>“Creo que debemos presentarnos…” (silencio).</a:t>
            </a:r>
          </a:p>
          <a:p>
            <a:pPr eaLnBrk="1" hangingPunct="1">
              <a:lnSpc>
                <a:spcPct val="90000"/>
              </a:lnSpc>
              <a:defRPr/>
            </a:pPr>
            <a:r>
              <a:rPr lang="en-US" sz="2400" smtClean="0"/>
              <a:t>Agenda Auto – Autorizada:</a:t>
            </a:r>
          </a:p>
          <a:p>
            <a:pPr lvl="1" eaLnBrk="1" hangingPunct="1">
              <a:lnSpc>
                <a:spcPct val="90000"/>
              </a:lnSpc>
              <a:defRPr/>
            </a:pPr>
            <a:r>
              <a:rPr lang="en-US" sz="2000" smtClean="0"/>
              <a:t>“Creo que debemos presentarnos, me llamo Juan Piguave…”.</a:t>
            </a:r>
          </a:p>
          <a:p>
            <a:pPr eaLnBrk="1" hangingPunct="1">
              <a:lnSpc>
                <a:spcPct val="90000"/>
              </a:lnSpc>
              <a:defRPr/>
            </a:pPr>
            <a:r>
              <a:rPr lang="en-US" sz="2400" smtClean="0"/>
              <a:t>Apreton de Manos:</a:t>
            </a:r>
          </a:p>
          <a:p>
            <a:pPr lvl="1" eaLnBrk="1" hangingPunct="1">
              <a:lnSpc>
                <a:spcPct val="90000"/>
              </a:lnSpc>
              <a:defRPr/>
            </a:pPr>
            <a:r>
              <a:rPr lang="en-US" sz="2400" smtClean="0"/>
              <a:t>“</a:t>
            </a:r>
            <a:r>
              <a:rPr lang="en-US" sz="2000" smtClean="0"/>
              <a:t>Me pregunto sino seria util presentarnos? Creo que si., me llamo Juan Piguave.”</a:t>
            </a:r>
          </a:p>
          <a:p>
            <a:pPr eaLnBrk="1" hangingPunct="1">
              <a:lnSpc>
                <a:spcPct val="90000"/>
              </a:lnSpc>
              <a:defRPr/>
            </a:pPr>
            <a:r>
              <a:rPr lang="en-US" sz="2400" smtClean="0"/>
              <a:t>Alquien tiene alguna objecion?</a:t>
            </a:r>
          </a:p>
          <a:p>
            <a:pPr lvl="1" eaLnBrk="1" hangingPunct="1">
              <a:lnSpc>
                <a:spcPct val="90000"/>
              </a:lnSpc>
              <a:defRPr/>
            </a:pPr>
            <a:r>
              <a:rPr lang="en-US" sz="2000" smtClean="0"/>
              <a:t>O estamos todos de acuerdo?</a:t>
            </a:r>
          </a:p>
          <a:p>
            <a:pPr eaLnBrk="1" hangingPunct="1">
              <a:lnSpc>
                <a:spcPct val="90000"/>
              </a:lnSpc>
              <a:defRPr/>
            </a:pPr>
            <a:r>
              <a:rPr lang="en-US" sz="2400" smtClean="0"/>
              <a:t>Votacion Mayoritaria – minoritaria:</a:t>
            </a:r>
          </a:p>
          <a:p>
            <a:pPr eaLnBrk="1" hangingPunct="1">
              <a:lnSpc>
                <a:spcPct val="90000"/>
              </a:lnSpc>
              <a:defRPr/>
            </a:pPr>
            <a:r>
              <a:rPr lang="en-US" sz="2400" smtClean="0"/>
              <a:t>Sondeo:</a:t>
            </a:r>
          </a:p>
          <a:p>
            <a:pPr lvl="1" eaLnBrk="1" hangingPunct="1">
              <a:lnSpc>
                <a:spcPct val="90000"/>
              </a:lnSpc>
              <a:defRPr/>
            </a:pPr>
            <a:r>
              <a:rPr lang="en-US" sz="2000" smtClean="0"/>
              <a:t>“Veamos que opinan todos. Que piensa Ud?”</a:t>
            </a:r>
          </a:p>
          <a:p>
            <a:pPr eaLnBrk="1" hangingPunct="1">
              <a:lnSpc>
                <a:spcPct val="90000"/>
              </a:lnSpc>
              <a:defRPr/>
            </a:pPr>
            <a:r>
              <a:rPr lang="en-US" sz="2400" smtClean="0"/>
              <a:t>Prueba del Consenso:</a:t>
            </a:r>
          </a:p>
          <a:p>
            <a:pPr lvl="1" eaLnBrk="1" hangingPunct="1">
              <a:lnSpc>
                <a:spcPct val="90000"/>
              </a:lnSpc>
              <a:defRPr/>
            </a:pPr>
            <a:r>
              <a:rPr lang="en-US" sz="2000" smtClean="0"/>
              <a:t>Exploracion para ver si oposicion es firme para no ceder. No necesario unanimidad, pero no contra firme.</a:t>
            </a:r>
            <a:endParaRPr lang="en-GB" sz="2000" smtClean="0"/>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s>
            <a:gs pos="50000">
              <a:srgbClr val="FFFF00"/>
            </a:gs>
            <a:gs pos="100000">
              <a:srgbClr val="FFCC00"/>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0">
          <a:gsLst>
            <a:gs pos="0">
              <a:srgbClr val="FFCC00"/>
            </a:gs>
            <a:gs pos="50000">
              <a:srgbClr val="FFFF00"/>
            </a:gs>
            <a:gs pos="100000">
              <a:srgbClr val="FFCC00"/>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2925</TotalTime>
  <Words>3501</Words>
  <Application>Microsoft PowerPoint</Application>
  <PresentationFormat>Presentación en pantalla (4:3)</PresentationFormat>
  <Paragraphs>526</Paragraphs>
  <Slides>49</Slides>
  <Notes>49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Arial</vt:lpstr>
      <vt:lpstr>Wingdings</vt:lpstr>
      <vt:lpstr>Times New Roman</vt:lpstr>
      <vt:lpstr>Tahoma</vt:lpstr>
      <vt:lpstr>Garamond</vt:lpstr>
      <vt:lpstr>Arial Narrow</vt:lpstr>
      <vt:lpstr>Bookman Old Style</vt:lpstr>
      <vt:lpstr>Azure</vt:lpstr>
      <vt:lpstr>Grupos</vt:lpstr>
      <vt:lpstr>Fabrizio Marcillo Morla</vt:lpstr>
      <vt:lpstr>Grupo</vt:lpstr>
      <vt:lpstr>Propiedades esenciales de un grupo</vt:lpstr>
      <vt:lpstr>Que observamos en Grupo?</vt:lpstr>
      <vt:lpstr>Contenido vs. Proceso</vt:lpstr>
      <vt:lpstr>Comunicacion en el Grupo</vt:lpstr>
      <vt:lpstr>Procedimientos Toma Decision</vt:lpstr>
      <vt:lpstr>Procedimientos Toma Decision</vt:lpstr>
      <vt:lpstr>Etapas Desarrollo Grupo</vt:lpstr>
      <vt:lpstr>Comportamiento en el Grupo</vt:lpstr>
      <vt:lpstr>Orientacion a la Tarea</vt:lpstr>
      <vt:lpstr>Mantenimiento del Grupo</vt:lpstr>
      <vt:lpstr>Orientacion al Yo</vt:lpstr>
      <vt:lpstr>Orientacion al Yo</vt:lpstr>
      <vt:lpstr>Orientacion al Yo</vt:lpstr>
      <vt:lpstr>Diapositiva 17</vt:lpstr>
      <vt:lpstr>Cultura Organizacional</vt:lpstr>
      <vt:lpstr>Schein, 1992</vt:lpstr>
      <vt:lpstr>Cultura Organizacional</vt:lpstr>
      <vt:lpstr>Cultura Organizacional</vt:lpstr>
      <vt:lpstr>Funcion de C.O.</vt:lpstr>
      <vt:lpstr>CULTURA ORGANIZACIONAL</vt:lpstr>
      <vt:lpstr>INFLUENCIAS CULTRALES SOBRE LA EFICACIA</vt:lpstr>
      <vt:lpstr>Cultura y eficacia organizacional</vt:lpstr>
      <vt:lpstr>        Modelo de Hofstede</vt:lpstr>
      <vt:lpstr>Distancia al poder</vt:lpstr>
      <vt:lpstr>Actitud frente a incertidumbre</vt:lpstr>
      <vt:lpstr>Masculinidad vs. Femineidad</vt:lpstr>
      <vt:lpstr>Individualismo vs. Colectivismo</vt:lpstr>
      <vt:lpstr>Largo Plazo / Corto Plazo</vt:lpstr>
      <vt:lpstr>Diapositiva 32</vt:lpstr>
      <vt:lpstr>Modelo de Schein</vt:lpstr>
      <vt:lpstr>Determinantes de la Cultura</vt:lpstr>
      <vt:lpstr>Niveles de Cultura Organizacional</vt:lpstr>
      <vt:lpstr>Artefactos</vt:lpstr>
      <vt:lpstr>Normas y Valores</vt:lpstr>
      <vt:lpstr>Supuestos Básicos</vt:lpstr>
      <vt:lpstr>Diapositiva 39</vt:lpstr>
      <vt:lpstr>Diapositiva 40</vt:lpstr>
      <vt:lpstr>Como se forma?</vt:lpstr>
      <vt:lpstr>Como se forma la Cultura?</vt:lpstr>
      <vt:lpstr>¿Cómo se Crea y Mantiene la Cultura Organizacional?</vt:lpstr>
      <vt:lpstr>Transmisión de la Cultura</vt:lpstr>
      <vt:lpstr>Elementos de la Cultura</vt:lpstr>
      <vt:lpstr>Diapositiva 46</vt:lpstr>
      <vt:lpstr>Tipologia C.O.</vt:lpstr>
      <vt:lpstr>Tipologia C.O.</vt:lpstr>
      <vt:lpstr>Diapositiva 49</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kenjjime</cp:lastModifiedBy>
  <cp:revision>500</cp:revision>
  <cp:lastPrinted>1601-01-01T00:00:00Z</cp:lastPrinted>
  <dcterms:created xsi:type="dcterms:W3CDTF">2002-07-19T11:47:45Z</dcterms:created>
  <dcterms:modified xsi:type="dcterms:W3CDTF">2010-01-29T17:02:49Z</dcterms:modified>
</cp:coreProperties>
</file>