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3"/>
  </p:notesMasterIdLst>
  <p:handoutMasterIdLst>
    <p:handoutMasterId r:id="rId44"/>
  </p:handoutMasterIdLst>
  <p:sldIdLst>
    <p:sldId id="299" r:id="rId2"/>
    <p:sldId id="300" r:id="rId3"/>
    <p:sldId id="292" r:id="rId4"/>
    <p:sldId id="277" r:id="rId5"/>
    <p:sldId id="272" r:id="rId6"/>
    <p:sldId id="257" r:id="rId7"/>
    <p:sldId id="258" r:id="rId8"/>
    <p:sldId id="259" r:id="rId9"/>
    <p:sldId id="293" r:id="rId10"/>
    <p:sldId id="260" r:id="rId11"/>
    <p:sldId id="261" r:id="rId12"/>
    <p:sldId id="262" r:id="rId13"/>
    <p:sldId id="263" r:id="rId14"/>
    <p:sldId id="264" r:id="rId15"/>
    <p:sldId id="265" r:id="rId16"/>
    <p:sldId id="266" r:id="rId17"/>
    <p:sldId id="267" r:id="rId18"/>
    <p:sldId id="294" r:id="rId19"/>
    <p:sldId id="268" r:id="rId20"/>
    <p:sldId id="269" r:id="rId21"/>
    <p:sldId id="270" r:id="rId22"/>
    <p:sldId id="271" r:id="rId23"/>
    <p:sldId id="295" r:id="rId24"/>
    <p:sldId id="276" r:id="rId25"/>
    <p:sldId id="278" r:id="rId26"/>
    <p:sldId id="279" r:id="rId27"/>
    <p:sldId id="274" r:id="rId28"/>
    <p:sldId id="275" r:id="rId29"/>
    <p:sldId id="273" r:id="rId30"/>
    <p:sldId id="280" r:id="rId31"/>
    <p:sldId id="281" r:id="rId32"/>
    <p:sldId id="282" r:id="rId33"/>
    <p:sldId id="283" r:id="rId34"/>
    <p:sldId id="284" r:id="rId35"/>
    <p:sldId id="285" r:id="rId36"/>
    <p:sldId id="286" r:id="rId37"/>
    <p:sldId id="287" r:id="rId38"/>
    <p:sldId id="296" r:id="rId39"/>
    <p:sldId id="297" r:id="rId40"/>
    <p:sldId id="298" r:id="rId41"/>
    <p:sldId id="290" r:id="rId42"/>
  </p:sldIdLst>
  <p:sldSz cx="9144000" cy="6858000" type="screen4x3"/>
  <p:notesSz cx="6858000" cy="9144000"/>
  <p:defaultTextStyle>
    <a:defPPr>
      <a:defRPr lang="en-US"/>
    </a:defPPr>
    <a:lvl1pPr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2787"/>
    <p:restoredTop sz="90990" autoAdjust="0"/>
  </p:normalViewPr>
  <p:slideViewPr>
    <p:cSldViewPr>
      <p:cViewPr varScale="1">
        <p:scale>
          <a:sx n="71" d="100"/>
          <a:sy n="71" d="100"/>
        </p:scale>
        <p:origin x="-174"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494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266243"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endParaRPr lang="es-ES_tradnl"/>
          </a:p>
        </p:txBody>
      </p:sp>
      <p:sp>
        <p:nvSpPr>
          <p:cNvPr id="266244"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266245"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fld id="{8503DBC5-146C-4851-AFE1-2CF9FDDB5A8C}"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endParaRPr lang="es-ES_tradnl"/>
          </a:p>
        </p:txBody>
      </p:sp>
      <p:sp>
        <p:nvSpPr>
          <p:cNvPr id="4506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fld id="{DE508C68-2F48-4B32-9DA0-BA21421E53B2}"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B073552-AF6D-447A-816D-5EAB7B1248AC}" type="slidenum">
              <a:rPr lang="es-ES_tradnl"/>
              <a:pPr/>
              <a:t>1</a:t>
            </a:fld>
            <a:endParaRPr lang="es-ES_tradnl"/>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a:ln/>
        </p:spPr>
      </p:sp>
      <p:sp>
        <p:nvSpPr>
          <p:cNvPr id="47107" name="2 Marcador de notas"/>
          <p:cNvSpPr>
            <a:spLocks noGrp="1"/>
          </p:cNvSpPr>
          <p:nvPr>
            <p:ph type="body" idx="1"/>
          </p:nvPr>
        </p:nvSpPr>
        <p:spPr>
          <a:noFill/>
          <a:ln/>
        </p:spPr>
        <p:txBody>
          <a:bodyPr/>
          <a:lstStyle/>
          <a:p>
            <a:endParaRPr lang="es-US" smtClean="0"/>
          </a:p>
        </p:txBody>
      </p:sp>
      <p:sp>
        <p:nvSpPr>
          <p:cNvPr id="47108" name="3 Marcador de número de diapositiva"/>
          <p:cNvSpPr>
            <a:spLocks noGrp="1"/>
          </p:cNvSpPr>
          <p:nvPr>
            <p:ph type="sldNum" sz="quarter" idx="5"/>
          </p:nvPr>
        </p:nvSpPr>
        <p:spPr>
          <a:noFill/>
        </p:spPr>
        <p:txBody>
          <a:bodyPr/>
          <a:lstStyle/>
          <a:p>
            <a:fld id="{BE952858-E2FB-441B-AC83-05D36AAEA2F8}" type="slidenum">
              <a:rPr lang="es-ES_tradnl"/>
              <a:pPr/>
              <a:t>2</a:t>
            </a:fld>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bwMode="auto">
          <a:xfrm>
            <a:off x="11430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spcBef>
                <a:spcPct val="0"/>
              </a:spcBef>
              <a:buClrTx/>
              <a:buSzTx/>
              <a:buFontTx/>
              <a:buNone/>
              <a:defRPr sz="1400" smtClean="0">
                <a:solidFill>
                  <a:srgbClr val="FFFFFF"/>
                </a:solidFill>
                <a:effectLst/>
              </a:defRPr>
            </a:lvl1pPr>
          </a:lstStyle>
          <a:p>
            <a:pPr>
              <a:defRPr/>
            </a:pPr>
            <a:endParaRPr lang="es-ES_tradnl"/>
          </a:p>
        </p:txBody>
      </p:sp>
      <p:sp>
        <p:nvSpPr>
          <p:cNvPr id="37" name="Rectangle 37"/>
          <p:cNvSpPr>
            <a:spLocks noGrp="1" noChangeArrowheads="1"/>
          </p:cNvSpPr>
          <p:nvPr>
            <p:ph type="ftr" sz="quarter" idx="11"/>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spcBef>
                <a:spcPct val="0"/>
              </a:spcBef>
              <a:buClrTx/>
              <a:buSzTx/>
              <a:buFontTx/>
              <a:buNone/>
              <a:defRPr sz="1400" smtClean="0">
                <a:solidFill>
                  <a:srgbClr val="FFFFFF"/>
                </a:solidFill>
                <a:effectLst/>
              </a:defRPr>
            </a:lvl1pPr>
          </a:lstStyle>
          <a:p>
            <a:pPr>
              <a:defRPr/>
            </a:pPr>
            <a:endParaRPr lang="es-ES_tradnl"/>
          </a:p>
        </p:txBody>
      </p:sp>
      <p:sp>
        <p:nvSpPr>
          <p:cNvPr id="38" name="Rectangle 38"/>
          <p:cNvSpPr>
            <a:spLocks noGrp="1" noChangeArrowheads="1"/>
          </p:cNvSpPr>
          <p:nvPr>
            <p:ph type="sldNum" sz="quarter" idx="12"/>
          </p:nvPr>
        </p:nvSpPr>
        <p:spPr bwMode="auto">
          <a:xfrm>
            <a:off x="70104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spcBef>
                <a:spcPct val="0"/>
              </a:spcBef>
              <a:buClrTx/>
              <a:buSzTx/>
              <a:buFontTx/>
              <a:buNone/>
              <a:defRPr sz="1400" smtClean="0">
                <a:solidFill>
                  <a:srgbClr val="FFFFFF"/>
                </a:solidFill>
                <a:effectLst/>
              </a:defRPr>
            </a:lvl1pPr>
          </a:lstStyle>
          <a:p>
            <a:pPr>
              <a:defRPr/>
            </a:pPr>
            <a:fld id="{E8FD8236-0C2B-44BA-B2A4-3E7BE297B98F}"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77050" y="-228600"/>
            <a:ext cx="1962150" cy="6934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90600" y="-228600"/>
            <a:ext cx="5734050" cy="6934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668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292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1030"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1027" name="Rectangle 34"/>
          <p:cNvSpPr>
            <a:spLocks noGrp="1" noChangeArrowheads="1"/>
          </p:cNvSpPr>
          <p:nvPr>
            <p:ph type="title"/>
          </p:nvPr>
        </p:nvSpPr>
        <p:spPr bwMode="auto">
          <a:xfrm>
            <a:off x="990600" y="-228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7" name="Rectangle 39"/>
          <p:cNvSpPr>
            <a:spLocks noGrp="1" noChangeArrowheads="1"/>
          </p:cNvSpPr>
          <p:nvPr>
            <p:ph type="body" idx="1"/>
          </p:nvPr>
        </p:nvSpPr>
        <p:spPr bwMode="auto">
          <a:xfrm>
            <a:off x="1066800" y="1066800"/>
            <a:ext cx="7772400" cy="5638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space.espol.edu.ec/browse?type=author&amp;order=ASC&amp;rpp=20&amp;value=Marcillo+Morla%2C+Fabrizio"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609600"/>
            <a:ext cx="7772400" cy="1676400"/>
          </a:xfrm>
        </p:spPr>
        <p:txBody>
          <a:bodyPr/>
          <a:lstStyle/>
          <a:p>
            <a:pPr eaLnBrk="1" hangingPunct="1"/>
            <a:r>
              <a:rPr lang="es-ES_tradnl" smtClean="0"/>
              <a:t>Negociación</a:t>
            </a:r>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3076"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3077" name="Text Box 10"/>
          <p:cNvSpPr txBox="1">
            <a:spLocks noChangeArrowheads="1"/>
          </p:cNvSpPr>
          <p:nvPr/>
        </p:nvSpPr>
        <p:spPr bwMode="auto">
          <a:xfrm>
            <a:off x="4932363" y="4960938"/>
            <a:ext cx="2711450" cy="1422400"/>
          </a:xfrm>
          <a:prstGeom prst="rect">
            <a:avLst/>
          </a:prstGeom>
          <a:noFill/>
          <a:ln w="9525">
            <a:noFill/>
            <a:miter lim="800000"/>
            <a:headEnd/>
            <a:tailEnd/>
          </a:ln>
        </p:spPr>
        <p:txBody>
          <a:bodyPr wrap="none">
            <a:spAutoFit/>
          </a:bodyPr>
          <a:lstStyle/>
          <a:p>
            <a:pPr>
              <a:spcBef>
                <a:spcPct val="0"/>
              </a:spcBef>
              <a:buFont typeface="Wingdings" pitchFamily="2" charset="2"/>
              <a:buNone/>
              <a:defRPr/>
            </a:pPr>
            <a:r>
              <a:rPr lang="en-US" sz="2400" dirty="0">
                <a:latin typeface="Times New Roman" pitchFamily="18" charset="0"/>
                <a:hlinkClick r:id="rId4"/>
              </a:rPr>
              <a:t>barcillo@gmail.com</a:t>
            </a:r>
          </a:p>
          <a:p>
            <a:pPr>
              <a:spcBef>
                <a:spcPct val="0"/>
              </a:spcBef>
              <a:buFont typeface="Wingdings" pitchFamily="2" charset="2"/>
              <a:buNone/>
              <a:defRPr/>
            </a:pPr>
            <a:r>
              <a:rPr lang="en-US" sz="2400" dirty="0">
                <a:latin typeface="Times New Roman" pitchFamily="18" charset="0"/>
                <a:hlinkClick r:id="rId4"/>
              </a:rPr>
              <a:t>(593-9) 4194239</a:t>
            </a:r>
          </a:p>
          <a:p>
            <a:pPr>
              <a:defRPr/>
            </a:pPr>
            <a:endParaRPr lang="es-ES" dirty="0"/>
          </a:p>
        </p:txBody>
      </p:sp>
      <p:pic>
        <p:nvPicPr>
          <p:cNvPr id="3078"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04800"/>
            <a:ext cx="8229600" cy="1143000"/>
          </a:xfrm>
        </p:spPr>
        <p:txBody>
          <a:bodyPr/>
          <a:lstStyle/>
          <a:p>
            <a:pPr eaLnBrk="1" hangingPunct="1"/>
            <a:r>
              <a:rPr lang="es-ES_tradnl" sz="4000" smtClean="0"/>
              <a:t>Estilo De Negociación De Harvard</a:t>
            </a:r>
          </a:p>
        </p:txBody>
      </p:sp>
      <p:sp>
        <p:nvSpPr>
          <p:cNvPr id="888835" name="Rectangle 3"/>
          <p:cNvSpPr>
            <a:spLocks noGrp="1" noChangeArrowheads="1"/>
          </p:cNvSpPr>
          <p:nvPr>
            <p:ph type="body" idx="1"/>
          </p:nvPr>
        </p:nvSpPr>
        <p:spPr>
          <a:xfrm>
            <a:off x="76200" y="762000"/>
            <a:ext cx="8915400" cy="5486400"/>
          </a:xfrm>
        </p:spPr>
        <p:txBody>
          <a:bodyPr/>
          <a:lstStyle/>
          <a:p>
            <a:pPr marL="609600" indent="-609600" eaLnBrk="1" hangingPunct="1">
              <a:defRPr/>
            </a:pPr>
            <a:r>
              <a:rPr lang="es-ES_tradnl" sz="2400" smtClean="0"/>
              <a:t>Etapas:</a:t>
            </a:r>
          </a:p>
          <a:p>
            <a:pPr marL="990600" lvl="1" indent="-533400" eaLnBrk="1" hangingPunct="1">
              <a:defRPr/>
            </a:pPr>
            <a:r>
              <a:rPr lang="es-ES_tradnl" sz="2000" smtClean="0"/>
              <a:t>Análisis: diagnóstico y reflexión de situación.</a:t>
            </a:r>
          </a:p>
          <a:p>
            <a:pPr marL="990600" lvl="1" indent="-533400" eaLnBrk="1" hangingPunct="1">
              <a:defRPr/>
            </a:pPr>
            <a:r>
              <a:rPr lang="es-ES_tradnl" sz="2000" smtClean="0"/>
              <a:t>Planeación: generar ideas y decidir que hacerse.</a:t>
            </a:r>
          </a:p>
          <a:p>
            <a:pPr marL="990600" lvl="1" indent="-533400" eaLnBrk="1" hangingPunct="1">
              <a:defRPr/>
            </a:pPr>
            <a:r>
              <a:rPr lang="es-ES_tradnl" sz="2000" smtClean="0"/>
              <a:t>Discusión: para buscar acuerdos. Cada parte debe entender interés de otro. Generar opciones mutuamente ventajosas.</a:t>
            </a:r>
          </a:p>
          <a:p>
            <a:pPr marL="609600" indent="-609600" eaLnBrk="1" hangingPunct="1">
              <a:defRPr/>
            </a:pPr>
            <a:r>
              <a:rPr lang="es-ES_tradnl" sz="2400" smtClean="0"/>
              <a:t>Negociación basada en principios es concentrarse en las ideas básicas, opciones mutuamente satisfactorias criterios justos. </a:t>
            </a:r>
          </a:p>
          <a:p>
            <a:pPr marL="609600" indent="-609600" eaLnBrk="1" hangingPunct="1">
              <a:defRPr/>
            </a:pPr>
            <a:r>
              <a:rPr lang="es-ES_tradnl" sz="2400" smtClean="0"/>
              <a:t>Generalmente produce acuerdos prudentes logrando un consenso gradual sobre decisión común en forma eficiente.</a:t>
            </a:r>
          </a:p>
          <a:p>
            <a:pPr marL="609600" indent="-609600" eaLnBrk="1" hangingPunct="1">
              <a:defRPr/>
            </a:pPr>
            <a:r>
              <a:rPr lang="es-ES_tradnl" sz="2400" smtClean="0"/>
              <a:t>El hecho de separar personas de problemas permite entenderse con el otro negociador como ser humano, haciendo posible un acuerdo amistoso.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04800"/>
            <a:ext cx="8229600" cy="1143000"/>
          </a:xfrm>
        </p:spPr>
        <p:txBody>
          <a:bodyPr/>
          <a:lstStyle/>
          <a:p>
            <a:pPr eaLnBrk="1" hangingPunct="1"/>
            <a:r>
              <a:rPr lang="es-ES_tradnl" sz="4000" smtClean="0"/>
              <a:t>Separar Personas De Problema</a:t>
            </a:r>
          </a:p>
        </p:txBody>
      </p:sp>
      <p:sp>
        <p:nvSpPr>
          <p:cNvPr id="889859" name="Rectangle 3"/>
          <p:cNvSpPr>
            <a:spLocks noGrp="1" noChangeArrowheads="1"/>
          </p:cNvSpPr>
          <p:nvPr>
            <p:ph type="body" idx="1"/>
          </p:nvPr>
        </p:nvSpPr>
        <p:spPr>
          <a:xfrm>
            <a:off x="76200" y="762000"/>
            <a:ext cx="8915400" cy="5791200"/>
          </a:xfrm>
        </p:spPr>
        <p:txBody>
          <a:bodyPr/>
          <a:lstStyle/>
          <a:p>
            <a:pPr marL="609600" indent="-609600" eaLnBrk="1" hangingPunct="1">
              <a:lnSpc>
                <a:spcPct val="90000"/>
              </a:lnSpc>
              <a:defRPr/>
            </a:pPr>
            <a:r>
              <a:rPr lang="es-ES_tradnl" sz="2400" smtClean="0"/>
              <a:t>Es difícil enfrentar problema sin malentendidos o roces entre personas o que tomen cosas en forma personal.</a:t>
            </a:r>
          </a:p>
          <a:p>
            <a:pPr marL="609600" indent="-609600" eaLnBrk="1" hangingPunct="1">
              <a:lnSpc>
                <a:spcPct val="90000"/>
              </a:lnSpc>
              <a:defRPr/>
            </a:pPr>
            <a:r>
              <a:rPr lang="es-ES_tradnl" sz="2400" smtClean="0"/>
              <a:t>Negociadores son personas. Tratar con sensibilidad.</a:t>
            </a:r>
          </a:p>
          <a:p>
            <a:pPr marL="609600" indent="-609600" eaLnBrk="1" hangingPunct="1">
              <a:lnSpc>
                <a:spcPct val="90000"/>
              </a:lnSpc>
              <a:defRPr/>
            </a:pPr>
            <a:r>
              <a:rPr lang="es-ES_tradnl" sz="2400" smtClean="0"/>
              <a:t>Todo negociador tiene dos tipos de intereses.</a:t>
            </a:r>
          </a:p>
          <a:p>
            <a:pPr marL="990600" lvl="1" indent="-533400" eaLnBrk="1" hangingPunct="1">
              <a:lnSpc>
                <a:spcPct val="90000"/>
              </a:lnSpc>
              <a:defRPr/>
            </a:pPr>
            <a:r>
              <a:rPr lang="es-ES_tradnl" sz="2000" smtClean="0"/>
              <a:t>Sustancial. Lo que se está negociando.</a:t>
            </a:r>
          </a:p>
          <a:p>
            <a:pPr marL="990600" lvl="1" indent="-533400" eaLnBrk="1" hangingPunct="1">
              <a:lnSpc>
                <a:spcPct val="90000"/>
              </a:lnSpc>
              <a:defRPr/>
            </a:pPr>
            <a:r>
              <a:rPr lang="es-ES_tradnl" sz="2000" smtClean="0"/>
              <a:t>Relación. Mantener al menos una relación de trabajo como para alcanzar un acuerdo aceptable. </a:t>
            </a:r>
          </a:p>
          <a:p>
            <a:pPr marL="609600" indent="-609600" eaLnBrk="1" hangingPunct="1">
              <a:lnSpc>
                <a:spcPct val="90000"/>
              </a:lnSpc>
              <a:defRPr/>
            </a:pPr>
            <a:r>
              <a:rPr lang="es-ES_tradnl" sz="2400" smtClean="0"/>
              <a:t>Técnicas para separar personas de problemas:</a:t>
            </a:r>
          </a:p>
          <a:p>
            <a:pPr marL="609600" indent="-609600" eaLnBrk="1" hangingPunct="1">
              <a:lnSpc>
                <a:spcPct val="90000"/>
              </a:lnSpc>
              <a:defRPr/>
            </a:pPr>
            <a:r>
              <a:rPr lang="es-ES_tradnl" sz="2400" smtClean="0"/>
              <a:t>Percepción.</a:t>
            </a:r>
          </a:p>
          <a:p>
            <a:pPr marL="990600" lvl="1" indent="-533400" eaLnBrk="1" hangingPunct="1">
              <a:lnSpc>
                <a:spcPct val="90000"/>
              </a:lnSpc>
              <a:defRPr/>
            </a:pPr>
            <a:r>
              <a:rPr lang="es-ES_tradnl" sz="2000" smtClean="0"/>
              <a:t>Como piensa otra parte y diferencia en percepción de la realidad es el problema de la negociación y forma de llegar a solución.</a:t>
            </a:r>
          </a:p>
          <a:p>
            <a:pPr marL="990600" lvl="1" indent="-533400" eaLnBrk="1" hangingPunct="1">
              <a:lnSpc>
                <a:spcPct val="90000"/>
              </a:lnSpc>
              <a:defRPr/>
            </a:pPr>
            <a:r>
              <a:rPr lang="es-ES_tradnl" sz="2000" smtClean="0"/>
              <a:t>Ponerse en lugar del otro permite disminuir areas de conflicto y defender intereses propios con mayor seguridad.</a:t>
            </a:r>
          </a:p>
          <a:p>
            <a:pPr marL="990600" lvl="1" indent="-533400" eaLnBrk="1" hangingPunct="1">
              <a:lnSpc>
                <a:spcPct val="90000"/>
              </a:lnSpc>
              <a:defRPr/>
            </a:pPr>
            <a:r>
              <a:rPr lang="es-ES_tradnl" sz="2000" smtClean="0"/>
              <a:t>No deduzca intenciones basados en temores. </a:t>
            </a:r>
          </a:p>
          <a:p>
            <a:pPr marL="990600" lvl="1" indent="-533400" eaLnBrk="1" hangingPunct="1">
              <a:lnSpc>
                <a:spcPct val="90000"/>
              </a:lnSpc>
              <a:defRPr/>
            </a:pPr>
            <a:r>
              <a:rPr lang="es-ES_tradnl" sz="2000" smtClean="0"/>
              <a:t>Es saludable ser un poco desconfiado, pero exagerándolo se puede perder uno de nuevas ideas que podrían satisfacer a ambos.</a:t>
            </a:r>
          </a:p>
          <a:p>
            <a:pPr marL="990600" lvl="1" indent="-533400" eaLnBrk="1" hangingPunct="1">
              <a:lnSpc>
                <a:spcPct val="90000"/>
              </a:lnSpc>
              <a:defRPr/>
            </a:pPr>
            <a:r>
              <a:rPr lang="es-ES_tradnl" sz="2000" smtClean="0"/>
              <a:t>No culpe a otros por sus problemas.Sobre todo cuando se sabe que es uno mismo el culpable.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04800"/>
            <a:ext cx="8229600" cy="1143000"/>
          </a:xfrm>
        </p:spPr>
        <p:txBody>
          <a:bodyPr/>
          <a:lstStyle/>
          <a:p>
            <a:pPr eaLnBrk="1" hangingPunct="1"/>
            <a:r>
              <a:rPr lang="es-ES_tradnl" sz="4000" smtClean="0"/>
              <a:t>Separar Personas De Problema</a:t>
            </a:r>
          </a:p>
        </p:txBody>
      </p:sp>
      <p:sp>
        <p:nvSpPr>
          <p:cNvPr id="890883" name="Rectangle 3"/>
          <p:cNvSpPr>
            <a:spLocks noGrp="1" noChangeArrowheads="1"/>
          </p:cNvSpPr>
          <p:nvPr>
            <p:ph type="body" idx="1"/>
          </p:nvPr>
        </p:nvSpPr>
        <p:spPr>
          <a:xfrm>
            <a:off x="76200" y="762000"/>
            <a:ext cx="8915400" cy="5791200"/>
          </a:xfrm>
        </p:spPr>
        <p:txBody>
          <a:bodyPr/>
          <a:lstStyle/>
          <a:p>
            <a:pPr marL="609600" indent="-609600" eaLnBrk="1" hangingPunct="1">
              <a:lnSpc>
                <a:spcPct val="90000"/>
              </a:lnSpc>
              <a:defRPr/>
            </a:pPr>
            <a:r>
              <a:rPr lang="es-ES_tradnl" sz="2400" smtClean="0"/>
              <a:t>Percepción.</a:t>
            </a:r>
          </a:p>
          <a:p>
            <a:pPr marL="990600" lvl="1" indent="-533400" eaLnBrk="1" hangingPunct="1">
              <a:lnSpc>
                <a:spcPct val="90000"/>
              </a:lnSpc>
              <a:defRPr/>
            </a:pPr>
            <a:r>
              <a:rPr lang="es-ES_tradnl" sz="2000" smtClean="0"/>
              <a:t>Comente mutuas percepciones.</a:t>
            </a:r>
          </a:p>
          <a:p>
            <a:pPr marL="990600" lvl="1" indent="-533400" eaLnBrk="1" hangingPunct="1">
              <a:lnSpc>
                <a:spcPct val="90000"/>
              </a:lnSpc>
              <a:defRPr/>
            </a:pPr>
            <a:r>
              <a:rPr lang="es-ES_tradnl" sz="2000" smtClean="0"/>
              <a:t>Haga que les interese el resultado dándole participación en el proceso. Dele crédito a sus ideas, ya que el sentimiento de participación en el proceso es el factor más importante en la decisión de un negociador de aceptar una propuesta.</a:t>
            </a:r>
          </a:p>
          <a:p>
            <a:pPr marL="990600" lvl="1" indent="-533400" eaLnBrk="1" hangingPunct="1">
              <a:lnSpc>
                <a:spcPct val="90000"/>
              </a:lnSpc>
              <a:defRPr/>
            </a:pPr>
            <a:r>
              <a:rPr lang="es-ES_tradnl" sz="2000" smtClean="0"/>
              <a:t>Haga propuestas coherentes con sus valores.</a:t>
            </a:r>
          </a:p>
          <a:p>
            <a:pPr marL="609600" indent="-609600" eaLnBrk="1" hangingPunct="1">
              <a:lnSpc>
                <a:spcPct val="90000"/>
              </a:lnSpc>
              <a:defRPr/>
            </a:pPr>
            <a:r>
              <a:rPr lang="es-ES_tradnl" sz="2400" smtClean="0"/>
              <a:t>Emociones.</a:t>
            </a:r>
          </a:p>
          <a:p>
            <a:pPr marL="990600" lvl="1" indent="-533400" eaLnBrk="1" hangingPunct="1">
              <a:lnSpc>
                <a:spcPct val="90000"/>
              </a:lnSpc>
              <a:defRPr/>
            </a:pPr>
            <a:r>
              <a:rPr lang="es-ES_tradnl" sz="2000" smtClean="0"/>
              <a:t>Son importantes porque pueden estancar o romper negociación.</a:t>
            </a:r>
          </a:p>
          <a:p>
            <a:pPr marL="990600" lvl="1" indent="-533400" eaLnBrk="1" hangingPunct="1">
              <a:lnSpc>
                <a:spcPct val="90000"/>
              </a:lnSpc>
              <a:defRPr/>
            </a:pPr>
            <a:r>
              <a:rPr lang="es-ES_tradnl" sz="2000" smtClean="0"/>
              <a:t>Comprender 1o emociones de ellos y nuestras.</a:t>
            </a:r>
          </a:p>
          <a:p>
            <a:pPr marL="990600" lvl="1" indent="-533400" eaLnBrk="1" hangingPunct="1">
              <a:lnSpc>
                <a:spcPct val="90000"/>
              </a:lnSpc>
              <a:defRPr/>
            </a:pPr>
            <a:r>
              <a:rPr lang="es-ES_tradnl" sz="2000" smtClean="0"/>
              <a:t>Procure que emociones sean explicitas y reconocerlas como legítimas. Sin emociones inexpresadas personas estarán mas dispuestas para trabajar en la solución del problema.</a:t>
            </a:r>
          </a:p>
          <a:p>
            <a:pPr marL="990600" lvl="1" indent="-533400" eaLnBrk="1" hangingPunct="1">
              <a:lnSpc>
                <a:spcPct val="90000"/>
              </a:lnSpc>
              <a:defRPr/>
            </a:pPr>
            <a:r>
              <a:rPr lang="es-ES_tradnl" sz="2000" smtClean="0"/>
              <a:t>Permita que las personas se desahoguen. No reaccione ante un estallido emocional.</a:t>
            </a:r>
          </a:p>
          <a:p>
            <a:pPr marL="990600" lvl="1" indent="-533400" eaLnBrk="1" hangingPunct="1">
              <a:lnSpc>
                <a:spcPct val="90000"/>
              </a:lnSpc>
              <a:defRPr/>
            </a:pPr>
            <a:r>
              <a:rPr lang="es-ES_tradnl" sz="2000" smtClean="0"/>
              <a:t>Use gestos simbólicos que puedan producir impacto emocional constructivo en la otra parte.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04800"/>
            <a:ext cx="8229600" cy="1143000"/>
          </a:xfrm>
        </p:spPr>
        <p:txBody>
          <a:bodyPr/>
          <a:lstStyle/>
          <a:p>
            <a:pPr eaLnBrk="1" hangingPunct="1"/>
            <a:r>
              <a:rPr lang="es-ES_tradnl" sz="4000" smtClean="0"/>
              <a:t>Separar Personas De Problema</a:t>
            </a:r>
          </a:p>
        </p:txBody>
      </p:sp>
      <p:sp>
        <p:nvSpPr>
          <p:cNvPr id="891907" name="Rectangle 3"/>
          <p:cNvSpPr>
            <a:spLocks noGrp="1" noChangeArrowheads="1"/>
          </p:cNvSpPr>
          <p:nvPr>
            <p:ph type="body" idx="1"/>
          </p:nvPr>
        </p:nvSpPr>
        <p:spPr>
          <a:xfrm>
            <a:off x="76200" y="609600"/>
            <a:ext cx="8915400" cy="6019800"/>
          </a:xfrm>
        </p:spPr>
        <p:txBody>
          <a:bodyPr/>
          <a:lstStyle/>
          <a:p>
            <a:pPr marL="609600" indent="-609600" eaLnBrk="1" hangingPunct="1">
              <a:lnSpc>
                <a:spcPct val="90000"/>
              </a:lnSpc>
              <a:defRPr/>
            </a:pPr>
            <a:r>
              <a:rPr lang="es-ES_tradnl" sz="2400" smtClean="0"/>
              <a:t>Comunicación.</a:t>
            </a:r>
          </a:p>
          <a:p>
            <a:pPr marL="990600" lvl="1" indent="-533400" eaLnBrk="1" hangingPunct="1">
              <a:lnSpc>
                <a:spcPct val="90000"/>
              </a:lnSpc>
              <a:defRPr/>
            </a:pPr>
            <a:r>
              <a:rPr lang="es-ES_tradnl" sz="2000" smtClean="0"/>
              <a:t>Sin comunicación no hay negociación.</a:t>
            </a:r>
          </a:p>
          <a:p>
            <a:pPr marL="990600" lvl="1" indent="-533400" eaLnBrk="1" hangingPunct="1">
              <a:lnSpc>
                <a:spcPct val="90000"/>
              </a:lnSpc>
              <a:defRPr/>
            </a:pPr>
            <a:r>
              <a:rPr lang="es-ES_tradnl" sz="2000" smtClean="0"/>
              <a:t>Puede que los negociadores no estén dirigiendo el uno al otro o que no estén llegando.</a:t>
            </a:r>
          </a:p>
          <a:p>
            <a:pPr marL="990600" lvl="1" indent="-533400" eaLnBrk="1" hangingPunct="1">
              <a:lnSpc>
                <a:spcPct val="90000"/>
              </a:lnSpc>
              <a:defRPr/>
            </a:pPr>
            <a:r>
              <a:rPr lang="es-ES_tradnl" sz="2000" smtClean="0"/>
              <a:t>Aunque Ud. </a:t>
            </a:r>
            <a:r>
              <a:rPr lang="en-US" sz="2000" smtClean="0"/>
              <a:t>Le </a:t>
            </a:r>
            <a:r>
              <a:rPr lang="es-ES_tradnl" sz="2000" smtClean="0"/>
              <a:t>hable a</a:t>
            </a:r>
            <a:r>
              <a:rPr lang="en-US" sz="2000" smtClean="0"/>
              <a:t>l</a:t>
            </a:r>
            <a:r>
              <a:rPr lang="es-ES_tradnl" sz="2000" smtClean="0"/>
              <a:t> otro </a:t>
            </a:r>
            <a:r>
              <a:rPr lang="en-US" sz="2000" smtClean="0"/>
              <a:t>de </a:t>
            </a:r>
            <a:r>
              <a:rPr lang="es-ES_tradnl" sz="2000" smtClean="0"/>
              <a:t>forma directa y clara puede que no </a:t>
            </a:r>
            <a:r>
              <a:rPr lang="en-US" sz="2000" smtClean="0"/>
              <a:t>el no le </a:t>
            </a:r>
            <a:r>
              <a:rPr lang="es-ES_tradnl" sz="2000" smtClean="0"/>
              <a:t>escuche.</a:t>
            </a:r>
          </a:p>
          <a:p>
            <a:pPr marL="990600" lvl="1" indent="-533400" eaLnBrk="1" hangingPunct="1">
              <a:lnSpc>
                <a:spcPct val="90000"/>
              </a:lnSpc>
              <a:defRPr/>
            </a:pPr>
            <a:r>
              <a:rPr lang="es-ES_tradnl" sz="2000" smtClean="0"/>
              <a:t>Malentendidos. Lo que uno dice puede ser malinterpretado por el otro.</a:t>
            </a:r>
          </a:p>
          <a:p>
            <a:pPr marL="990600" lvl="1" indent="-533400" eaLnBrk="1" hangingPunct="1">
              <a:lnSpc>
                <a:spcPct val="90000"/>
              </a:lnSpc>
              <a:defRPr/>
            </a:pPr>
            <a:r>
              <a:rPr lang="es-ES_tradnl" sz="2000" smtClean="0"/>
              <a:t>Escuche atentamente y reconozcan lo que dicen. Repita ocasionalmente lo que Ud. Entendió que el otro dijo. Además de evitar malentendidos, da al otro la satisfacción de saber que está siendo entendido.</a:t>
            </a:r>
          </a:p>
          <a:p>
            <a:pPr marL="990600" lvl="1" indent="-533400" eaLnBrk="1" hangingPunct="1">
              <a:lnSpc>
                <a:spcPct val="90000"/>
              </a:lnSpc>
              <a:defRPr/>
            </a:pPr>
            <a:r>
              <a:rPr lang="es-ES_tradnl" sz="2000" smtClean="0"/>
              <a:t>Hable con el fin de que se le entienda. Háblele a la otra parte.</a:t>
            </a:r>
          </a:p>
          <a:p>
            <a:pPr marL="990600" lvl="1" indent="-533400" eaLnBrk="1" hangingPunct="1">
              <a:lnSpc>
                <a:spcPct val="90000"/>
              </a:lnSpc>
              <a:defRPr/>
            </a:pPr>
            <a:r>
              <a:rPr lang="es-ES_tradnl" sz="2000" smtClean="0"/>
              <a:t>Hable sobre Ud. Mismo y no sobre ellos. “Nos sentimos desilusionados” en vez de “Ud. No cumplió su palabra”.</a:t>
            </a:r>
          </a:p>
          <a:p>
            <a:pPr marL="990600" lvl="1" indent="-533400" eaLnBrk="1" hangingPunct="1">
              <a:lnSpc>
                <a:spcPct val="90000"/>
              </a:lnSpc>
              <a:defRPr/>
            </a:pPr>
            <a:r>
              <a:rPr lang="es-ES_tradnl" sz="2000" smtClean="0"/>
              <a:t>Hable con un propósito. Antes de decir algo significativo, esté seguro de lo que quiere comunicar o averiguar y del objetivo que se logrará con esa información.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04800"/>
            <a:ext cx="8229600" cy="1143000"/>
          </a:xfrm>
        </p:spPr>
        <p:txBody>
          <a:bodyPr/>
          <a:lstStyle/>
          <a:p>
            <a:pPr eaLnBrk="1" hangingPunct="1"/>
            <a:r>
              <a:rPr lang="es-ES_tradnl" sz="4000" smtClean="0"/>
              <a:t>Separar Personas De Problema</a:t>
            </a:r>
          </a:p>
        </p:txBody>
      </p:sp>
      <p:sp>
        <p:nvSpPr>
          <p:cNvPr id="892931" name="Rectangle 3"/>
          <p:cNvSpPr>
            <a:spLocks noGrp="1" noChangeArrowheads="1"/>
          </p:cNvSpPr>
          <p:nvPr>
            <p:ph type="body" idx="1"/>
          </p:nvPr>
        </p:nvSpPr>
        <p:spPr>
          <a:xfrm>
            <a:off x="76200" y="609600"/>
            <a:ext cx="8915400" cy="6019800"/>
          </a:xfrm>
        </p:spPr>
        <p:txBody>
          <a:bodyPr/>
          <a:lstStyle/>
          <a:p>
            <a:pPr marL="609600" indent="-609600" eaLnBrk="1" hangingPunct="1">
              <a:defRPr/>
            </a:pPr>
            <a:r>
              <a:rPr lang="es-ES_tradnl" sz="2800" smtClean="0"/>
              <a:t>Es mejor prevenir.</a:t>
            </a:r>
          </a:p>
          <a:p>
            <a:pPr marL="990600" lvl="1" indent="-533400" eaLnBrk="1" hangingPunct="1">
              <a:defRPr/>
            </a:pPr>
            <a:r>
              <a:rPr lang="es-ES_tradnl" sz="2400" smtClean="0"/>
              <a:t>Es importante crear una relación personal y organizacional con la otra parte.</a:t>
            </a:r>
          </a:p>
          <a:p>
            <a:pPr marL="990600" lvl="1" indent="-533400" eaLnBrk="1" hangingPunct="1">
              <a:defRPr/>
            </a:pPr>
            <a:r>
              <a:rPr lang="es-ES_tradnl" sz="2400" smtClean="0"/>
              <a:t>Establezca relación de trabajo. Mientras mas rápido convierta a un desconocido en conocido, mas fácil será la negociación, ya que existe una base de confianza para apoyarse en una negociación difícil.</a:t>
            </a:r>
          </a:p>
          <a:p>
            <a:pPr marL="990600" lvl="1" indent="-533400" eaLnBrk="1" hangingPunct="1">
              <a:defRPr/>
            </a:pPr>
            <a:r>
              <a:rPr lang="es-ES_tradnl" sz="2400" smtClean="0"/>
              <a:t>Enfréntese con el problema no con las personas. Si negociadores se perciben como adversarios es dificil separar relación de parte sustancial del problema. Ya que en todo lo que se diga parecerá dirigido contra el otro. Y ambos se ponen a la defensiva y olvidan su interés principal.</a:t>
            </a:r>
          </a:p>
          <a:p>
            <a:pPr marL="990600" lvl="1" indent="-533400" eaLnBrk="1" hangingPunct="1">
              <a:defRPr/>
            </a:pPr>
            <a:r>
              <a:rPr lang="es-ES_tradnl" sz="2400" smtClean="0"/>
              <a:t>Esencial es tratar a personas como seres humanos y al problema según sus méritos.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04800"/>
            <a:ext cx="8229600" cy="1143000"/>
          </a:xfrm>
        </p:spPr>
        <p:txBody>
          <a:bodyPr/>
          <a:lstStyle/>
          <a:p>
            <a:pPr eaLnBrk="1" hangingPunct="1"/>
            <a:r>
              <a:rPr lang="es-ES_tradnl" sz="4000" smtClean="0"/>
              <a:t>Y Si Ellos Juegan Sucio?</a:t>
            </a:r>
          </a:p>
        </p:txBody>
      </p:sp>
      <p:sp>
        <p:nvSpPr>
          <p:cNvPr id="893955" name="Rectangle 3"/>
          <p:cNvSpPr>
            <a:spLocks noGrp="1" noChangeArrowheads="1"/>
          </p:cNvSpPr>
          <p:nvPr>
            <p:ph type="body" idx="1"/>
          </p:nvPr>
        </p:nvSpPr>
        <p:spPr>
          <a:xfrm>
            <a:off x="76200" y="533400"/>
            <a:ext cx="8915400" cy="6019800"/>
          </a:xfrm>
        </p:spPr>
        <p:txBody>
          <a:bodyPr/>
          <a:lstStyle/>
          <a:p>
            <a:pPr marL="609600" indent="-609600" eaLnBrk="1" hangingPunct="1">
              <a:lnSpc>
                <a:spcPct val="90000"/>
              </a:lnSpc>
              <a:defRPr/>
            </a:pPr>
            <a:r>
              <a:rPr lang="es-ES_tradnl" sz="2800" smtClean="0"/>
              <a:t>Tácticas de negociación engañosas: propuestas unilaterales acerca del procedimiento.</a:t>
            </a:r>
          </a:p>
          <a:p>
            <a:pPr marL="609600" indent="-609600" eaLnBrk="1" hangingPunct="1">
              <a:lnSpc>
                <a:spcPct val="90000"/>
              </a:lnSpc>
              <a:defRPr/>
            </a:pPr>
            <a:r>
              <a:rPr lang="es-ES_tradnl" sz="2800" smtClean="0"/>
              <a:t>Tácticas que gente puede usar en su contra:</a:t>
            </a:r>
          </a:p>
          <a:p>
            <a:pPr marL="990600" lvl="1" indent="-533400" eaLnBrk="1" hangingPunct="1">
              <a:lnSpc>
                <a:spcPct val="90000"/>
              </a:lnSpc>
              <a:defRPr/>
            </a:pPr>
            <a:r>
              <a:rPr lang="es-ES_tradnl" sz="2400" smtClean="0"/>
              <a:t>Mentiras.</a:t>
            </a:r>
          </a:p>
          <a:p>
            <a:pPr marL="990600" lvl="1" indent="-533400" eaLnBrk="1" hangingPunct="1">
              <a:lnSpc>
                <a:spcPct val="90000"/>
              </a:lnSpc>
              <a:defRPr/>
            </a:pPr>
            <a:r>
              <a:rPr lang="es-ES_tradnl" sz="2400" smtClean="0"/>
              <a:t>Violencia psicológica.</a:t>
            </a:r>
            <a:endParaRPr lang="en-US" sz="2400" smtClean="0"/>
          </a:p>
          <a:p>
            <a:pPr marL="990600" lvl="1" indent="-533400" eaLnBrk="1" hangingPunct="1">
              <a:lnSpc>
                <a:spcPct val="90000"/>
              </a:lnSpc>
              <a:defRPr/>
            </a:pPr>
            <a:r>
              <a:rPr lang="en-US" sz="2400" smtClean="0"/>
              <a:t>Batraceo.</a:t>
            </a:r>
            <a:endParaRPr lang="es-ES_tradnl" sz="2400" smtClean="0"/>
          </a:p>
          <a:p>
            <a:pPr marL="990600" lvl="1" indent="-533400" eaLnBrk="1" hangingPunct="1">
              <a:lnSpc>
                <a:spcPct val="90000"/>
              </a:lnSpc>
              <a:defRPr/>
            </a:pPr>
            <a:r>
              <a:rPr lang="es-ES_tradnl" sz="2400" smtClean="0"/>
              <a:t>Tácticas de presión.</a:t>
            </a:r>
          </a:p>
          <a:p>
            <a:pPr marL="1371600" lvl="2" indent="-457200" eaLnBrk="1" hangingPunct="1">
              <a:lnSpc>
                <a:spcPct val="90000"/>
              </a:lnSpc>
              <a:defRPr/>
            </a:pPr>
            <a:r>
              <a:rPr lang="es-ES_tradnl" sz="2000" smtClean="0"/>
              <a:t>Ilegales.</a:t>
            </a:r>
          </a:p>
          <a:p>
            <a:pPr marL="1371600" lvl="2" indent="-457200" eaLnBrk="1" hangingPunct="1">
              <a:lnSpc>
                <a:spcPct val="90000"/>
              </a:lnSpc>
              <a:defRPr/>
            </a:pPr>
            <a:r>
              <a:rPr lang="es-ES_tradnl" sz="2000" smtClean="0"/>
              <a:t>No éticas.</a:t>
            </a:r>
          </a:p>
          <a:p>
            <a:pPr marL="1371600" lvl="2" indent="-457200" eaLnBrk="1" hangingPunct="1">
              <a:lnSpc>
                <a:spcPct val="90000"/>
              </a:lnSpc>
              <a:defRPr/>
            </a:pPr>
            <a:r>
              <a:rPr lang="es-ES_tradnl" sz="2000" smtClean="0"/>
              <a:t>Desagradables.</a:t>
            </a:r>
          </a:p>
          <a:p>
            <a:pPr marL="990600" lvl="1" indent="-533400" eaLnBrk="1" hangingPunct="1">
              <a:lnSpc>
                <a:spcPct val="90000"/>
              </a:lnSpc>
              <a:defRPr/>
            </a:pPr>
            <a:r>
              <a:rPr lang="es-ES_tradnl" sz="2400" smtClean="0"/>
              <a:t>Propósito: ayudar al que las usa a ganar algo en lucha de voluntades.</a:t>
            </a:r>
          </a:p>
          <a:p>
            <a:pPr marL="609600" indent="-609600" eaLnBrk="1" hangingPunct="1">
              <a:lnSpc>
                <a:spcPct val="90000"/>
              </a:lnSpc>
              <a:defRPr/>
            </a:pPr>
            <a:r>
              <a:rPr lang="es-ES_tradnl" sz="2800" smtClean="0"/>
              <a:t>Se puede responder a esto:</a:t>
            </a:r>
          </a:p>
          <a:p>
            <a:pPr marL="990600" lvl="1" indent="-533400" eaLnBrk="1" hangingPunct="1">
              <a:lnSpc>
                <a:spcPct val="90000"/>
              </a:lnSpc>
              <a:defRPr/>
            </a:pPr>
            <a:r>
              <a:rPr lang="es-ES_tradnl" sz="2400" smtClean="0"/>
              <a:t>Ignorándolo</a:t>
            </a:r>
            <a:r>
              <a:rPr lang="en-US" sz="2400" smtClean="0"/>
              <a:t> / Retirandose.</a:t>
            </a:r>
            <a:endParaRPr lang="es-ES_tradnl" sz="2400" smtClean="0"/>
          </a:p>
          <a:p>
            <a:pPr marL="990600" lvl="1" indent="-533400" eaLnBrk="1" hangingPunct="1">
              <a:lnSpc>
                <a:spcPct val="90000"/>
              </a:lnSpc>
              <a:defRPr/>
            </a:pPr>
            <a:r>
              <a:rPr lang="es-ES_tradnl" sz="2400" smtClean="0"/>
              <a:t>Jugando sucio también.</a:t>
            </a:r>
          </a:p>
          <a:p>
            <a:pPr marL="990600" lvl="1" indent="-533400" eaLnBrk="1" hangingPunct="1">
              <a:lnSpc>
                <a:spcPct val="90000"/>
              </a:lnSpc>
              <a:defRPr/>
            </a:pPr>
            <a:r>
              <a:rPr lang="es-ES_tradnl" sz="2400" smtClean="0"/>
              <a:t>Responder con nuevas armas.</a:t>
            </a:r>
          </a:p>
          <a:p>
            <a:pPr marL="990600" lvl="1" indent="-533400" eaLnBrk="1" hangingPunct="1">
              <a:lnSpc>
                <a:spcPct val="90000"/>
              </a:lnSpc>
              <a:defRPr/>
            </a:pPr>
            <a:endParaRPr lang="es-ES_tradnl" sz="2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04800"/>
            <a:ext cx="8229600" cy="1143000"/>
          </a:xfrm>
        </p:spPr>
        <p:txBody>
          <a:bodyPr/>
          <a:lstStyle/>
          <a:p>
            <a:pPr eaLnBrk="1" hangingPunct="1"/>
            <a:r>
              <a:rPr lang="es-ES_tradnl" sz="4000" smtClean="0"/>
              <a:t>Y Si Ellos Juegan Sucio?</a:t>
            </a:r>
          </a:p>
        </p:txBody>
      </p:sp>
      <p:sp>
        <p:nvSpPr>
          <p:cNvPr id="894979" name="Rectangle 3"/>
          <p:cNvSpPr>
            <a:spLocks noGrp="1" noChangeArrowheads="1"/>
          </p:cNvSpPr>
          <p:nvPr>
            <p:ph type="body" idx="1"/>
          </p:nvPr>
        </p:nvSpPr>
        <p:spPr>
          <a:xfrm>
            <a:off x="76200" y="609600"/>
            <a:ext cx="8915400" cy="6019800"/>
          </a:xfrm>
        </p:spPr>
        <p:txBody>
          <a:bodyPr/>
          <a:lstStyle/>
          <a:p>
            <a:pPr marL="609600" indent="-609600" eaLnBrk="1" hangingPunct="1">
              <a:defRPr/>
            </a:pPr>
            <a:r>
              <a:rPr lang="es-ES_tradnl" sz="2800" smtClean="0"/>
              <a:t>Formas de contrarrestar:</a:t>
            </a:r>
          </a:p>
          <a:p>
            <a:pPr marL="990600" lvl="1" indent="-533400" eaLnBrk="1" hangingPunct="1">
              <a:defRPr/>
            </a:pPr>
            <a:r>
              <a:rPr lang="es-ES_tradnl" sz="2400" smtClean="0"/>
              <a:t>Entrar en un proceso de negociación basado en principios.</a:t>
            </a:r>
          </a:p>
          <a:p>
            <a:pPr marL="990600" lvl="1" indent="-533400" eaLnBrk="1" hangingPunct="1">
              <a:defRPr/>
            </a:pPr>
            <a:r>
              <a:rPr lang="es-ES_tradnl" sz="2400" smtClean="0"/>
              <a:t>Reconozca la táctica.</a:t>
            </a:r>
          </a:p>
          <a:p>
            <a:pPr marL="990600" lvl="1" indent="-533400" eaLnBrk="1" hangingPunct="1">
              <a:defRPr/>
            </a:pPr>
            <a:r>
              <a:rPr lang="es-ES_tradnl" sz="2400" smtClean="0"/>
              <a:t>Exprese el problema explícitamente.</a:t>
            </a:r>
          </a:p>
          <a:p>
            <a:pPr marL="990600" lvl="1" indent="-533400" eaLnBrk="1" hangingPunct="1">
              <a:defRPr/>
            </a:pPr>
            <a:r>
              <a:rPr lang="es-ES_tradnl" sz="2400" smtClean="0"/>
              <a:t>Negociar sobre el procedimiento para lograr un acuerdo sensato sobre el procedimiento.</a:t>
            </a:r>
          </a:p>
          <a:p>
            <a:pPr marL="990600" lvl="1" indent="-533400" eaLnBrk="1" hangingPunct="1">
              <a:defRPr/>
            </a:pPr>
            <a:r>
              <a:rPr lang="es-ES_tradnl" sz="2400" smtClean="0"/>
              <a:t>Separe la persona del problema, critique la táctica y no la integridad de la persona.</a:t>
            </a:r>
          </a:p>
          <a:p>
            <a:pPr marL="990600" lvl="1" indent="-533400" eaLnBrk="1" hangingPunct="1">
              <a:defRPr/>
            </a:pPr>
            <a:r>
              <a:rPr lang="es-ES_tradnl" sz="2400" smtClean="0"/>
              <a:t>Concéntrese en intereses mutuos no en posiciones.</a:t>
            </a:r>
          </a:p>
          <a:p>
            <a:pPr marL="990600" lvl="1" indent="-533400" eaLnBrk="1" hangingPunct="1">
              <a:defRPr/>
            </a:pPr>
            <a:r>
              <a:rPr lang="es-ES_tradnl" sz="2400" smtClean="0"/>
              <a:t>Invente opciones de mutuos beneficios. Sugiera alternativas. </a:t>
            </a:r>
          </a:p>
          <a:p>
            <a:pPr marL="990600" lvl="1" indent="-533400" eaLnBrk="1" hangingPunct="1">
              <a:defRPr/>
            </a:pPr>
            <a:r>
              <a:rPr lang="es-ES_tradnl" sz="2400" smtClean="0"/>
              <a:t>Insista en usar criterios objetivos.</a:t>
            </a:r>
          </a:p>
          <a:p>
            <a:pPr marL="990600" lvl="1" indent="-533400" eaLnBrk="1" hangingPunct="1">
              <a:defRPr/>
            </a:pPr>
            <a:r>
              <a:rPr lang="es-ES_tradnl" sz="2400" smtClean="0"/>
              <a:t>No olvide Mejor Alternativa para Negociar Acuerdo.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8229600" cy="1143000"/>
          </a:xfrm>
        </p:spPr>
        <p:txBody>
          <a:bodyPr/>
          <a:lstStyle/>
          <a:p>
            <a:pPr eaLnBrk="1" hangingPunct="1"/>
            <a:r>
              <a:rPr lang="es-ES_tradnl" sz="4000" smtClean="0"/>
              <a:t>Algunas Tácticas Engañosas</a:t>
            </a:r>
          </a:p>
        </p:txBody>
      </p:sp>
      <p:sp>
        <p:nvSpPr>
          <p:cNvPr id="896003" name="Rectangle 3"/>
          <p:cNvSpPr>
            <a:spLocks noGrp="1" noChangeArrowheads="1"/>
          </p:cNvSpPr>
          <p:nvPr>
            <p:ph type="body" idx="1"/>
          </p:nvPr>
        </p:nvSpPr>
        <p:spPr>
          <a:xfrm>
            <a:off x="76200" y="685800"/>
            <a:ext cx="8915400" cy="6400800"/>
          </a:xfrm>
        </p:spPr>
        <p:txBody>
          <a:bodyPr/>
          <a:lstStyle/>
          <a:p>
            <a:pPr marL="609600" indent="-609600" eaLnBrk="1" hangingPunct="1">
              <a:defRPr/>
            </a:pPr>
            <a:r>
              <a:rPr lang="es-ES_tradnl" sz="2800" smtClean="0"/>
              <a:t>Engaño deliberado.</a:t>
            </a:r>
          </a:p>
          <a:p>
            <a:pPr marL="990600" lvl="1" indent="-533400" eaLnBrk="1" hangingPunct="1">
              <a:defRPr/>
            </a:pPr>
            <a:r>
              <a:rPr lang="es-ES_tradnl" sz="2400" smtClean="0"/>
              <a:t>Información falsa.</a:t>
            </a:r>
          </a:p>
          <a:p>
            <a:pPr marL="990600" lvl="1" indent="-533400" eaLnBrk="1" hangingPunct="1">
              <a:defRPr/>
            </a:pPr>
            <a:r>
              <a:rPr lang="es-ES_tradnl" sz="2400" smtClean="0"/>
              <a:t>Autoridad ambigua.</a:t>
            </a:r>
          </a:p>
          <a:p>
            <a:pPr marL="990600" lvl="1" indent="-533400" eaLnBrk="1" hangingPunct="1">
              <a:defRPr/>
            </a:pPr>
            <a:r>
              <a:rPr lang="es-ES_tradnl" sz="2400" smtClean="0"/>
              <a:t>Intenciones dudosas.</a:t>
            </a:r>
          </a:p>
          <a:p>
            <a:pPr marL="990600" lvl="1" indent="-533400" eaLnBrk="1" hangingPunct="1">
              <a:defRPr/>
            </a:pPr>
            <a:r>
              <a:rPr lang="es-ES_tradnl" sz="2400" smtClean="0"/>
              <a:t>Algo menos que la verdad total no es una mentira.</a:t>
            </a:r>
          </a:p>
          <a:p>
            <a:pPr marL="609600" indent="-609600" eaLnBrk="1" hangingPunct="1">
              <a:defRPr/>
            </a:pPr>
            <a:r>
              <a:rPr lang="en-US" sz="2800" smtClean="0"/>
              <a:t>Batraceo.</a:t>
            </a:r>
          </a:p>
          <a:p>
            <a:pPr marL="990600" lvl="1" indent="-533400" eaLnBrk="1" hangingPunct="1">
              <a:defRPr/>
            </a:pPr>
            <a:r>
              <a:rPr lang="en-US" sz="2400" smtClean="0"/>
              <a:t>Tratar de usar tecnicas de anclaje y ajuste exagerademente.</a:t>
            </a:r>
          </a:p>
          <a:p>
            <a:pPr marL="990600" lvl="1" indent="-533400" eaLnBrk="1" hangingPunct="1">
              <a:defRPr/>
            </a:pPr>
            <a:r>
              <a:rPr lang="en-US" sz="2400" smtClean="0"/>
              <a:t>Desvalorizar lo ofrecido por otra parte.</a:t>
            </a:r>
          </a:p>
          <a:p>
            <a:pPr marL="990600" lvl="1" indent="-533400" eaLnBrk="1" hangingPunct="1">
              <a:defRPr/>
            </a:pPr>
            <a:r>
              <a:rPr lang="en-US" sz="2400" smtClean="0"/>
              <a:t>No hacer ofertas serias ni con sentido.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04800"/>
            <a:ext cx="8229600" cy="1143000"/>
          </a:xfrm>
        </p:spPr>
        <p:txBody>
          <a:bodyPr/>
          <a:lstStyle/>
          <a:p>
            <a:pPr eaLnBrk="1" hangingPunct="1"/>
            <a:r>
              <a:rPr lang="es-ES_tradnl" sz="4000" smtClean="0"/>
              <a:t>Algunas Tácticas Engañosas</a:t>
            </a:r>
          </a:p>
        </p:txBody>
      </p:sp>
      <p:sp>
        <p:nvSpPr>
          <p:cNvPr id="925699" name="Rectangle 3"/>
          <p:cNvSpPr>
            <a:spLocks noGrp="1" noChangeArrowheads="1"/>
          </p:cNvSpPr>
          <p:nvPr>
            <p:ph type="body" idx="1"/>
          </p:nvPr>
        </p:nvSpPr>
        <p:spPr>
          <a:xfrm>
            <a:off x="76200" y="685800"/>
            <a:ext cx="8915400" cy="6400800"/>
          </a:xfrm>
        </p:spPr>
        <p:txBody>
          <a:bodyPr/>
          <a:lstStyle/>
          <a:p>
            <a:pPr marL="609600" indent="-609600" eaLnBrk="1" hangingPunct="1">
              <a:defRPr/>
            </a:pPr>
            <a:r>
              <a:rPr lang="es-ES_tradnl" sz="2800" smtClean="0"/>
              <a:t>Guerra psicológica.</a:t>
            </a:r>
          </a:p>
          <a:p>
            <a:pPr marL="990600" lvl="1" indent="-533400" eaLnBrk="1" hangingPunct="1">
              <a:defRPr/>
            </a:pPr>
            <a:r>
              <a:rPr lang="es-ES_tradnl" sz="2400" smtClean="0"/>
              <a:t>Situaciones tensas.</a:t>
            </a:r>
          </a:p>
          <a:p>
            <a:pPr marL="990600" lvl="1" indent="-533400" eaLnBrk="1" hangingPunct="1">
              <a:defRPr/>
            </a:pPr>
            <a:r>
              <a:rPr lang="es-ES_tradnl" sz="2400" smtClean="0"/>
              <a:t>Ataques personales.</a:t>
            </a:r>
          </a:p>
          <a:p>
            <a:pPr marL="990600" lvl="1" indent="-533400" eaLnBrk="1" hangingPunct="1">
              <a:defRPr/>
            </a:pPr>
            <a:r>
              <a:rPr lang="es-ES_tradnl" sz="2400" smtClean="0"/>
              <a:t>El juego del bueno y el malo.</a:t>
            </a:r>
          </a:p>
          <a:p>
            <a:pPr marL="990600" lvl="1" indent="-533400" eaLnBrk="1" hangingPunct="1">
              <a:defRPr/>
            </a:pPr>
            <a:r>
              <a:rPr lang="es-ES_tradnl" sz="2400" smtClean="0"/>
              <a:t>Amenazas.</a:t>
            </a:r>
          </a:p>
          <a:p>
            <a:pPr marL="609600" indent="-609600" eaLnBrk="1" hangingPunct="1">
              <a:defRPr/>
            </a:pPr>
            <a:r>
              <a:rPr lang="es-ES_tradnl" sz="2800" smtClean="0"/>
              <a:t>Tácticas de presión.</a:t>
            </a:r>
          </a:p>
          <a:p>
            <a:pPr marL="990600" lvl="1" indent="-533400" eaLnBrk="1" hangingPunct="1">
              <a:defRPr/>
            </a:pPr>
            <a:r>
              <a:rPr lang="es-ES_tradnl" sz="2400" smtClean="0"/>
              <a:t>Negativa a negociar.</a:t>
            </a:r>
          </a:p>
          <a:p>
            <a:pPr marL="990600" lvl="1" indent="-533400" eaLnBrk="1" hangingPunct="1">
              <a:defRPr/>
            </a:pPr>
            <a:r>
              <a:rPr lang="es-ES_tradnl" sz="2400" smtClean="0"/>
              <a:t>Exigencias exageradas.</a:t>
            </a:r>
          </a:p>
          <a:p>
            <a:pPr marL="990600" lvl="1" indent="-533400" eaLnBrk="1" hangingPunct="1">
              <a:defRPr/>
            </a:pPr>
            <a:r>
              <a:rPr lang="es-ES_tradnl" sz="2400" smtClean="0"/>
              <a:t>Exigencias crecientes.</a:t>
            </a:r>
          </a:p>
          <a:p>
            <a:pPr marL="990600" lvl="1" indent="-533400" eaLnBrk="1" hangingPunct="1">
              <a:defRPr/>
            </a:pPr>
            <a:r>
              <a:rPr lang="es-ES_tradnl" sz="2400" smtClean="0"/>
              <a:t>Tácticas de atrincheramiento.</a:t>
            </a:r>
          </a:p>
          <a:p>
            <a:pPr marL="990600" lvl="1" indent="-533400" eaLnBrk="1" hangingPunct="1">
              <a:defRPr/>
            </a:pPr>
            <a:r>
              <a:rPr lang="es-ES_tradnl" sz="2400" smtClean="0"/>
              <a:t>El socio inconmovible.</a:t>
            </a:r>
          </a:p>
          <a:p>
            <a:pPr marL="990600" lvl="1" indent="-533400" eaLnBrk="1" hangingPunct="1">
              <a:defRPr/>
            </a:pPr>
            <a:r>
              <a:rPr lang="es-ES_tradnl" sz="2400" smtClean="0"/>
              <a:t>Demoras predeterminadas.</a:t>
            </a:r>
          </a:p>
          <a:p>
            <a:pPr marL="990600" lvl="1" indent="-533400" eaLnBrk="1" hangingPunct="1">
              <a:defRPr/>
            </a:pPr>
            <a:r>
              <a:rPr lang="es-ES_tradnl" sz="2400" smtClean="0"/>
              <a:t>Tómelo o déjelo.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304800"/>
            <a:ext cx="8229600" cy="1143000"/>
          </a:xfrm>
        </p:spPr>
        <p:txBody>
          <a:bodyPr/>
          <a:lstStyle/>
          <a:p>
            <a:pPr eaLnBrk="1" hangingPunct="1"/>
            <a:r>
              <a:rPr lang="es-ES_tradnl" sz="3200" smtClean="0"/>
              <a:t>Concéntrese En Intereses No En Posiciones</a:t>
            </a:r>
          </a:p>
        </p:txBody>
      </p:sp>
      <p:sp>
        <p:nvSpPr>
          <p:cNvPr id="897027" name="Rectangle 3"/>
          <p:cNvSpPr>
            <a:spLocks noGrp="1" noChangeArrowheads="1"/>
          </p:cNvSpPr>
          <p:nvPr>
            <p:ph type="body" idx="1"/>
          </p:nvPr>
        </p:nvSpPr>
        <p:spPr>
          <a:xfrm>
            <a:off x="76200" y="457200"/>
            <a:ext cx="8915400" cy="6400800"/>
          </a:xfrm>
        </p:spPr>
        <p:txBody>
          <a:bodyPr/>
          <a:lstStyle/>
          <a:p>
            <a:pPr marL="609600" indent="-609600" eaLnBrk="1" hangingPunct="1">
              <a:lnSpc>
                <a:spcPct val="90000"/>
              </a:lnSpc>
              <a:defRPr/>
            </a:pPr>
            <a:r>
              <a:rPr lang="es-ES_tradnl" sz="2400" smtClean="0"/>
              <a:t>Posición es algo decidido. Decisión se toma por intereses.</a:t>
            </a:r>
          </a:p>
          <a:p>
            <a:pPr marL="609600" indent="-609600" eaLnBrk="1" hangingPunct="1">
              <a:lnSpc>
                <a:spcPct val="90000"/>
              </a:lnSpc>
              <a:defRPr/>
            </a:pPr>
            <a:r>
              <a:rPr lang="es-ES_tradnl" sz="2400" smtClean="0"/>
              <a:t>Int. Compartidos y compartibles mayor que conflictivos.</a:t>
            </a:r>
          </a:p>
          <a:p>
            <a:pPr marL="609600" indent="-609600" eaLnBrk="1" hangingPunct="1">
              <a:lnSpc>
                <a:spcPct val="90000"/>
              </a:lnSpc>
              <a:defRPr/>
            </a:pPr>
            <a:r>
              <a:rPr lang="es-ES_tradnl" sz="2400" smtClean="0"/>
              <a:t>Intereses vivos y se comprenda importancia y legitimidad. Convencerlos que ellos harían lo mismo en su lugar.</a:t>
            </a:r>
          </a:p>
          <a:p>
            <a:pPr marL="609600" indent="-609600" eaLnBrk="1" hangingPunct="1">
              <a:lnSpc>
                <a:spcPct val="90000"/>
              </a:lnSpc>
              <a:defRPr/>
            </a:pPr>
            <a:r>
              <a:rPr lang="es-ES_tradnl" sz="2400" smtClean="0"/>
              <a:t>Reconozca igualmente los de los otros.</a:t>
            </a:r>
          </a:p>
          <a:p>
            <a:pPr marL="609600" indent="-609600" eaLnBrk="1" hangingPunct="1">
              <a:lnSpc>
                <a:spcPct val="90000"/>
              </a:lnSpc>
              <a:defRPr/>
            </a:pPr>
            <a:r>
              <a:rPr lang="es-ES_tradnl" sz="2400" smtClean="0"/>
              <a:t>Exprese el problema antes que su respuesta.</a:t>
            </a:r>
          </a:p>
          <a:p>
            <a:pPr marL="990600" lvl="1" indent="-533400" eaLnBrk="1" hangingPunct="1">
              <a:lnSpc>
                <a:spcPct val="90000"/>
              </a:lnSpc>
              <a:defRPr/>
            </a:pPr>
            <a:r>
              <a:rPr lang="es-ES_tradnl" sz="2000" smtClean="0"/>
              <a:t>Explique intereses.</a:t>
            </a:r>
          </a:p>
          <a:p>
            <a:pPr marL="990600" lvl="1" indent="-533400" eaLnBrk="1" hangingPunct="1">
              <a:lnSpc>
                <a:spcPct val="90000"/>
              </a:lnSpc>
              <a:defRPr/>
            </a:pPr>
            <a:r>
              <a:rPr lang="es-ES_tradnl" sz="2000" smtClean="0"/>
              <a:t>Razonamiento.</a:t>
            </a:r>
          </a:p>
          <a:p>
            <a:pPr marL="990600" lvl="1" indent="-533400" eaLnBrk="1" hangingPunct="1">
              <a:lnSpc>
                <a:spcPct val="90000"/>
              </a:lnSpc>
              <a:defRPr/>
            </a:pPr>
            <a:r>
              <a:rPr lang="es-ES_tradnl" sz="2000" smtClean="0"/>
              <a:t>Propuestas.</a:t>
            </a:r>
          </a:p>
          <a:p>
            <a:pPr marL="609600" indent="-609600" eaLnBrk="1" hangingPunct="1">
              <a:lnSpc>
                <a:spcPct val="90000"/>
              </a:lnSpc>
              <a:defRPr/>
            </a:pPr>
            <a:r>
              <a:rPr lang="es-ES_tradnl" sz="2400" smtClean="0"/>
              <a:t>Mire hacia delante no hacia atrás. Objetivos, no causas.</a:t>
            </a:r>
          </a:p>
          <a:p>
            <a:pPr marL="609600" indent="-609600" eaLnBrk="1" hangingPunct="1">
              <a:lnSpc>
                <a:spcPct val="90000"/>
              </a:lnSpc>
              <a:defRPr/>
            </a:pPr>
            <a:r>
              <a:rPr lang="es-ES_tradnl" sz="2400" smtClean="0"/>
              <a:t>Sea concreto pero flexible, sabiendo donde va pero abierto a nuevas ideas.</a:t>
            </a:r>
          </a:p>
          <a:p>
            <a:pPr marL="609600" indent="-609600" eaLnBrk="1" hangingPunct="1">
              <a:lnSpc>
                <a:spcPct val="90000"/>
              </a:lnSpc>
              <a:defRPr/>
            </a:pPr>
            <a:r>
              <a:rPr lang="es-ES_tradnl" sz="2400" smtClean="0"/>
              <a:t>Ataque problema sin culpar a personas, apóyelas:</a:t>
            </a:r>
          </a:p>
          <a:p>
            <a:pPr marL="990600" lvl="1" indent="-533400" eaLnBrk="1" hangingPunct="1">
              <a:lnSpc>
                <a:spcPct val="90000"/>
              </a:lnSpc>
              <a:defRPr/>
            </a:pPr>
            <a:r>
              <a:rPr lang="es-ES_tradnl" sz="2000" smtClean="0"/>
              <a:t>Escuche con respeto.</a:t>
            </a:r>
          </a:p>
          <a:p>
            <a:pPr marL="990600" lvl="1" indent="-533400" eaLnBrk="1" hangingPunct="1">
              <a:lnSpc>
                <a:spcPct val="90000"/>
              </a:lnSpc>
              <a:defRPr/>
            </a:pPr>
            <a:r>
              <a:rPr lang="es-ES_tradnl" sz="2000" smtClean="0"/>
              <a:t>Sea cortés.</a:t>
            </a:r>
          </a:p>
          <a:p>
            <a:pPr marL="990600" lvl="1" indent="-533400" eaLnBrk="1" hangingPunct="1">
              <a:lnSpc>
                <a:spcPct val="90000"/>
              </a:lnSpc>
              <a:defRPr/>
            </a:pPr>
            <a:r>
              <a:rPr lang="es-ES_tradnl" sz="2000" smtClean="0"/>
              <a:t>Demostrar deseo de responder a sus necesidades básicas.</a:t>
            </a:r>
          </a:p>
          <a:p>
            <a:pPr marL="990600" lvl="1" indent="-533400" eaLnBrk="1" hangingPunct="1">
              <a:lnSpc>
                <a:spcPct val="90000"/>
              </a:lnSpc>
              <a:defRPr/>
            </a:pPr>
            <a:r>
              <a:rPr lang="es-ES_tradnl" sz="2000" smtClean="0"/>
              <a:t>Agradecer por tiempo y esfuerzo dedicado.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1228725" y="0"/>
            <a:ext cx="7772400" cy="1143000"/>
          </a:xfrm>
        </p:spPr>
        <p:txBody>
          <a:bodyPr/>
          <a:lstStyle/>
          <a:p>
            <a:pPr algn="r" eaLnBrk="1" hangingPunct="1"/>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eaLnBrk="1" hangingPunct="1">
              <a:defRPr/>
            </a:pPr>
            <a:r>
              <a:rPr lang="es-EC" dirty="0" smtClean="0"/>
              <a:t>Guayaquil, 1966.</a:t>
            </a:r>
          </a:p>
          <a:p>
            <a:pPr algn="r" eaLnBrk="1" hangingPunct="1">
              <a:defRPr/>
            </a:pPr>
            <a:r>
              <a:rPr lang="es-EC" dirty="0" err="1" smtClean="0"/>
              <a:t>BSc.</a:t>
            </a:r>
            <a:r>
              <a:rPr lang="es-EC" dirty="0" smtClean="0"/>
              <a:t> Acuicultura. (ESPOL 1991).</a:t>
            </a:r>
          </a:p>
          <a:p>
            <a:pPr algn="r" eaLnBrk="1" hangingPunct="1">
              <a:defRPr/>
            </a:pPr>
            <a:r>
              <a:rPr lang="es-EC" dirty="0" smtClean="0"/>
              <a:t>Magister en Administración de Empresas. (ESPOL, 1996).</a:t>
            </a:r>
          </a:p>
          <a:p>
            <a:pPr algn="r" eaLnBrk="1" hangingPunct="1">
              <a:defRPr/>
            </a:pPr>
            <a:r>
              <a:rPr lang="es-EC" dirty="0" smtClean="0"/>
              <a:t>Profesor ESPOL desde el 2001.</a:t>
            </a:r>
          </a:p>
          <a:p>
            <a:pPr algn="r" eaLnBrk="1" hangingPunct="1">
              <a:defRPr/>
            </a:pPr>
            <a:r>
              <a:rPr lang="es-EC" dirty="0" smtClean="0"/>
              <a:t>20 años experiencia profesional: </a:t>
            </a:r>
          </a:p>
          <a:p>
            <a:pPr lvl="1" algn="r" eaLnBrk="1" hangingPunct="1">
              <a:defRPr/>
            </a:pPr>
            <a:r>
              <a:rPr lang="es-EC" dirty="0" smtClean="0"/>
              <a:t>Producción.</a:t>
            </a:r>
          </a:p>
          <a:p>
            <a:pPr lvl="1" algn="r" eaLnBrk="1" hangingPunct="1">
              <a:defRPr/>
            </a:pPr>
            <a:r>
              <a:rPr lang="es-EC" dirty="0" smtClean="0"/>
              <a:t>Administración.</a:t>
            </a:r>
          </a:p>
          <a:p>
            <a:pPr lvl="1" algn="r" eaLnBrk="1" hangingPunct="1">
              <a:defRPr/>
            </a:pPr>
            <a:r>
              <a:rPr lang="es-EC" dirty="0" smtClean="0"/>
              <a:t>Finanzas.</a:t>
            </a:r>
          </a:p>
          <a:p>
            <a:pPr lvl="1" algn="r" eaLnBrk="1" hangingPunct="1">
              <a:defRPr/>
            </a:pPr>
            <a:r>
              <a:rPr lang="es-EC" dirty="0" smtClean="0"/>
              <a:t>Investigación.</a:t>
            </a:r>
          </a:p>
          <a:p>
            <a:pPr lvl="1" algn="r" eaLnBrk="1" hangingPunct="1">
              <a:defRPr/>
            </a:pPr>
            <a:r>
              <a:rPr lang="es-EC" dirty="0" smtClean="0"/>
              <a:t>Consultorías.</a:t>
            </a:r>
          </a:p>
        </p:txBody>
      </p:sp>
      <p:pic>
        <p:nvPicPr>
          <p:cNvPr id="4100"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buNone/>
              <a:defRPr/>
            </a:pPr>
            <a:r>
              <a:rPr lang="es-US" sz="2400" dirty="0">
                <a:latin typeface="+mn-lt"/>
                <a:hlinkClick r:id="rId4"/>
              </a:rPr>
              <a:t>Otras Publicaciones del mismo autor en Repositorio ESPOL</a:t>
            </a:r>
            <a:endParaRPr lang="es-US" sz="2400" dirty="0">
              <a:latin typeface="+mn-lt"/>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304800"/>
            <a:ext cx="8229600" cy="1143000"/>
          </a:xfrm>
        </p:spPr>
        <p:txBody>
          <a:bodyPr/>
          <a:lstStyle/>
          <a:p>
            <a:pPr eaLnBrk="1" hangingPunct="1"/>
            <a:r>
              <a:rPr lang="es-ES_tradnl" sz="3200" smtClean="0"/>
              <a:t>Invente Opciones De Mutuo Beneficio</a:t>
            </a:r>
          </a:p>
        </p:txBody>
      </p:sp>
      <p:sp>
        <p:nvSpPr>
          <p:cNvPr id="898051" name="Rectangle 3"/>
          <p:cNvSpPr>
            <a:spLocks noGrp="1" noChangeArrowheads="1"/>
          </p:cNvSpPr>
          <p:nvPr>
            <p:ph type="body" idx="1"/>
          </p:nvPr>
        </p:nvSpPr>
        <p:spPr>
          <a:xfrm>
            <a:off x="76200" y="457200"/>
            <a:ext cx="8915400" cy="6400800"/>
          </a:xfrm>
        </p:spPr>
        <p:txBody>
          <a:bodyPr/>
          <a:lstStyle/>
          <a:p>
            <a:pPr marL="609600" indent="-609600" eaLnBrk="1" hangingPunct="1">
              <a:lnSpc>
                <a:spcPct val="90000"/>
              </a:lnSpc>
              <a:defRPr/>
            </a:pPr>
            <a:r>
              <a:rPr lang="es-ES_tradnl" sz="2800" smtClean="0"/>
              <a:t>Obstáculos para invención de numero de opciones:</a:t>
            </a:r>
          </a:p>
          <a:p>
            <a:pPr marL="990600" lvl="1" indent="-533400" eaLnBrk="1" hangingPunct="1">
              <a:lnSpc>
                <a:spcPct val="90000"/>
              </a:lnSpc>
              <a:defRPr/>
            </a:pPr>
            <a:r>
              <a:rPr lang="es-ES_tradnl" sz="2400" smtClean="0"/>
              <a:t>Juicios prematuros.</a:t>
            </a:r>
          </a:p>
          <a:p>
            <a:pPr marL="990600" lvl="1" indent="-533400" eaLnBrk="1" hangingPunct="1">
              <a:lnSpc>
                <a:spcPct val="90000"/>
              </a:lnSpc>
              <a:defRPr/>
            </a:pPr>
            <a:r>
              <a:rPr lang="es-ES_tradnl" sz="2400" smtClean="0"/>
              <a:t>Búsqueda de una sola respuesta.</a:t>
            </a:r>
          </a:p>
          <a:p>
            <a:pPr marL="990600" lvl="1" indent="-533400" eaLnBrk="1" hangingPunct="1">
              <a:lnSpc>
                <a:spcPct val="90000"/>
              </a:lnSpc>
              <a:defRPr/>
            </a:pPr>
            <a:r>
              <a:rPr lang="es-ES_tradnl" sz="2400" smtClean="0"/>
              <a:t>Supuesto que tamaño de pastel es fijo.</a:t>
            </a:r>
          </a:p>
          <a:p>
            <a:pPr marL="990600" lvl="1" indent="-533400" eaLnBrk="1" hangingPunct="1">
              <a:lnSpc>
                <a:spcPct val="90000"/>
              </a:lnSpc>
              <a:defRPr/>
            </a:pPr>
            <a:r>
              <a:rPr lang="es-ES_tradnl" sz="2400" smtClean="0"/>
              <a:t>“Ese es problema de ellos.”</a:t>
            </a:r>
          </a:p>
          <a:p>
            <a:pPr marL="609600" indent="-609600" eaLnBrk="1" hangingPunct="1">
              <a:lnSpc>
                <a:spcPct val="90000"/>
              </a:lnSpc>
              <a:defRPr/>
            </a:pPr>
            <a:r>
              <a:rPr lang="es-ES_tradnl" sz="2800" smtClean="0"/>
              <a:t>Remedios:</a:t>
            </a:r>
          </a:p>
          <a:p>
            <a:pPr marL="990600" lvl="1" indent="-533400" eaLnBrk="1" hangingPunct="1">
              <a:lnSpc>
                <a:spcPct val="90000"/>
              </a:lnSpc>
              <a:defRPr/>
            </a:pPr>
            <a:r>
              <a:rPr lang="es-ES_tradnl" sz="2400" smtClean="0"/>
              <a:t>Separe proceso de inventar opciones del de selección.</a:t>
            </a:r>
          </a:p>
          <a:p>
            <a:pPr marL="1371600" lvl="2" indent="-457200" eaLnBrk="1" hangingPunct="1">
              <a:lnSpc>
                <a:spcPct val="90000"/>
              </a:lnSpc>
              <a:defRPr/>
            </a:pPr>
            <a:r>
              <a:rPr lang="es-ES_tradnl" sz="2000" smtClean="0"/>
              <a:t>La primera es distinta porque son preguntas y no afirmaciones, es abierto, no cerrado.</a:t>
            </a:r>
          </a:p>
          <a:p>
            <a:pPr marL="990600" lvl="1" indent="-533400" eaLnBrk="1" hangingPunct="1">
              <a:lnSpc>
                <a:spcPct val="90000"/>
              </a:lnSpc>
              <a:defRPr/>
            </a:pPr>
            <a:r>
              <a:rPr lang="es-ES_tradnl" sz="2400" smtClean="0"/>
              <a:t>Amplíe opciones.</a:t>
            </a:r>
          </a:p>
          <a:p>
            <a:pPr marL="1371600" lvl="2" indent="-457200" eaLnBrk="1" hangingPunct="1">
              <a:lnSpc>
                <a:spcPct val="90000"/>
              </a:lnSpc>
              <a:defRPr/>
            </a:pPr>
            <a:r>
              <a:rPr lang="es-ES_tradnl" sz="2000" smtClean="0"/>
              <a:t>Multiplique opciones yendo de específico a general y viceversa.</a:t>
            </a:r>
          </a:p>
          <a:p>
            <a:pPr marL="1371600" lvl="2" indent="-457200" eaLnBrk="1" hangingPunct="1">
              <a:lnSpc>
                <a:spcPct val="90000"/>
              </a:lnSpc>
              <a:defRPr/>
            </a:pPr>
            <a:r>
              <a:rPr lang="es-ES_tradnl" sz="2000" smtClean="0"/>
              <a:t>Use enfoque interdisciplinario.</a:t>
            </a:r>
          </a:p>
          <a:p>
            <a:pPr marL="1371600" lvl="2" indent="-457200" eaLnBrk="1" hangingPunct="1">
              <a:lnSpc>
                <a:spcPct val="90000"/>
              </a:lnSpc>
              <a:defRPr/>
            </a:pPr>
            <a:r>
              <a:rPr lang="es-ES_tradnl" sz="2000" smtClean="0"/>
              <a:t>Cambie alcance de acuerdo propuesto.</a:t>
            </a:r>
          </a:p>
          <a:p>
            <a:pPr marL="990600" lvl="1" indent="-533400" eaLnBrk="1" hangingPunct="1">
              <a:lnSpc>
                <a:spcPct val="90000"/>
              </a:lnSpc>
              <a:defRPr/>
            </a:pPr>
            <a:r>
              <a:rPr lang="es-ES_tradnl" sz="2400" smtClean="0"/>
              <a:t>Busque beneficio mutuo.</a:t>
            </a:r>
          </a:p>
          <a:p>
            <a:pPr marL="1371600" lvl="2" indent="-457200" eaLnBrk="1" hangingPunct="1">
              <a:lnSpc>
                <a:spcPct val="90000"/>
              </a:lnSpc>
              <a:defRPr/>
            </a:pPr>
            <a:r>
              <a:rPr lang="es-ES_tradnl" sz="2000" smtClean="0"/>
              <a:t>Identifique intereses comunes (relación, costos, oportunidades).</a:t>
            </a:r>
          </a:p>
          <a:p>
            <a:pPr marL="1371600" lvl="2" indent="-457200" eaLnBrk="1" hangingPunct="1">
              <a:lnSpc>
                <a:spcPct val="90000"/>
              </a:lnSpc>
              <a:defRPr/>
            </a:pPr>
            <a:r>
              <a:rPr lang="es-ES_tradnl" sz="2000" smtClean="0"/>
              <a:t>Complemente intereses diferentes.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04800"/>
            <a:ext cx="8229600" cy="1143000"/>
          </a:xfrm>
        </p:spPr>
        <p:txBody>
          <a:bodyPr/>
          <a:lstStyle/>
          <a:p>
            <a:pPr eaLnBrk="1" hangingPunct="1"/>
            <a:r>
              <a:rPr lang="es-ES_tradnl" sz="3600" smtClean="0"/>
              <a:t>Insista En Criterios Objetivos</a:t>
            </a:r>
          </a:p>
        </p:txBody>
      </p:sp>
      <p:sp>
        <p:nvSpPr>
          <p:cNvPr id="899075" name="Rectangle 3"/>
          <p:cNvSpPr>
            <a:spLocks noGrp="1" noChangeArrowheads="1"/>
          </p:cNvSpPr>
          <p:nvPr>
            <p:ph type="body" idx="1"/>
          </p:nvPr>
        </p:nvSpPr>
        <p:spPr>
          <a:xfrm>
            <a:off x="76200" y="457200"/>
            <a:ext cx="8915400" cy="6400800"/>
          </a:xfrm>
        </p:spPr>
        <p:txBody>
          <a:bodyPr/>
          <a:lstStyle/>
          <a:p>
            <a:pPr marL="609600" indent="-609600" eaLnBrk="1" hangingPunct="1">
              <a:lnSpc>
                <a:spcPct val="90000"/>
              </a:lnSpc>
              <a:defRPr/>
            </a:pPr>
            <a:r>
              <a:rPr lang="es-ES_tradnl" sz="2800" smtClean="0"/>
              <a:t>Decisión con base en voluntad es costosa.</a:t>
            </a:r>
          </a:p>
          <a:p>
            <a:pPr marL="609600" indent="-609600" eaLnBrk="1" hangingPunct="1">
              <a:lnSpc>
                <a:spcPct val="90000"/>
              </a:lnSpc>
              <a:defRPr/>
            </a:pPr>
            <a:r>
              <a:rPr lang="es-ES_tradnl" sz="2800" smtClean="0"/>
              <a:t>Criterios y procesos equitativos.</a:t>
            </a:r>
          </a:p>
          <a:p>
            <a:pPr marL="609600" indent="-609600" eaLnBrk="1" hangingPunct="1">
              <a:lnSpc>
                <a:spcPct val="90000"/>
              </a:lnSpc>
              <a:defRPr/>
            </a:pPr>
            <a:r>
              <a:rPr lang="es-ES_tradnl" sz="2800" smtClean="0"/>
              <a:t>Negociación con criterios objetivos:</a:t>
            </a:r>
          </a:p>
          <a:p>
            <a:pPr marL="990600" lvl="1" indent="-533400" eaLnBrk="1" hangingPunct="1">
              <a:lnSpc>
                <a:spcPct val="90000"/>
              </a:lnSpc>
              <a:defRPr/>
            </a:pPr>
            <a:r>
              <a:rPr lang="es-ES_tradnl" sz="2400" smtClean="0"/>
              <a:t>Formule cada aspecto como búsqueda común de criterios objetivos.</a:t>
            </a:r>
          </a:p>
          <a:p>
            <a:pPr marL="990600" lvl="1" indent="-533400" eaLnBrk="1" hangingPunct="1">
              <a:lnSpc>
                <a:spcPct val="90000"/>
              </a:lnSpc>
              <a:defRPr/>
            </a:pPr>
            <a:r>
              <a:rPr lang="es-ES_tradnl" sz="2400" smtClean="0"/>
              <a:t>Sea razonable y escuche razones.</a:t>
            </a:r>
          </a:p>
          <a:p>
            <a:pPr marL="990600" lvl="1" indent="-533400" eaLnBrk="1" hangingPunct="1">
              <a:lnSpc>
                <a:spcPct val="90000"/>
              </a:lnSpc>
              <a:defRPr/>
            </a:pPr>
            <a:r>
              <a:rPr lang="es-ES_tradnl" sz="2400" smtClean="0"/>
              <a:t>No ceda ante presión.</a:t>
            </a:r>
          </a:p>
          <a:p>
            <a:pPr marL="609600" indent="-609600" eaLnBrk="1" hangingPunct="1">
              <a:lnSpc>
                <a:spcPct val="90000"/>
              </a:lnSpc>
              <a:defRPr/>
            </a:pPr>
            <a:r>
              <a:rPr lang="es-ES_tradnl" sz="2800" smtClean="0"/>
              <a:t>Si ellos son mas poderosos?</a:t>
            </a:r>
          </a:p>
          <a:p>
            <a:pPr marL="990600" lvl="1" indent="-533400" eaLnBrk="1" hangingPunct="1">
              <a:lnSpc>
                <a:spcPct val="90000"/>
              </a:lnSpc>
              <a:defRPr/>
            </a:pPr>
            <a:r>
              <a:rPr lang="es-ES_tradnl" sz="2400" smtClean="0"/>
              <a:t>Conozca su mejor alternativa para negociar acuerdo.</a:t>
            </a:r>
          </a:p>
          <a:p>
            <a:pPr marL="990600" lvl="1" indent="-533400" eaLnBrk="1" hangingPunct="1">
              <a:lnSpc>
                <a:spcPct val="90000"/>
              </a:lnSpc>
              <a:defRPr/>
            </a:pPr>
            <a:r>
              <a:rPr lang="es-ES_tradnl" sz="2400" smtClean="0"/>
              <a:t>Conozca sus fortalezas.</a:t>
            </a:r>
          </a:p>
          <a:p>
            <a:pPr marL="990600" lvl="1" indent="-533400" eaLnBrk="1" hangingPunct="1">
              <a:lnSpc>
                <a:spcPct val="90000"/>
              </a:lnSpc>
              <a:defRPr/>
            </a:pPr>
            <a:r>
              <a:rPr lang="es-ES_tradnl" sz="2400" smtClean="0"/>
              <a:t>Utilice al máximo sus fortalezas.</a:t>
            </a:r>
          </a:p>
          <a:p>
            <a:pPr marL="990600" lvl="1" indent="-533400" eaLnBrk="1" hangingPunct="1">
              <a:lnSpc>
                <a:spcPct val="90000"/>
              </a:lnSpc>
              <a:defRPr/>
            </a:pPr>
            <a:r>
              <a:rPr lang="es-ES_tradnl" sz="2400" smtClean="0"/>
              <a:t>Tenga en cuenta el </a:t>
            </a:r>
            <a:r>
              <a:rPr lang="en-US" sz="2400" smtClean="0"/>
              <a:t>Minimo Acuerdo Negociable</a:t>
            </a:r>
            <a:r>
              <a:rPr lang="es-ES_tradnl" sz="2400" smtClean="0"/>
              <a:t> del otro.</a:t>
            </a:r>
          </a:p>
          <a:p>
            <a:pPr marL="609600" indent="-609600" eaLnBrk="1" hangingPunct="1">
              <a:lnSpc>
                <a:spcPct val="90000"/>
              </a:lnSpc>
              <a:defRPr/>
            </a:pPr>
            <a:r>
              <a:rPr lang="es-ES_tradnl" sz="2800" smtClean="0"/>
              <a:t>Si ellos no entran en el juego?</a:t>
            </a:r>
          </a:p>
          <a:p>
            <a:pPr marL="990600" lvl="1" indent="-533400" eaLnBrk="1" hangingPunct="1">
              <a:lnSpc>
                <a:spcPct val="90000"/>
              </a:lnSpc>
              <a:defRPr/>
            </a:pPr>
            <a:r>
              <a:rPr lang="es-ES_tradnl" sz="2400" smtClean="0"/>
              <a:t>Convierta un ataque contra Ud. En ataque al problema.</a:t>
            </a:r>
          </a:p>
          <a:p>
            <a:pPr marL="990600" lvl="1" indent="-533400" eaLnBrk="1" hangingPunct="1">
              <a:lnSpc>
                <a:spcPct val="90000"/>
              </a:lnSpc>
              <a:defRPr/>
            </a:pPr>
            <a:r>
              <a:rPr lang="es-ES_tradnl" sz="2400" smtClean="0"/>
              <a:t>No les juegue el de ellos.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04800"/>
            <a:ext cx="8229600" cy="1143000"/>
          </a:xfrm>
        </p:spPr>
        <p:txBody>
          <a:bodyPr/>
          <a:lstStyle/>
          <a:p>
            <a:pPr eaLnBrk="1" hangingPunct="1"/>
            <a:r>
              <a:rPr lang="es-ES_tradnl" sz="4000" smtClean="0"/>
              <a:t>Como Identificar Intereses</a:t>
            </a:r>
          </a:p>
        </p:txBody>
      </p:sp>
      <p:sp>
        <p:nvSpPr>
          <p:cNvPr id="900099" name="Rectangle 3"/>
          <p:cNvSpPr>
            <a:spLocks noGrp="1" noChangeArrowheads="1"/>
          </p:cNvSpPr>
          <p:nvPr>
            <p:ph type="body" idx="1"/>
          </p:nvPr>
        </p:nvSpPr>
        <p:spPr>
          <a:xfrm>
            <a:off x="381000" y="609600"/>
            <a:ext cx="8077200" cy="5486400"/>
          </a:xfrm>
        </p:spPr>
        <p:txBody>
          <a:bodyPr/>
          <a:lstStyle/>
          <a:p>
            <a:pPr marL="609600" indent="-609600" eaLnBrk="1" hangingPunct="1">
              <a:defRPr/>
            </a:pPr>
            <a:r>
              <a:rPr lang="es-ES_tradnl" sz="2400" smtClean="0"/>
              <a:t>Ponerse en posición de otro y preguntarse porque esa posición, sin justificar pero comprendiendo</a:t>
            </a:r>
            <a:r>
              <a:rPr lang="es-ES_tradnl" sz="2800" smtClean="0"/>
              <a:t>:</a:t>
            </a:r>
          </a:p>
          <a:p>
            <a:pPr marL="990600" lvl="1" indent="-533400" eaLnBrk="1" hangingPunct="1">
              <a:defRPr/>
            </a:pPr>
            <a:r>
              <a:rPr lang="es-ES_tradnl" sz="2000" smtClean="0"/>
              <a:t>Necesidades.</a:t>
            </a:r>
            <a:endParaRPr lang="en-US" sz="2000" smtClean="0"/>
          </a:p>
          <a:p>
            <a:pPr marL="990600" lvl="1" indent="-533400" eaLnBrk="1" hangingPunct="1">
              <a:defRPr/>
            </a:pPr>
            <a:r>
              <a:rPr lang="es-ES_tradnl" sz="2000" smtClean="0"/>
              <a:t>Esperanzas.</a:t>
            </a:r>
            <a:endParaRPr lang="en-US" sz="2000" smtClean="0"/>
          </a:p>
          <a:p>
            <a:pPr marL="990600" lvl="1" indent="-533400" eaLnBrk="1" hangingPunct="1">
              <a:defRPr/>
            </a:pPr>
            <a:r>
              <a:rPr lang="es-ES_tradnl" sz="2000" smtClean="0"/>
              <a:t>Temores.</a:t>
            </a:r>
            <a:endParaRPr lang="en-US" sz="2000" smtClean="0"/>
          </a:p>
          <a:p>
            <a:pPr marL="990600" lvl="1" indent="-533400" eaLnBrk="1" hangingPunct="1">
              <a:defRPr/>
            </a:pPr>
            <a:r>
              <a:rPr lang="es-ES_tradnl" sz="2000" smtClean="0"/>
              <a:t>Deseos.</a:t>
            </a:r>
          </a:p>
          <a:p>
            <a:pPr marL="609600" indent="-609600" eaLnBrk="1" hangingPunct="1">
              <a:defRPr/>
            </a:pPr>
            <a:r>
              <a:rPr lang="es-ES_tradnl" sz="2400" smtClean="0"/>
              <a:t>Piense en las opciones del otro.</a:t>
            </a:r>
          </a:p>
          <a:p>
            <a:pPr marL="990600" lvl="1" indent="-533400" eaLnBrk="1" hangingPunct="1">
              <a:defRPr/>
            </a:pPr>
            <a:r>
              <a:rPr lang="es-ES_tradnl" sz="2000" smtClean="0"/>
              <a:t>Porque no?</a:t>
            </a:r>
          </a:p>
          <a:p>
            <a:pPr marL="990600" lvl="1" indent="-533400" eaLnBrk="1" hangingPunct="1">
              <a:defRPr/>
            </a:pPr>
            <a:r>
              <a:rPr lang="es-ES_tradnl" sz="2000" smtClean="0"/>
              <a:t>De quien es la decisión que quiero afectar?</a:t>
            </a:r>
          </a:p>
          <a:p>
            <a:pPr marL="990600" lvl="1" indent="-533400" eaLnBrk="1" hangingPunct="1">
              <a:defRPr/>
            </a:pPr>
            <a:r>
              <a:rPr lang="es-ES_tradnl" sz="2000" smtClean="0"/>
              <a:t>Que percibe que Ud. Le pide que haga?</a:t>
            </a:r>
          </a:p>
          <a:p>
            <a:pPr marL="990600" lvl="1" indent="-533400" eaLnBrk="1" hangingPunct="1">
              <a:defRPr/>
            </a:pPr>
            <a:r>
              <a:rPr lang="es-ES_tradnl" sz="2000" smtClean="0"/>
              <a:t>Analice consecuencias de decisión desde su punto de vista</a:t>
            </a:r>
            <a:r>
              <a:rPr lang="es-ES_tradnl" sz="2400" smtClean="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304800"/>
            <a:ext cx="8229600" cy="1143000"/>
          </a:xfrm>
        </p:spPr>
        <p:txBody>
          <a:bodyPr/>
          <a:lstStyle/>
          <a:p>
            <a:pPr eaLnBrk="1" hangingPunct="1"/>
            <a:r>
              <a:rPr lang="es-ES_tradnl" sz="4000" smtClean="0"/>
              <a:t>Como Identificar Intereses</a:t>
            </a:r>
          </a:p>
        </p:txBody>
      </p:sp>
      <p:sp>
        <p:nvSpPr>
          <p:cNvPr id="926723" name="Rectangle 3"/>
          <p:cNvSpPr>
            <a:spLocks noGrp="1" noChangeArrowheads="1"/>
          </p:cNvSpPr>
          <p:nvPr>
            <p:ph type="body" idx="1"/>
          </p:nvPr>
        </p:nvSpPr>
        <p:spPr>
          <a:xfrm>
            <a:off x="0" y="609600"/>
            <a:ext cx="8991600" cy="6400800"/>
          </a:xfrm>
        </p:spPr>
        <p:txBody>
          <a:bodyPr/>
          <a:lstStyle/>
          <a:p>
            <a:pPr marL="609600" indent="-609600" eaLnBrk="1" hangingPunct="1">
              <a:defRPr/>
            </a:pPr>
            <a:r>
              <a:rPr lang="es-ES_tradnl" sz="2400" smtClean="0"/>
              <a:t>Cada parte tiene intereses múltiples.</a:t>
            </a:r>
          </a:p>
          <a:p>
            <a:pPr marL="990600" lvl="1" indent="-533400" eaLnBrk="1" hangingPunct="1">
              <a:defRPr/>
            </a:pPr>
            <a:r>
              <a:rPr lang="es-ES_tradnl" sz="2000" smtClean="0"/>
              <a:t>Independientes.</a:t>
            </a:r>
          </a:p>
          <a:p>
            <a:pPr marL="990600" lvl="1" indent="-533400" eaLnBrk="1" hangingPunct="1">
              <a:defRPr/>
            </a:pPr>
            <a:r>
              <a:rPr lang="es-ES_tradnl" sz="2000" smtClean="0"/>
              <a:t>Compartidos.</a:t>
            </a:r>
          </a:p>
          <a:p>
            <a:pPr marL="609600" indent="-609600" eaLnBrk="1" hangingPunct="1">
              <a:defRPr/>
            </a:pPr>
            <a:r>
              <a:rPr lang="es-ES_tradnl" sz="2400" smtClean="0"/>
              <a:t>Intereses mas poderosos son necesidades básicas:</a:t>
            </a:r>
          </a:p>
          <a:p>
            <a:pPr marL="990600" lvl="1" indent="-533400" eaLnBrk="1" hangingPunct="1">
              <a:defRPr/>
            </a:pPr>
            <a:r>
              <a:rPr lang="es-ES_tradnl" sz="2000" smtClean="0"/>
              <a:t>Seguridad.</a:t>
            </a:r>
          </a:p>
          <a:p>
            <a:pPr marL="990600" lvl="1" indent="-533400" eaLnBrk="1" hangingPunct="1">
              <a:defRPr/>
            </a:pPr>
            <a:r>
              <a:rPr lang="es-ES_tradnl" sz="2000" smtClean="0"/>
              <a:t>Bienestar económico.</a:t>
            </a:r>
          </a:p>
          <a:p>
            <a:pPr marL="990600" lvl="1" indent="-533400" eaLnBrk="1" hangingPunct="1">
              <a:defRPr/>
            </a:pPr>
            <a:r>
              <a:rPr lang="es-ES_tradnl" sz="2000" smtClean="0"/>
              <a:t>Sentido de pertenencia.</a:t>
            </a:r>
          </a:p>
          <a:p>
            <a:pPr marL="990600" lvl="1" indent="-533400" eaLnBrk="1" hangingPunct="1">
              <a:defRPr/>
            </a:pPr>
            <a:r>
              <a:rPr lang="es-ES_tradnl" sz="2000" smtClean="0"/>
              <a:t>Reconocimiento.</a:t>
            </a:r>
          </a:p>
          <a:p>
            <a:pPr marL="990600" lvl="1" indent="-533400" eaLnBrk="1" hangingPunct="1">
              <a:defRPr/>
            </a:pPr>
            <a:r>
              <a:rPr lang="es-ES_tradnl" sz="2000" smtClean="0"/>
              <a:t>Control sobre la vida.</a:t>
            </a:r>
          </a:p>
          <a:p>
            <a:pPr marL="609600" indent="-609600" eaLnBrk="1" hangingPunct="1">
              <a:defRPr/>
            </a:pPr>
            <a:r>
              <a:rPr lang="es-ES_tradnl" sz="2400" smtClean="0"/>
              <a:t>Haga lista de intereses y priorícelos. Mejora calidad de juicios.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pPr eaLnBrk="1" hangingPunct="1"/>
            <a:r>
              <a:rPr lang="en-US" smtClean="0"/>
              <a:t>Errores Comunes en las Negociaciones</a:t>
            </a:r>
            <a:endParaRPr lang="es-ES_tradnl" smtClean="0"/>
          </a:p>
        </p:txBody>
      </p:sp>
      <p:sp>
        <p:nvSpPr>
          <p:cNvPr id="906243" name="Rectangle 3"/>
          <p:cNvSpPr>
            <a:spLocks noGrp="1" noChangeArrowheads="1"/>
          </p:cNvSpPr>
          <p:nvPr>
            <p:ph type="subTitle" idx="1"/>
          </p:nvPr>
        </p:nvSpPr>
        <p:spPr/>
        <p:txBody>
          <a:bodyPr/>
          <a:lstStyle/>
          <a:p>
            <a:pPr eaLnBrk="1" hangingPunct="1">
              <a:defRPr/>
            </a:pPr>
            <a:endParaRPr lang="es-ES_tradnl" smtClean="0"/>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90600" y="76200"/>
            <a:ext cx="7772400" cy="1143000"/>
          </a:xfrm>
        </p:spPr>
        <p:txBody>
          <a:bodyPr/>
          <a:lstStyle/>
          <a:p>
            <a:pPr eaLnBrk="1" hangingPunct="1"/>
            <a:r>
              <a:rPr lang="en-US" smtClean="0"/>
              <a:t>Escalada Irracional del Compromiso</a:t>
            </a:r>
            <a:endParaRPr lang="es-ES_tradnl" smtClean="0"/>
          </a:p>
        </p:txBody>
      </p:sp>
      <p:sp>
        <p:nvSpPr>
          <p:cNvPr id="908291" name="Rectangle 3"/>
          <p:cNvSpPr>
            <a:spLocks noGrp="1" noChangeArrowheads="1"/>
          </p:cNvSpPr>
          <p:nvPr>
            <p:ph type="body" idx="1"/>
          </p:nvPr>
        </p:nvSpPr>
        <p:spPr>
          <a:xfrm>
            <a:off x="1066800" y="1524000"/>
            <a:ext cx="7772400" cy="5181600"/>
          </a:xfrm>
        </p:spPr>
        <p:txBody>
          <a:bodyPr/>
          <a:lstStyle/>
          <a:p>
            <a:pPr eaLnBrk="1" hangingPunct="1">
              <a:defRPr/>
            </a:pPr>
            <a:r>
              <a:rPr lang="en-US" smtClean="0"/>
              <a:t>Subasta del billete de $20.</a:t>
            </a:r>
          </a:p>
          <a:p>
            <a:pPr eaLnBrk="1" hangingPunct="1">
              <a:defRPr/>
            </a:pPr>
            <a:r>
              <a:rPr lang="en-US" smtClean="0"/>
              <a:t>Cuando uno escala y sigue metiendo dinero en un negocio malo para tratar de disminuir las perdidas.</a:t>
            </a:r>
          </a:p>
          <a:p>
            <a:pPr eaLnBrk="1" hangingPunct="1">
              <a:defRPr/>
            </a:pPr>
            <a:r>
              <a:rPr lang="en-US" smtClean="0"/>
              <a:t>Miedo a “perder.”</a:t>
            </a:r>
          </a:p>
          <a:p>
            <a:pPr eaLnBrk="1" hangingPunct="1">
              <a:defRPr/>
            </a:pPr>
            <a:r>
              <a:rPr lang="en-US" smtClean="0"/>
              <a:t>Apariencia de que se pierde algo mas de lo que realmente esta en juego.</a:t>
            </a:r>
          </a:p>
          <a:p>
            <a:pPr eaLnBrk="1" hangingPunct="1">
              <a:defRPr/>
            </a:pPr>
            <a:r>
              <a:rPr lang="en-US" smtClean="0"/>
              <a:t>Tratar de disminuir perdidas sin darse cuenta que se esta en un ciclo vicioso.</a:t>
            </a:r>
            <a:endParaRPr lang="es-ES_tradnl" smtClean="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Mito del Pastel Entero</a:t>
            </a:r>
            <a:endParaRPr lang="es-ES_tradnl" smtClean="0"/>
          </a:p>
        </p:txBody>
      </p:sp>
      <p:sp>
        <p:nvSpPr>
          <p:cNvPr id="909315" name="Rectangle 3"/>
          <p:cNvSpPr>
            <a:spLocks noGrp="1" noChangeArrowheads="1"/>
          </p:cNvSpPr>
          <p:nvPr>
            <p:ph type="body" idx="1"/>
          </p:nvPr>
        </p:nvSpPr>
        <p:spPr/>
        <p:txBody>
          <a:bodyPr/>
          <a:lstStyle/>
          <a:p>
            <a:pPr eaLnBrk="1" hangingPunct="1">
              <a:defRPr/>
            </a:pPr>
            <a:r>
              <a:rPr lang="en-US" smtClean="0"/>
              <a:t>Solo hay un pastel y lo que lleva el otro me lo quita a mi.</a:t>
            </a:r>
          </a:p>
          <a:p>
            <a:pPr eaLnBrk="1" hangingPunct="1">
              <a:defRPr/>
            </a:pPr>
            <a:r>
              <a:rPr lang="en-US" smtClean="0"/>
              <a:t>Ejemplo de PRIVADA y CORP.</a:t>
            </a:r>
          </a:p>
          <a:p>
            <a:pPr eaLnBrk="1" hangingPunct="1">
              <a:defRPr/>
            </a:pPr>
            <a:r>
              <a:rPr lang="en-US" smtClean="0"/>
              <a:t>Piense creativamente y fuera de los esquemas.</a:t>
            </a:r>
          </a:p>
          <a:p>
            <a:pPr eaLnBrk="1" hangingPunct="1">
              <a:defRPr/>
            </a:pPr>
            <a:r>
              <a:rPr lang="en-US" smtClean="0"/>
              <a:t>Pela las pepas.</a:t>
            </a:r>
          </a:p>
          <a:p>
            <a:pPr eaLnBrk="1" hangingPunct="1">
              <a:defRPr/>
            </a:pPr>
            <a:r>
              <a:rPr lang="en-US" smtClean="0"/>
              <a:t>Valor percibido por cosas en negociacion no es siempre el mismo entre partes.</a:t>
            </a:r>
            <a:endParaRPr lang="es-ES_tradnl" smtClean="0"/>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90600" y="228600"/>
            <a:ext cx="7772400" cy="1143000"/>
          </a:xfrm>
        </p:spPr>
        <p:txBody>
          <a:bodyPr/>
          <a:lstStyle/>
          <a:p>
            <a:pPr eaLnBrk="1" hangingPunct="1"/>
            <a:r>
              <a:rPr lang="en-US" smtClean="0"/>
              <a:t>Una todos los puntos con 4 lineas rectas consecutivas</a:t>
            </a:r>
            <a:endParaRPr lang="es-ES_tradnl" smtClean="0"/>
          </a:p>
        </p:txBody>
      </p:sp>
      <p:grpSp>
        <p:nvGrpSpPr>
          <p:cNvPr id="29699" name="Group 13"/>
          <p:cNvGrpSpPr>
            <a:grpSpLocks/>
          </p:cNvGrpSpPr>
          <p:nvPr/>
        </p:nvGrpSpPr>
        <p:grpSpPr bwMode="auto">
          <a:xfrm>
            <a:off x="3429000" y="2438400"/>
            <a:ext cx="2362200" cy="2590800"/>
            <a:chOff x="1152" y="1488"/>
            <a:chExt cx="1728" cy="1872"/>
          </a:xfrm>
        </p:grpSpPr>
        <p:sp>
          <p:nvSpPr>
            <p:cNvPr id="903172" name="Oval 4"/>
            <p:cNvSpPr>
              <a:spLocks noChangeArrowheads="1"/>
            </p:cNvSpPr>
            <p:nvPr/>
          </p:nvSpPr>
          <p:spPr bwMode="auto">
            <a:xfrm>
              <a:off x="1152" y="1488"/>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sp>
          <p:nvSpPr>
            <p:cNvPr id="903173" name="Oval 5"/>
            <p:cNvSpPr>
              <a:spLocks noChangeArrowheads="1"/>
            </p:cNvSpPr>
            <p:nvPr/>
          </p:nvSpPr>
          <p:spPr bwMode="auto">
            <a:xfrm>
              <a:off x="1920" y="1488"/>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sp>
          <p:nvSpPr>
            <p:cNvPr id="903174" name="Oval 6"/>
            <p:cNvSpPr>
              <a:spLocks noChangeArrowheads="1"/>
            </p:cNvSpPr>
            <p:nvPr/>
          </p:nvSpPr>
          <p:spPr bwMode="auto">
            <a:xfrm>
              <a:off x="2784" y="1488"/>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sp>
          <p:nvSpPr>
            <p:cNvPr id="903175" name="Oval 7"/>
            <p:cNvSpPr>
              <a:spLocks noChangeArrowheads="1"/>
            </p:cNvSpPr>
            <p:nvPr/>
          </p:nvSpPr>
          <p:spPr bwMode="auto">
            <a:xfrm>
              <a:off x="1152" y="2304"/>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sp>
          <p:nvSpPr>
            <p:cNvPr id="903176" name="Oval 8"/>
            <p:cNvSpPr>
              <a:spLocks noChangeArrowheads="1"/>
            </p:cNvSpPr>
            <p:nvPr/>
          </p:nvSpPr>
          <p:spPr bwMode="auto">
            <a:xfrm>
              <a:off x="1920" y="2304"/>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sp>
          <p:nvSpPr>
            <p:cNvPr id="903177" name="Oval 9"/>
            <p:cNvSpPr>
              <a:spLocks noChangeArrowheads="1"/>
            </p:cNvSpPr>
            <p:nvPr/>
          </p:nvSpPr>
          <p:spPr bwMode="auto">
            <a:xfrm>
              <a:off x="2784" y="2304"/>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sp>
          <p:nvSpPr>
            <p:cNvPr id="903178" name="Oval 10"/>
            <p:cNvSpPr>
              <a:spLocks noChangeArrowheads="1"/>
            </p:cNvSpPr>
            <p:nvPr/>
          </p:nvSpPr>
          <p:spPr bwMode="auto">
            <a:xfrm>
              <a:off x="1152" y="3215"/>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sp>
          <p:nvSpPr>
            <p:cNvPr id="903179" name="Oval 11"/>
            <p:cNvSpPr>
              <a:spLocks noChangeArrowheads="1"/>
            </p:cNvSpPr>
            <p:nvPr/>
          </p:nvSpPr>
          <p:spPr bwMode="auto">
            <a:xfrm>
              <a:off x="1920" y="3215"/>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sp>
          <p:nvSpPr>
            <p:cNvPr id="903180" name="Oval 12"/>
            <p:cNvSpPr>
              <a:spLocks noChangeArrowheads="1"/>
            </p:cNvSpPr>
            <p:nvPr/>
          </p:nvSpPr>
          <p:spPr bwMode="auto">
            <a:xfrm>
              <a:off x="2784" y="3215"/>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gr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3"/>
          <p:cNvGrpSpPr>
            <a:grpSpLocks/>
          </p:cNvGrpSpPr>
          <p:nvPr/>
        </p:nvGrpSpPr>
        <p:grpSpPr bwMode="auto">
          <a:xfrm>
            <a:off x="3429000" y="2438400"/>
            <a:ext cx="2362200" cy="2590800"/>
            <a:chOff x="1152" y="1488"/>
            <a:chExt cx="1728" cy="1872"/>
          </a:xfrm>
        </p:grpSpPr>
        <p:sp>
          <p:nvSpPr>
            <p:cNvPr id="904196" name="Oval 4"/>
            <p:cNvSpPr>
              <a:spLocks noChangeArrowheads="1"/>
            </p:cNvSpPr>
            <p:nvPr/>
          </p:nvSpPr>
          <p:spPr bwMode="auto">
            <a:xfrm>
              <a:off x="1152" y="1488"/>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sp>
          <p:nvSpPr>
            <p:cNvPr id="904197" name="Oval 5"/>
            <p:cNvSpPr>
              <a:spLocks noChangeArrowheads="1"/>
            </p:cNvSpPr>
            <p:nvPr/>
          </p:nvSpPr>
          <p:spPr bwMode="auto">
            <a:xfrm>
              <a:off x="1920" y="1488"/>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sp>
          <p:nvSpPr>
            <p:cNvPr id="904198" name="Oval 6"/>
            <p:cNvSpPr>
              <a:spLocks noChangeArrowheads="1"/>
            </p:cNvSpPr>
            <p:nvPr/>
          </p:nvSpPr>
          <p:spPr bwMode="auto">
            <a:xfrm>
              <a:off x="2784" y="1488"/>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sp>
          <p:nvSpPr>
            <p:cNvPr id="904199" name="Oval 7"/>
            <p:cNvSpPr>
              <a:spLocks noChangeArrowheads="1"/>
            </p:cNvSpPr>
            <p:nvPr/>
          </p:nvSpPr>
          <p:spPr bwMode="auto">
            <a:xfrm>
              <a:off x="1152" y="2304"/>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sp>
          <p:nvSpPr>
            <p:cNvPr id="904200" name="Oval 8"/>
            <p:cNvSpPr>
              <a:spLocks noChangeArrowheads="1"/>
            </p:cNvSpPr>
            <p:nvPr/>
          </p:nvSpPr>
          <p:spPr bwMode="auto">
            <a:xfrm>
              <a:off x="1920" y="2304"/>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sp>
          <p:nvSpPr>
            <p:cNvPr id="904201" name="Oval 9"/>
            <p:cNvSpPr>
              <a:spLocks noChangeArrowheads="1"/>
            </p:cNvSpPr>
            <p:nvPr/>
          </p:nvSpPr>
          <p:spPr bwMode="auto">
            <a:xfrm>
              <a:off x="2784" y="2304"/>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sp>
          <p:nvSpPr>
            <p:cNvPr id="904202" name="Oval 10"/>
            <p:cNvSpPr>
              <a:spLocks noChangeArrowheads="1"/>
            </p:cNvSpPr>
            <p:nvPr/>
          </p:nvSpPr>
          <p:spPr bwMode="auto">
            <a:xfrm>
              <a:off x="1152" y="3215"/>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sp>
          <p:nvSpPr>
            <p:cNvPr id="904203" name="Oval 11"/>
            <p:cNvSpPr>
              <a:spLocks noChangeArrowheads="1"/>
            </p:cNvSpPr>
            <p:nvPr/>
          </p:nvSpPr>
          <p:spPr bwMode="auto">
            <a:xfrm>
              <a:off x="1920" y="3215"/>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sp>
          <p:nvSpPr>
            <p:cNvPr id="904204" name="Oval 12"/>
            <p:cNvSpPr>
              <a:spLocks noChangeArrowheads="1"/>
            </p:cNvSpPr>
            <p:nvPr/>
          </p:nvSpPr>
          <p:spPr bwMode="auto">
            <a:xfrm>
              <a:off x="2784" y="3215"/>
              <a:ext cx="96" cy="145"/>
            </a:xfrm>
            <a:prstGeom prst="ellipse">
              <a:avLst/>
            </a:prstGeom>
            <a:solidFill>
              <a:schemeClr val="tx1"/>
            </a:solidFill>
            <a:ln w="9525">
              <a:solidFill>
                <a:schemeClr val="tx1"/>
              </a:solidFill>
              <a:round/>
              <a:headEnd/>
              <a:tailEnd/>
            </a:ln>
            <a:effectLst/>
          </p:spPr>
          <p:txBody>
            <a:bodyPr wrap="none" anchor="ctr"/>
            <a:lstStyle/>
            <a:p>
              <a:pPr>
                <a:defRPr/>
              </a:pPr>
              <a:endParaRPr lang="es-ES"/>
            </a:p>
          </p:txBody>
        </p:sp>
      </p:grpSp>
      <p:sp>
        <p:nvSpPr>
          <p:cNvPr id="904206" name="Line 14"/>
          <p:cNvSpPr>
            <a:spLocks noChangeShapeType="1"/>
          </p:cNvSpPr>
          <p:nvPr/>
        </p:nvSpPr>
        <p:spPr bwMode="auto">
          <a:xfrm flipV="1">
            <a:off x="3505200" y="2590800"/>
            <a:ext cx="2209800" cy="2286000"/>
          </a:xfrm>
          <a:prstGeom prst="line">
            <a:avLst/>
          </a:prstGeom>
          <a:noFill/>
          <a:ln w="38100">
            <a:solidFill>
              <a:srgbClr val="FFFF00"/>
            </a:solidFill>
            <a:round/>
            <a:headEnd/>
            <a:tailEnd/>
          </a:ln>
          <a:effectLst/>
        </p:spPr>
        <p:txBody>
          <a:bodyPr/>
          <a:lstStyle/>
          <a:p>
            <a:pPr>
              <a:defRPr/>
            </a:pPr>
            <a:endParaRPr lang="es-ES"/>
          </a:p>
        </p:txBody>
      </p:sp>
      <p:sp>
        <p:nvSpPr>
          <p:cNvPr id="904207" name="Line 15"/>
          <p:cNvSpPr>
            <a:spLocks noChangeShapeType="1"/>
          </p:cNvSpPr>
          <p:nvPr/>
        </p:nvSpPr>
        <p:spPr bwMode="auto">
          <a:xfrm>
            <a:off x="3352800" y="1219200"/>
            <a:ext cx="3505200" cy="3733800"/>
          </a:xfrm>
          <a:prstGeom prst="line">
            <a:avLst/>
          </a:prstGeom>
          <a:noFill/>
          <a:ln w="38100">
            <a:solidFill>
              <a:srgbClr val="FFFF00"/>
            </a:solidFill>
            <a:round/>
            <a:headEnd/>
            <a:tailEnd/>
          </a:ln>
          <a:effectLst/>
        </p:spPr>
        <p:txBody>
          <a:bodyPr/>
          <a:lstStyle/>
          <a:p>
            <a:pPr>
              <a:defRPr/>
            </a:pPr>
            <a:endParaRPr lang="es-ES"/>
          </a:p>
        </p:txBody>
      </p:sp>
      <p:sp>
        <p:nvSpPr>
          <p:cNvPr id="904208" name="Line 16"/>
          <p:cNvSpPr>
            <a:spLocks noChangeShapeType="1"/>
          </p:cNvSpPr>
          <p:nvPr/>
        </p:nvSpPr>
        <p:spPr bwMode="auto">
          <a:xfrm>
            <a:off x="3352800" y="1219200"/>
            <a:ext cx="76200" cy="3733800"/>
          </a:xfrm>
          <a:prstGeom prst="line">
            <a:avLst/>
          </a:prstGeom>
          <a:noFill/>
          <a:ln w="38100">
            <a:solidFill>
              <a:srgbClr val="FFFF00"/>
            </a:solidFill>
            <a:round/>
            <a:headEnd/>
            <a:tailEnd/>
          </a:ln>
          <a:effectLst/>
        </p:spPr>
        <p:txBody>
          <a:bodyPr/>
          <a:lstStyle/>
          <a:p>
            <a:pPr>
              <a:defRPr/>
            </a:pPr>
            <a:endParaRPr lang="es-ES"/>
          </a:p>
        </p:txBody>
      </p:sp>
      <p:sp>
        <p:nvSpPr>
          <p:cNvPr id="904209" name="Line 17"/>
          <p:cNvSpPr>
            <a:spLocks noChangeShapeType="1"/>
          </p:cNvSpPr>
          <p:nvPr/>
        </p:nvSpPr>
        <p:spPr bwMode="auto">
          <a:xfrm>
            <a:off x="3429000" y="4953000"/>
            <a:ext cx="3429000" cy="0"/>
          </a:xfrm>
          <a:prstGeom prst="line">
            <a:avLst/>
          </a:prstGeom>
          <a:noFill/>
          <a:ln w="38100">
            <a:solidFill>
              <a:srgbClr val="FFFF00"/>
            </a:solidFill>
            <a:round/>
            <a:headEnd/>
            <a:tailEnd/>
          </a:ln>
          <a:effectLst/>
        </p:spPr>
        <p:txBody>
          <a:bodyPr/>
          <a:lstStyle/>
          <a:p>
            <a:pPr>
              <a:defRPr/>
            </a:pPr>
            <a:endParaRPr lang="es-ES"/>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Anclaje y Ajuste</a:t>
            </a:r>
            <a:endParaRPr lang="es-ES_tradnl" smtClean="0"/>
          </a:p>
        </p:txBody>
      </p:sp>
      <p:sp>
        <p:nvSpPr>
          <p:cNvPr id="902147" name="Rectangle 3"/>
          <p:cNvSpPr>
            <a:spLocks noGrp="1" noChangeArrowheads="1"/>
          </p:cNvSpPr>
          <p:nvPr>
            <p:ph type="body" idx="1"/>
          </p:nvPr>
        </p:nvSpPr>
        <p:spPr/>
        <p:txBody>
          <a:bodyPr/>
          <a:lstStyle/>
          <a:p>
            <a:pPr eaLnBrk="1" hangingPunct="1">
              <a:defRPr/>
            </a:pPr>
            <a:r>
              <a:rPr lang="en-US" smtClean="0"/>
              <a:t>El acuerdo final esta influenciado por ofertas iniciales mas que posteriores conductas de oponente. Sobre todo cuando valor ambiguo o incierto o no se  conoce su veradero valor.</a:t>
            </a:r>
          </a:p>
          <a:p>
            <a:pPr eaLnBrk="1" hangingPunct="1">
              <a:defRPr/>
            </a:pPr>
            <a:r>
              <a:rPr lang="en-US" smtClean="0"/>
              <a:t>Ojo que anclas son armas de doble filo.</a:t>
            </a:r>
            <a:endParaRPr lang="es-ES_tradnl" smtClean="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Cuestionario</a:t>
            </a:r>
            <a:endParaRPr lang="es-ES_tradnl" smtClean="0"/>
          </a:p>
        </p:txBody>
      </p:sp>
      <p:sp>
        <p:nvSpPr>
          <p:cNvPr id="923651" name="Rectangle 3"/>
          <p:cNvSpPr>
            <a:spLocks noGrp="1" noChangeArrowheads="1"/>
          </p:cNvSpPr>
          <p:nvPr>
            <p:ph type="body" idx="1"/>
          </p:nvPr>
        </p:nvSpPr>
        <p:spPr/>
        <p:txBody>
          <a:bodyPr/>
          <a:lstStyle/>
          <a:p>
            <a:pPr eaLnBrk="1" hangingPunct="1">
              <a:defRPr/>
            </a:pPr>
            <a:r>
              <a:rPr lang="en-US" smtClean="0"/>
              <a:t>Favor completar cuestionario</a:t>
            </a:r>
            <a:endParaRPr lang="es-ES_tradnl" smtClean="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El Anillo</a:t>
            </a:r>
            <a:endParaRPr lang="es-ES_tradnl" smtClean="0"/>
          </a:p>
        </p:txBody>
      </p:sp>
      <p:sp>
        <p:nvSpPr>
          <p:cNvPr id="911363" name="Rectangle 3"/>
          <p:cNvSpPr>
            <a:spLocks noGrp="1" noChangeArrowheads="1"/>
          </p:cNvSpPr>
          <p:nvPr>
            <p:ph type="body" idx="1"/>
          </p:nvPr>
        </p:nvSpPr>
        <p:spPr/>
        <p:txBody>
          <a:bodyPr/>
          <a:lstStyle/>
          <a:p>
            <a:pPr eaLnBrk="1" hangingPunct="1">
              <a:lnSpc>
                <a:spcPct val="90000"/>
              </a:lnSpc>
              <a:defRPr/>
            </a:pPr>
            <a:r>
              <a:rPr lang="en-US" smtClean="0"/>
              <a:t>Un estudiante fue a donde un sabio que vivia en la montaña a pedirle que le enseñe sabiduria.</a:t>
            </a:r>
          </a:p>
          <a:p>
            <a:pPr eaLnBrk="1" hangingPunct="1">
              <a:lnSpc>
                <a:spcPct val="90000"/>
              </a:lnSpc>
              <a:defRPr/>
            </a:pPr>
            <a:r>
              <a:rPr lang="en-US" smtClean="0"/>
              <a:t>El viejo sabio le dio un anillo y le dijo:</a:t>
            </a:r>
          </a:p>
          <a:p>
            <a:pPr eaLnBrk="1" hangingPunct="1">
              <a:lnSpc>
                <a:spcPct val="90000"/>
              </a:lnSpc>
              <a:defRPr/>
            </a:pPr>
            <a:r>
              <a:rPr lang="en-US" smtClean="0"/>
              <a:t>Estoy con hambre, y no puedo enseñarte nada asi. Anda al mercado del pueblo y trata de vender este anillo para comprar un poco de comida y luego regresa para poder enseñarte.</a:t>
            </a:r>
          </a:p>
          <a:p>
            <a:pPr eaLnBrk="1" hangingPunct="1">
              <a:lnSpc>
                <a:spcPct val="90000"/>
              </a:lnSpc>
              <a:defRPr/>
            </a:pPr>
            <a:r>
              <a:rPr lang="en-US" smtClean="0"/>
              <a:t>Pero bajo ningun concepto aceptes menos de 10 monedas de plata por el.</a:t>
            </a:r>
            <a:endParaRPr lang="es-ES_tradnl" smtClean="0"/>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El Anillo</a:t>
            </a:r>
            <a:endParaRPr lang="es-ES_tradnl" smtClean="0"/>
          </a:p>
        </p:txBody>
      </p:sp>
      <p:sp>
        <p:nvSpPr>
          <p:cNvPr id="912387" name="Rectangle 3"/>
          <p:cNvSpPr>
            <a:spLocks noGrp="1" noChangeArrowheads="1"/>
          </p:cNvSpPr>
          <p:nvPr>
            <p:ph type="body" idx="1"/>
          </p:nvPr>
        </p:nvSpPr>
        <p:spPr/>
        <p:txBody>
          <a:bodyPr/>
          <a:lstStyle/>
          <a:p>
            <a:pPr eaLnBrk="1" hangingPunct="1">
              <a:defRPr/>
            </a:pPr>
            <a:r>
              <a:rPr lang="en-US" sz="2800" smtClean="0"/>
              <a:t>El estudiante fue al mercado y trato de vender el anillo, pero ninguno de los comerciantes le acepto su oferta de las 10 monedas que el anciano le habia pedido.</a:t>
            </a:r>
          </a:p>
          <a:p>
            <a:pPr eaLnBrk="1" hangingPunct="1">
              <a:defRPr/>
            </a:pPr>
            <a:r>
              <a:rPr lang="en-US" sz="2800" smtClean="0"/>
              <a:t>Asi que regreso a donde el sabio y le dijo que no habia podido vender el anillo y que no tenia la comida.</a:t>
            </a:r>
          </a:p>
          <a:p>
            <a:pPr eaLnBrk="1" hangingPunct="1">
              <a:defRPr/>
            </a:pPr>
            <a:r>
              <a:rPr lang="en-US" sz="2800" smtClean="0"/>
              <a:t>El anciano le respondio:</a:t>
            </a:r>
          </a:p>
          <a:p>
            <a:pPr eaLnBrk="1" hangingPunct="1">
              <a:defRPr/>
            </a:pPr>
            <a:r>
              <a:rPr lang="en-US" sz="2800" smtClean="0"/>
              <a:t>Anda entonces a donde le joyero mayor y preguntale cuanto te puede dar por el anillo. Y no importa cuanto te ofrezca. No aceptes su oferta.</a:t>
            </a:r>
            <a:endParaRPr lang="es-ES_tradnl" sz="2800" smtClean="0"/>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El Anillo</a:t>
            </a:r>
            <a:endParaRPr lang="es-ES_tradnl" smtClean="0"/>
          </a:p>
        </p:txBody>
      </p:sp>
      <p:sp>
        <p:nvSpPr>
          <p:cNvPr id="913411" name="Rectangle 3"/>
          <p:cNvSpPr>
            <a:spLocks noGrp="1" noChangeArrowheads="1"/>
          </p:cNvSpPr>
          <p:nvPr>
            <p:ph type="body" idx="1"/>
          </p:nvPr>
        </p:nvSpPr>
        <p:spPr/>
        <p:txBody>
          <a:bodyPr/>
          <a:lstStyle/>
          <a:p>
            <a:pPr eaLnBrk="1" hangingPunct="1">
              <a:lnSpc>
                <a:spcPct val="90000"/>
              </a:lnSpc>
              <a:defRPr/>
            </a:pPr>
            <a:r>
              <a:rPr lang="en-US" smtClean="0"/>
              <a:t>El estudiante fue donde el joyero mayor y le enseño el anillo. Y cual fue su sorpresa cuando este le ofrecio 10,000 monedas de oro, las cuales no acepto.</a:t>
            </a:r>
          </a:p>
          <a:p>
            <a:pPr eaLnBrk="1" hangingPunct="1">
              <a:lnSpc>
                <a:spcPct val="90000"/>
              </a:lnSpc>
              <a:defRPr/>
            </a:pPr>
            <a:r>
              <a:rPr lang="en-US" smtClean="0"/>
              <a:t>El joyero insistio, aumentando la oferta hasta 100,000 monedas de oro. Hasta que el joven se retiro.</a:t>
            </a:r>
          </a:p>
          <a:p>
            <a:pPr eaLnBrk="1" hangingPunct="1">
              <a:lnSpc>
                <a:spcPct val="90000"/>
              </a:lnSpc>
              <a:defRPr/>
            </a:pPr>
            <a:r>
              <a:rPr lang="en-US" smtClean="0"/>
              <a:t>Al regresar donde el anciano, este le dijo:</a:t>
            </a:r>
          </a:p>
          <a:p>
            <a:pPr eaLnBrk="1" hangingPunct="1">
              <a:lnSpc>
                <a:spcPct val="90000"/>
              </a:lnSpc>
              <a:defRPr/>
            </a:pPr>
            <a:r>
              <a:rPr lang="en-US" smtClean="0"/>
              <a:t>Nunca negocies con algo que no sepas su valor real.</a:t>
            </a:r>
            <a:endParaRPr lang="es-ES_tradnl" smtClean="0"/>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Enmarcar las Negociaciones</a:t>
            </a:r>
            <a:endParaRPr lang="es-ES_tradnl" smtClean="0"/>
          </a:p>
        </p:txBody>
      </p:sp>
      <p:sp>
        <p:nvSpPr>
          <p:cNvPr id="914435" name="Rectangle 3"/>
          <p:cNvSpPr>
            <a:spLocks noGrp="1" noChangeArrowheads="1"/>
          </p:cNvSpPr>
          <p:nvPr>
            <p:ph type="body" idx="1"/>
          </p:nvPr>
        </p:nvSpPr>
        <p:spPr>
          <a:xfrm>
            <a:off x="609600" y="685800"/>
            <a:ext cx="8229600" cy="5638800"/>
          </a:xfrm>
        </p:spPr>
        <p:txBody>
          <a:bodyPr/>
          <a:lstStyle/>
          <a:p>
            <a:pPr eaLnBrk="1" hangingPunct="1">
              <a:lnSpc>
                <a:spcPct val="90000"/>
              </a:lnSpc>
              <a:defRPr/>
            </a:pPr>
            <a:r>
              <a:rPr lang="en-US" sz="2800" smtClean="0"/>
              <a:t>Porque los $20 son tan atractivos en el caso del reloj y no en el caso de la TV?</a:t>
            </a:r>
          </a:p>
          <a:p>
            <a:pPr lvl="1" eaLnBrk="1" hangingPunct="1">
              <a:lnSpc>
                <a:spcPct val="90000"/>
              </a:lnSpc>
              <a:defRPr/>
            </a:pPr>
            <a:r>
              <a:rPr lang="en-US" sz="2400" smtClean="0"/>
              <a:t>Uno esta enmarcando los $20 en el porcentaje de ahorro.</a:t>
            </a:r>
          </a:p>
          <a:p>
            <a:pPr lvl="1" eaLnBrk="1" hangingPunct="1">
              <a:lnSpc>
                <a:spcPct val="90000"/>
              </a:lnSpc>
              <a:defRPr/>
            </a:pPr>
            <a:r>
              <a:rPr lang="en-US" sz="2400" smtClean="0"/>
              <a:t>En vez de esto, debemos de considerar si el ahorro es mayor que el costo de recorrer las 10 cuadras.</a:t>
            </a:r>
          </a:p>
          <a:p>
            <a:pPr eaLnBrk="1" hangingPunct="1">
              <a:lnSpc>
                <a:spcPct val="90000"/>
              </a:lnSpc>
              <a:defRPr/>
            </a:pPr>
            <a:r>
              <a:rPr lang="en-US" sz="2800" smtClean="0"/>
              <a:t>Cerveza aniñada?</a:t>
            </a:r>
          </a:p>
          <a:p>
            <a:pPr eaLnBrk="1" hangingPunct="1">
              <a:lnSpc>
                <a:spcPct val="90000"/>
              </a:lnSpc>
              <a:defRPr/>
            </a:pPr>
            <a:r>
              <a:rPr lang="en-US" sz="2800" smtClean="0"/>
              <a:t>Prefiero Salvar a unos o Matar a muchos? O Me arriesgo? </a:t>
            </a:r>
          </a:p>
          <a:p>
            <a:pPr lvl="1" eaLnBrk="1" hangingPunct="1">
              <a:lnSpc>
                <a:spcPct val="90000"/>
              </a:lnSpc>
              <a:defRPr/>
            </a:pPr>
            <a:r>
              <a:rPr lang="en-US" sz="2400" smtClean="0"/>
              <a:t>Personas: Buscan riesgo ante perdidas potenciales y opuestas a riesgos ante ganancias potenciales.</a:t>
            </a:r>
          </a:p>
          <a:p>
            <a:pPr eaLnBrk="1" hangingPunct="1">
              <a:lnSpc>
                <a:spcPct val="90000"/>
              </a:lnSpc>
              <a:defRPr/>
            </a:pPr>
            <a:r>
              <a:rPr lang="en-US" sz="2800" smtClean="0"/>
              <a:t>Valor Sentimental.</a:t>
            </a:r>
          </a:p>
          <a:p>
            <a:pPr lvl="1" eaLnBrk="1" hangingPunct="1">
              <a:lnSpc>
                <a:spcPct val="90000"/>
              </a:lnSpc>
              <a:defRPr/>
            </a:pPr>
            <a:r>
              <a:rPr lang="en-US" sz="2400" smtClean="0"/>
              <a:t>Taza o dinero? Vendo o compro?</a:t>
            </a:r>
          </a:p>
          <a:p>
            <a:pPr eaLnBrk="1" hangingPunct="1">
              <a:lnSpc>
                <a:spcPct val="90000"/>
              </a:lnSpc>
              <a:defRPr/>
            </a:pPr>
            <a:r>
              <a:rPr lang="en-US" sz="2800" smtClean="0"/>
              <a:t>Enmarcamiento positivo o negativo?</a:t>
            </a:r>
          </a:p>
          <a:p>
            <a:pPr lvl="1" eaLnBrk="1" hangingPunct="1">
              <a:lnSpc>
                <a:spcPct val="90000"/>
              </a:lnSpc>
              <a:defRPr/>
            </a:pPr>
            <a:r>
              <a:rPr lang="en-US" sz="2400" smtClean="0"/>
              <a:t>Pierdo o gano? Respecto a lo esperado o a lo real?</a:t>
            </a:r>
            <a:endParaRPr lang="es-ES_tradnl" sz="2400" smtClean="0"/>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Accesibilidad de Informacion</a:t>
            </a:r>
            <a:endParaRPr lang="es-ES_tradnl" smtClean="0"/>
          </a:p>
        </p:txBody>
      </p:sp>
      <p:sp>
        <p:nvSpPr>
          <p:cNvPr id="915459" name="Rectangle 3"/>
          <p:cNvSpPr>
            <a:spLocks noGrp="1" noChangeArrowheads="1"/>
          </p:cNvSpPr>
          <p:nvPr>
            <p:ph type="body" idx="1"/>
          </p:nvPr>
        </p:nvSpPr>
        <p:spPr/>
        <p:txBody>
          <a:bodyPr/>
          <a:lstStyle/>
          <a:p>
            <a:pPr eaLnBrk="1" hangingPunct="1">
              <a:defRPr/>
            </a:pPr>
            <a:r>
              <a:rPr lang="en-US" smtClean="0"/>
              <a:t>Recuperacion Facil.</a:t>
            </a:r>
          </a:p>
          <a:p>
            <a:pPr lvl="1" eaLnBrk="1" hangingPunct="1">
              <a:defRPr/>
            </a:pPr>
            <a:r>
              <a:rPr lang="en-US" smtClean="0"/>
              <a:t>Damos mayor peso a cosas que vivimos de cerca que a las que vivimos de lejos, sin importar significancia.</a:t>
            </a:r>
          </a:p>
          <a:p>
            <a:pPr eaLnBrk="1" hangingPunct="1">
              <a:defRPr/>
            </a:pPr>
            <a:r>
              <a:rPr lang="en-US" smtClean="0"/>
              <a:t>Pautas establecidas de busqueda.</a:t>
            </a:r>
          </a:p>
          <a:p>
            <a:pPr lvl="1" eaLnBrk="1" hangingPunct="1">
              <a:defRPr/>
            </a:pPr>
            <a:r>
              <a:rPr lang="en-US" smtClean="0"/>
              <a:t>Todos vemos las cosas como estamos acostumbrados a verlas o como se las presenta al momento por el gajo.</a:t>
            </a:r>
          </a:p>
          <a:p>
            <a:pPr eaLnBrk="1" hangingPunct="1">
              <a:defRPr/>
            </a:pPr>
            <a:endParaRPr lang="es-ES_tradnl" smtClean="0"/>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La Maldicion del Ganador</a:t>
            </a:r>
            <a:endParaRPr lang="es-ES_tradnl" smtClean="0"/>
          </a:p>
        </p:txBody>
      </p:sp>
      <p:sp>
        <p:nvSpPr>
          <p:cNvPr id="916483" name="Rectangle 3"/>
          <p:cNvSpPr>
            <a:spLocks noGrp="1" noChangeArrowheads="1"/>
          </p:cNvSpPr>
          <p:nvPr>
            <p:ph type="body" idx="1"/>
          </p:nvPr>
        </p:nvSpPr>
        <p:spPr/>
        <p:txBody>
          <a:bodyPr/>
          <a:lstStyle/>
          <a:p>
            <a:pPr eaLnBrk="1" hangingPunct="1">
              <a:defRPr/>
            </a:pPr>
            <a:r>
              <a:rPr lang="en-US" smtClean="0"/>
              <a:t>No quiero pertenecer a ningun club que me acepte a mi como miembro.</a:t>
            </a:r>
          </a:p>
          <a:p>
            <a:pPr lvl="1" eaLnBrk="1" hangingPunct="1">
              <a:defRPr/>
            </a:pPr>
            <a:r>
              <a:rPr lang="en-US" smtClean="0"/>
              <a:t>Groucho Marx.</a:t>
            </a:r>
            <a:endParaRPr lang="es-ES_tradnl" smtClean="0"/>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La Maldicion del Ganador</a:t>
            </a:r>
            <a:endParaRPr lang="es-ES_tradnl" smtClean="0"/>
          </a:p>
        </p:txBody>
      </p:sp>
      <p:sp>
        <p:nvSpPr>
          <p:cNvPr id="917507" name="Rectangle 3"/>
          <p:cNvSpPr>
            <a:spLocks noGrp="1" noChangeArrowheads="1"/>
          </p:cNvSpPr>
          <p:nvPr>
            <p:ph type="body" idx="1"/>
          </p:nvPr>
        </p:nvSpPr>
        <p:spPr/>
        <p:txBody>
          <a:bodyPr/>
          <a:lstStyle/>
          <a:p>
            <a:pPr eaLnBrk="1" hangingPunct="1">
              <a:defRPr/>
            </a:pPr>
            <a:r>
              <a:rPr lang="en-US" smtClean="0"/>
              <a:t>Ud. Esta en Africa y se encuentra con el mercader Chavoni…. Que le ofrece a la venta un diamante de 5,000 quilates. </a:t>
            </a:r>
          </a:p>
          <a:p>
            <a:pPr eaLnBrk="1" hangingPunct="1">
              <a:defRPr/>
            </a:pPr>
            <a:r>
              <a:rPr lang="en-US" smtClean="0"/>
              <a:t>Aunque Ud ha comprado algunas joyas en su vida, no es un experto.</a:t>
            </a:r>
          </a:p>
          <a:p>
            <a:pPr eaLnBrk="1" hangingPunct="1">
              <a:defRPr/>
            </a:pPr>
            <a:r>
              <a:rPr lang="en-US" smtClean="0"/>
              <a:t>Para que no le siga jodiendo Ud. Le ofrece una cantidad estupida. $100. Y el acepta.</a:t>
            </a:r>
          </a:p>
          <a:p>
            <a:pPr eaLnBrk="1" hangingPunct="1">
              <a:defRPr/>
            </a:pPr>
            <a:r>
              <a:rPr lang="en-US" smtClean="0"/>
              <a:t>Como se siente?</a:t>
            </a:r>
            <a:endParaRPr lang="es-ES_tradnl" smtClean="0"/>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La Maldicion del Ganador</a:t>
            </a:r>
            <a:endParaRPr lang="es-ES_tradnl" smtClean="0"/>
          </a:p>
        </p:txBody>
      </p:sp>
      <p:sp>
        <p:nvSpPr>
          <p:cNvPr id="918531" name="Rectangle 3"/>
          <p:cNvSpPr>
            <a:spLocks noGrp="1" noChangeArrowheads="1"/>
          </p:cNvSpPr>
          <p:nvPr>
            <p:ph type="body" idx="1"/>
          </p:nvPr>
        </p:nvSpPr>
        <p:spPr/>
        <p:txBody>
          <a:bodyPr/>
          <a:lstStyle/>
          <a:p>
            <a:pPr eaLnBrk="1" hangingPunct="1">
              <a:defRPr/>
            </a:pPr>
            <a:r>
              <a:rPr lang="en-US" smtClean="0"/>
              <a:t>Recuerde:</a:t>
            </a:r>
          </a:p>
          <a:p>
            <a:pPr eaLnBrk="1" hangingPunct="1">
              <a:defRPr/>
            </a:pPr>
            <a:r>
              <a:rPr lang="en-US" smtClean="0"/>
              <a:t>Toda oferta suya. Depende de una aceptación de la otra parte.</a:t>
            </a:r>
          </a:p>
          <a:p>
            <a:pPr eaLnBrk="1" hangingPunct="1">
              <a:defRPr/>
            </a:pPr>
            <a:r>
              <a:rPr lang="en-US" smtClean="0"/>
              <a:t>Si el otro acepta.</a:t>
            </a:r>
          </a:p>
          <a:p>
            <a:pPr eaLnBrk="1" hangingPunct="1">
              <a:defRPr/>
            </a:pPr>
            <a:r>
              <a:rPr lang="en-US" smtClean="0"/>
              <a:t>Y el otro sabe lo mismo que Ud.</a:t>
            </a:r>
          </a:p>
          <a:p>
            <a:pPr eaLnBrk="1" hangingPunct="1">
              <a:defRPr/>
            </a:pPr>
            <a:r>
              <a:rPr lang="en-US" smtClean="0"/>
              <a:t>Y el otro no es tonto.</a:t>
            </a:r>
          </a:p>
          <a:p>
            <a:pPr eaLnBrk="1" hangingPunct="1">
              <a:defRPr/>
            </a:pPr>
            <a:r>
              <a:rPr lang="en-US" smtClean="0"/>
              <a:t>Que no sabe Ud. Que el otro si sabe?</a:t>
            </a:r>
            <a:endParaRPr lang="es-ES_tradnl" smtClean="0"/>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Estimaciones?</a:t>
            </a:r>
            <a:endParaRPr lang="es-ES_tradnl" smtClean="0"/>
          </a:p>
        </p:txBody>
      </p:sp>
      <p:sp>
        <p:nvSpPr>
          <p:cNvPr id="927747" name="Rectangle 3"/>
          <p:cNvSpPr>
            <a:spLocks noGrp="1" noChangeArrowheads="1"/>
          </p:cNvSpPr>
          <p:nvPr>
            <p:ph type="body" idx="1"/>
          </p:nvPr>
        </p:nvSpPr>
        <p:spPr>
          <a:xfrm>
            <a:off x="457200" y="685800"/>
            <a:ext cx="8382000" cy="6019800"/>
          </a:xfrm>
        </p:spPr>
        <p:txBody>
          <a:bodyPr/>
          <a:lstStyle/>
          <a:p>
            <a:pPr marL="533400" indent="-533400" eaLnBrk="1" hangingPunct="1">
              <a:buFont typeface="Wingdings" pitchFamily="2" charset="2"/>
              <a:buNone/>
              <a:defRPr/>
            </a:pPr>
            <a:r>
              <a:rPr lang="en-US" sz="2800" smtClean="0"/>
              <a:t>Ponga su rango de estimacion con un 95% confianza a lo siguiente:</a:t>
            </a:r>
          </a:p>
          <a:p>
            <a:pPr marL="914400" lvl="1" indent="-457200" eaLnBrk="1" hangingPunct="1">
              <a:buSzTx/>
              <a:buFont typeface="Wingdings" pitchFamily="2" charset="2"/>
              <a:buAutoNum type="alphaUcPeriod"/>
              <a:defRPr/>
            </a:pPr>
            <a:r>
              <a:rPr lang="en-US" sz="2400" smtClean="0"/>
              <a:t># carros fabricados por GM en 1990.</a:t>
            </a:r>
          </a:p>
          <a:p>
            <a:pPr marL="914400" lvl="1" indent="-457200" eaLnBrk="1" hangingPunct="1">
              <a:buSzTx/>
              <a:buFont typeface="Wingdings" pitchFamily="2" charset="2"/>
              <a:buAutoNum type="alphaUcPeriod"/>
              <a:defRPr/>
            </a:pPr>
            <a:r>
              <a:rPr lang="en-US" sz="2400" smtClean="0"/>
              <a:t>Bienes de la IBM en 1989.</a:t>
            </a:r>
          </a:p>
          <a:p>
            <a:pPr marL="914400" lvl="1" indent="-457200" eaLnBrk="1" hangingPunct="1">
              <a:buSzTx/>
              <a:buFont typeface="Wingdings" pitchFamily="2" charset="2"/>
              <a:buAutoNum type="alphaUcPeriod"/>
              <a:defRPr/>
            </a:pPr>
            <a:r>
              <a:rPr lang="en-US" sz="2400" smtClean="0"/>
              <a:t>Numero de billetes de quina en circulacion el 31 de marzo de 1990.</a:t>
            </a:r>
          </a:p>
          <a:p>
            <a:pPr marL="914400" lvl="1" indent="-457200" eaLnBrk="1" hangingPunct="1">
              <a:buSzTx/>
              <a:buFont typeface="Wingdings" pitchFamily="2" charset="2"/>
              <a:buAutoNum type="alphaUcPeriod"/>
              <a:defRPr/>
            </a:pPr>
            <a:r>
              <a:rPr lang="en-US" sz="2400" smtClean="0"/>
              <a:t>Superfice en km</a:t>
            </a:r>
            <a:r>
              <a:rPr lang="en-US" sz="2400" baseline="30000" smtClean="0"/>
              <a:t>2</a:t>
            </a:r>
            <a:r>
              <a:rPr lang="en-US" sz="2400" smtClean="0"/>
              <a:t> del lago Michigan.</a:t>
            </a:r>
          </a:p>
          <a:p>
            <a:pPr marL="914400" lvl="1" indent="-457200" eaLnBrk="1" hangingPunct="1">
              <a:buSzTx/>
              <a:buFont typeface="Wingdings" pitchFamily="2" charset="2"/>
              <a:buAutoNum type="alphaUcPeriod"/>
              <a:defRPr/>
            </a:pPr>
            <a:r>
              <a:rPr lang="en-US" sz="2400" smtClean="0"/>
              <a:t>Población total de Barcelona en 1990.</a:t>
            </a:r>
          </a:p>
          <a:p>
            <a:pPr marL="914400" lvl="1" indent="-457200" eaLnBrk="1" hangingPunct="1">
              <a:buSzTx/>
              <a:buFont typeface="Wingdings" pitchFamily="2" charset="2"/>
              <a:buAutoNum type="alphaUcPeriod"/>
              <a:defRPr/>
            </a:pPr>
            <a:r>
              <a:rPr lang="en-US" sz="2400" smtClean="0"/>
              <a:t>Impuestos recaudados por el IRS en 1970.</a:t>
            </a:r>
          </a:p>
          <a:p>
            <a:pPr marL="914400" lvl="1" indent="-457200" eaLnBrk="1" hangingPunct="1">
              <a:buSzTx/>
              <a:buFont typeface="Wingdings" pitchFamily="2" charset="2"/>
              <a:buAutoNum type="alphaUcPeriod"/>
              <a:defRPr/>
            </a:pPr>
            <a:r>
              <a:rPr lang="en-US" sz="2400" smtClean="0"/>
              <a:t>Promedio anual cm nieve caido en Alaska.</a:t>
            </a:r>
          </a:p>
          <a:p>
            <a:pPr marL="914400" lvl="1" indent="-457200" eaLnBrk="1" hangingPunct="1">
              <a:buSzTx/>
              <a:buFont typeface="Wingdings" pitchFamily="2" charset="2"/>
              <a:buAutoNum type="alphaUcPeriod"/>
              <a:defRPr/>
            </a:pPr>
            <a:r>
              <a:rPr lang="en-US" sz="2400" smtClean="0"/>
              <a:t># libros en las bibliotecas de San Francisco.</a:t>
            </a:r>
          </a:p>
          <a:p>
            <a:pPr marL="914400" lvl="1" indent="-457200" eaLnBrk="1" hangingPunct="1">
              <a:buSzTx/>
              <a:buFont typeface="Wingdings" pitchFamily="2" charset="2"/>
              <a:buAutoNum type="alphaUcPeriod"/>
              <a:defRPr/>
            </a:pPr>
            <a:r>
              <a:rPr lang="en-US" sz="2400" smtClean="0"/>
              <a:t>Valor de creditos consumidores USA 1988.</a:t>
            </a:r>
          </a:p>
          <a:p>
            <a:pPr marL="914400" lvl="1" indent="-457200" eaLnBrk="1" hangingPunct="1">
              <a:buSzTx/>
              <a:buFont typeface="Wingdings" pitchFamily="2" charset="2"/>
              <a:buAutoNum type="alphaUcPeriod"/>
              <a:defRPr/>
            </a:pPr>
            <a:r>
              <a:rPr lang="en-US" sz="2400" smtClean="0"/>
              <a:t>Precio Promedio casas unifamiliares en Hawai.</a:t>
            </a:r>
            <a:endParaRPr lang="es-ES_tradnl" sz="2400" smtClean="0"/>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Estimaciones?</a:t>
            </a:r>
            <a:endParaRPr lang="es-ES_tradnl" smtClean="0"/>
          </a:p>
        </p:txBody>
      </p:sp>
      <p:sp>
        <p:nvSpPr>
          <p:cNvPr id="928771" name="Rectangle 3"/>
          <p:cNvSpPr>
            <a:spLocks noGrp="1" noChangeArrowheads="1"/>
          </p:cNvSpPr>
          <p:nvPr>
            <p:ph type="body" idx="1"/>
          </p:nvPr>
        </p:nvSpPr>
        <p:spPr>
          <a:xfrm>
            <a:off x="457200" y="685800"/>
            <a:ext cx="8382000" cy="6019800"/>
          </a:xfrm>
        </p:spPr>
        <p:txBody>
          <a:bodyPr/>
          <a:lstStyle/>
          <a:p>
            <a:pPr marL="914400" lvl="1" indent="-457200" eaLnBrk="1" hangingPunct="1">
              <a:buSzTx/>
              <a:buFont typeface="Wingdings" pitchFamily="2" charset="2"/>
              <a:buAutoNum type="alphaUcPeriod"/>
              <a:defRPr/>
            </a:pPr>
            <a:r>
              <a:rPr lang="en-US" smtClean="0"/>
              <a:t># carros fabricados por GM en 1990.</a:t>
            </a:r>
          </a:p>
          <a:p>
            <a:pPr marL="1295400" lvl="2" indent="-381000" eaLnBrk="1" hangingPunct="1">
              <a:buSzTx/>
              <a:buFont typeface="Wingdings" pitchFamily="2" charset="2"/>
              <a:buChar char="u"/>
              <a:defRPr/>
            </a:pPr>
            <a:r>
              <a:rPr lang="en-US" smtClean="0"/>
              <a:t>3,213,752.</a:t>
            </a:r>
          </a:p>
          <a:p>
            <a:pPr marL="914400" lvl="1" indent="-457200" eaLnBrk="1" hangingPunct="1">
              <a:buSzTx/>
              <a:buFont typeface="Wingdings" pitchFamily="2" charset="2"/>
              <a:buAutoNum type="alphaUcPeriod"/>
              <a:defRPr/>
            </a:pPr>
            <a:r>
              <a:rPr lang="en-US" smtClean="0"/>
              <a:t>Bienes de la IBM en 1989.</a:t>
            </a:r>
          </a:p>
          <a:p>
            <a:pPr marL="1295400" lvl="2" indent="-381000" eaLnBrk="1" hangingPunct="1">
              <a:buSzTx/>
              <a:buFont typeface="Wingdings" pitchFamily="2" charset="2"/>
              <a:buChar char="u"/>
              <a:defRPr/>
            </a:pPr>
            <a:r>
              <a:rPr lang="en-US" smtClean="0"/>
              <a:t>$77,734,000,000.</a:t>
            </a:r>
          </a:p>
          <a:p>
            <a:pPr marL="914400" lvl="1" indent="-457200" eaLnBrk="1" hangingPunct="1">
              <a:buSzTx/>
              <a:buFont typeface="Wingdings" pitchFamily="2" charset="2"/>
              <a:buAutoNum type="alphaUcPeriod"/>
              <a:defRPr/>
            </a:pPr>
            <a:r>
              <a:rPr lang="en-US" smtClean="0"/>
              <a:t>Numero de billetes de quina en circulacion el 31 de marzo de 1990.</a:t>
            </a:r>
          </a:p>
          <a:p>
            <a:pPr marL="1295400" lvl="2" indent="-381000" eaLnBrk="1" hangingPunct="1">
              <a:buSzTx/>
              <a:buFont typeface="Wingdings" pitchFamily="2" charset="2"/>
              <a:buChar char="u"/>
              <a:defRPr/>
            </a:pPr>
            <a:r>
              <a:rPr lang="en-US" smtClean="0"/>
              <a:t>5,772,195,480.</a:t>
            </a:r>
          </a:p>
          <a:p>
            <a:pPr marL="914400" lvl="1" indent="-457200" eaLnBrk="1" hangingPunct="1">
              <a:buSzTx/>
              <a:buFont typeface="Wingdings" pitchFamily="2" charset="2"/>
              <a:buAutoNum type="alphaUcPeriod"/>
              <a:defRPr/>
            </a:pPr>
            <a:r>
              <a:rPr lang="en-US" smtClean="0"/>
              <a:t>Superfice en km</a:t>
            </a:r>
            <a:r>
              <a:rPr lang="en-US" baseline="30000" smtClean="0"/>
              <a:t>2</a:t>
            </a:r>
            <a:r>
              <a:rPr lang="en-US" smtClean="0"/>
              <a:t> del lago Michigan.</a:t>
            </a:r>
          </a:p>
          <a:p>
            <a:pPr marL="1295400" lvl="2" indent="-381000" eaLnBrk="1" hangingPunct="1">
              <a:buSzTx/>
              <a:buFont typeface="Wingdings" pitchFamily="2" charset="2"/>
              <a:buChar char="u"/>
              <a:defRPr/>
            </a:pPr>
            <a:r>
              <a:rPr lang="en-US" smtClean="0"/>
              <a:t>175,861 km</a:t>
            </a:r>
            <a:r>
              <a:rPr lang="en-US" baseline="30000" smtClean="0"/>
              <a:t>2.</a:t>
            </a:r>
          </a:p>
          <a:p>
            <a:pPr marL="914400" lvl="1" indent="-457200" eaLnBrk="1" hangingPunct="1">
              <a:buSzTx/>
              <a:buFont typeface="Wingdings" pitchFamily="2" charset="2"/>
              <a:buAutoNum type="alphaUcPeriod"/>
              <a:defRPr/>
            </a:pPr>
            <a:r>
              <a:rPr lang="en-US" smtClean="0"/>
              <a:t>Población total de Barcelona en 1990.</a:t>
            </a:r>
          </a:p>
          <a:p>
            <a:pPr marL="1295400" lvl="2" indent="-381000" eaLnBrk="1" hangingPunct="1">
              <a:buSzTx/>
              <a:buFont typeface="Wingdings" pitchFamily="2" charset="2"/>
              <a:buChar char="u"/>
              <a:defRPr/>
            </a:pPr>
            <a:r>
              <a:rPr lang="en-US" smtClean="0"/>
              <a:t>4,163,000.</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Subasta de 1 Billete de $20</a:t>
            </a:r>
            <a:endParaRPr lang="es-ES_tradnl" smtClean="0"/>
          </a:p>
        </p:txBody>
      </p:sp>
      <p:sp>
        <p:nvSpPr>
          <p:cNvPr id="907267" name="Rectangle 3"/>
          <p:cNvSpPr>
            <a:spLocks noGrp="1" noChangeArrowheads="1"/>
          </p:cNvSpPr>
          <p:nvPr>
            <p:ph type="body" idx="1"/>
          </p:nvPr>
        </p:nvSpPr>
        <p:spPr/>
        <p:txBody>
          <a:bodyPr/>
          <a:lstStyle/>
          <a:p>
            <a:pPr eaLnBrk="1" hangingPunct="1">
              <a:defRPr/>
            </a:pPr>
            <a:r>
              <a:rPr lang="en-US" smtClean="0"/>
              <a:t>Dos grupos hacen vaca para ofertar y se reparten el premio.</a:t>
            </a:r>
          </a:p>
          <a:p>
            <a:pPr eaLnBrk="1" hangingPunct="1">
              <a:defRPr/>
            </a:pPr>
            <a:r>
              <a:rPr lang="en-US" smtClean="0"/>
              <a:t>Subasta de $1 en $1.</a:t>
            </a:r>
          </a:p>
          <a:p>
            <a:pPr eaLnBrk="1" hangingPunct="1">
              <a:defRPr/>
            </a:pPr>
            <a:r>
              <a:rPr lang="en-US" smtClean="0"/>
              <a:t>Mayor Oferta lleva el billete.</a:t>
            </a:r>
          </a:p>
          <a:p>
            <a:pPr eaLnBrk="1" hangingPunct="1">
              <a:defRPr/>
            </a:pPr>
            <a:r>
              <a:rPr lang="en-US" smtClean="0"/>
              <a:t>Segunda Oferta, debe pagar, pero no lleva el billete.</a:t>
            </a:r>
            <a:endParaRPr lang="es-ES_tradnl" smtClean="0"/>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Estimaciones?</a:t>
            </a:r>
            <a:endParaRPr lang="es-ES_tradnl" smtClean="0"/>
          </a:p>
        </p:txBody>
      </p:sp>
      <p:sp>
        <p:nvSpPr>
          <p:cNvPr id="929795" name="Rectangle 3"/>
          <p:cNvSpPr>
            <a:spLocks noGrp="1" noChangeArrowheads="1"/>
          </p:cNvSpPr>
          <p:nvPr>
            <p:ph type="body" idx="1"/>
          </p:nvPr>
        </p:nvSpPr>
        <p:spPr>
          <a:xfrm>
            <a:off x="457200" y="685800"/>
            <a:ext cx="8382000" cy="6019800"/>
          </a:xfrm>
        </p:spPr>
        <p:txBody>
          <a:bodyPr/>
          <a:lstStyle/>
          <a:p>
            <a:pPr marL="914400" lvl="1" indent="-457200" eaLnBrk="1" hangingPunct="1">
              <a:lnSpc>
                <a:spcPct val="90000"/>
              </a:lnSpc>
              <a:buSzTx/>
              <a:buFont typeface="Wingdings" pitchFamily="2" charset="2"/>
              <a:buAutoNum type="alphaUcPeriod"/>
              <a:defRPr/>
            </a:pPr>
            <a:r>
              <a:rPr lang="en-US" smtClean="0"/>
              <a:t>Impuestos recaudados por el IRS en 1970.</a:t>
            </a:r>
          </a:p>
          <a:p>
            <a:pPr marL="1295400" lvl="2" indent="-381000" eaLnBrk="1" hangingPunct="1">
              <a:lnSpc>
                <a:spcPct val="90000"/>
              </a:lnSpc>
              <a:buSzTx/>
              <a:buFont typeface="Wingdings" pitchFamily="2" charset="2"/>
              <a:buChar char="u"/>
              <a:defRPr/>
            </a:pPr>
            <a:r>
              <a:rPr lang="en-US" smtClean="0"/>
              <a:t>$195,722,096,497.</a:t>
            </a:r>
          </a:p>
          <a:p>
            <a:pPr marL="914400" lvl="1" indent="-457200" eaLnBrk="1" hangingPunct="1">
              <a:lnSpc>
                <a:spcPct val="90000"/>
              </a:lnSpc>
              <a:buSzTx/>
              <a:buFont typeface="Wingdings" pitchFamily="2" charset="2"/>
              <a:buAutoNum type="alphaUcPeriod"/>
              <a:defRPr/>
            </a:pPr>
            <a:r>
              <a:rPr lang="en-US" smtClean="0"/>
              <a:t>Promedio anual cm nieve caido en Alaska.</a:t>
            </a:r>
          </a:p>
          <a:p>
            <a:pPr marL="1295400" lvl="2" indent="-381000" eaLnBrk="1" hangingPunct="1">
              <a:lnSpc>
                <a:spcPct val="90000"/>
              </a:lnSpc>
              <a:buSzTx/>
              <a:buFont typeface="Wingdings" pitchFamily="2" charset="2"/>
              <a:buChar char="u"/>
              <a:defRPr/>
            </a:pPr>
            <a:r>
              <a:rPr lang="en-US" smtClean="0"/>
              <a:t>174 cm.</a:t>
            </a:r>
          </a:p>
          <a:p>
            <a:pPr marL="914400" lvl="1" indent="-457200" eaLnBrk="1" hangingPunct="1">
              <a:lnSpc>
                <a:spcPct val="90000"/>
              </a:lnSpc>
              <a:buSzTx/>
              <a:buFont typeface="Wingdings" pitchFamily="2" charset="2"/>
              <a:buAutoNum type="alphaUcPeriod"/>
              <a:defRPr/>
            </a:pPr>
            <a:r>
              <a:rPr lang="en-US" smtClean="0"/>
              <a:t># libros en las bibliotecas de San Francisco.</a:t>
            </a:r>
          </a:p>
          <a:p>
            <a:pPr marL="1295400" lvl="2" indent="-381000" eaLnBrk="1" hangingPunct="1">
              <a:lnSpc>
                <a:spcPct val="90000"/>
              </a:lnSpc>
              <a:buSzTx/>
              <a:buFont typeface="Wingdings" pitchFamily="2" charset="2"/>
              <a:buChar char="u"/>
              <a:defRPr/>
            </a:pPr>
            <a:r>
              <a:rPr lang="en-US" smtClean="0"/>
              <a:t>1,749,129.</a:t>
            </a:r>
          </a:p>
          <a:p>
            <a:pPr marL="914400" lvl="1" indent="-457200" eaLnBrk="1" hangingPunct="1">
              <a:lnSpc>
                <a:spcPct val="90000"/>
              </a:lnSpc>
              <a:buSzTx/>
              <a:buFont typeface="Wingdings" pitchFamily="2" charset="2"/>
              <a:buAutoNum type="alphaUcPeriod"/>
              <a:defRPr/>
            </a:pPr>
            <a:r>
              <a:rPr lang="en-US" smtClean="0"/>
              <a:t>Valor de creditos consumidores USA 1988.</a:t>
            </a:r>
          </a:p>
          <a:p>
            <a:pPr marL="1295400" lvl="2" indent="-381000" eaLnBrk="1" hangingPunct="1">
              <a:lnSpc>
                <a:spcPct val="90000"/>
              </a:lnSpc>
              <a:buSzTx/>
              <a:buFont typeface="Wingdings" pitchFamily="2" charset="2"/>
              <a:buChar char="u"/>
              <a:defRPr/>
            </a:pPr>
            <a:r>
              <a:rPr lang="en-US" smtClean="0"/>
              <a:t>$728,900,000,000.</a:t>
            </a:r>
          </a:p>
          <a:p>
            <a:pPr marL="914400" lvl="1" indent="-457200" eaLnBrk="1" hangingPunct="1">
              <a:lnSpc>
                <a:spcPct val="90000"/>
              </a:lnSpc>
              <a:buSzTx/>
              <a:buFont typeface="Wingdings" pitchFamily="2" charset="2"/>
              <a:buAutoNum type="alphaUcPeriod"/>
              <a:defRPr/>
            </a:pPr>
            <a:r>
              <a:rPr lang="en-US" smtClean="0"/>
              <a:t>Precio Promedio casas unifamiliares en Hawai.</a:t>
            </a:r>
          </a:p>
          <a:p>
            <a:pPr marL="1295400" lvl="2" indent="-381000" eaLnBrk="1" hangingPunct="1">
              <a:lnSpc>
                <a:spcPct val="90000"/>
              </a:lnSpc>
              <a:buSzTx/>
              <a:buFont typeface="Wingdings" pitchFamily="2" charset="2"/>
              <a:buChar char="u"/>
              <a:defRPr/>
            </a:pPr>
            <a:r>
              <a:rPr lang="en-US" smtClean="0"/>
              <a:t>$290,400.</a:t>
            </a:r>
          </a:p>
          <a:p>
            <a:pPr marL="914400" lvl="1" indent="-457200" algn="ctr" eaLnBrk="1" hangingPunct="1">
              <a:lnSpc>
                <a:spcPct val="90000"/>
              </a:lnSpc>
              <a:buSzTx/>
              <a:buFont typeface="Wingdings" pitchFamily="2" charset="2"/>
              <a:buNone/>
              <a:defRPr/>
            </a:pPr>
            <a:r>
              <a:rPr lang="en-US" b="1" smtClean="0"/>
              <a:t>Cuantas acerto? </a:t>
            </a:r>
          </a:p>
          <a:p>
            <a:pPr marL="914400" lvl="1" indent="-457200" algn="ctr" eaLnBrk="1" hangingPunct="1">
              <a:lnSpc>
                <a:spcPct val="90000"/>
              </a:lnSpc>
              <a:buSzTx/>
              <a:buFont typeface="Wingdings" pitchFamily="2" charset="2"/>
              <a:buNone/>
              <a:defRPr/>
            </a:pPr>
            <a:r>
              <a:rPr lang="en-US" b="1" smtClean="0"/>
              <a:t>Si tenía 95% confianza.. Por lo menos 9 o 10?</a:t>
            </a:r>
            <a:endParaRPr lang="es-ES_tradnl" b="1" smtClean="0"/>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Negociar por Acción</a:t>
            </a:r>
            <a:endParaRPr lang="es-ES_tradnl" smtClean="0"/>
          </a:p>
        </p:txBody>
      </p:sp>
      <p:sp>
        <p:nvSpPr>
          <p:cNvPr id="921603" name="Rectangle 3"/>
          <p:cNvSpPr>
            <a:spLocks noGrp="1" noChangeArrowheads="1"/>
          </p:cNvSpPr>
          <p:nvPr>
            <p:ph type="body" idx="1"/>
          </p:nvPr>
        </p:nvSpPr>
        <p:spPr/>
        <p:txBody>
          <a:bodyPr/>
          <a:lstStyle/>
          <a:p>
            <a:pPr eaLnBrk="1" hangingPunct="1">
              <a:defRPr/>
            </a:pPr>
            <a:r>
              <a:rPr lang="en-US" smtClean="0"/>
              <a:t>Fecoag vs Fecoap</a:t>
            </a:r>
          </a:p>
          <a:p>
            <a:pPr eaLnBrk="1" hangingPunct="1">
              <a:defRPr/>
            </a:pPr>
            <a:r>
              <a:rPr lang="en-US" smtClean="0"/>
              <a:t>Quien Gana?</a:t>
            </a:r>
          </a:p>
          <a:p>
            <a:pPr eaLnBrk="1" hangingPunct="1">
              <a:defRPr/>
            </a:pPr>
            <a:r>
              <a:rPr lang="en-US" smtClean="0"/>
              <a:t>Guerra Fria?</a:t>
            </a:r>
          </a:p>
          <a:p>
            <a:pPr eaLnBrk="1" hangingPunct="1">
              <a:defRPr/>
            </a:pPr>
            <a:r>
              <a:rPr lang="en-US" smtClean="0"/>
              <a:t>Todo o nada?</a:t>
            </a:r>
            <a:endParaRPr lang="es-ES_tradnl" smtClean="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304800"/>
            <a:ext cx="7772400" cy="1143000"/>
          </a:xfrm>
        </p:spPr>
        <p:txBody>
          <a:bodyPr/>
          <a:lstStyle/>
          <a:p>
            <a:pPr eaLnBrk="1" hangingPunct="1"/>
            <a:r>
              <a:rPr lang="es-ES_tradnl" smtClean="0"/>
              <a:t>Negociación</a:t>
            </a:r>
          </a:p>
        </p:txBody>
      </p:sp>
      <p:sp>
        <p:nvSpPr>
          <p:cNvPr id="901123" name="Rectangle 3"/>
          <p:cNvSpPr>
            <a:spLocks noGrp="1" noChangeArrowheads="1"/>
          </p:cNvSpPr>
          <p:nvPr>
            <p:ph type="body" idx="1"/>
          </p:nvPr>
        </p:nvSpPr>
        <p:spPr>
          <a:xfrm>
            <a:off x="0" y="685800"/>
            <a:ext cx="9144000" cy="5943600"/>
          </a:xfrm>
        </p:spPr>
        <p:txBody>
          <a:bodyPr/>
          <a:lstStyle/>
          <a:p>
            <a:pPr marL="609600" indent="-609600" eaLnBrk="1" hangingPunct="1">
              <a:lnSpc>
                <a:spcPct val="90000"/>
              </a:lnSpc>
              <a:defRPr/>
            </a:pPr>
            <a:r>
              <a:rPr lang="es-ES_tradnl" sz="2800" smtClean="0"/>
              <a:t>En los últimos años el desarrollo de la negociación como tema de interés académico y profesional ha sido enorme. </a:t>
            </a:r>
          </a:p>
          <a:p>
            <a:pPr marL="609600" indent="-609600" eaLnBrk="1" hangingPunct="1">
              <a:lnSpc>
                <a:spcPct val="90000"/>
              </a:lnSpc>
              <a:defRPr/>
            </a:pPr>
            <a:r>
              <a:rPr lang="es-ES_tradnl" sz="2800" smtClean="0"/>
              <a:t>Todos somos negociadores, aun sin darnos  cuenta a veces.</a:t>
            </a:r>
          </a:p>
          <a:p>
            <a:pPr marL="609600" indent="-609600" eaLnBrk="1" hangingPunct="1">
              <a:lnSpc>
                <a:spcPct val="90000"/>
              </a:lnSpc>
              <a:defRPr/>
            </a:pPr>
            <a:r>
              <a:rPr lang="es-ES_tradnl" sz="2800" smtClean="0"/>
              <a:t>Hay dos estilos comunes de negociar:</a:t>
            </a:r>
          </a:p>
          <a:p>
            <a:pPr marL="990600" lvl="1" indent="-533400" eaLnBrk="1" hangingPunct="1">
              <a:lnSpc>
                <a:spcPct val="90000"/>
              </a:lnSpc>
              <a:defRPr/>
            </a:pPr>
            <a:r>
              <a:rPr lang="es-ES_tradnl" sz="2400" smtClean="0"/>
              <a:t>Suave: procura evitar conflictos personales y por eso hace concesiones para llegar a un acuerdo.</a:t>
            </a:r>
          </a:p>
          <a:p>
            <a:pPr marL="990600" lvl="1" indent="-533400" eaLnBrk="1" hangingPunct="1">
              <a:lnSpc>
                <a:spcPct val="90000"/>
              </a:lnSpc>
              <a:defRPr/>
            </a:pPr>
            <a:r>
              <a:rPr lang="es-ES_tradnl" sz="2400" smtClean="0"/>
              <a:t>Duro: ve todas las situaciones como un duelo de voluntades en donde quien toma posiciones extremas y resiste por mas tiempo es quien gana.</a:t>
            </a:r>
          </a:p>
          <a:p>
            <a:pPr marL="609600" indent="-609600" eaLnBrk="1" hangingPunct="1">
              <a:lnSpc>
                <a:spcPct val="90000"/>
              </a:lnSpc>
              <a:defRPr/>
            </a:pPr>
            <a:r>
              <a:rPr lang="es-ES_tradnl" sz="2800" smtClean="0"/>
              <a:t>Estos estilos de negociación están basados en posiciones, esto es, cada lado asume una posición y argumenta en su favor haciendo concesiones para llegar a un acuerdo.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152400"/>
            <a:ext cx="7772400" cy="1143000"/>
          </a:xfrm>
        </p:spPr>
        <p:txBody>
          <a:bodyPr/>
          <a:lstStyle/>
          <a:p>
            <a:pPr eaLnBrk="1" hangingPunct="1"/>
            <a:r>
              <a:rPr lang="es-ES_tradnl" sz="4000" smtClean="0"/>
              <a:t>Estilos De Negociación Comunes</a:t>
            </a:r>
          </a:p>
        </p:txBody>
      </p:sp>
      <p:sp>
        <p:nvSpPr>
          <p:cNvPr id="885763" name="Rectangle 3"/>
          <p:cNvSpPr>
            <a:spLocks noGrp="1" noChangeArrowheads="1"/>
          </p:cNvSpPr>
          <p:nvPr>
            <p:ph type="body" sz="half" idx="1"/>
          </p:nvPr>
        </p:nvSpPr>
        <p:spPr>
          <a:xfrm>
            <a:off x="0" y="685800"/>
            <a:ext cx="4495800" cy="5943600"/>
          </a:xfrm>
        </p:spPr>
        <p:txBody>
          <a:bodyPr/>
          <a:lstStyle/>
          <a:p>
            <a:pPr marL="609600" indent="-609600" eaLnBrk="1" hangingPunct="1">
              <a:lnSpc>
                <a:spcPct val="90000"/>
              </a:lnSpc>
              <a:defRPr/>
            </a:pPr>
            <a:r>
              <a:rPr lang="es-ES_tradnl" sz="2000" smtClean="0"/>
              <a:t>Los participantes son amigos</a:t>
            </a:r>
          </a:p>
          <a:p>
            <a:pPr marL="609600" indent="-609600" eaLnBrk="1" hangingPunct="1">
              <a:lnSpc>
                <a:spcPct val="90000"/>
              </a:lnSpc>
              <a:defRPr/>
            </a:pPr>
            <a:r>
              <a:rPr lang="es-ES_tradnl" sz="2000" smtClean="0"/>
              <a:t>El objetivo es lograr un acuerdo</a:t>
            </a:r>
          </a:p>
          <a:p>
            <a:pPr marL="609600" indent="-609600" eaLnBrk="1" hangingPunct="1">
              <a:lnSpc>
                <a:spcPct val="90000"/>
              </a:lnSpc>
              <a:defRPr/>
            </a:pPr>
            <a:r>
              <a:rPr lang="es-ES_tradnl" sz="2000" smtClean="0"/>
              <a:t>Haga concesiones para cultivar la relación</a:t>
            </a:r>
          </a:p>
          <a:p>
            <a:pPr marL="609600" indent="-609600" eaLnBrk="1" hangingPunct="1">
              <a:lnSpc>
                <a:spcPct val="90000"/>
              </a:lnSpc>
              <a:defRPr/>
            </a:pPr>
            <a:r>
              <a:rPr lang="es-ES_tradnl" sz="2000" smtClean="0"/>
              <a:t>Sea suave con las personas y el problema</a:t>
            </a:r>
          </a:p>
          <a:p>
            <a:pPr marL="609600" indent="-609600" eaLnBrk="1" hangingPunct="1">
              <a:lnSpc>
                <a:spcPct val="90000"/>
              </a:lnSpc>
              <a:defRPr/>
            </a:pPr>
            <a:r>
              <a:rPr lang="es-ES_tradnl" sz="2000" smtClean="0"/>
              <a:t>Confíe en los otros</a:t>
            </a:r>
          </a:p>
          <a:p>
            <a:pPr marL="609600" indent="-609600" eaLnBrk="1" hangingPunct="1">
              <a:lnSpc>
                <a:spcPct val="90000"/>
              </a:lnSpc>
              <a:defRPr/>
            </a:pPr>
            <a:r>
              <a:rPr lang="es-ES_tradnl" sz="2000" smtClean="0"/>
              <a:t>Cambie su opinión fácilmente</a:t>
            </a:r>
          </a:p>
          <a:p>
            <a:pPr marL="609600" indent="-609600" eaLnBrk="1" hangingPunct="1">
              <a:lnSpc>
                <a:spcPct val="90000"/>
              </a:lnSpc>
              <a:defRPr/>
            </a:pPr>
            <a:r>
              <a:rPr lang="es-ES_tradnl" sz="2000" smtClean="0"/>
              <a:t>Haga ofertas</a:t>
            </a:r>
          </a:p>
          <a:p>
            <a:pPr marL="609600" indent="-609600" eaLnBrk="1" hangingPunct="1">
              <a:lnSpc>
                <a:spcPct val="90000"/>
              </a:lnSpc>
              <a:defRPr/>
            </a:pPr>
            <a:r>
              <a:rPr lang="es-ES_tradnl" sz="2000" smtClean="0"/>
              <a:t>De a conocer su ultima posición</a:t>
            </a:r>
          </a:p>
          <a:p>
            <a:pPr marL="609600" indent="-609600" eaLnBrk="1" hangingPunct="1">
              <a:lnSpc>
                <a:spcPct val="90000"/>
              </a:lnSpc>
              <a:defRPr/>
            </a:pPr>
            <a:r>
              <a:rPr lang="es-ES_tradnl" sz="2000" smtClean="0"/>
              <a:t>Acepte perdidas unilaterales para lograr un acuerdo</a:t>
            </a:r>
          </a:p>
          <a:p>
            <a:pPr marL="609600" indent="-609600" eaLnBrk="1" hangingPunct="1">
              <a:lnSpc>
                <a:spcPct val="90000"/>
              </a:lnSpc>
              <a:defRPr/>
            </a:pPr>
            <a:r>
              <a:rPr lang="es-ES_tradnl" sz="2000" smtClean="0"/>
              <a:t>Busque la única respuesta: la que ellos aceptaran</a:t>
            </a:r>
          </a:p>
          <a:p>
            <a:pPr marL="609600" indent="-609600" eaLnBrk="1" hangingPunct="1">
              <a:lnSpc>
                <a:spcPct val="90000"/>
              </a:lnSpc>
              <a:defRPr/>
            </a:pPr>
            <a:r>
              <a:rPr lang="es-ES_tradnl" sz="2000" smtClean="0"/>
              <a:t>Insista en lograr un acuerdo</a:t>
            </a:r>
          </a:p>
          <a:p>
            <a:pPr marL="609600" indent="-609600" eaLnBrk="1" hangingPunct="1">
              <a:lnSpc>
                <a:spcPct val="90000"/>
              </a:lnSpc>
              <a:defRPr/>
            </a:pPr>
            <a:r>
              <a:rPr lang="es-ES_tradnl" sz="2000" smtClean="0"/>
              <a:t>Trate de evitar un enfrentamiento de voluntades</a:t>
            </a:r>
          </a:p>
          <a:p>
            <a:pPr marL="609600" indent="-609600" eaLnBrk="1" hangingPunct="1">
              <a:lnSpc>
                <a:spcPct val="90000"/>
              </a:lnSpc>
              <a:defRPr/>
            </a:pPr>
            <a:r>
              <a:rPr lang="es-ES_tradnl" sz="2000" smtClean="0"/>
              <a:t>Ceda ante la presión</a:t>
            </a:r>
          </a:p>
        </p:txBody>
      </p:sp>
      <p:sp>
        <p:nvSpPr>
          <p:cNvPr id="885764" name="Rectangle 4"/>
          <p:cNvSpPr>
            <a:spLocks noGrp="1" noChangeArrowheads="1"/>
          </p:cNvSpPr>
          <p:nvPr>
            <p:ph type="body" sz="half" idx="2"/>
          </p:nvPr>
        </p:nvSpPr>
        <p:spPr>
          <a:xfrm>
            <a:off x="4572000" y="685800"/>
            <a:ext cx="4572000" cy="5791200"/>
          </a:xfrm>
        </p:spPr>
        <p:txBody>
          <a:bodyPr/>
          <a:lstStyle/>
          <a:p>
            <a:pPr eaLnBrk="1" hangingPunct="1">
              <a:lnSpc>
                <a:spcPct val="90000"/>
              </a:lnSpc>
              <a:defRPr/>
            </a:pPr>
            <a:r>
              <a:rPr lang="es-ES_tradnl" sz="2000" smtClean="0"/>
              <a:t>Los participantes son adversarios</a:t>
            </a:r>
          </a:p>
          <a:p>
            <a:pPr eaLnBrk="1" hangingPunct="1">
              <a:lnSpc>
                <a:spcPct val="90000"/>
              </a:lnSpc>
              <a:defRPr/>
            </a:pPr>
            <a:r>
              <a:rPr lang="es-ES_tradnl" sz="2000" smtClean="0"/>
              <a:t>El objetivo es la victoria</a:t>
            </a:r>
          </a:p>
          <a:p>
            <a:pPr eaLnBrk="1" hangingPunct="1">
              <a:lnSpc>
                <a:spcPct val="90000"/>
              </a:lnSpc>
              <a:defRPr/>
            </a:pPr>
            <a:r>
              <a:rPr lang="es-ES_tradnl" sz="2000" smtClean="0"/>
              <a:t>Exija concesiones como condición para la relación</a:t>
            </a:r>
          </a:p>
          <a:p>
            <a:pPr eaLnBrk="1" hangingPunct="1">
              <a:lnSpc>
                <a:spcPct val="90000"/>
              </a:lnSpc>
              <a:defRPr/>
            </a:pPr>
            <a:r>
              <a:rPr lang="es-ES_tradnl" sz="2000" smtClean="0"/>
              <a:t>Sea duro con las personas y el problema</a:t>
            </a:r>
          </a:p>
          <a:p>
            <a:pPr eaLnBrk="1" hangingPunct="1">
              <a:lnSpc>
                <a:spcPct val="90000"/>
              </a:lnSpc>
              <a:defRPr/>
            </a:pPr>
            <a:r>
              <a:rPr lang="es-ES_tradnl" sz="2000" smtClean="0"/>
              <a:t>Desconfíe de los otros</a:t>
            </a:r>
          </a:p>
          <a:p>
            <a:pPr eaLnBrk="1" hangingPunct="1">
              <a:lnSpc>
                <a:spcPct val="90000"/>
              </a:lnSpc>
              <a:defRPr/>
            </a:pPr>
            <a:r>
              <a:rPr lang="es-ES_tradnl" sz="2000" smtClean="0"/>
              <a:t>Mantenga su opinión tercamente</a:t>
            </a:r>
          </a:p>
          <a:p>
            <a:pPr eaLnBrk="1" hangingPunct="1">
              <a:lnSpc>
                <a:spcPct val="90000"/>
              </a:lnSpc>
              <a:defRPr/>
            </a:pPr>
            <a:r>
              <a:rPr lang="es-ES_tradnl" sz="2000" smtClean="0"/>
              <a:t>Amenace</a:t>
            </a:r>
          </a:p>
          <a:p>
            <a:pPr eaLnBrk="1" hangingPunct="1">
              <a:lnSpc>
                <a:spcPct val="90000"/>
              </a:lnSpc>
              <a:defRPr/>
            </a:pPr>
            <a:r>
              <a:rPr lang="es-ES_tradnl" sz="2000" smtClean="0"/>
              <a:t>Engañe sobre su ultima posición</a:t>
            </a:r>
          </a:p>
          <a:p>
            <a:pPr eaLnBrk="1" hangingPunct="1">
              <a:lnSpc>
                <a:spcPct val="90000"/>
              </a:lnSpc>
              <a:defRPr/>
            </a:pPr>
            <a:r>
              <a:rPr lang="es-ES_tradnl" sz="2000" smtClean="0"/>
              <a:t>Exija ventajas unilaterales como precio del acuerdo</a:t>
            </a:r>
          </a:p>
          <a:p>
            <a:pPr eaLnBrk="1" hangingPunct="1">
              <a:lnSpc>
                <a:spcPct val="90000"/>
              </a:lnSpc>
              <a:defRPr/>
            </a:pPr>
            <a:r>
              <a:rPr lang="es-ES_tradnl" sz="2000" smtClean="0"/>
              <a:t>Busque la única respuesta: la que usted aceptará</a:t>
            </a:r>
          </a:p>
          <a:p>
            <a:pPr eaLnBrk="1" hangingPunct="1">
              <a:lnSpc>
                <a:spcPct val="90000"/>
              </a:lnSpc>
              <a:defRPr/>
            </a:pPr>
            <a:r>
              <a:rPr lang="es-ES_tradnl" sz="2000" smtClean="0"/>
              <a:t>Insista en su posición</a:t>
            </a:r>
          </a:p>
          <a:p>
            <a:pPr eaLnBrk="1" hangingPunct="1">
              <a:lnSpc>
                <a:spcPct val="90000"/>
              </a:lnSpc>
              <a:defRPr/>
            </a:pPr>
            <a:r>
              <a:rPr lang="es-ES_tradnl" sz="2000" smtClean="0"/>
              <a:t>Trate de ganar un enfrentamiento de voluntades</a:t>
            </a:r>
          </a:p>
          <a:p>
            <a:pPr eaLnBrk="1" hangingPunct="1">
              <a:lnSpc>
                <a:spcPct val="90000"/>
              </a:lnSpc>
              <a:defRPr/>
            </a:pPr>
            <a:r>
              <a:rPr lang="es-ES_tradnl" sz="2000" smtClean="0"/>
              <a:t>Aplique la presión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52400"/>
            <a:ext cx="8229600" cy="1143000"/>
          </a:xfrm>
        </p:spPr>
        <p:txBody>
          <a:bodyPr/>
          <a:lstStyle/>
          <a:p>
            <a:pPr eaLnBrk="1" hangingPunct="1"/>
            <a:r>
              <a:rPr lang="es-ES_tradnl" sz="4000" smtClean="0"/>
              <a:t>Desventajas Estilos Comunes</a:t>
            </a:r>
          </a:p>
        </p:txBody>
      </p:sp>
      <p:sp>
        <p:nvSpPr>
          <p:cNvPr id="886787" name="Rectangle 3"/>
          <p:cNvSpPr>
            <a:spLocks noGrp="1" noChangeArrowheads="1"/>
          </p:cNvSpPr>
          <p:nvPr>
            <p:ph type="body" idx="1"/>
          </p:nvPr>
        </p:nvSpPr>
        <p:spPr>
          <a:xfrm>
            <a:off x="0" y="685800"/>
            <a:ext cx="9144000" cy="5943600"/>
          </a:xfrm>
        </p:spPr>
        <p:txBody>
          <a:bodyPr/>
          <a:lstStyle/>
          <a:p>
            <a:pPr marL="609600" indent="-609600" eaLnBrk="1" hangingPunct="1">
              <a:defRPr/>
            </a:pPr>
            <a:r>
              <a:rPr lang="es-ES_tradnl" sz="2400" smtClean="0"/>
              <a:t>Basados en las posiciones.</a:t>
            </a:r>
          </a:p>
          <a:p>
            <a:pPr marL="990600" lvl="1" indent="-533400" eaLnBrk="1" hangingPunct="1">
              <a:defRPr/>
            </a:pPr>
            <a:r>
              <a:rPr lang="es-ES_tradnl" sz="2000" smtClean="0"/>
              <a:t>Cada lado asume una posición y argumenta en su favor haciendo concesiones para llegar a un acuerdo.</a:t>
            </a:r>
          </a:p>
          <a:p>
            <a:pPr marL="990600" lvl="1" indent="-533400" eaLnBrk="1" hangingPunct="1">
              <a:defRPr/>
            </a:pPr>
            <a:r>
              <a:rPr lang="es-ES_tradnl" sz="2000" smtClean="0"/>
              <a:t>Gente se encierra en ella. Negociación se hace difícil y produce acuerdos insensatos.</a:t>
            </a:r>
          </a:p>
          <a:p>
            <a:pPr marL="990600" lvl="1" indent="-533400" eaLnBrk="1" hangingPunct="1">
              <a:defRPr/>
            </a:pPr>
            <a:r>
              <a:rPr lang="es-ES_tradnl" sz="2000" smtClean="0"/>
              <a:t>Enfrentamiento de voluntades, c/u dice que va a hacer y  que no. Llegar a solución aceptable se convierte en batalla. Parte que debe ceder ante rígida voluntad de otra mientras la suya se deja de lado se amarga.</a:t>
            </a:r>
          </a:p>
          <a:p>
            <a:pPr marL="990600" lvl="1" indent="-533400" eaLnBrk="1" hangingPunct="1">
              <a:defRPr/>
            </a:pPr>
            <a:r>
              <a:rPr lang="es-ES_tradnl" sz="2000" smtClean="0"/>
              <a:t>Mientras mas personas participan en negociación, mas graves los inconvenientes.</a:t>
            </a:r>
          </a:p>
          <a:p>
            <a:pPr marL="609600" indent="-609600" eaLnBrk="1" hangingPunct="1">
              <a:defRPr/>
            </a:pPr>
            <a:r>
              <a:rPr lang="es-ES_tradnl" sz="2400" smtClean="0"/>
              <a:t>Método de negociación debe juzgarse por:</a:t>
            </a:r>
          </a:p>
          <a:p>
            <a:pPr marL="990600" lvl="1" indent="-533400" eaLnBrk="1" hangingPunct="1">
              <a:defRPr/>
            </a:pPr>
            <a:r>
              <a:rPr lang="es-ES_tradnl" sz="2000" smtClean="0"/>
              <a:t>Conducir a acuerdo sensato (satisface intereses legítimos de ambos).</a:t>
            </a:r>
          </a:p>
          <a:p>
            <a:pPr marL="990600" lvl="1" indent="-533400" eaLnBrk="1" hangingPunct="1">
              <a:defRPr/>
            </a:pPr>
            <a:r>
              <a:rPr lang="es-ES_tradnl" sz="2000" smtClean="0"/>
              <a:t>Si el acuerdo es posible debe de ser eficiente.</a:t>
            </a:r>
          </a:p>
          <a:p>
            <a:pPr marL="990600" lvl="1" indent="-533400" eaLnBrk="1" hangingPunct="1">
              <a:defRPr/>
            </a:pPr>
            <a:r>
              <a:rPr lang="es-ES_tradnl" sz="2000" smtClean="0"/>
              <a:t>Debe de mejorar o no empeorar relación entre partes.</a:t>
            </a:r>
          </a:p>
          <a:p>
            <a:pPr marL="990600" lvl="1" indent="-533400" eaLnBrk="1" hangingPunct="1">
              <a:buFont typeface="Wingdings" pitchFamily="2" charset="2"/>
              <a:buNone/>
              <a:defRPr/>
            </a:pPr>
            <a:endParaRPr lang="es-ES_tradnl" sz="2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1143000"/>
          </a:xfrm>
        </p:spPr>
        <p:txBody>
          <a:bodyPr/>
          <a:lstStyle/>
          <a:p>
            <a:pPr eaLnBrk="1" hangingPunct="1"/>
            <a:r>
              <a:rPr lang="es-ES_tradnl" sz="4000" smtClean="0"/>
              <a:t>Estilo De Negociación De Harvard</a:t>
            </a:r>
          </a:p>
        </p:txBody>
      </p:sp>
      <p:sp>
        <p:nvSpPr>
          <p:cNvPr id="887811" name="Rectangle 3"/>
          <p:cNvSpPr>
            <a:spLocks noGrp="1" noChangeArrowheads="1"/>
          </p:cNvSpPr>
          <p:nvPr>
            <p:ph type="body" idx="1"/>
          </p:nvPr>
        </p:nvSpPr>
        <p:spPr>
          <a:xfrm>
            <a:off x="0" y="457200"/>
            <a:ext cx="8915400" cy="5715000"/>
          </a:xfrm>
        </p:spPr>
        <p:txBody>
          <a:bodyPr/>
          <a:lstStyle/>
          <a:p>
            <a:pPr marL="609600" indent="-609600" eaLnBrk="1" hangingPunct="1">
              <a:lnSpc>
                <a:spcPct val="90000"/>
              </a:lnSpc>
              <a:defRPr/>
            </a:pPr>
            <a:r>
              <a:rPr lang="es-ES_tradnl" sz="2400" smtClean="0"/>
              <a:t>Alternativa a negociación basada en posiciones. Negociación basada principios. Se da en dos niveles:</a:t>
            </a:r>
          </a:p>
          <a:p>
            <a:pPr marL="990600" lvl="1" indent="-533400" eaLnBrk="1" hangingPunct="1">
              <a:lnSpc>
                <a:spcPct val="90000"/>
              </a:lnSpc>
              <a:defRPr/>
            </a:pPr>
            <a:r>
              <a:rPr lang="es-ES_tradnl" sz="2000" smtClean="0"/>
              <a:t>La negociación trata lo esencial (salario, precio, etc).</a:t>
            </a:r>
          </a:p>
          <a:p>
            <a:pPr marL="990600" lvl="1" indent="-533400" eaLnBrk="1" hangingPunct="1">
              <a:lnSpc>
                <a:spcPct val="90000"/>
              </a:lnSpc>
              <a:defRPr/>
            </a:pPr>
            <a:r>
              <a:rPr lang="es-ES_tradnl" sz="2000" smtClean="0"/>
              <a:t>Se concentra el procedimiento para tratar lo esencial. (Manera de negociar el asunto).</a:t>
            </a:r>
            <a:endParaRPr lang="en-US" sz="2000" smtClean="0"/>
          </a:p>
          <a:p>
            <a:pPr marL="609600" indent="-609600" eaLnBrk="1" hangingPunct="1">
              <a:lnSpc>
                <a:spcPct val="90000"/>
              </a:lnSpc>
              <a:defRPr/>
            </a:pPr>
            <a:r>
              <a:rPr lang="en-US" sz="2400" smtClean="0"/>
              <a:t>Que es lo esencial?: </a:t>
            </a:r>
          </a:p>
          <a:p>
            <a:pPr marL="990600" lvl="1" indent="-533400" eaLnBrk="1" hangingPunct="1">
              <a:lnSpc>
                <a:spcPct val="90000"/>
              </a:lnSpc>
              <a:defRPr/>
            </a:pPr>
            <a:r>
              <a:rPr lang="en-US" sz="2000" smtClean="0"/>
              <a:t>Muchas veces lo mas esencial para cada parte no es lo mismo.</a:t>
            </a:r>
          </a:p>
          <a:p>
            <a:pPr marL="990600" lvl="1" indent="-533400" eaLnBrk="1" hangingPunct="1">
              <a:lnSpc>
                <a:spcPct val="90000"/>
              </a:lnSpc>
              <a:defRPr/>
            </a:pPr>
            <a:r>
              <a:rPr lang="en-US" sz="2000" smtClean="0"/>
              <a:t>Valor = Apreciación </a:t>
            </a:r>
            <a:r>
              <a:rPr lang="en-US" sz="2000" b="1" u="sng" smtClean="0"/>
              <a:t>Subjetiva</a:t>
            </a:r>
            <a:r>
              <a:rPr lang="en-US" sz="2000" b="1" smtClean="0"/>
              <a:t> </a:t>
            </a:r>
            <a:r>
              <a:rPr lang="en-US" sz="2000" smtClean="0"/>
              <a:t>de una persona sobre su deseo de tener algo. No esta directamente relacionado con su precio o costo.</a:t>
            </a:r>
          </a:p>
          <a:p>
            <a:pPr marL="990600" lvl="1" indent="-533400" eaLnBrk="1" hangingPunct="1">
              <a:lnSpc>
                <a:spcPct val="90000"/>
              </a:lnSpc>
              <a:defRPr/>
            </a:pPr>
            <a:r>
              <a:rPr lang="en-US" sz="2000" smtClean="0"/>
              <a:t>Al ser el valor algo subjetivo. Dos personas pueden valorar distintamente una misma cosa. Base toda negociación y comercio.</a:t>
            </a:r>
          </a:p>
          <a:p>
            <a:pPr marL="990600" lvl="1" indent="-533400" eaLnBrk="1" hangingPunct="1">
              <a:lnSpc>
                <a:spcPct val="90000"/>
              </a:lnSpc>
              <a:defRPr/>
            </a:pPr>
            <a:r>
              <a:rPr lang="en-US" sz="2000" smtClean="0"/>
              <a:t>Yo pagaré un precio por algo, siempre y cuando ese precio sea menor al valor que yo le doy a ese algo. P &lt; VC.</a:t>
            </a:r>
          </a:p>
          <a:p>
            <a:pPr marL="990600" lvl="1" indent="-533400" eaLnBrk="1" hangingPunct="1">
              <a:lnSpc>
                <a:spcPct val="90000"/>
              </a:lnSpc>
              <a:defRPr/>
            </a:pPr>
            <a:r>
              <a:rPr lang="en-US" sz="2000" smtClean="0"/>
              <a:t>Tu aceptarás un precio por algo, siempre y cuando ese precio sea mayor al valor que le das a ese algo. P &gt; VV.</a:t>
            </a:r>
          </a:p>
          <a:p>
            <a:pPr marL="990600" lvl="1" indent="-533400" eaLnBrk="1" hangingPunct="1">
              <a:lnSpc>
                <a:spcPct val="90000"/>
              </a:lnSpc>
              <a:defRPr/>
            </a:pPr>
            <a:r>
              <a:rPr lang="en-US" sz="2000" smtClean="0"/>
              <a:t>Ergo: Si yo te estoy comprando algo a ti.  VV &lt; P &lt; VC mi apreciación de valor de ese algo vs. mi apreciacion de valor de la especie de pago es mayor que la tuya.</a:t>
            </a:r>
          </a:p>
          <a:p>
            <a:pPr marL="990600" lvl="1" indent="-533400" eaLnBrk="1" hangingPunct="1">
              <a:lnSpc>
                <a:spcPct val="90000"/>
              </a:lnSpc>
              <a:defRPr/>
            </a:pPr>
            <a:r>
              <a:rPr lang="en-US" sz="2000" smtClean="0"/>
              <a:t>Aprecio mas lo que recibo que lo que gano y visceversa.</a:t>
            </a:r>
            <a:endParaRPr lang="es-ES_tradnl" sz="20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04800"/>
            <a:ext cx="8229600" cy="1143000"/>
          </a:xfrm>
        </p:spPr>
        <p:txBody>
          <a:bodyPr/>
          <a:lstStyle/>
          <a:p>
            <a:pPr eaLnBrk="1" hangingPunct="1"/>
            <a:r>
              <a:rPr lang="es-ES_tradnl" sz="4000" smtClean="0"/>
              <a:t>Estilo De Negociación De Harvard</a:t>
            </a:r>
          </a:p>
        </p:txBody>
      </p:sp>
      <p:sp>
        <p:nvSpPr>
          <p:cNvPr id="924675" name="Rectangle 3"/>
          <p:cNvSpPr>
            <a:spLocks noGrp="1" noChangeArrowheads="1"/>
          </p:cNvSpPr>
          <p:nvPr>
            <p:ph type="body" idx="1"/>
          </p:nvPr>
        </p:nvSpPr>
        <p:spPr>
          <a:xfrm>
            <a:off x="0" y="838200"/>
            <a:ext cx="8915400" cy="5715000"/>
          </a:xfrm>
        </p:spPr>
        <p:txBody>
          <a:bodyPr/>
          <a:lstStyle/>
          <a:p>
            <a:pPr marL="609600" indent="-609600" eaLnBrk="1" hangingPunct="1">
              <a:defRPr/>
            </a:pPr>
            <a:r>
              <a:rPr lang="es-ES_tradnl" sz="2800" smtClean="0"/>
              <a:t>Es a la vez dura y suave.</a:t>
            </a:r>
          </a:p>
          <a:p>
            <a:pPr marL="990600" lvl="1" indent="-533400" eaLnBrk="1" hangingPunct="1">
              <a:defRPr/>
            </a:pPr>
            <a:r>
              <a:rPr lang="es-ES_tradnl" sz="2400" smtClean="0"/>
              <a:t>Decidir problemas según sus meritos y no mediante regateo. Buscar ventajas mutuas.</a:t>
            </a:r>
          </a:p>
          <a:p>
            <a:pPr marL="990600" lvl="1" indent="-533400" eaLnBrk="1" hangingPunct="1">
              <a:defRPr/>
            </a:pPr>
            <a:r>
              <a:rPr lang="es-ES_tradnl" sz="2400" smtClean="0"/>
              <a:t>Si hay conflicto intereses, resultado debe basarse en criterio justo.</a:t>
            </a:r>
          </a:p>
          <a:p>
            <a:pPr marL="609600" indent="-609600" eaLnBrk="1" hangingPunct="1">
              <a:defRPr/>
            </a:pPr>
            <a:r>
              <a:rPr lang="es-ES_tradnl" sz="2800" smtClean="0"/>
              <a:t>Puntos básicos:</a:t>
            </a:r>
          </a:p>
          <a:p>
            <a:pPr marL="990600" lvl="1" indent="-533400" eaLnBrk="1" hangingPunct="1">
              <a:defRPr/>
            </a:pPr>
            <a:r>
              <a:rPr lang="es-ES_tradnl" sz="2400" smtClean="0"/>
              <a:t>Separe personas y problema. Atacar juntos problema, no uno a otro.</a:t>
            </a:r>
          </a:p>
          <a:p>
            <a:pPr marL="990600" lvl="1" indent="-533400" eaLnBrk="1" hangingPunct="1">
              <a:defRPr/>
            </a:pPr>
            <a:r>
              <a:rPr lang="es-ES_tradnl" sz="2400" smtClean="0"/>
              <a:t>Concéntrese en los intereses, no en posiciones.</a:t>
            </a:r>
          </a:p>
          <a:p>
            <a:pPr marL="990600" lvl="1" indent="-533400" eaLnBrk="1" hangingPunct="1">
              <a:defRPr/>
            </a:pPr>
            <a:r>
              <a:rPr lang="es-ES_tradnl" sz="2400" smtClean="0"/>
              <a:t>Explore muchas opciones antes de intentar ponerse de acuerdo.</a:t>
            </a:r>
          </a:p>
          <a:p>
            <a:pPr marL="990600" lvl="1" indent="-533400" eaLnBrk="1" hangingPunct="1">
              <a:defRPr/>
            </a:pPr>
            <a:r>
              <a:rPr lang="es-ES_tradnl" sz="2400" smtClean="0"/>
              <a:t>Resultado basado en criterio objetivo.</a:t>
            </a:r>
          </a:p>
          <a:p>
            <a:pPr marL="990600" lvl="1" indent="-533400" eaLnBrk="1" hangingPunct="1">
              <a:defRPr/>
            </a:pPr>
            <a:r>
              <a:rPr lang="es-ES_tradnl" sz="2400" smtClean="0"/>
              <a:t>Busca GANAR - GANAR.</a:t>
            </a:r>
          </a:p>
        </p:txBody>
      </p:sp>
    </p:spTree>
  </p:cSld>
  <p:clrMapOvr>
    <a:masterClrMapping/>
  </p:clrMapOvr>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2763</TotalTime>
  <Words>3190</Words>
  <Application>Microsoft PowerPoint</Application>
  <PresentationFormat>Presentación en pantalla (4:3)</PresentationFormat>
  <Paragraphs>362</Paragraphs>
  <Slides>41</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41</vt:i4>
      </vt:variant>
    </vt:vector>
  </HeadingPairs>
  <TitlesOfParts>
    <vt:vector size="45" baseType="lpstr">
      <vt:lpstr>Arial</vt:lpstr>
      <vt:lpstr>Wingdings</vt:lpstr>
      <vt:lpstr>Times New Roman</vt:lpstr>
      <vt:lpstr>Azure</vt:lpstr>
      <vt:lpstr>Negociación</vt:lpstr>
      <vt:lpstr>Fabrizio Marcillo Morla</vt:lpstr>
      <vt:lpstr>Cuestionario</vt:lpstr>
      <vt:lpstr>Subasta de 1 Billete de $20</vt:lpstr>
      <vt:lpstr>Negociación</vt:lpstr>
      <vt:lpstr>Estilos De Negociación Comunes</vt:lpstr>
      <vt:lpstr>Desventajas Estilos Comunes</vt:lpstr>
      <vt:lpstr>Estilo De Negociación De Harvard</vt:lpstr>
      <vt:lpstr>Estilo De Negociación De Harvard</vt:lpstr>
      <vt:lpstr>Estilo De Negociación De Harvard</vt:lpstr>
      <vt:lpstr>Separar Personas De Problema</vt:lpstr>
      <vt:lpstr>Separar Personas De Problema</vt:lpstr>
      <vt:lpstr>Separar Personas De Problema</vt:lpstr>
      <vt:lpstr>Separar Personas De Problema</vt:lpstr>
      <vt:lpstr>Y Si Ellos Juegan Sucio?</vt:lpstr>
      <vt:lpstr>Y Si Ellos Juegan Sucio?</vt:lpstr>
      <vt:lpstr>Algunas Tácticas Engañosas</vt:lpstr>
      <vt:lpstr>Algunas Tácticas Engañosas</vt:lpstr>
      <vt:lpstr>Concéntrese En Intereses No En Posiciones</vt:lpstr>
      <vt:lpstr>Invente Opciones De Mutuo Beneficio</vt:lpstr>
      <vt:lpstr>Insista En Criterios Objetivos</vt:lpstr>
      <vt:lpstr>Como Identificar Intereses</vt:lpstr>
      <vt:lpstr>Como Identificar Intereses</vt:lpstr>
      <vt:lpstr>Errores Comunes en las Negociaciones</vt:lpstr>
      <vt:lpstr>Escalada Irracional del Compromiso</vt:lpstr>
      <vt:lpstr>Mito del Pastel Entero</vt:lpstr>
      <vt:lpstr>Una todos los puntos con 4 lineas rectas consecutivas</vt:lpstr>
      <vt:lpstr>Diapositiva 28</vt:lpstr>
      <vt:lpstr>Anclaje y Ajuste</vt:lpstr>
      <vt:lpstr>El Anillo</vt:lpstr>
      <vt:lpstr>El Anillo</vt:lpstr>
      <vt:lpstr>El Anillo</vt:lpstr>
      <vt:lpstr>Enmarcar las Negociaciones</vt:lpstr>
      <vt:lpstr>Accesibilidad de Informacion</vt:lpstr>
      <vt:lpstr>La Maldicion del Ganador</vt:lpstr>
      <vt:lpstr>La Maldicion del Ganador</vt:lpstr>
      <vt:lpstr>La Maldicion del Ganador</vt:lpstr>
      <vt:lpstr>Estimaciones?</vt:lpstr>
      <vt:lpstr>Estimaciones?</vt:lpstr>
      <vt:lpstr>Estimaciones?</vt:lpstr>
      <vt:lpstr>Negociar por Acción</vt:lpstr>
    </vt:vector>
  </TitlesOfParts>
  <Company>Barcillo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Barcillo Barzinister</dc:creator>
  <cp:lastModifiedBy>kenjjime</cp:lastModifiedBy>
  <cp:revision>489</cp:revision>
  <cp:lastPrinted>1601-01-01T00:00:00Z</cp:lastPrinted>
  <dcterms:created xsi:type="dcterms:W3CDTF">2002-07-19T11:47:45Z</dcterms:created>
  <dcterms:modified xsi:type="dcterms:W3CDTF">2010-01-29T17:06:08Z</dcterms:modified>
</cp:coreProperties>
</file>