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0"/>
  </p:notesMasterIdLst>
  <p:handoutMasterIdLst>
    <p:handoutMasterId r:id="rId71"/>
  </p:handoutMasterIdLst>
  <p:sldIdLst>
    <p:sldId id="377" r:id="rId2"/>
    <p:sldId id="378" r:id="rId3"/>
    <p:sldId id="330" r:id="rId4"/>
    <p:sldId id="331" r:id="rId5"/>
    <p:sldId id="332" r:id="rId6"/>
    <p:sldId id="333" r:id="rId7"/>
    <p:sldId id="334" r:id="rId8"/>
    <p:sldId id="335" r:id="rId9"/>
    <p:sldId id="341" r:id="rId10"/>
    <p:sldId id="342" r:id="rId11"/>
    <p:sldId id="343" r:id="rId12"/>
    <p:sldId id="336" r:id="rId13"/>
    <p:sldId id="337" r:id="rId14"/>
    <p:sldId id="338" r:id="rId15"/>
    <p:sldId id="339" r:id="rId16"/>
    <p:sldId id="340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6" r:id="rId26"/>
    <p:sldId id="357" r:id="rId27"/>
    <p:sldId id="352" r:id="rId28"/>
    <p:sldId id="369" r:id="rId29"/>
    <p:sldId id="370" r:id="rId30"/>
    <p:sldId id="353" r:id="rId31"/>
    <p:sldId id="371" r:id="rId32"/>
    <p:sldId id="372" r:id="rId33"/>
    <p:sldId id="373" r:id="rId34"/>
    <p:sldId id="374" r:id="rId35"/>
    <p:sldId id="375" r:id="rId36"/>
    <p:sldId id="376" r:id="rId37"/>
    <p:sldId id="354" r:id="rId38"/>
    <p:sldId id="361" r:id="rId39"/>
    <p:sldId id="367" r:id="rId40"/>
    <p:sldId id="362" r:id="rId41"/>
    <p:sldId id="368" r:id="rId42"/>
    <p:sldId id="363" r:id="rId43"/>
    <p:sldId id="364" r:id="rId44"/>
    <p:sldId id="365" r:id="rId45"/>
    <p:sldId id="366" r:id="rId46"/>
    <p:sldId id="355" r:id="rId47"/>
    <p:sldId id="358" r:id="rId48"/>
    <p:sldId id="35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FF"/>
    <a:srgbClr val="000066"/>
    <a:srgbClr val="000099"/>
    <a:srgbClr val="0033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0990" autoAdjust="0"/>
  </p:normalViewPr>
  <p:slideViewPr>
    <p:cSldViewPr>
      <p:cViewPr varScale="1">
        <p:scale>
          <a:sx n="71" d="100"/>
          <a:sy n="71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2560C3D-BA21-4FEE-AA07-FEFDDBF60C1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27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A761234D-D615-45FB-885D-782D003E91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B7D8F-AAEC-4F2D-87AF-222CEC5EE097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79DA7-FDE3-43C7-888C-3248B7493AB4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C5A8FA70-A783-42A3-9B04-88D43BD1668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77050" y="-228600"/>
            <a:ext cx="1962150" cy="6934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0" y="-228600"/>
            <a:ext cx="5734050" cy="6934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0668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/>
              <a:t>Reclutamiento, Selección, Contratación, Inducción y Capacitación</a:t>
            </a:r>
            <a:endParaRPr lang="es-ES_tradnl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hlinkClick r:id="rId4"/>
              </a:rPr>
              <a:t>barcillo@gmail.com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hlinkClick r:id="rId4"/>
              </a:rPr>
              <a:t>(593-9) 4194239</a:t>
            </a:r>
          </a:p>
          <a:p>
            <a:pPr>
              <a:defRPr/>
            </a:pPr>
            <a:endParaRPr lang="es-ES" dirty="0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Requisitos del Puesto</a:t>
            </a:r>
            <a:endParaRPr lang="en-GB" smtClean="0"/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Que tan calificado?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Personas más calificadas y </a:t>
            </a:r>
            <a:r>
              <a:rPr lang="en-US" smtClean="0"/>
              <a:t>con  </a:t>
            </a:r>
            <a:r>
              <a:rPr lang="en-GB" smtClean="0"/>
              <a:t>experiencia solicitarán ingresos más altos.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Sobrecalificado: baja satisfacción</a:t>
            </a:r>
            <a:r>
              <a:rPr lang="en-US" smtClean="0"/>
              <a:t>. P</a:t>
            </a:r>
            <a:r>
              <a:rPr lang="en-GB" smtClean="0"/>
              <a:t>uesto presenta mínimos desafíos a su capacidad.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Subcalificado: Principio de Peter.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¿Títulos?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Edad, sexo, apariencia?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Ilegal, pero… lo es siempre?</a:t>
            </a:r>
            <a:endParaRPr lang="en-GB" smtClean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Requisitos del Puesto</a:t>
            </a:r>
            <a:endParaRPr lang="en-GB" smtClean="0"/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80010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Determinar responsabilidades exactas de puesto única alternativa </a:t>
            </a:r>
            <a:r>
              <a:rPr lang="en-US" smtClean="0"/>
              <a:t>para </a:t>
            </a:r>
            <a:r>
              <a:rPr lang="en-GB" smtClean="0"/>
              <a:t>obtener candidatos adecuados</a:t>
            </a:r>
            <a:r>
              <a:rPr lang="en-US" smtClean="0"/>
              <a:t> a </a:t>
            </a:r>
            <a:r>
              <a:rPr lang="en-GB" smtClean="0"/>
              <a:t>desempeñar este puesto:</a:t>
            </a:r>
          </a:p>
          <a:p>
            <a:pPr lvl="1" eaLnBrk="1" hangingPunct="1">
              <a:defRPr/>
            </a:pPr>
            <a:r>
              <a:rPr lang="en-GB" smtClean="0"/>
              <a:t>¿Qué es necesario hacer? </a:t>
            </a:r>
          </a:p>
          <a:p>
            <a:pPr lvl="1" eaLnBrk="1" hangingPunct="1">
              <a:defRPr/>
            </a:pPr>
            <a:r>
              <a:rPr lang="en-GB" smtClean="0"/>
              <a:t>¿Qué es necesario saber? </a:t>
            </a:r>
          </a:p>
          <a:p>
            <a:pPr lvl="1" eaLnBrk="1" hangingPunct="1">
              <a:defRPr/>
            </a:pPr>
            <a:r>
              <a:rPr lang="en-GB" smtClean="0"/>
              <a:t>¿Qué es necesario aprender? </a:t>
            </a:r>
          </a:p>
          <a:p>
            <a:pPr lvl="1" eaLnBrk="1" hangingPunct="1">
              <a:defRPr/>
            </a:pPr>
            <a:r>
              <a:rPr lang="en-GB" smtClean="0"/>
              <a:t>¿Qué experiencia es realmente relevante? </a:t>
            </a:r>
            <a:endParaRPr lang="en-US" smtClean="0"/>
          </a:p>
          <a:p>
            <a:pPr lvl="1" eaLnBrk="1" hangingPunct="1">
              <a:defRPr/>
            </a:pPr>
            <a:r>
              <a:rPr lang="en-GB" smtClean="0"/>
              <a:t>¿</a:t>
            </a:r>
            <a:r>
              <a:rPr lang="en-US" smtClean="0"/>
              <a:t>Titulos?  – Normalización, legal.</a:t>
            </a:r>
            <a:endParaRPr lang="en-GB" smtClean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8610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Planes RRHH y Prácticas Pasadas</a:t>
            </a:r>
            <a:endParaRPr lang="en-GB" sz="4000" smtClean="0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Planes de recursos humanos:</a:t>
            </a:r>
          </a:p>
          <a:p>
            <a:pPr lvl="1" eaLnBrk="1" hangingPunct="1">
              <a:defRPr/>
            </a:pPr>
            <a:r>
              <a:rPr lang="en-GB" smtClean="0"/>
              <a:t>En compañías grandes y organizadas, plan RRHH ayuda definir estrategia reclutamiento, especialmente con política  promoción interna. Que puestos llenar con personal interno y externo.</a:t>
            </a:r>
          </a:p>
          <a:p>
            <a:pPr eaLnBrk="1" hangingPunct="1">
              <a:defRPr/>
            </a:pPr>
            <a:r>
              <a:rPr lang="en-GB" smtClean="0"/>
              <a:t>Prácticas de reclutamiento en el pasado:</a:t>
            </a:r>
          </a:p>
          <a:p>
            <a:pPr lvl="1" eaLnBrk="1" hangingPunct="1">
              <a:defRPr/>
            </a:pPr>
            <a:r>
              <a:rPr lang="en-GB" smtClean="0"/>
              <a:t>Organizaciones tienden perpetuar políticas que dieron resultado en el pasado, sin someterlas a análisis crítico. MONOS.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Experimento con Primates</a:t>
            </a:r>
            <a:endParaRPr lang="en-GB" smtClean="0"/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8001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Empieze con una Jaula que contenga 5 monos. En la mitad de la Jaula guinde una banana con una piola y ponga debajo una escalera. Después de poco tiempo un mono tratará de subir las escaleras y agarrar la banana. Apenas toque la escalera, póngale electricidad a la jaula. Después de un tiempo otro mono tratará de agarrar la banana con el mismo resultado, todos los monos son electrocutados.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Apague la electricidad. Si después de algún tiempo otro mono intenta acercarse a la escalera, todos los otros monos tratarán de evitarlo, a pesar de que no hay ya electricidad en la jaula.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Experimento con Primates</a:t>
            </a:r>
            <a:endParaRPr lang="en-GB" smtClean="0"/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Remueva un Mono de la jaula y remplázelo con otro mono nuevo. El nuevo mono verá la banana y tratará de subir la escalera para agarrarla. Para su horror, todos los otros monos lo atacarán. Después de otro intento y de ver que lo atacan, el mono sabrá que cuando trate de subir la escalera será atacado.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Ahora remplaze otro de los monos originales con otro mono nuevo. El nuevo mono intentará subir por la escalera, pero será atacado. El mono de la segunda tanda se unirá a los monos atacantes con entusiasmo para atacar al nuevo mono.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Experimento con Primates</a:t>
            </a:r>
            <a:endParaRPr lang="en-GB" smtClean="0"/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0772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De nuevo remplaze otro de los monos originales con un nuevo mono, y la figura se repetirá, a pesar de que 2 de los 4 atacantes no tengan ni idea por que no se les permite subir a la escalera o porque les dan la paliza al nuevo mono.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Después de remplazar al cuarto y quinto mono original, todos los monos que fueron electrocutados al principio habrán sido remplazados.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 pesar de esto, y de que ya no hay electricidad en la jaula, ningún mono nunca se acercará a la escalera de nuevo.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b="1" smtClean="0"/>
              <a:t>Por que no?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Experimento con Primates</a:t>
            </a:r>
            <a:endParaRPr lang="en-GB" smtClean="0"/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3600" b="1" u="sng" smtClean="0"/>
              <a:t>Por que no?</a:t>
            </a:r>
          </a:p>
          <a:p>
            <a:pPr eaLnBrk="1" hangingPunct="1">
              <a:defRPr/>
            </a:pPr>
            <a:r>
              <a:rPr lang="en-GB" smtClean="0"/>
              <a:t>"Porque esa es la forma que siempre se han hecho las cosas por aquí."</a:t>
            </a:r>
          </a:p>
          <a:p>
            <a:pPr eaLnBrk="1" hangingPunct="1">
              <a:defRPr/>
            </a:pPr>
            <a:r>
              <a:rPr lang="en-GB" smtClean="0"/>
              <a:t>Le suena Familiar?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Canales de Reclutamiento</a:t>
            </a:r>
            <a:endParaRPr lang="en-GB" smtClean="0"/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Contactos amistades o conocidos: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Mas segur</a:t>
            </a:r>
            <a:r>
              <a:rPr lang="en-US" sz="2400" smtClean="0"/>
              <a:t>o</a:t>
            </a:r>
            <a:r>
              <a:rPr lang="en-GB" sz="2400" smtClean="0"/>
              <a:t> y fiable ¿?</a:t>
            </a:r>
          </a:p>
          <a:p>
            <a:pPr eaLnBrk="1" hangingPunct="1">
              <a:defRPr/>
            </a:pPr>
            <a:r>
              <a:rPr lang="en-GB" sz="2800" smtClean="0"/>
              <a:t>Solicitud directa del solicitante al empleador: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Personas busca</a:t>
            </a:r>
            <a:r>
              <a:rPr lang="en-US" sz="2400" smtClean="0"/>
              <a:t>ndo</a:t>
            </a:r>
            <a:r>
              <a:rPr lang="en-GB" sz="2400" smtClean="0"/>
              <a:t> empleo utilizan más </a:t>
            </a:r>
            <a:r>
              <a:rPr lang="en-US" sz="2400" smtClean="0"/>
              <a:t>1</a:t>
            </a:r>
            <a:r>
              <a:rPr lang="en-GB" sz="2400" smtClean="0"/>
              <a:t> canal.</a:t>
            </a:r>
          </a:p>
          <a:p>
            <a:pPr eaLnBrk="1" hangingPunct="1">
              <a:defRPr/>
            </a:pPr>
            <a:r>
              <a:rPr lang="en-GB" sz="2800" smtClean="0"/>
              <a:t>Respuesta avisos de la prensa: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Pesca al barrer.</a:t>
            </a:r>
          </a:p>
          <a:p>
            <a:pPr eaLnBrk="1" hangingPunct="1">
              <a:defRPr/>
            </a:pPr>
            <a:r>
              <a:rPr lang="en-GB" sz="2800" smtClean="0"/>
              <a:t>Universidades, colegios profesionales: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Puede sacar gemas en bruto.</a:t>
            </a:r>
          </a:p>
          <a:p>
            <a:pPr eaLnBrk="1" hangingPunct="1">
              <a:defRPr/>
            </a:pPr>
            <a:r>
              <a:rPr lang="en-GB" sz="2800" smtClean="0"/>
              <a:t>Nivel ejecutivo:</a:t>
            </a:r>
            <a:endParaRPr lang="en-US" sz="2800" smtClean="0"/>
          </a:p>
          <a:p>
            <a:pPr lvl="1" eaLnBrk="1" hangingPunct="1">
              <a:defRPr/>
            </a:pPr>
            <a:r>
              <a:rPr lang="en-US" sz="2400" smtClean="0"/>
              <a:t>A</a:t>
            </a:r>
            <a:r>
              <a:rPr lang="en-GB" sz="2400" smtClean="0"/>
              <a:t>gencias "cazadoras de talentos."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C</a:t>
            </a:r>
            <a:r>
              <a:rPr lang="en-GB" sz="2400" smtClean="0"/>
              <a:t>oqueteo.</a:t>
            </a:r>
            <a:endParaRPr lang="en-US" sz="2400" smtClean="0"/>
          </a:p>
          <a:p>
            <a:pPr lvl="1" eaLnBrk="1" hangingPunct="1">
              <a:defRPr/>
            </a:pPr>
            <a:r>
              <a:rPr lang="en-GB" sz="2400" smtClean="0"/>
              <a:t>Outsourcing.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Recomendacione</a:t>
            </a:r>
            <a:r>
              <a:rPr lang="en-US" smtClean="0"/>
              <a:t>s</a:t>
            </a:r>
            <a:endParaRPr lang="en-GB" smtClean="0"/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Ventajas: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Candidatos </a:t>
            </a:r>
            <a:r>
              <a:rPr lang="en-US" sz="2400" smtClean="0"/>
              <a:t>con</a:t>
            </a:r>
            <a:r>
              <a:rPr lang="en-GB" sz="2400" smtClean="0"/>
              <a:t> cierto conocimiento organización.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n-GB" sz="2400" smtClean="0"/>
              <a:t>ersonal especializado de cía </a:t>
            </a:r>
            <a:r>
              <a:rPr lang="en-US" sz="2400" smtClean="0"/>
              <a:t>puede </a:t>
            </a:r>
            <a:r>
              <a:rPr lang="en-GB" sz="2400" smtClean="0"/>
              <a:t>conoc</a:t>
            </a:r>
            <a:r>
              <a:rPr lang="en-US" sz="2400" smtClean="0"/>
              <a:t>er</a:t>
            </a:r>
            <a:r>
              <a:rPr lang="en-GB" sz="2400" smtClean="0"/>
              <a:t> </a:t>
            </a:r>
            <a:r>
              <a:rPr lang="en-US" sz="2400" smtClean="0"/>
              <a:t>a </a:t>
            </a:r>
            <a:r>
              <a:rPr lang="en-GB" sz="2400" smtClean="0"/>
              <a:t>otros técnicos y científicos difíciles de localizar.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Empleados tienden a presentar amistades, </a:t>
            </a:r>
            <a:r>
              <a:rPr lang="en-US" sz="2400" smtClean="0"/>
              <a:t>con</a:t>
            </a:r>
            <a:r>
              <a:rPr lang="en-GB" sz="2400" smtClean="0"/>
              <a:t> similares hábitos trabajo y actitudes.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Candidatos desearán esmerar para corresponder al que lo recomendó.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Desventajas: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Peligro de Grupitos y nepotismo.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A veces gente recomienda para sacarse problema.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No todo el mundo es igual a sus amigos o conocidos.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A veces gente recomienda por favor a solicitante sin importar empleador.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Candidatos Espontáneos</a:t>
            </a:r>
            <a:endParaRPr lang="en-GB" smtClean="0"/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81534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 p</a:t>
            </a:r>
            <a:r>
              <a:rPr lang="en-GB" smtClean="0"/>
              <a:t>resentan </a:t>
            </a:r>
            <a:r>
              <a:rPr lang="en-US" smtClean="0"/>
              <a:t>en </a:t>
            </a:r>
            <a:r>
              <a:rPr lang="en-GB" smtClean="0"/>
              <a:t>oficinas </a:t>
            </a:r>
            <a:r>
              <a:rPr lang="en-US" smtClean="0"/>
              <a:t>de </a:t>
            </a:r>
            <a:r>
              <a:rPr lang="en-GB" smtClean="0"/>
              <a:t>empleador a solicitar trabajo o envían su curriculum.</a:t>
            </a:r>
          </a:p>
          <a:p>
            <a:pPr eaLnBrk="1" hangingPunct="1">
              <a:defRPr/>
            </a:pPr>
            <a:r>
              <a:rPr lang="en-GB" smtClean="0"/>
              <a:t>Solicitudes consideradas de interés</a:t>
            </a:r>
            <a:r>
              <a:rPr lang="en-US" smtClean="0"/>
              <a:t> se</a:t>
            </a:r>
            <a:r>
              <a:rPr lang="en-GB" smtClean="0"/>
              <a:t> archivan hasta </a:t>
            </a:r>
            <a:r>
              <a:rPr lang="en-US" smtClean="0"/>
              <a:t>que se </a:t>
            </a:r>
            <a:r>
              <a:rPr lang="en-GB" smtClean="0"/>
              <a:t>presenta vacante o transcurre demasiado tiempo para que se las considere válidas (un año).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Ventaja:</a:t>
            </a:r>
          </a:p>
          <a:p>
            <a:pPr lvl="1" eaLnBrk="1" hangingPunct="1">
              <a:defRPr/>
            </a:pPr>
            <a:r>
              <a:rPr lang="en-US" smtClean="0"/>
              <a:t>Es candidato quien está mas interesado.</a:t>
            </a:r>
          </a:p>
          <a:p>
            <a:pPr eaLnBrk="1" hangingPunct="1">
              <a:defRPr/>
            </a:pPr>
            <a:r>
              <a:rPr lang="en-US" smtClean="0"/>
              <a:t>Desventaja:</a:t>
            </a:r>
          </a:p>
          <a:p>
            <a:pPr lvl="1" eaLnBrk="1" hangingPunct="1">
              <a:defRPr/>
            </a:pPr>
            <a:r>
              <a:rPr lang="en-US" smtClean="0"/>
              <a:t>Menor conocimiento de su pasado.</a:t>
            </a:r>
            <a:endParaRPr lang="en-GB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Anuncios en la Prensa</a:t>
            </a:r>
            <a:endParaRPr lang="en-GB" smtClean="0"/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Alcance: 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Pueden llegar a mayor número de personas.</a:t>
            </a:r>
          </a:p>
          <a:p>
            <a:pPr eaLnBrk="1" hangingPunct="1">
              <a:defRPr/>
            </a:pPr>
            <a:r>
              <a:rPr lang="en-GB" sz="2800" smtClean="0"/>
              <a:t>Claros:</a:t>
            </a:r>
            <a:endParaRPr lang="en-US" sz="2800" smtClean="0"/>
          </a:p>
          <a:p>
            <a:pPr lvl="1" eaLnBrk="1" hangingPunct="1">
              <a:defRPr/>
            </a:pPr>
            <a:r>
              <a:rPr lang="en-US" sz="2400" smtClean="0"/>
              <a:t>Deben d</a:t>
            </a:r>
            <a:r>
              <a:rPr lang="en-GB" sz="2400" smtClean="0"/>
              <a:t>escrib</a:t>
            </a:r>
            <a:r>
              <a:rPr lang="en-US" sz="2400" smtClean="0"/>
              <a:t>ir</a:t>
            </a:r>
            <a:r>
              <a:rPr lang="en-GB" sz="2400" smtClean="0"/>
              <a:t> empleo, prestaciones, identifica</a:t>
            </a:r>
            <a:r>
              <a:rPr lang="en-US" sz="2400" smtClean="0"/>
              <a:t>r</a:t>
            </a:r>
            <a:r>
              <a:rPr lang="en-GB" sz="2400" smtClean="0"/>
              <a:t> compañía </a:t>
            </a:r>
            <a:r>
              <a:rPr lang="en-US" sz="2400" smtClean="0"/>
              <a:t>e</a:t>
            </a:r>
            <a:r>
              <a:rPr lang="en-GB" sz="2400" smtClean="0"/>
              <a:t> instrucciones </a:t>
            </a:r>
            <a:r>
              <a:rPr lang="en-US" sz="2400" smtClean="0"/>
              <a:t> para </a:t>
            </a:r>
            <a:r>
              <a:rPr lang="en-GB" sz="2400" smtClean="0"/>
              <a:t>presentar solicitud</a:t>
            </a:r>
            <a:r>
              <a:rPr lang="en-US" sz="2400" smtClean="0"/>
              <a:t>.</a:t>
            </a:r>
            <a:r>
              <a:rPr lang="en-GB" sz="2400" smtClean="0"/>
              <a:t> </a:t>
            </a:r>
            <a:endParaRPr lang="en-US" sz="2400" smtClean="0"/>
          </a:p>
          <a:p>
            <a:pPr eaLnBrk="1" hangingPunct="1">
              <a:defRPr/>
            </a:pPr>
            <a:r>
              <a:rPr lang="en-GB" sz="2800" smtClean="0"/>
              <a:t>Candidatos especializados: 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Anuncios revistas profesionales.</a:t>
            </a:r>
          </a:p>
          <a:p>
            <a:pPr eaLnBrk="1" hangingPunct="1">
              <a:defRPr/>
            </a:pPr>
            <a:r>
              <a:rPr lang="en-GB" sz="2800" smtClean="0"/>
              <a:t>Desventaja: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Alud solicitudes, o escasa respuesta. (depende redacción). </a:t>
            </a:r>
          </a:p>
          <a:p>
            <a:pPr lvl="1" eaLnBrk="1" hangingPunct="1">
              <a:defRPr/>
            </a:pPr>
            <a:r>
              <a:rPr lang="en-US" sz="2400" smtClean="0"/>
              <a:t>Si e</a:t>
            </a:r>
            <a:r>
              <a:rPr lang="en-GB" sz="2400" smtClean="0"/>
              <a:t>mpleador </a:t>
            </a:r>
            <a:r>
              <a:rPr lang="en-US" sz="2400" smtClean="0"/>
              <a:t>se </a:t>
            </a:r>
            <a:r>
              <a:rPr lang="en-GB" sz="2400" smtClean="0"/>
              <a:t>identifica: Difícil para reemplazar empleado actual.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Anuncios en la Prensa</a:t>
            </a:r>
            <a:endParaRPr lang="en-GB" smtClean="0"/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Importante redactar avisos desde punto vista candidato. Erróneo presentar solo  requerimientos compañía. </a:t>
            </a: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Debe ser coherente en lo que se solicita.</a:t>
            </a:r>
          </a:p>
          <a:p>
            <a:pPr eaLnBrk="1" hangingPunct="1">
              <a:defRPr/>
            </a:pPr>
            <a:r>
              <a:rPr lang="en-GB" sz="2800" smtClean="0"/>
              <a:t>Preferible breve y conciso.</a:t>
            </a:r>
            <a:endParaRPr lang="en-US" sz="2800" smtClean="0"/>
          </a:p>
          <a:p>
            <a:pPr eaLnBrk="1" hangingPunct="1">
              <a:defRPr/>
            </a:pPr>
            <a:r>
              <a:rPr lang="en-GB" sz="2800" smtClean="0"/>
              <a:t>Aviso ideal debe incluir:</a:t>
            </a:r>
          </a:p>
          <a:p>
            <a:pPr lvl="1" eaLnBrk="1" hangingPunct="1">
              <a:defRPr/>
            </a:pPr>
            <a:r>
              <a:rPr lang="en-GB" sz="2400" smtClean="0"/>
              <a:t>Responsabilidades empleo. </a:t>
            </a:r>
          </a:p>
          <a:p>
            <a:pPr lvl="1" eaLnBrk="1" hangingPunct="1">
              <a:defRPr/>
            </a:pPr>
            <a:r>
              <a:rPr lang="en-GB" sz="2400" smtClean="0"/>
              <a:t>La manera de solicitar empleo, especificando canales e información inicial a presentar. </a:t>
            </a:r>
          </a:p>
          <a:p>
            <a:pPr lvl="1" eaLnBrk="1" hangingPunct="1">
              <a:defRPr/>
            </a:pPr>
            <a:r>
              <a:rPr lang="en-GB" sz="2400" smtClean="0"/>
              <a:t>Requerimientos académicos y laborales mínimos para función. 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Ofrecimientos de la empresa.</a:t>
            </a:r>
            <a:endParaRPr lang="en-GB" sz="2400" smtClean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Compañías Reclutadoras</a:t>
            </a:r>
            <a:endParaRPr lang="en-GB" smtClean="0"/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Agencias de empleos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Puente entre vacantes y candidatos que obtienen mediante publicidad u ofertas espontáneas.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Pago a agencia </a:t>
            </a:r>
            <a:r>
              <a:rPr lang="en-US" sz="2400" smtClean="0"/>
              <a:t>suelen</a:t>
            </a:r>
            <a:r>
              <a:rPr lang="en-GB" sz="2400" smtClean="0"/>
              <a:t> provenir de compañía</a:t>
            </a:r>
            <a:r>
              <a:rPr lang="en-US" sz="24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</a:t>
            </a:r>
            <a:r>
              <a:rPr lang="en-GB" sz="2400" smtClean="0"/>
              <a:t>arifa </a:t>
            </a:r>
            <a:r>
              <a:rPr lang="en-US" sz="2400" smtClean="0"/>
              <a:t>alrededor de</a:t>
            </a:r>
            <a:r>
              <a:rPr lang="en-GB" sz="2400" smtClean="0"/>
              <a:t> 10% ingreso anual.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De identificación de personal de nivel ejecutivo. 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Solo RRHH  específicos, por  pago cubierto por compañía contratante. 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Algunas  especializan en buscar personal ejecutivo, otras  técnicos o científicos. 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Operan mediante </a:t>
            </a:r>
            <a:r>
              <a:rPr lang="en-US" sz="2400" smtClean="0"/>
              <a:t>bases de datos de curriculums, anuncios, o </a:t>
            </a:r>
            <a:r>
              <a:rPr lang="en-GB" sz="2400" smtClean="0"/>
              <a:t>búsquedas activas entre empleados de otras organizaciones.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Otros Canales</a:t>
            </a:r>
            <a:endParaRPr lang="en-GB" smtClean="0"/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8392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Universidades y otras instituciones académicas: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n-GB" sz="2400" smtClean="0"/>
              <a:t>andidatos jóvenes con moderada </a:t>
            </a:r>
            <a:r>
              <a:rPr lang="en-US" sz="2400" smtClean="0"/>
              <a:t>aspiración </a:t>
            </a:r>
            <a:r>
              <a:rPr lang="en-GB" sz="2400" smtClean="0"/>
              <a:t>salario.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Asociaciones profesionales: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Profesionales activos actualizados en su campo.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Sindicatos: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Para determinados empleos</a:t>
            </a:r>
            <a:r>
              <a:rPr lang="en-GB" sz="24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Agencias personal temporal.(</a:t>
            </a:r>
            <a:r>
              <a:rPr lang="en-US" sz="2800" smtClean="0"/>
              <a:t>Ej:</a:t>
            </a:r>
            <a:r>
              <a:rPr lang="en-GB" sz="2800" smtClean="0"/>
              <a:t> Manpower)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“</a:t>
            </a:r>
            <a:r>
              <a:rPr lang="en-US" sz="2400" smtClean="0"/>
              <a:t>P</a:t>
            </a:r>
            <a:r>
              <a:rPr lang="en-GB" sz="2400" smtClean="0"/>
              <a:t>restan" (tercerizan) personal a </a:t>
            </a:r>
            <a:r>
              <a:rPr lang="en-US" sz="2400" smtClean="0"/>
              <a:t>compañía</a:t>
            </a:r>
            <a:r>
              <a:rPr lang="en-GB" sz="2400" smtClean="0"/>
              <a:t> que requiere llenar vacante durante determinado tiempo.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Ventajas: Rapidez respuesta, experiencia, tarifa relativamente razonable. (salir del bache).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Personal de medio tiempo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n-GB" sz="2400" smtClean="0"/>
              <a:t>ros y contras. 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Muy usado otros países especialmente </a:t>
            </a:r>
            <a:r>
              <a:rPr lang="en-US" sz="2400" smtClean="0"/>
              <a:t>M.O.</a:t>
            </a:r>
            <a:r>
              <a:rPr lang="en-GB" sz="2400" smtClean="0"/>
              <a:t> no calificada. </a:t>
            </a:r>
            <a:r>
              <a:rPr lang="en-US" sz="2400" smtClean="0"/>
              <a:t>N</a:t>
            </a:r>
            <a:r>
              <a:rPr lang="en-GB" sz="2400" smtClean="0"/>
              <a:t>o muy usada</a:t>
            </a:r>
            <a:r>
              <a:rPr lang="en-US" sz="2400" smtClean="0"/>
              <a:t> aqui</a:t>
            </a:r>
            <a:r>
              <a:rPr lang="en-GB" sz="2400" smtClean="0"/>
              <a:t>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Formularios Solicitud Empleo</a:t>
            </a:r>
            <a:endParaRPr lang="en-GB" smtClean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Presenta información comparable de candidatos</a:t>
            </a:r>
            <a:r>
              <a:rPr lang="en-US" sz="2800" smtClean="0"/>
              <a:t>, </a:t>
            </a:r>
            <a:r>
              <a:rPr lang="en-GB" sz="2800" smtClean="0"/>
              <a:t> </a:t>
            </a:r>
            <a:r>
              <a:rPr lang="en-US" sz="2800" smtClean="0"/>
              <a:t>p</a:t>
            </a:r>
            <a:r>
              <a:rPr lang="en-GB" sz="2800" smtClean="0"/>
              <a:t>ara tomar decisión objetiva.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Muestra que empleado solicitó trabajo.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/>
              <a:t>Debe incluir:</a:t>
            </a:r>
            <a:endParaRPr lang="en-GB" sz="2800" b="1" u="sng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Datos personales: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Deber ético mantener privada información.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</a:t>
            </a:r>
            <a:r>
              <a:rPr lang="en-GB" sz="2400" smtClean="0"/>
              <a:t>antener atención características operativas puesto.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Preparación académica: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Educación recibida: Indicador decisivo evaluación candidatos???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Reclutador debe procurar identificar candidatos con formación académica que se relacione con el puesto en forma operativa.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Grados académicos no garantizan eficiencia en desempeño funciones.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Formularios Solicitud Empleo</a:t>
            </a:r>
            <a:endParaRPr lang="en-GB" smtClean="0"/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Antecedentes laborales:</a:t>
            </a:r>
          </a:p>
          <a:p>
            <a:pPr lvl="1" eaLnBrk="1" hangingPunct="1">
              <a:defRPr/>
            </a:pPr>
            <a:r>
              <a:rPr lang="en-GB" sz="2400" smtClean="0"/>
              <a:t>Empleos anteriores permiten saber si solicitante es persona estable o cambia de ocupación con frecuencia.</a:t>
            </a:r>
          </a:p>
          <a:p>
            <a:pPr lvl="1" eaLnBrk="1" hangingPunct="1">
              <a:defRPr/>
            </a:pPr>
            <a:r>
              <a:rPr lang="en-US" sz="2400" smtClean="0"/>
              <a:t>A</a:t>
            </a:r>
            <a:r>
              <a:rPr lang="en-GB" sz="2400" smtClean="0"/>
              <a:t>ntecedente desempeño laboral proporciona datos sobre</a:t>
            </a:r>
            <a:r>
              <a:rPr lang="en-US" sz="2400" smtClean="0"/>
              <a:t> </a:t>
            </a:r>
            <a:r>
              <a:rPr lang="en-GB" sz="2400" smtClean="0"/>
              <a:t>responsabilidades y experiencias de candidato.</a:t>
            </a:r>
          </a:p>
          <a:p>
            <a:pPr lvl="1" eaLnBrk="1" hangingPunct="1">
              <a:defRPr/>
            </a:pPr>
            <a:r>
              <a:rPr lang="en-GB" sz="2400" smtClean="0"/>
              <a:t>Da perspectiva.</a:t>
            </a:r>
          </a:p>
          <a:p>
            <a:pPr lvl="1" eaLnBrk="1" hangingPunct="1">
              <a:defRPr/>
            </a:pPr>
            <a:r>
              <a:rPr lang="en-GB" sz="2400" smtClean="0"/>
              <a:t>Circulo vicioso: No experiencia = no trabajo y viceversa.</a:t>
            </a:r>
          </a:p>
          <a:p>
            <a:pPr eaLnBrk="1" hangingPunct="1">
              <a:defRPr/>
            </a:pPr>
            <a:r>
              <a:rPr lang="en-GB" sz="2800" smtClean="0"/>
              <a:t>Pertenencia instituciones, distinciones, pasatiempo</a:t>
            </a:r>
            <a:r>
              <a:rPr lang="en-US" sz="2800" smtClean="0"/>
              <a:t>s</a:t>
            </a:r>
            <a:r>
              <a:rPr lang="en-GB" sz="2800" smtClean="0"/>
              <a:t>:</a:t>
            </a:r>
          </a:p>
          <a:p>
            <a:pPr lvl="1" eaLnBrk="1" hangingPunct="1">
              <a:defRPr/>
            </a:pPr>
            <a:r>
              <a:rPr lang="en-US" sz="2400" smtClean="0"/>
              <a:t>R</a:t>
            </a:r>
            <a:r>
              <a:rPr lang="en-GB" sz="2400" smtClean="0"/>
              <a:t>ecluta</a:t>
            </a:r>
            <a:r>
              <a:rPr lang="en-US" sz="2400" smtClean="0"/>
              <a:t>ndo</a:t>
            </a:r>
            <a:r>
              <a:rPr lang="en-GB" sz="2400" smtClean="0"/>
              <a:t> a nivel ejecutivo, tener presente empleados </a:t>
            </a:r>
            <a:r>
              <a:rPr lang="en-US" sz="2400" smtClean="0"/>
              <a:t>son</a:t>
            </a:r>
            <a:r>
              <a:rPr lang="en-GB" sz="2400" smtClean="0"/>
              <a:t> imagen organización. 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Pertenencia instituciones, reflejan contactos candidato.</a:t>
            </a:r>
          </a:p>
          <a:p>
            <a:pPr lvl="1" eaLnBrk="1" hangingPunct="1">
              <a:defRPr/>
            </a:pPr>
            <a:r>
              <a:rPr lang="en-GB" sz="2400" smtClean="0"/>
              <a:t>Pasatiempos revelan facetas importantes de personalidad.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Formularios Solicitud Empleo</a:t>
            </a:r>
            <a:endParaRPr lang="en-GB" smtClean="0"/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Referencias:</a:t>
            </a:r>
          </a:p>
          <a:p>
            <a:pPr lvl="1" eaLnBrk="1" hangingPunct="1">
              <a:defRPr/>
            </a:pPr>
            <a:r>
              <a:rPr lang="en-GB" smtClean="0"/>
              <a:t>“Aunque es un elemento subjetivo, las referencias revelan aspectos importantes del candidato.”</a:t>
            </a:r>
          </a:p>
          <a:p>
            <a:pPr lvl="1" eaLnBrk="1" hangingPunct="1">
              <a:defRPr/>
            </a:pPr>
            <a:r>
              <a:rPr lang="en-US" smtClean="0"/>
              <a:t>A veces e</a:t>
            </a:r>
            <a:r>
              <a:rPr lang="en-GB" smtClean="0"/>
              <a:t>s querer hilar muy fino e imposible verificar.</a:t>
            </a:r>
            <a:endParaRPr lang="en-US" smtClean="0"/>
          </a:p>
          <a:p>
            <a:pPr lvl="1" eaLnBrk="1" hangingPunct="1">
              <a:defRPr/>
            </a:pPr>
            <a:r>
              <a:rPr lang="en-GB" smtClean="0"/>
              <a:t>Si </a:t>
            </a:r>
            <a:r>
              <a:rPr lang="en-US" smtClean="0"/>
              <a:t>pongo</a:t>
            </a:r>
            <a:r>
              <a:rPr lang="en-GB" smtClean="0"/>
              <a:t> referencia a Dr. Lecter. que pasa?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 veces se da referencia para que se vaya.</a:t>
            </a:r>
            <a:endParaRPr lang="en-GB" smtClean="0"/>
          </a:p>
          <a:p>
            <a:pPr eaLnBrk="1" hangingPunct="1">
              <a:defRPr/>
            </a:pPr>
            <a:r>
              <a:rPr lang="en-GB" smtClean="0"/>
              <a:t>Autenticidad:</a:t>
            </a:r>
          </a:p>
          <a:p>
            <a:pPr lvl="1" eaLnBrk="1" hangingPunct="1">
              <a:defRPr/>
            </a:pPr>
            <a:r>
              <a:rPr lang="en-GB" smtClean="0"/>
              <a:t>Común solicitar candidato firme solicitud.</a:t>
            </a:r>
          </a:p>
          <a:p>
            <a:pPr lvl="1" eaLnBrk="1" hangingPunct="1">
              <a:defRPr/>
            </a:pPr>
            <a:r>
              <a:rPr lang="en-GB" smtClean="0"/>
              <a:t>Advertencia cualquier mentira hará nulo contrato. Vigencia no indefinida.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Selección</a:t>
            </a:r>
            <a:endParaRPr lang="en-GB" smtClean="0"/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Al tener </a:t>
            </a:r>
            <a:r>
              <a:rPr lang="en-US" smtClean="0"/>
              <a:t>un </a:t>
            </a:r>
            <a:r>
              <a:rPr lang="en-GB" smtClean="0"/>
              <a:t>grupo solicitantes de</a:t>
            </a:r>
            <a:r>
              <a:rPr lang="en-US" smtClean="0"/>
              <a:t>l proceso de</a:t>
            </a:r>
            <a:r>
              <a:rPr lang="en-GB" smtClean="0"/>
              <a:t> reclutamiento, inicia proceso selección:</a:t>
            </a:r>
          </a:p>
          <a:p>
            <a:pPr eaLnBrk="1" hangingPunct="1">
              <a:defRPr/>
            </a:pPr>
            <a:r>
              <a:rPr lang="en-GB" smtClean="0"/>
              <a:t>Pasos usados para decidir qué solicitantes deben ser contratados.</a:t>
            </a:r>
          </a:p>
          <a:p>
            <a:pPr eaLnBrk="1" hangingPunct="1">
              <a:defRPr/>
            </a:pPr>
            <a:r>
              <a:rPr lang="en-GB" smtClean="0"/>
              <a:t>Proceso inicia momento persona solicita empleo y termina cuando se produce la decisión de contratar o no a uno de los solicitantes.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Pruebas de Idoneidad</a:t>
            </a:r>
            <a:endParaRPr lang="en-GB" smtClean="0"/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305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Instrumentos para evaluar compatibilidad entre aspirantes y requerimientos puesto.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</a:t>
            </a:r>
            <a:r>
              <a:rPr lang="en-GB" smtClean="0"/>
              <a:t>xámenes psicológicos.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</a:t>
            </a:r>
            <a:r>
              <a:rPr lang="en-GB" smtClean="0"/>
              <a:t>jercicios que simulan condiciones de trabajo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</a:t>
            </a:r>
            <a:r>
              <a:rPr lang="en-GB" smtClean="0"/>
              <a:t>ruebas conocimientos.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Puestos Nivel gerencial demasiado complejos y difícil medir idoneidad de aspirantes.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Computan resultados, obtienen promedios y candidato logra puntuación final.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Procedimiento costoso y aconsejable sólo en algunos casos.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Pruebas de Idoneidad</a:t>
            </a:r>
            <a:endParaRPr lang="en-GB" smtClean="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305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</a:t>
            </a:r>
            <a:r>
              <a:rPr lang="en-GB" sz="2800" smtClean="0"/>
              <a:t>xámenes psicológicos, c/u utilidad limitada. 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</a:t>
            </a:r>
            <a:r>
              <a:rPr lang="en-GB" sz="2400" smtClean="0"/>
              <a:t>nfocan en personalidad. Validez discutible: relación personalidad / desempeño a veces vaga y subjetiva.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Pueden servir para si compatible o a gusto en trabajo.</a:t>
            </a:r>
            <a:endParaRPr lang="en-GB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Pruebas conocimiento son más confiables porque determinan información o conocimientos que posee el examinante.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No </a:t>
            </a:r>
            <a:r>
              <a:rPr lang="en-US" sz="2400" smtClean="0"/>
              <a:t>son</a:t>
            </a:r>
            <a:r>
              <a:rPr lang="en-GB" sz="2400" smtClean="0"/>
              <a:t> todo: Conocimiento sin mate no vale nada.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Pruebas desempeño miden habilidad candidatos ejecutar ciertas funciones de su puesto.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Pruebas respuestas gráficas miden respuestas fisiológicas a determinados estímulos y capacidad motora y matemática.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</a:t>
            </a:r>
            <a:r>
              <a:rPr lang="en-GB" sz="2400" smtClean="0"/>
              <a:t>olo una de técnicas empleadas</a:t>
            </a:r>
            <a:r>
              <a:rPr lang="en-US" sz="2400" smtClean="0"/>
              <a:t>.</a:t>
            </a:r>
            <a:r>
              <a:rPr lang="en-GB" sz="2400" smtClean="0"/>
              <a:t> </a:t>
            </a:r>
            <a:r>
              <a:rPr lang="en-US" sz="2400" smtClean="0"/>
              <a:t>L</a:t>
            </a:r>
            <a:r>
              <a:rPr lang="en-GB" sz="2400" smtClean="0"/>
              <a:t>imita</a:t>
            </a:r>
            <a:r>
              <a:rPr lang="en-US" sz="2400" smtClean="0"/>
              <a:t>do</a:t>
            </a:r>
            <a:r>
              <a:rPr lang="en-GB" sz="2400" smtClean="0"/>
              <a:t> a medición factores examinables y comprobables.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Reclutamiento</a:t>
            </a:r>
            <a:endParaRPr lang="en-GB" smtClean="0"/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8001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Proceso de identificar e interesar a candidatos capacitados para llenar las vacantes.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Se inicia con búsqueda y termina cuando se reciben solicitudes empleo.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Obtiene conjunto solicitantes, del cual saldrán nuevos empleados.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Proceso de selección independientemente del reclutamiento.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Descripciones puestos instrumentos esenciales: Información sobre funciones y responsabilidades de cada vacante.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RRHH adecuados para ciertas labores no abundan en sociedad.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Entrevista Laboral</a:t>
            </a:r>
            <a:endParaRPr lang="en-GB" smtClean="0"/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Herramienta por excelencia en selección personal; factor más influencia decisión final respecto de la aceptación de un candidato.</a:t>
            </a:r>
          </a:p>
          <a:p>
            <a:pPr eaLnBrk="1" hangingPunct="1">
              <a:defRPr/>
            </a:pPr>
            <a:r>
              <a:rPr lang="en-GB" smtClean="0"/>
              <a:t>Entre entrevistador y entrevistado hay correspondencia mutua y gran parte de la acción recíproca entre ambos consiste en posturas, gestos y otros modos de comunicación.</a:t>
            </a:r>
          </a:p>
          <a:p>
            <a:pPr eaLnBrk="1" hangingPunct="1">
              <a:defRPr/>
            </a:pPr>
            <a:r>
              <a:rPr lang="en-GB" smtClean="0"/>
              <a:t>Palabras, ademanes, expresiones e inflexiones </a:t>
            </a:r>
            <a:r>
              <a:rPr lang="en-US" smtClean="0"/>
              <a:t>afectan a</a:t>
            </a:r>
            <a:r>
              <a:rPr lang="en-GB" smtClean="0"/>
              <a:t> la entrevista.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Tipos de </a:t>
            </a:r>
            <a:r>
              <a:rPr lang="en-US" smtClean="0"/>
              <a:t>E</a:t>
            </a:r>
            <a:r>
              <a:rPr lang="en-GB" smtClean="0"/>
              <a:t>ntrevistas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106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smtClean="0"/>
              <a:t>Entrevista directa.</a:t>
            </a:r>
          </a:p>
          <a:p>
            <a:pPr lvl="1" eaLnBrk="1" hangingPunct="1">
              <a:defRPr/>
            </a:pPr>
            <a:r>
              <a:rPr lang="en-US" sz="2000" smtClean="0"/>
              <a:t>E</a:t>
            </a:r>
            <a:r>
              <a:rPr lang="en-GB" sz="2000" smtClean="0"/>
              <a:t>ntrevistador es quien plantea las preguntas desde el principio y las hace de forma muy concreta.</a:t>
            </a:r>
          </a:p>
          <a:p>
            <a:pPr eaLnBrk="1" hangingPunct="1">
              <a:defRPr/>
            </a:pPr>
            <a:r>
              <a:rPr lang="en-GB" sz="2400" smtClean="0"/>
              <a:t>Entrevista mixta.</a:t>
            </a:r>
          </a:p>
          <a:p>
            <a:pPr lvl="1" eaLnBrk="1" hangingPunct="1">
              <a:defRPr/>
            </a:pPr>
            <a:r>
              <a:rPr lang="en-US" sz="2000" smtClean="0"/>
              <a:t>T</a:t>
            </a:r>
            <a:r>
              <a:rPr lang="en-GB" sz="2000" smtClean="0"/>
              <a:t>ipo muy frecuente.</a:t>
            </a:r>
            <a:endParaRPr lang="en-US" sz="2000" smtClean="0"/>
          </a:p>
          <a:p>
            <a:pPr lvl="1" eaLnBrk="1" hangingPunct="1">
              <a:defRPr/>
            </a:pPr>
            <a:r>
              <a:rPr lang="en-GB" sz="2000" smtClean="0"/>
              <a:t>Permite al entrevistador hacer preguntas concretas pero también plantear opiniones y comentarios.</a:t>
            </a:r>
          </a:p>
          <a:p>
            <a:pPr eaLnBrk="1" hangingPunct="1">
              <a:defRPr/>
            </a:pPr>
            <a:r>
              <a:rPr lang="en-GB" sz="2400" smtClean="0"/>
              <a:t>Entrevista Libre.</a:t>
            </a:r>
          </a:p>
          <a:p>
            <a:pPr lvl="1" eaLnBrk="1" hangingPunct="1">
              <a:defRPr/>
            </a:pPr>
            <a:r>
              <a:rPr lang="en-GB" sz="2000" smtClean="0"/>
              <a:t>Exige buena preparación.</a:t>
            </a:r>
          </a:p>
          <a:p>
            <a:pPr lvl="1" eaLnBrk="1" hangingPunct="1">
              <a:defRPr/>
            </a:pPr>
            <a:r>
              <a:rPr lang="en-GB" sz="2000" smtClean="0"/>
              <a:t>Entrevistador luego preguntar algunos detalles de CV y quizás contado brevemente las razones de la reunión, lanzará el conocido "Hábleme de Ud., ¿porqué le interesa este puesto?”.</a:t>
            </a:r>
          </a:p>
          <a:p>
            <a:pPr lvl="1" eaLnBrk="1" hangingPunct="1">
              <a:defRPr/>
            </a:pPr>
            <a:r>
              <a:rPr lang="en-US" sz="2000" smtClean="0"/>
              <a:t>M</a:t>
            </a:r>
            <a:r>
              <a:rPr lang="en-GB" sz="2000" smtClean="0"/>
              <a:t>ás estresante para algunas personas</a:t>
            </a:r>
            <a:r>
              <a:rPr lang="en-US" sz="2000" smtClean="0"/>
              <a:t>.</a:t>
            </a:r>
            <a:r>
              <a:rPr lang="en-GB" sz="2000" smtClean="0"/>
              <a:t> </a:t>
            </a:r>
            <a:r>
              <a:rPr lang="en-US" sz="2000" smtClean="0"/>
              <a:t>T</a:t>
            </a:r>
            <a:r>
              <a:rPr lang="en-GB" sz="2000" smtClean="0"/>
              <a:t>iene más posibilidades y expectativas de ser más provechosa para ambas partes:</a:t>
            </a:r>
          </a:p>
          <a:p>
            <a:pPr lvl="2" eaLnBrk="1" hangingPunct="1">
              <a:defRPr/>
            </a:pPr>
            <a:r>
              <a:rPr lang="en-GB" sz="2000" smtClean="0"/>
              <a:t>Postulante: más confianza,  puede decir realmente lo que quiere.</a:t>
            </a:r>
          </a:p>
          <a:p>
            <a:pPr lvl="2" eaLnBrk="1" hangingPunct="1">
              <a:defRPr/>
            </a:pPr>
            <a:r>
              <a:rPr lang="en-GB" sz="2000" smtClean="0"/>
              <a:t>Entrevistador sólo vez en cuando preguntas pertinentes.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Tipos de </a:t>
            </a:r>
            <a:r>
              <a:rPr lang="en-US" smtClean="0"/>
              <a:t>E</a:t>
            </a:r>
            <a:r>
              <a:rPr lang="en-GB" smtClean="0"/>
              <a:t>ntrevistas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smtClean="0"/>
              <a:t>Entrevista Grupal.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Procesos selección con muchos candidatos.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Seleccionador, presente con 1</a:t>
            </a:r>
            <a:r>
              <a:rPr lang="en-US" sz="2000" smtClean="0"/>
              <a:t>-</a:t>
            </a:r>
            <a:r>
              <a:rPr lang="en-GB" sz="2000" smtClean="0"/>
              <a:t> 2 colegas u observando a través cristal, plantea caso a resolver. (resolución de conflictos, ampliación producción, etc) c/u deberá presentar solución problema y discutirá en grupo.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Cada cual actuará como es en realidad sin darse cuenta.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Resolución caso en sí no importancia. Seleccionador valorará desenvolvimiento en grupo: postura (líder, conciliador, organizador, etc), modo como enfrentó situación y cómo trató de resolverla.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smtClean="0"/>
              <a:t>Entrevista de Panel.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Varios entrevistadores a la vez en una sesión o serie encuentros con distintas personas que entrevistarán a candidato desde perspectiva de distintos puestos que ocupan.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Suele usar para determinar desde distintos puntos de vista</a:t>
            </a:r>
            <a:r>
              <a:rPr lang="en-US" sz="2000" smtClean="0"/>
              <a:t>,</a:t>
            </a:r>
            <a:r>
              <a:rPr lang="en-GB" sz="2000" smtClean="0"/>
              <a:t> si </a:t>
            </a:r>
            <a:r>
              <a:rPr lang="en-US" sz="2000" smtClean="0"/>
              <a:t>su </a:t>
            </a:r>
            <a:r>
              <a:rPr lang="en-GB" sz="2000" smtClean="0"/>
              <a:t>incorporación </a:t>
            </a:r>
            <a:r>
              <a:rPr lang="en-US" sz="2000" smtClean="0"/>
              <a:t>es </a:t>
            </a:r>
            <a:r>
              <a:rPr lang="en-GB" sz="2000" smtClean="0"/>
              <a:t>positiva para empresa y, en que puesto encaja más.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Problemas Comunes</a:t>
            </a:r>
            <a:r>
              <a:rPr lang="en-GB" smtClean="0"/>
              <a:t> </a:t>
            </a:r>
            <a:r>
              <a:rPr lang="en-US" smtClean="0"/>
              <a:t>E</a:t>
            </a:r>
            <a:r>
              <a:rPr lang="en-GB" smtClean="0"/>
              <a:t>ntrevistas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Falta de Exactitud.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A pesar que es parte fundamental proceso selección, es considerada como una de las menos exactas o confiables.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90% de decisiones contratación se toman durante entrevista.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</a:t>
            </a:r>
            <a:r>
              <a:rPr lang="en-GB" sz="2400" smtClean="0"/>
              <a:t>ntrevista sólo es exacta en un 14% de las ocasiones para predecir éxito en cargo.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Propensión a la Discriminación.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Forma </a:t>
            </a:r>
            <a:r>
              <a:rPr lang="en-US" sz="2400" smtClean="0"/>
              <a:t>e</a:t>
            </a:r>
            <a:r>
              <a:rPr lang="en-GB" sz="2400" smtClean="0"/>
              <a:t>ntrevistas personales, fácil entrevistador haga preguntas discriminatorias, ofensivas e irrelevantes a trabajo específico. 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sz="2000" smtClean="0"/>
              <a:t>Ej: pregunta mujer </a:t>
            </a:r>
            <a:r>
              <a:rPr lang="en-US" sz="2000" smtClean="0"/>
              <a:t>joven </a:t>
            </a:r>
            <a:r>
              <a:rPr lang="en-GB" sz="2000" smtClean="0"/>
              <a:t>si piensa casarse y tener hijos.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Yoni</a:t>
            </a:r>
            <a:r>
              <a:rPr lang="en-US" sz="2400" smtClean="0"/>
              <a:t>:</a:t>
            </a:r>
            <a:r>
              <a:rPr lang="en-GB" sz="2400" smtClean="0"/>
              <a:t> "Equal Employment Opportunity Council", garantizar objetividad en procesos reclutamiento, selección y contratación, para prevenir discriminación.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9001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Problemas Comunes</a:t>
            </a:r>
            <a:r>
              <a:rPr lang="en-GB" smtClean="0"/>
              <a:t> </a:t>
            </a:r>
            <a:r>
              <a:rPr lang="en-US" smtClean="0"/>
              <a:t>E</a:t>
            </a:r>
            <a:r>
              <a:rPr lang="en-GB" smtClean="0"/>
              <a:t>ntrevistas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686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Propensión a la Discriminación.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L</a:t>
            </a:r>
            <a:r>
              <a:rPr lang="en-US" sz="2400" smtClean="0"/>
              <a:t>eyes</a:t>
            </a:r>
            <a:r>
              <a:rPr lang="en-GB" sz="2400" smtClean="0"/>
              <a:t> gringa</a:t>
            </a:r>
            <a:r>
              <a:rPr lang="en-US" sz="2400" smtClean="0"/>
              <a:t>s</a:t>
            </a:r>
            <a:r>
              <a:rPr lang="en-GB" sz="2400" smtClean="0"/>
              <a:t> intenta</a:t>
            </a:r>
            <a:r>
              <a:rPr lang="en-US" sz="2400" smtClean="0"/>
              <a:t>n</a:t>
            </a:r>
            <a:r>
              <a:rPr lang="en-GB" sz="2400" smtClean="0"/>
              <a:t> prevenir discriminación </a:t>
            </a:r>
            <a:r>
              <a:rPr lang="en-US" sz="2400" smtClean="0"/>
              <a:t>por</a:t>
            </a:r>
            <a:r>
              <a:rPr lang="en-GB" sz="2400" smtClean="0"/>
              <a:t> sexo, raza, color, religión, orientación</a:t>
            </a:r>
            <a:r>
              <a:rPr lang="en-US" sz="2400" smtClean="0"/>
              <a:t>, </a:t>
            </a:r>
            <a:r>
              <a:rPr lang="en-GB" sz="2400" smtClean="0"/>
              <a:t>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Sólo válidas preguntas directamente relacionadas con trabajo y desempeño en él. 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Entrevista personal tradicional, normalmente indefendible como proceso objetivo de selección.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</a:t>
            </a:r>
            <a:r>
              <a:rPr lang="en-GB" sz="2400" smtClean="0"/>
              <a:t>ayoría Latinoamérica no común preocuparse selección totalmente objetiv</a:t>
            </a:r>
            <a:r>
              <a:rPr lang="en-US" sz="2400" smtClean="0"/>
              <a:t>a</a:t>
            </a:r>
            <a:r>
              <a:rPr lang="en-GB" sz="2400" smtClean="0"/>
              <a:t>, </a:t>
            </a:r>
            <a:r>
              <a:rPr lang="en-US" sz="2400" smtClean="0"/>
              <a:t>común</a:t>
            </a:r>
            <a:r>
              <a:rPr lang="en-GB" sz="2400" smtClean="0"/>
              <a:t> preguntas </a:t>
            </a:r>
            <a:r>
              <a:rPr lang="en-US" sz="2400" smtClean="0"/>
              <a:t>ina</a:t>
            </a:r>
            <a:r>
              <a:rPr lang="en-GB" sz="2400" smtClean="0"/>
              <a:t>propiadas.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</a:t>
            </a:r>
            <a:r>
              <a:rPr lang="en-GB" sz="2400" smtClean="0"/>
              <a:t>vitar discriminación</a:t>
            </a:r>
            <a:r>
              <a:rPr lang="en-US" sz="2400" smtClean="0"/>
              <a:t>,</a:t>
            </a:r>
            <a:r>
              <a:rPr lang="en-GB" sz="2400" smtClean="0"/>
              <a:t> no sólo lo más correcto</a:t>
            </a:r>
            <a:r>
              <a:rPr lang="en-US" sz="2400" smtClean="0"/>
              <a:t>. Tambien </a:t>
            </a:r>
            <a:r>
              <a:rPr lang="en-GB" sz="2400" smtClean="0"/>
              <a:t>más beneficioso organización: 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Q</a:t>
            </a:r>
            <a:r>
              <a:rPr lang="en-GB" sz="2000" smtClean="0"/>
              <a:t>ueremos empresa compita efectivamente a nivel mundial, necesario cont</a:t>
            </a:r>
            <a:r>
              <a:rPr lang="en-US" sz="2000" smtClean="0"/>
              <a:t>ar</a:t>
            </a:r>
            <a:r>
              <a:rPr lang="en-GB" sz="2000" smtClean="0"/>
              <a:t> con mejor </a:t>
            </a:r>
            <a:r>
              <a:rPr lang="en-US" sz="2000" smtClean="0"/>
              <a:t>RRHH</a:t>
            </a:r>
            <a:r>
              <a:rPr lang="en-GB" sz="2000" smtClean="0"/>
              <a:t> y aumentar su productividad.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Evitar al máximo existencia nepotismo, favoritismos, acomodos políticos, favores entre amigos, amantes, etc. Que atentan contra productividad.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Problemas Comunes</a:t>
            </a:r>
            <a:r>
              <a:rPr lang="en-GB" smtClean="0"/>
              <a:t> </a:t>
            </a:r>
            <a:r>
              <a:rPr lang="en-US" smtClean="0"/>
              <a:t>E</a:t>
            </a:r>
            <a:r>
              <a:rPr lang="en-GB" smtClean="0"/>
              <a:t>ntrevistas</a:t>
            </a:r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33400"/>
            <a:ext cx="90678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Falta Estandarización.</a:t>
            </a:r>
          </a:p>
          <a:p>
            <a:pPr lvl="1" eaLnBrk="1" hangingPunct="1">
              <a:defRPr/>
            </a:pPr>
            <a:r>
              <a:rPr lang="en-US" sz="2400" smtClean="0"/>
              <a:t>N</a:t>
            </a:r>
            <a:r>
              <a:rPr lang="en-GB" sz="2400" smtClean="0"/>
              <a:t>ormal</a:t>
            </a:r>
            <a:r>
              <a:rPr lang="en-US" sz="2400" smtClean="0"/>
              <a:t>mente</a:t>
            </a:r>
            <a:r>
              <a:rPr lang="en-GB" sz="2400" smtClean="0"/>
              <a:t>, lista preguntas "guía", pero aplicando preguntas </a:t>
            </a:r>
            <a:r>
              <a:rPr lang="en-US" sz="2400" smtClean="0"/>
              <a:t> </a:t>
            </a:r>
            <a:r>
              <a:rPr lang="en-GB" sz="2400" smtClean="0"/>
              <a:t>dependiendo “</a:t>
            </a:r>
            <a:r>
              <a:rPr lang="en-US" sz="2400" smtClean="0"/>
              <a:t>feeling</a:t>
            </a:r>
            <a:r>
              <a:rPr lang="en-GB" sz="2400" smtClean="0"/>
              <a:t>" </a:t>
            </a:r>
            <a:r>
              <a:rPr lang="en-US" sz="2400" smtClean="0"/>
              <a:t>de como va</a:t>
            </a:r>
            <a:r>
              <a:rPr lang="en-GB" sz="2400" smtClean="0"/>
              <a:t>.</a:t>
            </a:r>
          </a:p>
          <a:p>
            <a:pPr lvl="1" eaLnBrk="1" hangingPunct="1">
              <a:defRPr/>
            </a:pPr>
            <a:r>
              <a:rPr lang="en-GB" sz="2400" smtClean="0"/>
              <a:t>	No ayuda a la objetividad.</a:t>
            </a:r>
          </a:p>
          <a:p>
            <a:pPr eaLnBrk="1" hangingPunct="1">
              <a:defRPr/>
            </a:pPr>
            <a:r>
              <a:rPr lang="en-GB" sz="2800" smtClean="0"/>
              <a:t>Diferencias Entre Distintos Evaluadores.</a:t>
            </a:r>
          </a:p>
          <a:p>
            <a:pPr lvl="1" eaLnBrk="1" hangingPunct="1">
              <a:defRPr/>
            </a:pPr>
            <a:r>
              <a:rPr lang="en-US" sz="2400" smtClean="0"/>
              <a:t>P</a:t>
            </a:r>
            <a:r>
              <a:rPr lang="en-GB" sz="2400" smtClean="0"/>
              <a:t>roceso</a:t>
            </a:r>
            <a:r>
              <a:rPr lang="en-US" sz="2400" smtClean="0"/>
              <a:t>s</a:t>
            </a:r>
            <a:r>
              <a:rPr lang="en-GB" sz="2400" smtClean="0"/>
              <a:t> selección grande, común repartir entre varios entrevistadores. </a:t>
            </a:r>
            <a:r>
              <a:rPr lang="en-US" sz="2400" smtClean="0"/>
              <a:t>D</a:t>
            </a:r>
            <a:r>
              <a:rPr lang="en-GB" sz="2400" smtClean="0"/>
              <a:t>ifícil compar</a:t>
            </a:r>
            <a:r>
              <a:rPr lang="en-US" sz="2400" smtClean="0"/>
              <a:t>ación y </a:t>
            </a:r>
            <a:r>
              <a:rPr lang="en-GB" sz="2400" smtClean="0"/>
              <a:t>decisión objetiva.</a:t>
            </a:r>
          </a:p>
          <a:p>
            <a:pPr lvl="1" eaLnBrk="1" hangingPunct="1">
              <a:defRPr/>
            </a:pPr>
            <a:r>
              <a:rPr lang="en-US" sz="2400" smtClean="0"/>
              <a:t>Diferentes</a:t>
            </a:r>
            <a:r>
              <a:rPr lang="en-GB" sz="2400" smtClean="0"/>
              <a:t> preguntas y criterios para determinar lo que constituye una buena respuesta.</a:t>
            </a:r>
          </a:p>
          <a:p>
            <a:pPr eaLnBrk="1" hangingPunct="1">
              <a:defRPr/>
            </a:pPr>
            <a:r>
              <a:rPr lang="en-GB" sz="2800" smtClean="0"/>
              <a:t>Se Confía Demasiado en el Instinto del Entrevistador.</a:t>
            </a:r>
          </a:p>
          <a:p>
            <a:pPr lvl="1" eaLnBrk="1" hangingPunct="1">
              <a:defRPr/>
            </a:pPr>
            <a:r>
              <a:rPr lang="en-GB" sz="2400" smtClean="0"/>
              <a:t>Investigaci</a:t>
            </a:r>
            <a:r>
              <a:rPr lang="en-US" sz="2400" smtClean="0"/>
              <a:t>ó</a:t>
            </a:r>
            <a:r>
              <a:rPr lang="en-GB" sz="2400" smtClean="0"/>
              <a:t>n ha demostrado mayor parte decisiones contratación, entrevistador decide acerca postulante en primeros tres a cinco minutos entrevista y resto tiempo confirma su decisión con argumentos racionales.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E</a:t>
            </a:r>
            <a:r>
              <a:rPr lang="en-GB" smtClean="0"/>
              <a:t>ntrevistas</a:t>
            </a:r>
            <a:r>
              <a:rPr lang="en-US" smtClean="0"/>
              <a:t> Estructuradas</a:t>
            </a:r>
            <a:endParaRPr lang="en-GB" smtClean="0"/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33400"/>
            <a:ext cx="9067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Problema</a:t>
            </a:r>
            <a:r>
              <a:rPr lang="en-US" sz="2800" smtClean="0"/>
              <a:t>s</a:t>
            </a:r>
            <a:r>
              <a:rPr lang="en-GB" sz="2800" smtClean="0"/>
              <a:t> evitable</a:t>
            </a:r>
            <a:r>
              <a:rPr lang="en-US" sz="2800" smtClean="0"/>
              <a:t>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I</a:t>
            </a:r>
            <a:r>
              <a:rPr lang="en-GB" sz="2400" smtClean="0"/>
              <a:t>nvestigaciones muestran efectividad puede ser mejorada </a:t>
            </a:r>
            <a:r>
              <a:rPr lang="en-US" sz="2400" smtClean="0"/>
              <a:t>con</a:t>
            </a:r>
            <a:r>
              <a:rPr lang="en-GB" sz="2400" smtClean="0"/>
              <a:t> método correctamente desarrollado y estructurado. 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Entrevista Estructurada</a:t>
            </a:r>
            <a:r>
              <a:rPr lang="en-US" sz="2800" smtClean="0"/>
              <a:t>:</a:t>
            </a:r>
            <a:endParaRPr lang="en-GB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</a:t>
            </a:r>
            <a:r>
              <a:rPr lang="en-GB" sz="2400" smtClean="0"/>
              <a:t>erie preguntas aplicadas  uniformemente a todos los candidatos, bajo condiciones estandarizadas.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</a:t>
            </a:r>
            <a:r>
              <a:rPr lang="en-GB" sz="2400" smtClean="0"/>
              <a:t>e genera serie de respuestas posibles y se asigna puntaje de acuerdo a la calidad de la </a:t>
            </a:r>
            <a:r>
              <a:rPr lang="en-US" sz="2400" smtClean="0"/>
              <a:t>misma</a:t>
            </a:r>
            <a:r>
              <a:rPr lang="en-GB" sz="24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Permite evitar diferencia criterio entre entrevistadores y evitar preguntas de acuerdo a cómo "sienta" la entrevista.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N</a:t>
            </a:r>
            <a:r>
              <a:rPr lang="en-GB" sz="2400" smtClean="0"/>
              <a:t>o se puede predecir todas posibles respuestas, pero sí mayoría y evita diferencias opinión entre entrevistadores.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Mayor </a:t>
            </a:r>
            <a:r>
              <a:rPr lang="en-GB" sz="2400" smtClean="0"/>
              <a:t>preparación y capacitación pero proceso más objetivo</a:t>
            </a:r>
            <a:r>
              <a:rPr lang="en-US" sz="2400" smtClean="0"/>
              <a:t>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</a:t>
            </a:r>
            <a:r>
              <a:rPr lang="en-GB" sz="2000" smtClean="0"/>
              <a:t>ólo </a:t>
            </a:r>
            <a:r>
              <a:rPr lang="en-US" sz="2000" smtClean="0"/>
              <a:t>quienes </a:t>
            </a:r>
            <a:r>
              <a:rPr lang="en-GB" sz="2000" smtClean="0"/>
              <a:t>pueden contribuir realmente </a:t>
            </a:r>
            <a:r>
              <a:rPr lang="en-US" sz="2000" smtClean="0"/>
              <a:t>al </a:t>
            </a:r>
            <a:r>
              <a:rPr lang="en-GB" sz="2000" smtClean="0"/>
              <a:t>desempeño cargo específico </a:t>
            </a:r>
            <a:r>
              <a:rPr lang="en-US" sz="2000" smtClean="0"/>
              <a:t> y </a:t>
            </a:r>
            <a:r>
              <a:rPr lang="en-GB" sz="2000" smtClean="0"/>
              <a:t>resultados empresa.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E</a:t>
            </a:r>
            <a:r>
              <a:rPr lang="en-GB" sz="2000" smtClean="0"/>
              <a:t>s</a:t>
            </a:r>
            <a:r>
              <a:rPr lang="en-US" sz="2000" smtClean="0"/>
              <a:t>t</a:t>
            </a:r>
            <a:r>
              <a:rPr lang="en-GB" sz="2000" smtClean="0"/>
              <a:t>e tiene que ser el criterio definitivo.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Medidas Para Buenos Empleados</a:t>
            </a:r>
            <a:endParaRPr lang="en-GB" sz="4000" smtClean="0"/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E</a:t>
            </a:r>
            <a:r>
              <a:rPr lang="en-GB" smtClean="0"/>
              <a:t>ncontrar buenos candidatos.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E</a:t>
            </a:r>
            <a:r>
              <a:rPr lang="en-GB" smtClean="0"/>
              <a:t>ntrevistar </a:t>
            </a:r>
            <a:r>
              <a:rPr lang="en-US" smtClean="0"/>
              <a:t>correctamente </a:t>
            </a:r>
            <a:r>
              <a:rPr lang="en-GB" smtClean="0"/>
              <a:t>a los candidatos.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La selección final.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E</a:t>
            </a:r>
            <a:r>
              <a:rPr lang="en-GB" smtClean="0"/>
              <a:t>ntrenar al nuevo empleado.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R</a:t>
            </a:r>
            <a:r>
              <a:rPr lang="en-GB" smtClean="0"/>
              <a:t>evis</a:t>
            </a:r>
            <a:r>
              <a:rPr lang="en-US" smtClean="0"/>
              <a:t>ar</a:t>
            </a:r>
            <a:r>
              <a:rPr lang="en-GB" smtClean="0"/>
              <a:t> récord laboral del empleado.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Obten</a:t>
            </a:r>
            <a:r>
              <a:rPr lang="en-US" smtClean="0"/>
              <a:t>er</a:t>
            </a:r>
            <a:r>
              <a:rPr lang="en-GB" smtClean="0"/>
              <a:t> los permisos necesarios.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Encontrar Buenos Candidatos</a:t>
            </a:r>
            <a:endParaRPr lang="en-GB" smtClean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Escriba descripción detallada trabajo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Q</a:t>
            </a:r>
            <a:r>
              <a:rPr lang="en-GB" sz="2400" smtClean="0"/>
              <a:t>ue consiste</a:t>
            </a:r>
            <a:r>
              <a:rPr lang="en-US" sz="24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</a:t>
            </a:r>
            <a:r>
              <a:rPr lang="en-GB" sz="2400" smtClean="0"/>
              <a:t>equerimientos.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Incluya número horas y salario.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Pregunte familia, amistades, </a:t>
            </a:r>
            <a:r>
              <a:rPr lang="en-US" sz="2800" smtClean="0"/>
              <a:t>empleados </a:t>
            </a:r>
            <a:r>
              <a:rPr lang="en-GB" sz="2800" smtClean="0"/>
              <a:t>y conocidos del negocio si saben de alguien que busca trabajo.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OJO: No emplear miembros familia o amigos solo porque necesitan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Anuncie el puesto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n-GB" sz="2400" smtClean="0"/>
              <a:t>eriódico, internet o revistas.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</a:t>
            </a:r>
            <a:r>
              <a:rPr lang="en-GB" sz="2400" smtClean="0"/>
              <a:t>scuela, universidad, clubes, organizaciones.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</a:t>
            </a:r>
            <a:r>
              <a:rPr lang="en-GB" sz="2400" smtClean="0"/>
              <a:t>u empresa.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Encontrar Buenos Candidatos</a:t>
            </a:r>
            <a:endParaRPr lang="en-GB" smtClean="0"/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80010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De</a:t>
            </a:r>
            <a:r>
              <a:rPr lang="en-GB" smtClean="0"/>
              <a:t> solicitud empleo a interesad</a:t>
            </a:r>
            <a:r>
              <a:rPr lang="en-US" smtClean="0"/>
              <a:t>os</a:t>
            </a:r>
            <a:r>
              <a:rPr lang="en-GB" smtClean="0"/>
              <a:t>s</a:t>
            </a:r>
            <a:r>
              <a:rPr lang="en-US" smtClean="0"/>
              <a:t>:</a:t>
            </a:r>
            <a:endParaRPr lang="en-GB" smtClean="0"/>
          </a:p>
          <a:p>
            <a:pPr lvl="1" eaLnBrk="1" hangingPunct="1">
              <a:defRPr/>
            </a:pPr>
            <a:r>
              <a:rPr lang="en-US" smtClean="0"/>
              <a:t>E</a:t>
            </a:r>
            <a:r>
              <a:rPr lang="en-GB" smtClean="0"/>
              <a:t>xperiencia laboral y educativa.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P</a:t>
            </a:r>
            <a:r>
              <a:rPr lang="en-GB" smtClean="0"/>
              <a:t>reguntas </a:t>
            </a:r>
            <a:r>
              <a:rPr lang="en-US" smtClean="0"/>
              <a:t>relacionadas con </a:t>
            </a:r>
            <a:r>
              <a:rPr lang="en-GB" smtClean="0"/>
              <a:t>habilidades candidato</a:t>
            </a:r>
            <a:r>
              <a:rPr lang="en-US" smtClean="0"/>
              <a:t>.</a:t>
            </a:r>
          </a:p>
          <a:p>
            <a:pPr lvl="1" eaLnBrk="1" hangingPunct="1">
              <a:defRPr/>
            </a:pPr>
            <a:r>
              <a:rPr lang="en-GB" smtClean="0"/>
              <a:t>Por ley</a:t>
            </a:r>
            <a:r>
              <a:rPr lang="en-US" smtClean="0"/>
              <a:t> </a:t>
            </a:r>
            <a:r>
              <a:rPr lang="en-GB" smtClean="0"/>
              <a:t>no puede preguntar </a:t>
            </a:r>
            <a:r>
              <a:rPr lang="en-US" smtClean="0"/>
              <a:t>referente</a:t>
            </a:r>
            <a:r>
              <a:rPr lang="en-GB" smtClean="0"/>
              <a:t> a sexo,</a:t>
            </a:r>
            <a:r>
              <a:rPr lang="en-US" smtClean="0"/>
              <a:t> </a:t>
            </a:r>
            <a:r>
              <a:rPr lang="en-GB" smtClean="0"/>
              <a:t>raza, religión, condición física, o estado matrimonial.</a:t>
            </a:r>
          </a:p>
          <a:p>
            <a:pPr eaLnBrk="1" hangingPunct="1">
              <a:defRPr/>
            </a:pPr>
            <a:r>
              <a:rPr lang="en-US" smtClean="0"/>
              <a:t>E</a:t>
            </a:r>
            <a:r>
              <a:rPr lang="en-GB" smtClean="0"/>
              <a:t>lija los tres más calificados por medio de sus solicitudes y cítelos para</a:t>
            </a:r>
            <a:r>
              <a:rPr lang="en-US" smtClean="0"/>
              <a:t> </a:t>
            </a:r>
            <a:r>
              <a:rPr lang="en-GB" smtClean="0"/>
              <a:t>una entrevista.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Proceso de Reclutamiento</a:t>
            </a:r>
            <a:endParaRPr lang="en-GB" smtClean="0"/>
          </a:p>
        </p:txBody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Reclutador identifica vacantes mediante planeación RRHH o petición de dirección. </a:t>
            </a:r>
          </a:p>
          <a:p>
            <a:pPr eaLnBrk="1" hangingPunct="1">
              <a:defRPr/>
            </a:pPr>
            <a:r>
              <a:rPr lang="en-GB" smtClean="0"/>
              <a:t>Plan RRHH útil: ilustra vacantes actuales futuras.</a:t>
            </a:r>
          </a:p>
          <a:p>
            <a:pPr eaLnBrk="1" hangingPunct="1">
              <a:defRPr/>
            </a:pPr>
            <a:r>
              <a:rPr lang="en-GB" smtClean="0"/>
              <a:t>Necesidades puesto y características de persona que lo desempeñe. </a:t>
            </a:r>
          </a:p>
          <a:p>
            <a:pPr eaLnBrk="1" hangingPunct="1">
              <a:defRPr/>
            </a:pPr>
            <a:r>
              <a:rPr lang="en-GB" smtClean="0"/>
              <a:t>Siempre que lo juzgue necesario, solicitar información adicional al gerente que solicitó el nuevo empleado.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</a:t>
            </a:r>
            <a:r>
              <a:rPr lang="en-GB" smtClean="0"/>
              <a:t>ntrevistar a los candidatos</a:t>
            </a:r>
          </a:p>
        </p:txBody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</a:t>
            </a:r>
            <a:r>
              <a:rPr lang="en-GB" sz="2800" smtClean="0"/>
              <a:t>ropósito entrevista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Dar</a:t>
            </a:r>
            <a:r>
              <a:rPr lang="en-GB" sz="2400" smtClean="0"/>
              <a:t> al solicitante </a:t>
            </a:r>
            <a:r>
              <a:rPr lang="en-US" sz="2400" smtClean="0"/>
              <a:t>información </a:t>
            </a:r>
            <a:r>
              <a:rPr lang="en-GB" sz="2400" smtClean="0"/>
              <a:t>del trabajo y lo que</a:t>
            </a:r>
            <a:r>
              <a:rPr lang="en-US" sz="2400" smtClean="0"/>
              <a:t> </a:t>
            </a:r>
            <a:r>
              <a:rPr lang="en-GB" sz="2400" smtClean="0"/>
              <a:t>requiere.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n-GB" sz="2400" smtClean="0"/>
              <a:t>onocer </a:t>
            </a:r>
            <a:r>
              <a:rPr lang="en-US" sz="2400" smtClean="0"/>
              <a:t>personalidad, </a:t>
            </a:r>
            <a:r>
              <a:rPr lang="en-GB" sz="2400" smtClean="0"/>
              <a:t>costumbres y habilidades de éste.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Dé breve presentación de lo que consta el trabajo, sobre la compañía, y de sí mismo.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Hágale sentir lo más cómodo posible.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Hable unos minutos sobre que espera empleados.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</a:t>
            </a:r>
            <a:r>
              <a:rPr lang="en-GB" sz="2800" smtClean="0"/>
              <a:t>ás importante es dejar que solicitante hable la mayor parte del tiempo.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RECUERDE: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</a:t>
            </a:r>
            <a:r>
              <a:rPr lang="en-GB" sz="2400" smtClean="0"/>
              <a:t>ey no permite hacer preguntas sobre raza, religión, salud, edad, estado</a:t>
            </a:r>
            <a:r>
              <a:rPr lang="en-US" sz="2400" smtClean="0"/>
              <a:t> </a:t>
            </a:r>
            <a:r>
              <a:rPr lang="en-GB" sz="2400" smtClean="0"/>
              <a:t>matrimonial, arrestos sin convicción, ni otros asuntos personales.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</a:t>
            </a:r>
            <a:r>
              <a:rPr lang="en-GB" smtClean="0"/>
              <a:t>ntrevistar a los candidatos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915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Haga preguntas sencillas y específicas: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¿Qué hizo en su último empleo?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¿Qué fue lo que le gustó y no le gustó de ese trabajo?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¿Qué es lo más importante para Usted de un trabajo?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¿Qué habilidades va a traer a este trabajo?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n-GB" sz="2400" smtClean="0"/>
              <a:t>regunt</a:t>
            </a:r>
            <a:r>
              <a:rPr lang="en-US" sz="2400" smtClean="0"/>
              <a:t>e</a:t>
            </a:r>
            <a:r>
              <a:rPr lang="en-GB" sz="2400" smtClean="0"/>
              <a:t> "¿Por qué?" para obtener más información.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Apunte información que pueda servirle más tarde.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Si cree que solicitante es buen candidato para el</a:t>
            </a:r>
            <a:r>
              <a:rPr lang="en-US" sz="2800" smtClean="0"/>
              <a:t> </a:t>
            </a:r>
            <a:r>
              <a:rPr lang="en-GB" sz="2800" smtClean="0"/>
              <a:t>trabajo, dele más información sobre negocio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n-GB" sz="2400" smtClean="0"/>
              <a:t>rogramas de entrenamiento.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n-GB" sz="2400" smtClean="0"/>
              <a:t>ómo se evalúa el desempeño de los empleados.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Dele </a:t>
            </a:r>
            <a:r>
              <a:rPr lang="en-GB" sz="2800" smtClean="0"/>
              <a:t>oportunidad de hacer preguntas.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Deje tiempo entre entrevistas para tomar notas.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u="sng" smtClean="0"/>
              <a:t>Nunca ofrezca puesto hasta haber entrevistado a todos los solicitantes</a:t>
            </a:r>
            <a:r>
              <a:rPr lang="en-GB" sz="2800" smtClean="0"/>
              <a:t>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 </a:t>
            </a:r>
            <a:r>
              <a:rPr lang="en-US" smtClean="0"/>
              <a:t>S</a:t>
            </a:r>
            <a:r>
              <a:rPr lang="en-GB" smtClean="0"/>
              <a:t>elección final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Llame a </a:t>
            </a:r>
            <a:r>
              <a:rPr lang="en-US" sz="2800" smtClean="0"/>
              <a:t>confirmar </a:t>
            </a:r>
            <a:r>
              <a:rPr lang="en-GB" sz="2800" smtClean="0"/>
              <a:t>referencias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n-GB" sz="2400" smtClean="0"/>
              <a:t>atrones anteriores, maestros, clérigos, y otros que hayan trabajado con el candidato.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n-GB" sz="2400" smtClean="0"/>
              <a:t>regúntele</a:t>
            </a:r>
            <a:r>
              <a:rPr lang="en-US" sz="2400" smtClean="0"/>
              <a:t>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sz="2000" smtClean="0"/>
              <a:t>¿Cuáles son los puntos fuertes y débiles del solicitante?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sz="2000" smtClean="0"/>
              <a:t>¿Por qué dejo sus últimos trabajos?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sz="2000" smtClean="0"/>
              <a:t>¿Usted lo emplearía? ¿Para qué puesto?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Compare a los candidatos en términos de: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Las habilidades que Usted busca.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Sus pasadas experiencias laborales.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Motivación propia.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Habilidad de llevarse bien con otros.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Ofrézcale el puesto al que usted considere mejor de los candidatos.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</a:t>
            </a:r>
            <a:r>
              <a:rPr lang="en-GB" smtClean="0"/>
              <a:t>ntrenar al nuevo empleado.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</a:t>
            </a:r>
            <a:r>
              <a:rPr lang="en-GB" sz="2800" smtClean="0"/>
              <a:t>eriodo entrenamiento da</a:t>
            </a:r>
            <a:r>
              <a:rPr lang="en-US" sz="2800" smtClean="0"/>
              <a:t> </a:t>
            </a:r>
            <a:r>
              <a:rPr lang="en-GB" sz="2800" smtClean="0"/>
              <a:t>oportunidad aprender nuevo trabajo y conocer otros empleados. </a:t>
            </a:r>
            <a:endParaRPr lang="en-US" sz="2800" smtClean="0"/>
          </a:p>
          <a:p>
            <a:pPr eaLnBrk="1" hangingPunct="1">
              <a:defRPr/>
            </a:pPr>
            <a:r>
              <a:rPr lang="en-GB" sz="2800" smtClean="0"/>
              <a:t>“</a:t>
            </a:r>
            <a:r>
              <a:rPr lang="en-US" sz="2800" smtClean="0"/>
              <a:t>I</a:t>
            </a:r>
            <a:r>
              <a:rPr lang="en-GB" sz="2800" smtClean="0"/>
              <a:t>nversión" en entrenamiento nuevo</a:t>
            </a:r>
            <a:r>
              <a:rPr lang="en-US" sz="2800" smtClean="0"/>
              <a:t> </a:t>
            </a:r>
            <a:r>
              <a:rPr lang="en-GB" sz="2800" smtClean="0"/>
              <a:t>empleado puede ahorrar mucho tiempo y dinero a lo largo.</a:t>
            </a:r>
          </a:p>
          <a:p>
            <a:pPr eaLnBrk="1" hangingPunct="1">
              <a:defRPr/>
            </a:pPr>
            <a:r>
              <a:rPr lang="en-GB" sz="2800" smtClean="0"/>
              <a:t>Dele la bienvenida y hágale sentir a gusto.</a:t>
            </a:r>
          </a:p>
          <a:p>
            <a:pPr eaLnBrk="1" hangingPunct="1">
              <a:defRPr/>
            </a:pPr>
            <a:r>
              <a:rPr lang="en-GB" sz="2800" smtClean="0"/>
              <a:t>Explíque como se opera el negocio y quien se encarga de cada tarea.</a:t>
            </a:r>
          </a:p>
          <a:p>
            <a:pPr eaLnBrk="1" hangingPunct="1">
              <a:defRPr/>
            </a:pPr>
            <a:r>
              <a:rPr lang="en-GB" sz="2800" smtClean="0"/>
              <a:t>Descríbale en detalle lo que estará haciendo.</a:t>
            </a:r>
          </a:p>
          <a:p>
            <a:pPr eaLnBrk="1" hangingPunct="1">
              <a:defRPr/>
            </a:pPr>
            <a:r>
              <a:rPr lang="en-GB" sz="2800" smtClean="0"/>
              <a:t>De</a:t>
            </a:r>
            <a:r>
              <a:rPr lang="en-US" sz="2800" smtClean="0"/>
              <a:t> </a:t>
            </a:r>
            <a:r>
              <a:rPr lang="en-GB" sz="2800" smtClean="0"/>
              <a:t>resumen de como se evalúa y cuando.</a:t>
            </a:r>
          </a:p>
          <a:p>
            <a:pPr eaLnBrk="1" hangingPunct="1">
              <a:defRPr/>
            </a:pPr>
            <a:r>
              <a:rPr lang="en-GB" sz="2800" smtClean="0"/>
              <a:t>Acláre </a:t>
            </a:r>
            <a:r>
              <a:rPr lang="en-US" sz="2800" smtClean="0"/>
              <a:t>detalladamete política </a:t>
            </a:r>
            <a:r>
              <a:rPr lang="en-GB" sz="2800" smtClean="0"/>
              <a:t>trabajo.</a:t>
            </a:r>
          </a:p>
          <a:p>
            <a:pPr eaLnBrk="1" hangingPunct="1">
              <a:defRPr/>
            </a:pPr>
            <a:r>
              <a:rPr lang="en-GB" sz="2800" smtClean="0"/>
              <a:t>Déjele saber al nuevo empleado con quien</a:t>
            </a:r>
            <a:r>
              <a:rPr lang="en-US" sz="2800" smtClean="0"/>
              <a:t> </a:t>
            </a:r>
            <a:r>
              <a:rPr lang="en-GB" sz="2800" smtClean="0"/>
              <a:t>puede consultar cuando tenga algún</a:t>
            </a:r>
            <a:r>
              <a:rPr lang="en-US" sz="2800" smtClean="0"/>
              <a:t> </a:t>
            </a:r>
            <a:r>
              <a:rPr lang="en-GB" sz="2800" smtClean="0"/>
              <a:t>problema.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Revis</a:t>
            </a:r>
            <a:r>
              <a:rPr lang="en-US" smtClean="0"/>
              <a:t>ar</a:t>
            </a:r>
            <a:r>
              <a:rPr lang="en-GB" smtClean="0"/>
              <a:t> récord laboral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229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Aclár</a:t>
            </a:r>
            <a:r>
              <a:rPr lang="en-US" sz="2800" smtClean="0"/>
              <a:t>e</a:t>
            </a:r>
            <a:r>
              <a:rPr lang="en-GB" sz="2800" smtClean="0"/>
              <a:t> bien empleados como y cuando se les juzgará su desempeño en el trabajo.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Generalmente</a:t>
            </a:r>
            <a:r>
              <a:rPr lang="en-GB" sz="2400" smtClean="0"/>
              <a:t> </a:t>
            </a:r>
            <a:r>
              <a:rPr lang="en-US" sz="2400" smtClean="0"/>
              <a:t>una o </a:t>
            </a:r>
            <a:r>
              <a:rPr lang="en-GB" sz="2400" smtClean="0"/>
              <a:t>dos veces al año.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Hábleles con franqueza de su desempeño, bueno y malo.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</a:t>
            </a:r>
            <a:r>
              <a:rPr lang="en-GB" sz="2800" smtClean="0"/>
              <a:t>eles oportunidad de que ellos lo evalúen a usted como supervisor.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Haga sus evaluaciones basándose 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Calidad y cantidad de trabajo.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Iniciativa propia.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Si se puede confiar en él.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Sentido común al manejar situaciones laborales.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Habilidad de llevarse bien con otros .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Obten</a:t>
            </a:r>
            <a:r>
              <a:rPr lang="en-US" smtClean="0"/>
              <a:t>er</a:t>
            </a:r>
            <a:r>
              <a:rPr lang="en-GB" smtClean="0"/>
              <a:t> </a:t>
            </a:r>
            <a:r>
              <a:rPr lang="en-US" smtClean="0"/>
              <a:t>P</a:t>
            </a:r>
            <a:r>
              <a:rPr lang="en-GB" smtClean="0"/>
              <a:t>ermisos necesarios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</a:t>
            </a:r>
            <a:r>
              <a:rPr lang="en-GB" smtClean="0"/>
              <a:t>ey requiere que todo empleador pague los impuestos de retención salarial</a:t>
            </a:r>
            <a:r>
              <a:rPr lang="en-US" smtClean="0"/>
              <a:t>, IESS</a:t>
            </a:r>
            <a:r>
              <a:rPr lang="en-GB" smtClean="0"/>
              <a:t> y que tengan cobertura sobre los riesgos del trabajo (ART) para todos sus empleados. </a:t>
            </a:r>
            <a:endParaRPr lang="en-US" smtClean="0"/>
          </a:p>
          <a:p>
            <a:pPr eaLnBrk="1" hangingPunct="1">
              <a:defRPr/>
            </a:pPr>
            <a:r>
              <a:rPr lang="en-GB" smtClean="0"/>
              <a:t>Además, administradores de negocios deben tener en cuenta varios reglamentos laborales del gobierno.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</a:t>
            </a:r>
            <a:r>
              <a:rPr lang="en-GB" sz="4000" smtClean="0"/>
              <a:t>ormular preguntas correctamente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GB" smtClean="0"/>
              <a:t>El modo de hacerlo, afecta directamente las respuestas que obtengamos. </a:t>
            </a:r>
            <a:endParaRPr lang="en-US" smtClean="0"/>
          </a:p>
          <a:p>
            <a:pPr marL="609600" indent="-609600" eaLnBrk="1" hangingPunct="1">
              <a:defRPr/>
            </a:pPr>
            <a:r>
              <a:rPr lang="en-US" smtClean="0"/>
              <a:t>A</a:t>
            </a:r>
            <a:r>
              <a:rPr lang="en-GB" smtClean="0"/>
              <a:t>lgunas recomendaciones son valiosas</a:t>
            </a:r>
            <a:r>
              <a:rPr lang="en-US" smtClean="0"/>
              <a:t>:</a:t>
            </a:r>
            <a:endParaRPr lang="en-GB" smtClean="0"/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Tener amplia disposición para escuchar.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No inducir la respuesta.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Hacer una pregunta por vez.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Ser claro, y usar un lenguaje accesible.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Mantener una postura neutral.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Tipos de Preguntas</a:t>
            </a:r>
            <a:endParaRPr lang="en-GB" smtClean="0"/>
          </a:p>
        </p:txBody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smtClean="0"/>
              <a:t>Cerradas: </a:t>
            </a:r>
            <a:endParaRPr lang="en-US" sz="28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GB" sz="2400" smtClean="0"/>
              <a:t>se pueden contestar con monosílabos “sí o no”.</a:t>
            </a:r>
            <a:endParaRPr lang="en-US" sz="24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smtClean="0"/>
              <a:t>Sondeo: sencillas y cortas: </a:t>
            </a:r>
            <a:endParaRPr lang="en-US" sz="28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GB" sz="2400" smtClean="0"/>
              <a:t>¿por qué?</a:t>
            </a:r>
            <a:endParaRPr lang="en-US" sz="24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GB" sz="2400" smtClean="0"/>
              <a:t>¿Cuál fue la causa? </a:t>
            </a:r>
            <a:endParaRPr lang="en-US" sz="24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GB" sz="2400" smtClean="0"/>
              <a:t>¿Qué ocurrió después?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smtClean="0"/>
              <a:t>Hipotéticas: </a:t>
            </a:r>
            <a:endParaRPr lang="en-US" sz="28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/>
              <a:t>S</a:t>
            </a:r>
            <a:r>
              <a:rPr lang="en-GB" sz="2400" smtClean="0"/>
              <a:t>e presenta situación imaginaria para que la resuelva. </a:t>
            </a:r>
            <a:endParaRPr lang="en-US" sz="24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/>
              <a:t>A veces n</a:t>
            </a:r>
            <a:r>
              <a:rPr lang="en-GB" sz="2400" smtClean="0"/>
              <a:t>o recomendables, individuo en la realidad puede reaccionar diferente a esperado.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smtClean="0"/>
              <a:t>Mal intencionadas: </a:t>
            </a:r>
            <a:endParaRPr lang="en-US" sz="28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/>
              <a:t>O</a:t>
            </a:r>
            <a:r>
              <a:rPr lang="en-GB" sz="2400" smtClean="0"/>
              <a:t>bligan </a:t>
            </a:r>
            <a:r>
              <a:rPr lang="en-US" sz="2400" smtClean="0"/>
              <a:t>escoger</a:t>
            </a:r>
            <a:r>
              <a:rPr lang="en-GB" sz="2400" smtClean="0"/>
              <a:t> entre dos alternativas indeseables. No son útiles</a:t>
            </a:r>
            <a:r>
              <a:rPr lang="en-US" sz="2400" smtClean="0"/>
              <a:t> ni </a:t>
            </a:r>
            <a:r>
              <a:rPr lang="en-GB" sz="2400" smtClean="0"/>
              <a:t>aconsejables.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Tipos de Preguntas</a:t>
            </a:r>
            <a:endParaRPr lang="en-GB" smtClean="0"/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5"/>
              <a:defRPr/>
            </a:pPr>
            <a:r>
              <a:rPr lang="en-GB" sz="2800" smtClean="0"/>
              <a:t>Provocadoras: </a:t>
            </a:r>
            <a:endParaRPr lang="en-US" sz="2800" smtClean="0"/>
          </a:p>
          <a:p>
            <a:pPr marL="914400" lvl="1" indent="-457200" eaLnBrk="1" hangingPunct="1">
              <a:buFont typeface="Wingdings" pitchFamily="2" charset="2"/>
              <a:buChar char="n"/>
              <a:defRPr/>
            </a:pPr>
            <a:r>
              <a:rPr lang="en-US" sz="2400" smtClean="0"/>
              <a:t>E</a:t>
            </a:r>
            <a:r>
              <a:rPr lang="en-GB" sz="2400" smtClean="0"/>
              <a:t>valúan capacidad de reacción del postulante, se formulan repentinamente </a:t>
            </a:r>
            <a:r>
              <a:rPr lang="en-US" sz="2400" smtClean="0"/>
              <a:t>con</a:t>
            </a:r>
            <a:r>
              <a:rPr lang="en-GB" sz="2400" smtClean="0"/>
              <a:t> factor sorpresa. </a:t>
            </a:r>
          </a:p>
          <a:p>
            <a:pPr marL="533400" indent="-533400" eaLnBrk="1" hangingPunct="1">
              <a:buFont typeface="Wingdings" pitchFamily="2" charset="2"/>
              <a:buAutoNum type="arabicPeriod" startAt="5"/>
              <a:defRPr/>
            </a:pPr>
            <a:r>
              <a:rPr lang="en-GB" sz="2800" smtClean="0"/>
              <a:t>Sugestivas: </a:t>
            </a:r>
            <a:endParaRPr lang="en-US" sz="2800" smtClean="0"/>
          </a:p>
          <a:p>
            <a:pPr marL="914400" lvl="1" indent="-457200" eaLnBrk="1" hangingPunct="1">
              <a:buFont typeface="Wingdings" pitchFamily="2" charset="2"/>
              <a:buChar char="n"/>
              <a:defRPr/>
            </a:pPr>
            <a:r>
              <a:rPr lang="en-US" sz="2400" smtClean="0"/>
              <a:t>M</a:t>
            </a:r>
            <a:r>
              <a:rPr lang="en-GB" sz="2400" smtClean="0"/>
              <a:t>anifiesta lo que se espera del otro, </a:t>
            </a:r>
            <a:endParaRPr lang="en-US" sz="2400" smtClean="0"/>
          </a:p>
          <a:p>
            <a:pPr marL="914400" lvl="1" indent="-457200" eaLnBrk="1" hangingPunct="1">
              <a:buFont typeface="Wingdings" pitchFamily="2" charset="2"/>
              <a:buChar char="n"/>
              <a:defRPr/>
            </a:pPr>
            <a:r>
              <a:rPr lang="en-US" sz="2400" smtClean="0"/>
              <a:t>E</a:t>
            </a:r>
            <a:r>
              <a:rPr lang="en-GB" sz="2400" smtClean="0"/>
              <a:t>j: </a:t>
            </a:r>
            <a:r>
              <a:rPr lang="en-US" sz="2400" smtClean="0"/>
              <a:t>U</a:t>
            </a:r>
            <a:r>
              <a:rPr lang="en-GB" sz="2400" smtClean="0"/>
              <a:t>sted terminará su carrera este año</a:t>
            </a:r>
            <a:r>
              <a:rPr lang="en-US" sz="2400" smtClean="0"/>
              <a:t>.</a:t>
            </a:r>
            <a:r>
              <a:rPr lang="en-GB" sz="2400" smtClean="0"/>
              <a:t> verdad?</a:t>
            </a:r>
          </a:p>
          <a:p>
            <a:pPr marL="533400" indent="-533400" eaLnBrk="1" hangingPunct="1">
              <a:buFont typeface="Wingdings" pitchFamily="2" charset="2"/>
              <a:buAutoNum type="arabicPeriod" startAt="5"/>
              <a:defRPr/>
            </a:pPr>
            <a:r>
              <a:rPr lang="en-GB" sz="2800" smtClean="0"/>
              <a:t>Abiertas: </a:t>
            </a:r>
            <a:endParaRPr lang="en-US" sz="2800" smtClean="0"/>
          </a:p>
          <a:p>
            <a:pPr marL="914400" lvl="1" indent="-457200" eaLnBrk="1" hangingPunct="1">
              <a:buFont typeface="Wingdings" pitchFamily="2" charset="2"/>
              <a:buChar char="n"/>
              <a:defRPr/>
            </a:pPr>
            <a:r>
              <a:rPr lang="en-US" sz="2400" smtClean="0"/>
              <a:t>P</a:t>
            </a:r>
            <a:r>
              <a:rPr lang="en-GB" sz="2400" smtClean="0"/>
              <a:t>ermiten que se explaye con libertad. </a:t>
            </a:r>
            <a:endParaRPr lang="en-US" sz="2400" smtClean="0"/>
          </a:p>
          <a:p>
            <a:pPr marL="914400" lvl="1" indent="-457200" eaLnBrk="1" hangingPunct="1">
              <a:buFont typeface="Wingdings" pitchFamily="2" charset="2"/>
              <a:buChar char="n"/>
              <a:defRPr/>
            </a:pPr>
            <a:r>
              <a:rPr lang="en-US" sz="2400" smtClean="0"/>
              <a:t>P</a:t>
            </a:r>
            <a:r>
              <a:rPr lang="en-GB" sz="2400" smtClean="0"/>
              <a:t>uede desviar curso entrevista, </a:t>
            </a:r>
            <a:r>
              <a:rPr lang="en-US" sz="2400" smtClean="0"/>
              <a:t>E</a:t>
            </a:r>
            <a:r>
              <a:rPr lang="en-GB" sz="2400" smtClean="0"/>
              <a:t>ntrevistador debe </a:t>
            </a:r>
            <a:r>
              <a:rPr lang="en-US" sz="2400" smtClean="0"/>
              <a:t>poder</a:t>
            </a:r>
            <a:r>
              <a:rPr lang="en-GB" sz="2400" smtClean="0"/>
              <a:t> volver curso deseado</a:t>
            </a:r>
            <a:r>
              <a:rPr lang="en-US" sz="2400" smtClean="0"/>
              <a:t>.</a:t>
            </a:r>
            <a:endParaRPr lang="en-GB" sz="2400" smtClean="0"/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Tipos de Entrevistados</a:t>
            </a:r>
            <a:endParaRPr lang="es-ES_tradnl" smtClean="0"/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Problematico:</a:t>
            </a:r>
          </a:p>
          <a:p>
            <a:pPr lvl="1" eaLnBrk="1" hangingPunct="1">
              <a:defRPr/>
            </a:pPr>
            <a:r>
              <a:rPr lang="en-US" smtClean="0"/>
              <a:t>R</a:t>
            </a:r>
            <a:r>
              <a:rPr lang="es-ES_tradnl" smtClean="0"/>
              <a:t>esiste dar información de antecedentes. </a:t>
            </a:r>
            <a:r>
              <a:rPr lang="en-US" smtClean="0"/>
              <a:t>E</a:t>
            </a:r>
            <a:r>
              <a:rPr lang="es-ES_tradnl" smtClean="0"/>
              <a:t>nfatizar datos importantes para </a:t>
            </a:r>
            <a:r>
              <a:rPr lang="en-US" smtClean="0"/>
              <a:t>evaluarlo</a:t>
            </a:r>
            <a:r>
              <a:rPr lang="es-ES_tradnl" smtClean="0"/>
              <a:t>. Compare con visita </a:t>
            </a:r>
            <a:r>
              <a:rPr lang="en-US" smtClean="0"/>
              <a:t>Dr.</a:t>
            </a:r>
            <a:r>
              <a:rPr lang="es-ES_tradnl" smtClean="0"/>
              <a:t> (cómo diagnostica</a:t>
            </a:r>
            <a:r>
              <a:rPr lang="en-US" smtClean="0"/>
              <a:t>r</a:t>
            </a:r>
            <a:r>
              <a:rPr lang="es-ES_tradnl" smtClean="0"/>
              <a:t> sin</a:t>
            </a:r>
            <a:r>
              <a:rPr lang="en-US" smtClean="0"/>
              <a:t> saber que pasa</a:t>
            </a:r>
            <a:r>
              <a:rPr lang="es-ES_tradnl" smtClean="0"/>
              <a:t>?).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Nervioso:</a:t>
            </a:r>
          </a:p>
          <a:p>
            <a:pPr lvl="1" eaLnBrk="1" hangingPunct="1">
              <a:defRPr/>
            </a:pPr>
            <a:r>
              <a:rPr lang="en-US" smtClean="0"/>
              <a:t>A</a:t>
            </a:r>
            <a:r>
              <a:rPr lang="es-ES_tradnl" smtClean="0"/>
              <a:t>nsioso e intranquilo, prolongue comienzo entrevista, pregunte de sus estudios universitarios, o vida social. </a:t>
            </a:r>
            <a:r>
              <a:rPr lang="en-US" smtClean="0"/>
              <a:t>U</a:t>
            </a:r>
            <a:r>
              <a:rPr lang="es-ES_tradnl" smtClean="0"/>
              <a:t>tiles para relajar. Superada incomodidad </a:t>
            </a:r>
            <a:r>
              <a:rPr lang="en-US" smtClean="0"/>
              <a:t>inicial</a:t>
            </a:r>
            <a:r>
              <a:rPr lang="es-ES_tradnl" smtClean="0"/>
              <a:t>, inicie entrevista propiamente dicha.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Entorno de Reclutamiento</a:t>
            </a:r>
            <a:endParaRPr lang="en-GB" smtClean="0"/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Considerar entorno en que moverá. Límites entorno originan en organización, reclutador y medio externo, elementos más importantes:</a:t>
            </a:r>
          </a:p>
          <a:p>
            <a:pPr eaLnBrk="1" hangingPunct="1">
              <a:defRPr/>
            </a:pPr>
            <a:r>
              <a:rPr lang="en-GB" smtClean="0"/>
              <a:t>Disponibilidad interna y externa de recursos humanos. (fuentes) </a:t>
            </a:r>
          </a:p>
          <a:p>
            <a:pPr eaLnBrk="1" hangingPunct="1">
              <a:defRPr/>
            </a:pPr>
            <a:r>
              <a:rPr lang="en-GB" smtClean="0"/>
              <a:t>Políticas compañía. </a:t>
            </a:r>
          </a:p>
          <a:p>
            <a:pPr eaLnBrk="1" hangingPunct="1">
              <a:defRPr/>
            </a:pPr>
            <a:r>
              <a:rPr lang="en-GB" smtClean="0"/>
              <a:t>Planes RRHH. </a:t>
            </a:r>
          </a:p>
          <a:p>
            <a:pPr eaLnBrk="1" hangingPunct="1">
              <a:defRPr/>
            </a:pPr>
            <a:r>
              <a:rPr lang="en-GB" smtClean="0"/>
              <a:t>Prácticas de reclutamiento pasados. </a:t>
            </a:r>
          </a:p>
          <a:p>
            <a:pPr eaLnBrk="1" hangingPunct="1">
              <a:defRPr/>
            </a:pPr>
            <a:r>
              <a:rPr lang="en-GB" smtClean="0"/>
              <a:t>Requerimientos puesto. 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Tipos de Entrevistados</a:t>
            </a:r>
            <a:endParaRPr lang="es-ES_tradnl" smtClean="0"/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Habla Demasiado: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De difícil control, verborrágico, explaya en lo no preguntado. Conocidos son peores. Recuerde que entrevistador es el que dirige. Si considera entrevista terminó, barájelo de guan “le avisaremos”</a:t>
            </a:r>
            <a:r>
              <a:rPr lang="es-ES_tradnl" smtClean="0"/>
              <a:t>.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Agresivo: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</a:t>
            </a:r>
            <a:r>
              <a:rPr lang="es-ES_tradnl" smtClean="0"/>
              <a:t>ersona desesperada o angustiada por urgencia trabajar. Si no </a:t>
            </a:r>
            <a:r>
              <a:rPr lang="en-US" smtClean="0"/>
              <a:t>cree </a:t>
            </a:r>
            <a:r>
              <a:rPr lang="es-ES_tradnl" smtClean="0"/>
              <a:t>podr</a:t>
            </a:r>
            <a:r>
              <a:rPr lang="en-US" smtClean="0"/>
              <a:t>er</a:t>
            </a:r>
            <a:r>
              <a:rPr lang="es-ES_tradnl" smtClean="0"/>
              <a:t> manejar exaltación individuo, sugiérale pasar la cita para cuando se sienta mejor. En general agresivo </a:t>
            </a:r>
            <a:r>
              <a:rPr lang="en-US" smtClean="0"/>
              <a:t>no </a:t>
            </a:r>
            <a:r>
              <a:rPr lang="es-ES_tradnl" smtClean="0"/>
              <a:t>lo agrede a </a:t>
            </a:r>
            <a:r>
              <a:rPr lang="en-US" smtClean="0"/>
              <a:t>Ud.</a:t>
            </a:r>
            <a:r>
              <a:rPr lang="es-ES_tradnl" smtClean="0"/>
              <a:t> como persona, sino a</a:t>
            </a:r>
            <a:r>
              <a:rPr lang="en-US" smtClean="0"/>
              <a:t> </a:t>
            </a:r>
            <a:r>
              <a:rPr lang="es-ES_tradnl" smtClean="0"/>
              <a:t>figura entrevistador.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Tipos de Entrevistados</a:t>
            </a:r>
            <a:endParaRPr lang="es-ES_tradnl" smtClean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</a:t>
            </a:r>
            <a:r>
              <a:rPr lang="es-ES_tradnl" smtClean="0"/>
              <a:t>motivo: 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S</a:t>
            </a:r>
            <a:r>
              <a:rPr lang="es-ES_tradnl" smtClean="0"/>
              <a:t>ituación incómoda para ambos. No se contagie de ese estado, mantenga equilibrio, y proponga un tiempo de espera, o postergue cita para más adelante. Debe asegurarle al postulante que lo recibirá nuevamente.</a:t>
            </a:r>
          </a:p>
          <a:p>
            <a:pPr eaLnBrk="1" hangingPunct="1">
              <a:defRPr/>
            </a:pPr>
            <a:r>
              <a:rPr lang="en-US" smtClean="0"/>
              <a:t>D</a:t>
            </a:r>
            <a:r>
              <a:rPr lang="es-ES_tradnl" smtClean="0"/>
              <a:t>ominante: 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N</a:t>
            </a:r>
            <a:r>
              <a:rPr lang="es-ES_tradnl" smtClean="0"/>
              <a:t>o se deje inhibir por personalidad avasallante de este tipo de personas. En el fondo son muy inseguros, y esta postura de dominio enmascara su debilidad.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Pruebas Trabajo</a:t>
            </a:r>
            <a:endParaRPr lang="es-ES_tradnl" smtClean="0"/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Rendimiento</a:t>
            </a:r>
            <a:r>
              <a:rPr lang="es-ES_tradnl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</a:t>
            </a:r>
            <a:r>
              <a:rPr lang="es-ES_tradnl" sz="2400" smtClean="0"/>
              <a:t>ás sencillo</a:t>
            </a:r>
            <a:r>
              <a:rPr lang="en-US" sz="2400" smtClean="0"/>
              <a:t>:</a:t>
            </a:r>
            <a:r>
              <a:rPr lang="es-ES_tradnl" sz="2400" smtClean="0"/>
              <a:t> dar muestra de trabajo </a:t>
            </a:r>
            <a:r>
              <a:rPr lang="en-US" sz="2400" smtClean="0"/>
              <a:t>a </a:t>
            </a:r>
            <a:r>
              <a:rPr lang="es-ES_tradnl" sz="2400" smtClean="0"/>
              <a:t>hacer  pedir demuestre habilidad para ejecutarlo.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Ej: </a:t>
            </a:r>
            <a:r>
              <a:rPr lang="en-US" sz="2000" smtClean="0"/>
              <a:t>M</a:t>
            </a:r>
            <a:r>
              <a:rPr lang="es-ES_tradnl" sz="2000" smtClean="0"/>
              <a:t>ecanógraf</a:t>
            </a:r>
            <a:r>
              <a:rPr lang="en-US" sz="2000" smtClean="0"/>
              <a:t>a</a:t>
            </a:r>
            <a:r>
              <a:rPr lang="es-ES_tradnl" sz="2000" smtClean="0"/>
              <a:t> deberá escribir y se le calcula rapidez y </a:t>
            </a:r>
            <a:r>
              <a:rPr lang="en-US" sz="2000" smtClean="0"/>
              <a:t>errores en </a:t>
            </a:r>
            <a:r>
              <a:rPr lang="es-ES_tradnl" sz="2000" smtClean="0"/>
              <a:t>la prueba.</a:t>
            </a: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Inteligencia</a:t>
            </a:r>
            <a:r>
              <a:rPr lang="es-ES_tradnl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Bas</a:t>
            </a:r>
            <a:r>
              <a:rPr lang="en-US" sz="2400" smtClean="0"/>
              <a:t>a</a:t>
            </a:r>
            <a:r>
              <a:rPr lang="es-ES_tradnl" sz="2400" smtClean="0"/>
              <a:t>do en supuesto que inteligentes pueden aprender </a:t>
            </a:r>
            <a:r>
              <a:rPr lang="en-US" sz="2400" smtClean="0"/>
              <a:t>mas rápido</a:t>
            </a:r>
            <a:r>
              <a:rPr lang="es-ES_tradnl" sz="2400" smtClean="0"/>
              <a:t>, muchas compañías usan pruebas de inteligencia </a:t>
            </a:r>
            <a:r>
              <a:rPr lang="en-US" sz="2400" smtClean="0"/>
              <a:t>o CI</a:t>
            </a:r>
            <a:r>
              <a:rPr lang="es-ES_tradnl" sz="24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s-ES_tradnl" sz="2400" smtClean="0"/>
              <a:t>ara oficios sencillos y repetición, a fin reducir insatisfacció</a:t>
            </a:r>
            <a:r>
              <a:rPr lang="en-US" sz="2400" smtClean="0"/>
              <a:t>n</a:t>
            </a:r>
            <a:r>
              <a:rPr lang="es-ES_tradnl" sz="2400" smtClean="0"/>
              <a:t>, </a:t>
            </a:r>
            <a:r>
              <a:rPr lang="en-US" sz="2400" smtClean="0"/>
              <a:t>se </a:t>
            </a:r>
            <a:r>
              <a:rPr lang="es-ES_tradnl" sz="2400" smtClean="0"/>
              <a:t>prefiere </a:t>
            </a:r>
            <a:r>
              <a:rPr lang="en-US" sz="2400" smtClean="0"/>
              <a:t>CI</a:t>
            </a:r>
            <a:r>
              <a:rPr lang="es-ES_tradnl" sz="2400" smtClean="0"/>
              <a:t> no pase cierto nivel.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A</a:t>
            </a:r>
            <a:r>
              <a:rPr lang="en-US" sz="2800" smtClean="0"/>
              <a:t>ptitudes: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s-ES_tradnl" sz="2400" smtClean="0"/>
              <a:t>sicólogos perfeccionado pruebas aptitud, </a:t>
            </a:r>
            <a:r>
              <a:rPr lang="en-US" sz="2400" smtClean="0"/>
              <a:t>para </a:t>
            </a:r>
            <a:r>
              <a:rPr lang="es-ES_tradnl" sz="2400" smtClean="0"/>
              <a:t>predecir probabilidades que solicitante pueda aprender oficios específicos.</a:t>
            </a:r>
            <a:r>
              <a:rPr lang="en-US" sz="2400" smtClean="0"/>
              <a:t> (CI es una general).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Pruebas Trabajo</a:t>
            </a:r>
            <a:endParaRPr lang="es-ES_tradnl" smtClean="0"/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</a:t>
            </a:r>
            <a:r>
              <a:rPr lang="es-ES_tradnl" sz="2800" smtClean="0"/>
              <a:t> I</a:t>
            </a:r>
            <a:r>
              <a:rPr lang="en-US" sz="2800" smtClean="0"/>
              <a:t>nteres: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</a:t>
            </a:r>
            <a:r>
              <a:rPr lang="es-ES_tradnl" sz="2400" smtClean="0"/>
              <a:t>iden interés solicitante </a:t>
            </a:r>
            <a:r>
              <a:rPr lang="en-US" sz="2400" smtClean="0"/>
              <a:t>en ciertas actividades.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Ej: P</a:t>
            </a:r>
            <a:r>
              <a:rPr lang="es-ES_tradnl" sz="2000" smtClean="0"/>
              <a:t>refiere trabajar aire libre o bajo techo, con personas o con cosas.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</a:t>
            </a:r>
            <a:r>
              <a:rPr lang="es-ES_tradnl" sz="2400" smtClean="0"/>
              <a:t>uelen </a:t>
            </a:r>
            <a:r>
              <a:rPr lang="en-US" sz="2400" smtClean="0"/>
              <a:t>ser </a:t>
            </a:r>
            <a:r>
              <a:rPr lang="es-ES_tradnl" sz="2400" smtClean="0"/>
              <a:t>orientación vocacional, usan también en empresas para determinar idoneidad para oficios específicos. </a:t>
            </a:r>
            <a:r>
              <a:rPr lang="en-US" sz="2400" smtClean="0"/>
              <a:t>A</a:t>
            </a:r>
            <a:r>
              <a:rPr lang="es-ES_tradnl" sz="2400" smtClean="0"/>
              <a:t>yudan predecir si individuos van a sentir contentos en estas.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</a:t>
            </a:r>
            <a:r>
              <a:rPr lang="es-ES_tradnl" sz="2800" smtClean="0"/>
              <a:t> P</a:t>
            </a:r>
            <a:r>
              <a:rPr lang="en-US" sz="2800" smtClean="0"/>
              <a:t>ersonalidad: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s-ES_tradnl" sz="2400" smtClean="0"/>
              <a:t>omo comportará candidato en situaciones de tensión interpersonal.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</a:t>
            </a:r>
            <a:r>
              <a:rPr lang="es-ES_tradnl" sz="2400" smtClean="0"/>
              <a:t>valuar motivación individuo, adaptación a tensiones vida cotidiana, capacidad para trato interpersonal y autoimagen.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Colocación de Personal</a:t>
            </a:r>
            <a:endParaRPr lang="es-ES_tradnl" smtClean="0"/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Poner </a:t>
            </a:r>
            <a:r>
              <a:rPr lang="en-US" sz="2800" smtClean="0"/>
              <a:t>empleados </a:t>
            </a:r>
            <a:r>
              <a:rPr lang="es-ES_tradnl" sz="2800" smtClean="0"/>
              <a:t>en lugares adecuados de acuerdo a su capacitación para que puedan desarrollarse.</a:t>
            </a:r>
            <a:r>
              <a:rPr lang="en-US" sz="2800" smtClean="0"/>
              <a:t> I</a:t>
            </a:r>
            <a:r>
              <a:rPr lang="es-ES_tradnl" sz="2800" smtClean="0"/>
              <a:t>nflu</a:t>
            </a:r>
            <a:r>
              <a:rPr lang="en-US" sz="2800" smtClean="0"/>
              <a:t>ido por</a:t>
            </a:r>
            <a:r>
              <a:rPr lang="es-ES_tradnl" sz="2800" smtClean="0"/>
              <a:t>:</a:t>
            </a:r>
          </a:p>
          <a:p>
            <a:pPr eaLnBrk="1" hangingPunct="1">
              <a:defRPr/>
            </a:pPr>
            <a:r>
              <a:rPr lang="es-ES_tradnl" sz="2800" smtClean="0"/>
              <a:t>La valuación del personal (en el presente).</a:t>
            </a:r>
          </a:p>
          <a:p>
            <a:pPr eaLnBrk="1" hangingPunct="1">
              <a:defRPr/>
            </a:pPr>
            <a:r>
              <a:rPr lang="es-ES_tradnl" sz="2800" smtClean="0"/>
              <a:t>La evaluación del personal (en el futuro).</a:t>
            </a:r>
          </a:p>
          <a:p>
            <a:pPr eaLnBrk="1" hangingPunct="1">
              <a:defRPr/>
            </a:pPr>
            <a:r>
              <a:rPr lang="es-ES_tradnl" sz="2800" smtClean="0"/>
              <a:t>Análisis del puesto:</a:t>
            </a:r>
          </a:p>
          <a:p>
            <a:pPr lvl="1" eaLnBrk="1" hangingPunct="1">
              <a:defRPr/>
            </a:pPr>
            <a:r>
              <a:rPr lang="es-ES_tradnl" sz="2400" smtClean="0"/>
              <a:t>Descripción : ¿Cuál es el puesto?</a:t>
            </a:r>
          </a:p>
          <a:p>
            <a:pPr lvl="1" eaLnBrk="1" hangingPunct="1">
              <a:defRPr/>
            </a:pPr>
            <a:r>
              <a:rPr lang="es-ES_tradnl" sz="2400" smtClean="0"/>
              <a:t>Especificación:</a:t>
            </a:r>
            <a:endParaRPr lang="en-US" sz="2400" smtClean="0"/>
          </a:p>
          <a:p>
            <a:pPr lvl="2" eaLnBrk="1" hangingPunct="1">
              <a:defRPr/>
            </a:pPr>
            <a:r>
              <a:rPr lang="es-ES_tradnl" sz="2000" smtClean="0"/>
              <a:t>¿Qué es lo que tiene que hacer?</a:t>
            </a:r>
            <a:endParaRPr lang="en-US" sz="2000" smtClean="0"/>
          </a:p>
          <a:p>
            <a:pPr lvl="2" eaLnBrk="1" hangingPunct="1">
              <a:defRPr/>
            </a:pPr>
            <a:r>
              <a:rPr lang="es-ES_tradnl" sz="2000" smtClean="0"/>
              <a:t>¿Cómo debe hacerlo?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Inducción de Personal</a:t>
            </a:r>
            <a:endParaRPr lang="es-ES_tradnl" smtClean="0"/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Ambientar gente</a:t>
            </a:r>
            <a:r>
              <a:rPr lang="en-US" sz="2800" smtClean="0"/>
              <a:t>,</a:t>
            </a:r>
            <a:r>
              <a:rPr lang="es-ES_tradnl" sz="2800" smtClean="0"/>
              <a:t> </a:t>
            </a:r>
            <a:r>
              <a:rPr lang="en-US" sz="2800" smtClean="0"/>
              <a:t>dar </a:t>
            </a:r>
            <a:r>
              <a:rPr lang="es-ES_tradnl" sz="2800" smtClean="0"/>
              <a:t>conocer </a:t>
            </a:r>
            <a:r>
              <a:rPr lang="en-US" sz="2800" smtClean="0"/>
              <a:t>lugar de</a:t>
            </a:r>
            <a:r>
              <a:rPr lang="es-ES_tradnl" sz="2800" smtClean="0"/>
              <a:t> trabajo, aumenta moral </a:t>
            </a:r>
            <a:r>
              <a:rPr lang="en-US" sz="2800" smtClean="0"/>
              <a:t>y</a:t>
            </a:r>
            <a:r>
              <a:rPr lang="es-ES_tradnl" sz="2800" smtClean="0"/>
              <a:t> clima.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Corto y mediano plazo muy importante: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Quita sentimiento de “mama en donde estoy?” y “pagar piso”.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Contenido: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Historia Compañía, misión y valores.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Organigrama y jerarquia (En papel y real).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Presentar al equipo.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Matriz, sucursales, productos,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Políticas, Horarios, Escritos y no escritos.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Relaciones con clientes, proveedores y otros.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Responsabilidades, derechos y métodos valuación y promoción.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Adiestramiento</a:t>
            </a:r>
            <a:endParaRPr lang="es-ES_tradnl" smtClean="0"/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229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Dar c</a:t>
            </a:r>
            <a:r>
              <a:rPr lang="es-ES_tradnl" sz="2800" smtClean="0"/>
              <a:t>onocimientos y habilidades para </a:t>
            </a:r>
            <a:r>
              <a:rPr lang="en-US" sz="2800" smtClean="0"/>
              <a:t>que trabajador cumpla con las funciones </a:t>
            </a:r>
            <a:r>
              <a:rPr lang="en-US" sz="2800" b="1" u="sng" smtClean="0"/>
              <a:t>actuales</a:t>
            </a:r>
            <a:r>
              <a:rPr lang="en-US" sz="2800" smtClean="0"/>
              <a:t> para las que fue contratado.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Necesidad básica para que pueda al menos cumplir trabajo para el que se lo contrató.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Es factor higiénico.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/>
              <a:t>M</a:t>
            </a:r>
            <a:r>
              <a:rPr lang="es-ES_tradnl" sz="2800" b="1" u="sng" smtClean="0"/>
              <a:t>étodos: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En el trabajo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En horas trabajo. S</a:t>
            </a:r>
            <a:r>
              <a:rPr lang="es-ES_tradnl" sz="2400" smtClean="0"/>
              <a:t>ituaciones reales </a:t>
            </a:r>
            <a:r>
              <a:rPr lang="en-US" sz="2400" smtClean="0"/>
              <a:t>y </a:t>
            </a:r>
            <a:r>
              <a:rPr lang="es-ES_tradnl" sz="2400" smtClean="0"/>
              <a:t>entrenamiento constante para aprend</a:t>
            </a:r>
            <a:r>
              <a:rPr lang="en-US" sz="2400" smtClean="0"/>
              <a:t>er</a:t>
            </a:r>
            <a:r>
              <a:rPr lang="es-ES_tradnl" sz="2400" smtClean="0"/>
              <a:t> funciones y ejecuciones.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Vestibular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</a:t>
            </a:r>
            <a:r>
              <a:rPr lang="es-ES_tradnl" sz="2400" smtClean="0"/>
              <a:t>ala empresa</a:t>
            </a:r>
            <a:r>
              <a:rPr lang="en-US" sz="2400" smtClean="0"/>
              <a:t>,</a:t>
            </a:r>
            <a:r>
              <a:rPr lang="es-ES_tradnl" sz="2400" smtClean="0"/>
              <a:t> no área trabajo para entrenamiento funciones y </a:t>
            </a:r>
            <a:r>
              <a:rPr lang="en-US" sz="2400" smtClean="0"/>
              <a:t>las </a:t>
            </a:r>
            <a:r>
              <a:rPr lang="es-ES_tradnl" sz="2400" smtClean="0"/>
              <a:t>ejecute en puesto trabajo.</a:t>
            </a:r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Adiestramiento</a:t>
            </a:r>
            <a:endParaRPr lang="es-ES_tradnl" smtClean="0"/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Aprendiz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</a:t>
            </a:r>
            <a:r>
              <a:rPr lang="es-ES_tradnl" sz="2400" smtClean="0"/>
              <a:t>ecibe entrenamiento como ayudante </a:t>
            </a:r>
            <a:r>
              <a:rPr lang="en-US" sz="2400" smtClean="0"/>
              <a:t>hasta </a:t>
            </a:r>
            <a:r>
              <a:rPr lang="es-ES_tradnl" sz="2400" smtClean="0"/>
              <a:t>que pueda ejecutar solo nuevas funciones.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Demostración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s-ES_tradnl" sz="2400" smtClean="0"/>
              <a:t>ursos entrenamiento que se dan exponiendo y demostrando principales funciones </a:t>
            </a:r>
            <a:r>
              <a:rPr lang="en-US" sz="2400" smtClean="0"/>
              <a:t>a </a:t>
            </a:r>
            <a:r>
              <a:rPr lang="es-ES_tradnl" sz="2400" smtClean="0"/>
              <a:t>ejecutar en puesto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Simulación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</a:t>
            </a:r>
            <a:r>
              <a:rPr lang="es-ES_tradnl" sz="2400" smtClean="0"/>
              <a:t>so modelos que sirven de entrenamiento como sustitutos de la realidad para ser ejecutados en los diferentes puestos de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Método en el aula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Se destina un salón dentro de la empresa donde se imparten clases.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Capacitación</a:t>
            </a:r>
            <a:endParaRPr lang="es-ES_tradnl" smtClean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Dar c</a:t>
            </a:r>
            <a:r>
              <a:rPr lang="es-ES_tradnl" sz="2800" smtClean="0"/>
              <a:t>onocimientos y habilidades para </a:t>
            </a:r>
            <a:r>
              <a:rPr lang="en-US" sz="2800" smtClean="0"/>
              <a:t>que trabajador pueda cumplir </a:t>
            </a:r>
            <a:r>
              <a:rPr lang="en-US" sz="2800" b="1" u="sng" smtClean="0"/>
              <a:t>futuras</a:t>
            </a:r>
            <a:r>
              <a:rPr lang="en-US" sz="2800" b="1" smtClean="0"/>
              <a:t> </a:t>
            </a:r>
            <a:r>
              <a:rPr lang="en-US" sz="2800" smtClean="0"/>
              <a:t>responsabilidades en la organización o las actuales de mejor forma.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Da conocimientos no necesarios actualmente, pero logran un RRHH mas valioso y completo.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Motivador para personas aspiración media.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Métodos: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Los anteriores mas: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Rotación Puestos: Cubrir Vacaciones,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Cursos, Conferencias, Seminarios, videos,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Congresos como asistente.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Actuacióm: Cambio Actitud mejorar RR Humanas.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Capacitación</a:t>
            </a:r>
            <a:endParaRPr lang="es-ES_tradnl" smtClean="0"/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Desarrollar forma de pensar, adquirir c</a:t>
            </a:r>
            <a:r>
              <a:rPr lang="es-ES_tradnl" sz="2800" smtClean="0"/>
              <a:t>onocimiento y habilidades para </a:t>
            </a:r>
            <a:r>
              <a:rPr lang="en-US" sz="2800" smtClean="0"/>
              <a:t>que trabajador pueda </a:t>
            </a:r>
            <a:r>
              <a:rPr lang="en-US" sz="2800" b="1" u="sng" smtClean="0"/>
              <a:t>desarrollarse como profesional y persona dentro o fuera de la  organización</a:t>
            </a:r>
            <a:r>
              <a:rPr lang="en-US" sz="280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Desarrollar la persona, para tener un ser humano mas completo. Va de mano con política de como retenerlo.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Motivador para todos.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Métodos: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Los anteriores mas: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Congresos como expositor.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Mentor. (no Coloma).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Estudios de casos, lectura, Estudio Individual. 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8392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Disponiblidad Interna y Externa RRHH</a:t>
            </a:r>
            <a:endParaRPr lang="en-GB" sz="3600" smtClean="0"/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</a:t>
            </a:r>
            <a:r>
              <a:rPr lang="en-GB" smtClean="0"/>
              <a:t>asa desempleo área</a:t>
            </a:r>
          </a:p>
          <a:p>
            <a:pPr eaLnBrk="1" hangingPunct="1">
              <a:defRPr/>
            </a:pPr>
            <a:r>
              <a:rPr lang="en-GB" smtClean="0"/>
              <a:t>Condiciones rama industria</a:t>
            </a:r>
          </a:p>
          <a:p>
            <a:pPr eaLnBrk="1" hangingPunct="1">
              <a:defRPr/>
            </a:pPr>
            <a:r>
              <a:rPr lang="en-GB" smtClean="0"/>
              <a:t>Abundancia / escasez oferta personal</a:t>
            </a:r>
          </a:p>
          <a:p>
            <a:pPr eaLnBrk="1" hangingPunct="1">
              <a:defRPr/>
            </a:pPr>
            <a:r>
              <a:rPr lang="en-GB" smtClean="0"/>
              <a:t>Cambios Legislación laboral</a:t>
            </a:r>
          </a:p>
          <a:p>
            <a:pPr eaLnBrk="1" hangingPunct="1">
              <a:defRPr/>
            </a:pPr>
            <a:r>
              <a:rPr lang="en-GB" smtClean="0"/>
              <a:t>Actividades reclutamiento otras compañías 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Desarrollo de RRHH</a:t>
            </a:r>
            <a:endParaRPr lang="es-ES_tradnl" smtClean="0"/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Obselecencia de Conocimientos.</a:t>
            </a:r>
          </a:p>
          <a:p>
            <a:pPr lvl="1" eaLnBrk="1" hangingPunct="1">
              <a:defRPr/>
            </a:pPr>
            <a:r>
              <a:rPr lang="en-US" smtClean="0"/>
              <a:t>Antes experiencia. Ahora conocimientos.</a:t>
            </a:r>
          </a:p>
          <a:p>
            <a:pPr eaLnBrk="1" hangingPunct="1">
              <a:defRPr/>
            </a:pPr>
            <a:r>
              <a:rPr lang="en-US" smtClean="0"/>
              <a:t>Cambios Sociales.</a:t>
            </a:r>
          </a:p>
          <a:p>
            <a:pPr eaLnBrk="1" hangingPunct="1">
              <a:defRPr/>
            </a:pPr>
            <a:r>
              <a:rPr lang="en-US" smtClean="0"/>
              <a:t>Tasa Rotación:</a:t>
            </a:r>
          </a:p>
          <a:p>
            <a:pPr lvl="1" eaLnBrk="1" hangingPunct="1">
              <a:defRPr/>
            </a:pPr>
            <a:r>
              <a:rPr lang="en-US" smtClean="0"/>
              <a:t>Disminuir e invertir en capacitación.</a:t>
            </a:r>
          </a:p>
          <a:p>
            <a:pPr lvl="1" eaLnBrk="1" hangingPunct="1">
              <a:defRPr/>
            </a:pPr>
            <a:r>
              <a:rPr lang="en-US" smtClean="0"/>
              <a:t>Refrecar? Cuanto? Como? </a:t>
            </a:r>
          </a:p>
          <a:p>
            <a:pPr eaLnBrk="1" hangingPunct="1">
              <a:defRPr/>
            </a:pPr>
            <a:r>
              <a:rPr lang="en-US" smtClean="0"/>
              <a:t>Evaluación de Capacitación.</a:t>
            </a:r>
            <a:endParaRPr lang="es-ES_tradnl" smtClean="0"/>
          </a:p>
        </p:txBody>
      </p:sp>
      <p:sp>
        <p:nvSpPr>
          <p:cNvPr id="951301" name="AutoShape 5"/>
          <p:cNvSpPr>
            <a:spLocks noChangeArrowheads="1"/>
          </p:cNvSpPr>
          <p:nvPr/>
        </p:nvSpPr>
        <p:spPr bwMode="auto">
          <a:xfrm>
            <a:off x="4572000" y="6019800"/>
            <a:ext cx="914400" cy="457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_tradnl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1302" name="Line 6"/>
          <p:cNvSpPr>
            <a:spLocks noChangeShapeType="1"/>
          </p:cNvSpPr>
          <p:nvPr/>
        </p:nvSpPr>
        <p:spPr bwMode="auto">
          <a:xfrm>
            <a:off x="1447800" y="60198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51303" name="Text Box 7"/>
          <p:cNvSpPr txBox="1">
            <a:spLocks noChangeArrowheads="1"/>
          </p:cNvSpPr>
          <p:nvPr/>
        </p:nvSpPr>
        <p:spPr bwMode="auto">
          <a:xfrm>
            <a:off x="1709738" y="5116513"/>
            <a:ext cx="1338262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Aptitud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Empleado</a:t>
            </a: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1304" name="Text Box 8"/>
          <p:cNvSpPr txBox="1">
            <a:spLocks noChangeArrowheads="1"/>
          </p:cNvSpPr>
          <p:nvPr/>
        </p:nvSpPr>
        <p:spPr bwMode="auto">
          <a:xfrm>
            <a:off x="3076575" y="5105400"/>
            <a:ext cx="16637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Orientacion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Capacitacion</a:t>
            </a: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1305" name="Text Box 9"/>
          <p:cNvSpPr txBox="1">
            <a:spLocks noChangeArrowheads="1"/>
          </p:cNvSpPr>
          <p:nvPr/>
        </p:nvSpPr>
        <p:spPr bwMode="auto">
          <a:xfrm>
            <a:off x="6604000" y="5105400"/>
            <a:ext cx="1395413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Necesidad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Puesto</a:t>
            </a: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Pasos Capacitación Desarrollo</a:t>
            </a:r>
            <a:endParaRPr lang="es-ES_tradnl" smtClean="0"/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6868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Evaluación</a:t>
            </a:r>
            <a:r>
              <a:rPr lang="en-US" sz="2800" smtClean="0"/>
              <a:t> Necesidades: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Problemas.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Individualizados.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Información sobre necesidades.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Objetivos Cpacitación y Desarrollo: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Logros que se desean.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Medidas disponibles.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Contenido del Programa: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Enseñanza de habilidades específicas.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Conocimientos.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Influencia en actitudes.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Principio de Aprendizaje: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Participación.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Repetición.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Relevancia.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Transferencia.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Retroalimentación.</a:t>
            </a:r>
            <a:endParaRPr lang="es-ES_tradnl" sz="2000" smtClean="0"/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Evaluación Capacitación</a:t>
            </a:r>
            <a:endParaRPr lang="es-ES_tradnl" smtClean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Mejora en:</a:t>
            </a:r>
          </a:p>
          <a:p>
            <a:pPr lvl="1" eaLnBrk="1" hangingPunct="1">
              <a:defRPr/>
            </a:pPr>
            <a:r>
              <a:rPr lang="en-US" smtClean="0"/>
              <a:t>Trabajo.</a:t>
            </a:r>
          </a:p>
          <a:p>
            <a:pPr lvl="1" eaLnBrk="1" hangingPunct="1">
              <a:defRPr/>
            </a:pPr>
            <a:r>
              <a:rPr lang="en-US" smtClean="0"/>
              <a:t>Habilidades.</a:t>
            </a:r>
          </a:p>
          <a:p>
            <a:pPr lvl="1" eaLnBrk="1" hangingPunct="1">
              <a:defRPr/>
            </a:pPr>
            <a:r>
              <a:rPr lang="en-US" smtClean="0"/>
              <a:t>Conocimiento.</a:t>
            </a:r>
          </a:p>
          <a:p>
            <a:pPr lvl="1" eaLnBrk="1" hangingPunct="1">
              <a:defRPr/>
            </a:pPr>
            <a:r>
              <a:rPr lang="en-US" smtClean="0"/>
              <a:t>Crecimiento.</a:t>
            </a:r>
          </a:p>
          <a:p>
            <a:pPr eaLnBrk="1" hangingPunct="1">
              <a:defRPr/>
            </a:pPr>
            <a:r>
              <a:rPr lang="en-US" smtClean="0"/>
              <a:t>Debería dar resultado en mejora en rentabilidad, utilidad, valor empresa, ventas, eficiencia o alguna otra nota de ese tipo. </a:t>
            </a:r>
          </a:p>
          <a:p>
            <a:pPr lvl="1" eaLnBrk="1" hangingPunct="1">
              <a:defRPr/>
            </a:pPr>
            <a:r>
              <a:rPr lang="en-US" smtClean="0"/>
              <a:t>Sino… vale triple????… o no?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Etapas Empleado por Experiencia</a:t>
            </a:r>
            <a:endParaRPr lang="es-ES_tradnl" smtClean="0"/>
          </a:p>
        </p:txBody>
      </p:sp>
      <p:sp>
        <p:nvSpPr>
          <p:cNvPr id="9553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153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Forma ver vida en trabajo viene de forma natural. Pero no a todos le es natural hacerlo.</a:t>
            </a:r>
          </a:p>
          <a:p>
            <a:pPr eaLnBrk="1" hangingPunct="1">
              <a:defRPr/>
            </a:pPr>
            <a:r>
              <a:rPr lang="en-US" sz="2800" smtClean="0"/>
              <a:t>Cambio drastico de ver el mundo. Pasar de reglas de logica mecanicistas de razonar a usar logica mas amplia y flexible.</a:t>
            </a:r>
          </a:p>
          <a:p>
            <a:pPr eaLnBrk="1" hangingPunct="1">
              <a:defRPr/>
            </a:pPr>
            <a:r>
              <a:rPr lang="en-US" sz="2800" b="1" smtClean="0"/>
              <a:t>Esta logica…</a:t>
            </a:r>
            <a:r>
              <a:rPr lang="en-US" sz="2800" smtClean="0"/>
              <a:t> “No se aprende en escuela ni hogar… esto se aprende en la calle y la cantina… Copa tras copa bajo el fondo musical… de la victrola que te dice tantas cosas… y de las mujeres que mienten al besar.”</a:t>
            </a:r>
          </a:p>
          <a:p>
            <a:pPr lvl="1" eaLnBrk="1" hangingPunct="1">
              <a:defRPr/>
            </a:pPr>
            <a:r>
              <a:rPr lang="en-US" sz="2000" smtClean="0"/>
              <a:t>Contreras, Orlando, 1967. (Desengañado bares y cantinas) K7.</a:t>
            </a:r>
          </a:p>
          <a:p>
            <a:pPr lvl="1" eaLnBrk="1" hangingPunct="1">
              <a:defRPr/>
            </a:pPr>
            <a:r>
              <a:rPr lang="en-US" sz="2000" smtClean="0"/>
              <a:t>Quinn, Robert, 1990. (The Organizational Behavior Reader).</a:t>
            </a:r>
          </a:p>
          <a:p>
            <a:pPr lvl="1" eaLnBrk="1" hangingPunct="1">
              <a:defRPr/>
            </a:pPr>
            <a:r>
              <a:rPr lang="en-US" sz="2000" smtClean="0"/>
              <a:t>Kolb, Rubin &amp; Osland, 1988 (Beyond Rational Management).</a:t>
            </a:r>
            <a:endParaRPr lang="es-ES_tradnl" sz="2000" smtClean="0"/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Etapas Empleado por Experiencia</a:t>
            </a:r>
            <a:endParaRPr lang="es-ES_tradnl" smtClean="0"/>
          </a:p>
        </p:txBody>
      </p:sp>
      <p:sp>
        <p:nvSpPr>
          <p:cNvPr id="956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Novicio: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Aprenden Reglas y hechos como verdades absolutas que no se deben de violar.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Salido de Universidad.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Principiante Avanzado: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Rendimiento mejora al enfrentarse con situaciones reales. Entendimiento empieza a pasar hechos y reglas establecidos. Observación de ciertos patrones básicos lleva a a reconocer factores no expuestos en reglas.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Graduado descubre normas, valores y culturas en 1er camello.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Etapas Empleado por Experiencia</a:t>
            </a:r>
            <a:endParaRPr lang="es-ES_tradnl" smtClean="0"/>
          </a:p>
        </p:txBody>
      </p:sp>
      <p:sp>
        <p:nvSpPr>
          <p:cNvPr id="957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Competencia:</a:t>
            </a:r>
          </a:p>
          <a:p>
            <a:pPr lvl="1" eaLnBrk="1" hangingPunct="1">
              <a:defRPr/>
            </a:pPr>
            <a:r>
              <a:rPr lang="en-US" smtClean="0"/>
              <a:t>Empezó apreciar complejidad tarea.</a:t>
            </a:r>
          </a:p>
          <a:p>
            <a:pPr lvl="1" eaLnBrk="1" hangingPunct="1">
              <a:defRPr/>
            </a:pPr>
            <a:r>
              <a:rPr lang="en-US" smtClean="0"/>
              <a:t>Habilidad seleccionar señales mas importantes y concentrarse en ellas.</a:t>
            </a:r>
          </a:p>
          <a:p>
            <a:pPr lvl="1" eaLnBrk="1" hangingPunct="1">
              <a:defRPr/>
            </a:pPr>
            <a:r>
              <a:rPr lang="en-US" smtClean="0"/>
              <a:t>Dependencia en reglas absolutas empieza a desaparecer.</a:t>
            </a:r>
          </a:p>
          <a:p>
            <a:pPr lvl="1" eaLnBrk="1" hangingPunct="1">
              <a:defRPr/>
            </a:pPr>
            <a:r>
              <a:rPr lang="en-US" smtClean="0"/>
              <a:t>Riesgos calculados y complejos intercambios.</a:t>
            </a:r>
          </a:p>
          <a:p>
            <a:pPr lvl="1" eaLnBrk="1" hangingPunct="1">
              <a:defRPr/>
            </a:pPr>
            <a:r>
              <a:rPr lang="en-US" smtClean="0"/>
              <a:t>Va mas allá de lo que se sabe o enseñó a lo que se intuye o deduce.</a:t>
            </a: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Etapas Empleado por Experiencia</a:t>
            </a:r>
            <a:endParaRPr lang="es-ES_tradnl" smtClean="0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Suficiencia: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Calculo y analisis racional parecen desaparecer y empieza rendimiento inconsciente, fluido sin esfuerzo.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 hay plan sagrado.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Persona lee inconscientemente situación cambiante.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 ve señales y se esponde a ellas y se para bola a nuevas señales al valer triple las viejas. Se hacen planes nuevos cuando los viejos no funcaron o se parecen a viejos que si. Se maneja la cosa de forma holistica e intuitiva.</a:t>
            </a: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Etapas Empleado por Experiencia</a:t>
            </a:r>
            <a:endParaRPr lang="es-ES_tradnl" smtClean="0"/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Expertos: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Hacen lo que se presenta naturalmente.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 aplican reglas sino que reconocen todo como un todo para entender profundamente situacion.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Mapas del terrirorio programado (ojo romper paradigmas).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Intuitivamente ven cosas que otros no ven o sienten (muchas dimensiones).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Dan y cambian estrategias con base en lo que ven y señales cambiantes (buscan accion).</a:t>
            </a:r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Etapas Empleado por Experiencia</a:t>
            </a:r>
            <a:endParaRPr lang="es-ES_tradnl" smtClean="0"/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Expertos: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Gerentes exitosos: Capacidad resolver paradojas, convertir conflicto y tensión en motivación, alto compromiso, rendimiento alto.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Peters y Waterman (1982).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Esto se da pero teoría Administrativa clásica no para bola a esto y elimina contradicción. Falta Teoría dinámica manejar estabilidad y cambio, tensiones y conflictos sistemas humanos.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Personas: actores complejos en sistemas sociales llenos de tensión, interactuan constantemente en serie acelerada y siempre cambiante de fuerzas. Lider se reinventa él mismo y reglas.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Van de Ven (1983).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“Como me da la gana… soy yo….”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Santos, Daniel, 1958.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Politicas de la Compañía</a:t>
            </a:r>
            <a:endParaRPr lang="en-GB" smtClean="0"/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0772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b="1" smtClean="0"/>
              <a:t>Pueden ser limitantes en reclutamiento: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</a:t>
            </a:r>
            <a:r>
              <a:rPr lang="en-GB" sz="2800" smtClean="0"/>
              <a:t>olíticas promoción interna</a:t>
            </a:r>
            <a:r>
              <a:rPr lang="en-US" sz="2800" smtClean="0"/>
              <a:t>:</a:t>
            </a:r>
            <a:r>
              <a:rPr lang="en-GB" sz="2800" smtClean="0"/>
              <a:t> </a:t>
            </a:r>
            <a:r>
              <a:rPr lang="en-US" sz="2800" smtClean="0"/>
              <a:t>Q</a:t>
            </a:r>
            <a:r>
              <a:rPr lang="en-GB" sz="2800" smtClean="0"/>
              <a:t>ue empleados tienen preferencia </a:t>
            </a:r>
            <a:r>
              <a:rPr lang="en-US" sz="2800" smtClean="0"/>
              <a:t>para </a:t>
            </a:r>
            <a:r>
              <a:rPr lang="en-GB" sz="2800" smtClean="0"/>
              <a:t>acceder </a:t>
            </a:r>
            <a:r>
              <a:rPr lang="en-US" sz="2800" smtClean="0"/>
              <a:t>a </a:t>
            </a:r>
            <a:r>
              <a:rPr lang="en-GB" sz="2800" smtClean="0"/>
              <a:t>puestos.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Pro: garantiza carrera y no solo empleo.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Contra: Limita ideas y perspectivas nuevas. Contrarresta</a:t>
            </a:r>
            <a:r>
              <a:rPr lang="en-US" sz="2400" smtClean="0"/>
              <a:t>do por</a:t>
            </a:r>
            <a:r>
              <a:rPr lang="en-GB" sz="2400" smtClean="0"/>
              <a:t> capacitación y actualización.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Políticas de compensación: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Limitante común en reclutamiento.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</a:t>
            </a:r>
            <a:r>
              <a:rPr lang="en-GB" sz="2400" smtClean="0"/>
              <a:t>eclutadores tienen poca decisión en punto.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Reclutamiento internacional excepciones políticas.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Impacto de incentivos: Capacitación, satisfacción, ambiente, beneficios extra, estabilidad, seriedad compañía, servicios, cafetería,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Contratar gente de afuera fuera de rango = problemas.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Politicas de la Compañía</a:t>
            </a:r>
            <a:endParaRPr lang="en-GB" smtClean="0"/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0772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Políticas situación personal:. </a:t>
            </a:r>
          </a:p>
          <a:p>
            <a:pPr lvl="1" eaLnBrk="1" hangingPunct="1">
              <a:defRPr/>
            </a:pPr>
            <a:r>
              <a:rPr lang="en-GB" smtClean="0"/>
              <a:t>Leyes país, afectan políticas contratación (tipo contrato, número, eventual, compañía que contrata, etc) Inciden sobre reclutamiento.</a:t>
            </a:r>
          </a:p>
          <a:p>
            <a:pPr eaLnBrk="1" hangingPunct="1">
              <a:defRPr/>
            </a:pPr>
            <a:r>
              <a:rPr lang="en-GB" smtClean="0"/>
              <a:t>Políticas contratación internacional:</a:t>
            </a:r>
          </a:p>
          <a:p>
            <a:pPr lvl="1" eaLnBrk="1" hangingPunct="1">
              <a:defRPr/>
            </a:pPr>
            <a:r>
              <a:rPr lang="en-GB" smtClean="0"/>
              <a:t>Algunas legislaciones </a:t>
            </a:r>
            <a:r>
              <a:rPr lang="en-US" smtClean="0"/>
              <a:t>fijan </a:t>
            </a:r>
            <a:r>
              <a:rPr lang="en-GB" smtClean="0"/>
              <a:t>máximo</a:t>
            </a:r>
            <a:r>
              <a:rPr lang="en-US" smtClean="0"/>
              <a:t> número de </a:t>
            </a:r>
            <a:r>
              <a:rPr lang="en-GB" smtClean="0"/>
              <a:t> extranjeros </a:t>
            </a:r>
            <a:r>
              <a:rPr lang="en-US" smtClean="0"/>
              <a:t>a </a:t>
            </a:r>
            <a:r>
              <a:rPr lang="en-GB" smtClean="0"/>
              <a:t>laborar en organización.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Requisitos del Puesto</a:t>
            </a:r>
            <a:endParaRPr lang="en-GB" smtClean="0"/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800" b="1" smtClean="0"/>
              <a:t>¿Qué realmente requiere puesto?</a:t>
            </a:r>
            <a:r>
              <a:rPr lang="en-GB" sz="2800" smtClean="0"/>
              <a:t> </a:t>
            </a:r>
          </a:p>
          <a:p>
            <a:pPr eaLnBrk="1" hangingPunct="1">
              <a:defRPr/>
            </a:pPr>
            <a:r>
              <a:rPr lang="en-GB" sz="2800" smtClean="0"/>
              <a:t>Nivel bajo: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Carpintería física: Habilidades físicas o mentales básicas, actitud y responsabilidad.</a:t>
            </a:r>
          </a:p>
          <a:p>
            <a:pPr eaLnBrk="1" hangingPunct="1">
              <a:defRPr/>
            </a:pPr>
            <a:r>
              <a:rPr lang="en-GB" sz="2800" smtClean="0"/>
              <a:t>Nivel intermedio: 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Carpintería mental: Cierto conocimiento básico, actitud y responsabilidad, comunicación. Disposición aprender.</a:t>
            </a:r>
          </a:p>
          <a:p>
            <a:pPr eaLnBrk="1" hangingPunct="1">
              <a:defRPr/>
            </a:pPr>
            <a:r>
              <a:rPr lang="en-GB" sz="2800" smtClean="0"/>
              <a:t>Nivel Alto: </a:t>
            </a:r>
            <a:endParaRPr lang="en-US" sz="2800" smtClean="0"/>
          </a:p>
          <a:p>
            <a:pPr lvl="1" eaLnBrk="1" hangingPunct="1">
              <a:defRPr/>
            </a:pPr>
            <a:r>
              <a:rPr lang="en-GB" sz="2400" smtClean="0"/>
              <a:t>Poder pensar, sentido común, solucionar problemas, comunicarse, liderar, dar rumbo. Ver mas allá de las narices.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3478</TotalTime>
  <Words>5275</Words>
  <Application>Microsoft PowerPoint</Application>
  <PresentationFormat>Presentación en pantalla (4:3)</PresentationFormat>
  <Paragraphs>574</Paragraphs>
  <Slides>68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68</vt:i4>
      </vt:variant>
    </vt:vector>
  </HeadingPairs>
  <TitlesOfParts>
    <vt:vector size="72" baseType="lpstr">
      <vt:lpstr>Arial</vt:lpstr>
      <vt:lpstr>Wingdings</vt:lpstr>
      <vt:lpstr>Times New Roman</vt:lpstr>
      <vt:lpstr>Azure</vt:lpstr>
      <vt:lpstr>Reclutamiento, Selección, Contratación, Inducción y Capacitación</vt:lpstr>
      <vt:lpstr>Fabrizio Marcillo Morla</vt:lpstr>
      <vt:lpstr>Reclutamiento</vt:lpstr>
      <vt:lpstr>Proceso de Reclutamiento</vt:lpstr>
      <vt:lpstr>Entorno de Reclutamiento</vt:lpstr>
      <vt:lpstr>Disponiblidad Interna y Externa RRHH</vt:lpstr>
      <vt:lpstr>Politicas de la Compañía</vt:lpstr>
      <vt:lpstr>Politicas de la Compañía</vt:lpstr>
      <vt:lpstr>Requisitos del Puesto</vt:lpstr>
      <vt:lpstr>Requisitos del Puesto</vt:lpstr>
      <vt:lpstr>Requisitos del Puesto</vt:lpstr>
      <vt:lpstr>Planes RRHH y Prácticas Pasadas</vt:lpstr>
      <vt:lpstr>Experimento con Primates</vt:lpstr>
      <vt:lpstr>Experimento con Primates</vt:lpstr>
      <vt:lpstr>Experimento con Primates</vt:lpstr>
      <vt:lpstr>Experimento con Primates</vt:lpstr>
      <vt:lpstr>Canales de Reclutamiento</vt:lpstr>
      <vt:lpstr>Recomendaciones</vt:lpstr>
      <vt:lpstr>Candidatos Espontáneos</vt:lpstr>
      <vt:lpstr>Anuncios en la Prensa</vt:lpstr>
      <vt:lpstr>Anuncios en la Prensa</vt:lpstr>
      <vt:lpstr>Compañías Reclutadoras</vt:lpstr>
      <vt:lpstr>Otros Canales</vt:lpstr>
      <vt:lpstr>Formularios Solicitud Empleo</vt:lpstr>
      <vt:lpstr>Formularios Solicitud Empleo</vt:lpstr>
      <vt:lpstr>Formularios Solicitud Empleo</vt:lpstr>
      <vt:lpstr>Selección</vt:lpstr>
      <vt:lpstr>Pruebas de Idoneidad</vt:lpstr>
      <vt:lpstr>Pruebas de Idoneidad</vt:lpstr>
      <vt:lpstr>Entrevista Laboral</vt:lpstr>
      <vt:lpstr>Tipos de Entrevistas</vt:lpstr>
      <vt:lpstr>Tipos de Entrevistas</vt:lpstr>
      <vt:lpstr>Problemas Comunes Entrevistas</vt:lpstr>
      <vt:lpstr>Problemas Comunes Entrevistas</vt:lpstr>
      <vt:lpstr>Problemas Comunes Entrevistas</vt:lpstr>
      <vt:lpstr>Entrevistas Estructuradas</vt:lpstr>
      <vt:lpstr>Medidas Para Buenos Empleados</vt:lpstr>
      <vt:lpstr>Encontrar Buenos Candidatos</vt:lpstr>
      <vt:lpstr>Encontrar Buenos Candidatos</vt:lpstr>
      <vt:lpstr>Entrevistar a los candidatos</vt:lpstr>
      <vt:lpstr>Entrevistar a los candidatos</vt:lpstr>
      <vt:lpstr>La Selección final</vt:lpstr>
      <vt:lpstr>Entrenar al nuevo empleado.</vt:lpstr>
      <vt:lpstr>Revisar récord laboral</vt:lpstr>
      <vt:lpstr>Obtener Permisos necesarios</vt:lpstr>
      <vt:lpstr>Formular preguntas correctamente</vt:lpstr>
      <vt:lpstr>Tipos de Preguntas</vt:lpstr>
      <vt:lpstr>Tipos de Preguntas</vt:lpstr>
      <vt:lpstr>Tipos de Entrevistados</vt:lpstr>
      <vt:lpstr>Tipos de Entrevistados</vt:lpstr>
      <vt:lpstr>Tipos de Entrevistados</vt:lpstr>
      <vt:lpstr>Pruebas Trabajo</vt:lpstr>
      <vt:lpstr>Pruebas Trabajo</vt:lpstr>
      <vt:lpstr>Colocación de Personal</vt:lpstr>
      <vt:lpstr>Inducción de Personal</vt:lpstr>
      <vt:lpstr>Adiestramiento</vt:lpstr>
      <vt:lpstr>Adiestramiento</vt:lpstr>
      <vt:lpstr>Capacitación</vt:lpstr>
      <vt:lpstr>Capacitación</vt:lpstr>
      <vt:lpstr>Desarrollo de RRHH</vt:lpstr>
      <vt:lpstr>Pasos Capacitación Desarrollo</vt:lpstr>
      <vt:lpstr>Evaluación Capacitación</vt:lpstr>
      <vt:lpstr>Etapas Empleado por Experiencia</vt:lpstr>
      <vt:lpstr>Etapas Empleado por Experiencia</vt:lpstr>
      <vt:lpstr>Etapas Empleado por Experiencia</vt:lpstr>
      <vt:lpstr>Etapas Empleado por Experiencia</vt:lpstr>
      <vt:lpstr>Etapas Empleado por Experiencia</vt:lpstr>
      <vt:lpstr>Etapas Empleado por Experiencia</vt:lpstr>
    </vt:vector>
  </TitlesOfParts>
  <Manager>Barcillo Barzinister</Manager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Comportamiento Organizacional</dc:title>
  <dc:subject>RRHH</dc:subject>
  <dc:creator>Fabrizio Marcillo</dc:creator>
  <cp:lastModifiedBy>kenjjime</cp:lastModifiedBy>
  <cp:revision>656</cp:revision>
  <cp:lastPrinted>1601-01-01T00:00:00Z</cp:lastPrinted>
  <dcterms:created xsi:type="dcterms:W3CDTF">2002-07-19T11:47:45Z</dcterms:created>
  <dcterms:modified xsi:type="dcterms:W3CDTF">2010-01-29T17:09:42Z</dcterms:modified>
</cp:coreProperties>
</file>