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87" r:id="rId2"/>
    <p:sldId id="28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6" r:id="rId14"/>
    <p:sldId id="277" r:id="rId15"/>
    <p:sldId id="278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80" r:id="rId26"/>
    <p:sldId id="282" r:id="rId27"/>
    <p:sldId id="281" r:id="rId28"/>
    <p:sldId id="283" r:id="rId29"/>
    <p:sldId id="284" r:id="rId30"/>
    <p:sldId id="285" r:id="rId31"/>
    <p:sldId id="279" r:id="rId32"/>
    <p:sldId id="28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2787"/>
    <p:restoredTop sz="90990" autoAdjust="0"/>
  </p:normalViewPr>
  <p:slideViewPr>
    <p:cSldViewPr>
      <p:cViewPr varScale="1">
        <p:scale>
          <a:sx n="71" d="100"/>
          <a:sy n="71" d="100"/>
        </p:scale>
        <p:origin x="-1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87B60CF2-FD4D-488B-8045-1E9C27BDCBB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58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17670CE7-70A1-481A-8514-64A8A872FEC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2707B6-C2E6-4C66-87FE-D3B89E37816C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04C28B-1CCA-41B9-A47C-E905949DC624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1E3929-A267-47F7-B1F9-1320D87FA637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5758FB-A6EF-40BB-8DBE-54A363B529B1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0115C0-40D2-433D-90DF-A0102ED60C25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4E25DF-3FEB-46C0-8CF2-2F91A624D3FD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A2E374-1884-4E00-B058-E2C212CE4566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7BBE56-9560-4FBE-8872-720568979B8C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8593CD-2AC3-415E-B0E6-18F290BFD7EA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AB6582-5282-4A3E-A6E7-C3E7E0EB4B0D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1FAF5A-164D-4F9B-B54D-680C1FEA90E9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747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F79DA7-FDE3-43C7-888C-3248B7493AB4}" type="slidenum">
              <a:rPr lang="es-ES_tradnl"/>
              <a:pPr/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1AE891-7C82-41A8-9F50-0A077679418B}" type="slidenum">
              <a:rPr lang="es-ES_tradnl"/>
              <a:pPr/>
              <a:t>20</a:t>
            </a:fld>
            <a:endParaRPr lang="es-ES_tradnl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523CB1-D36B-498F-B516-54E451282268}" type="slidenum">
              <a:rPr lang="es-ES_tradnl"/>
              <a:pPr/>
              <a:t>21</a:t>
            </a:fld>
            <a:endParaRPr lang="es-ES_tradnl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5EF2E8-3162-46E5-BCAF-EDAD5A0709BF}" type="slidenum">
              <a:rPr lang="es-ES_tradnl"/>
              <a:pPr/>
              <a:t>22</a:t>
            </a:fld>
            <a:endParaRPr lang="es-ES_tradnl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58EE33-466D-4090-8778-DAAB142C09DF}" type="slidenum">
              <a:rPr lang="es-ES_tradnl"/>
              <a:pPr/>
              <a:t>23</a:t>
            </a:fld>
            <a:endParaRPr lang="es-ES_tradnl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525637-5ABF-489D-8EA0-4D5C5C77A208}" type="slidenum">
              <a:rPr lang="es-ES_tradnl"/>
              <a:pPr/>
              <a:t>24</a:t>
            </a:fld>
            <a:endParaRPr lang="es-ES_tradnl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629EF2-6DAB-4962-959C-CF5617336813}" type="slidenum">
              <a:rPr lang="es-ES_tradnl"/>
              <a:pPr/>
              <a:t>31</a:t>
            </a:fld>
            <a:endParaRPr lang="es-ES_tradnl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0889C4-36F7-4E53-ACA9-0C57A67ED071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53B9A5-9513-4E1E-B81C-670E975E4553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8876E8-542A-4CC3-875C-D01782BC2E66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31C12C-0D0A-4724-B055-1B695D1D679B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D791C5-67C3-41D3-A29B-C2B93AA97918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84A07D-1458-49D0-8E12-9416E654D017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B46B7D-ABC9-4EEF-9BEF-7D2B3EC28B64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 smtClean="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fld id="{4225D48E-885F-449F-9DFD-5AC2D6D67CF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77050" y="-228600"/>
            <a:ext cx="1962150" cy="6934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90600" y="-228600"/>
            <a:ext cx="5734050" cy="6934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066800"/>
            <a:ext cx="38100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1066800"/>
            <a:ext cx="38100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1030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-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066800"/>
            <a:ext cx="7772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pace.espol.edu.ec/browse?type=author&amp;order=ASC&amp;rpp=20&amp;value=Marcillo+Morla%2C+Fabrizio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smtClean="0"/>
              <a:t>Toma de Decisiones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3076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Times New Roman" pitchFamily="18" charset="0"/>
                <a:hlinkClick r:id="rId4"/>
              </a:rPr>
              <a:t>barcillo@gmail.com</a:t>
            </a:r>
          </a:p>
          <a:p>
            <a:pPr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>
                <a:latin typeface="Times New Roman" pitchFamily="18" charset="0"/>
                <a:hlinkClick r:id="rId4"/>
              </a:rPr>
              <a:t>(593-9) 4194239</a:t>
            </a:r>
          </a:p>
          <a:p>
            <a:pPr>
              <a:defRPr/>
            </a:pPr>
            <a:endParaRPr lang="es-ES" dirty="0"/>
          </a:p>
        </p:txBody>
      </p:sp>
      <p:pic>
        <p:nvPicPr>
          <p:cNvPr id="3078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Estrategia o No?</a:t>
            </a:r>
          </a:p>
        </p:txBody>
      </p:sp>
      <p:sp>
        <p:nvSpPr>
          <p:cNvPr id="89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s-ES_tradnl" sz="2800" smtClean="0"/>
              <a:t>No estrategia, solo búsqueda de rentabilidad: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Ahorra tiempo y dinero de planear estratégica.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Campo de oportunidades potenciales no restringido.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Puede retrasar compromiso hasta tener mejor información.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s-ES_tradnl" sz="2800" smtClean="0"/>
              <a:t>Desventajas: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No hay reglas para guiar búsqueda de nuevas oportunidades.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Decisiones sobre proyectos de calidad inferior. Por no tener enfoque para esfuerzos.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No prevé que hacer cuando no se sabe que hacer. Provisión formal para desconocimiento parcial.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Patrón de asignación de recursos no eficiente.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No capacidad interna para anticipar cambio.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Desorganización por falta de fin común.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Planificación</a:t>
            </a:r>
          </a:p>
        </p:txBody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s-ES_tradnl" smtClean="0"/>
              <a:t>Planeación estratégica: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mtClean="0"/>
              <a:t>Busca los objetivos principales de la empresa.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mtClean="0"/>
              <a:t>Son a largo plazo.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mtClean="0"/>
              <a:t>Son objetivos filosóficos que indican el camino.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mtClean="0"/>
              <a:t>Incluyen la visión y la misión de la empresa.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mtClean="0"/>
              <a:t>Parte de un análisis estructural de la empresa y su entorno.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s-ES_tradnl" smtClean="0"/>
              <a:t>Planeación operativa: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mtClean="0"/>
              <a:t>Son objetivos a corto plazo, para distribuir el trabajo. Tiene un objetivo que hay que cumplir en ciertos plazos. Y ciertas actividades para llegar a este objetivo.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Decisiones</a:t>
            </a:r>
          </a:p>
        </p:txBody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s-ES_tradnl" sz="2800" smtClean="0"/>
              <a:t>...Cada da, alguien pierde alguien gana avemaría.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Blades, R. (1984).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s-ES_tradnl" sz="2800" smtClean="0"/>
              <a:t>Tipos de decisiones.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Bajo certeza.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Bajo riesgo.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Bajo incertidumbre.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s-ES_tradnl" sz="2800" smtClean="0"/>
              <a:t>Punto de vista gerencial: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Actúa en contexto de organización con metas, propósitos y reglas propias.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Organización presiona y limita actividades.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Trabaja con otros y mediante otros. Coordinar. Otros implementan sus decisiones.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Responsabilidad de resultados.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Rechazo del status quo.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Bajo Certeza</a:t>
            </a:r>
            <a:endParaRPr lang="en-GB" smtClean="0"/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Cuando sabemos a ciencia cierta lo que va a ocurrir:</a:t>
            </a:r>
          </a:p>
          <a:p>
            <a:pPr eaLnBrk="1" hangingPunct="1">
              <a:defRPr/>
            </a:pPr>
            <a:r>
              <a:rPr lang="en-US" smtClean="0"/>
              <a:t>Ejemplo.</a:t>
            </a:r>
          </a:p>
          <a:p>
            <a:pPr lvl="1" eaLnBrk="1" hangingPunct="1">
              <a:defRPr/>
            </a:pPr>
            <a:r>
              <a:rPr lang="en-US" smtClean="0"/>
              <a:t>Si me guindo de una horca, tengo la certeza de que me voy a morir.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Bajo Riesgo</a:t>
            </a:r>
            <a:endParaRPr lang="en-GB" smtClean="0"/>
          </a:p>
        </p:txBody>
      </p:sp>
      <p:sp>
        <p:nvSpPr>
          <p:cNvPr id="90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Es cuando no conocemos exactamente cual es el resultado que ocurrirá. Pero Si sabemos los posibles resultados y la probabilidad de ocurrencia de los mismos.</a:t>
            </a:r>
          </a:p>
          <a:p>
            <a:pPr eaLnBrk="1" hangingPunct="1">
              <a:defRPr/>
            </a:pPr>
            <a:r>
              <a:rPr lang="en-US" smtClean="0"/>
              <a:t>Ejemplo.</a:t>
            </a:r>
          </a:p>
          <a:p>
            <a:pPr lvl="1" eaLnBrk="1" hangingPunct="1">
              <a:defRPr/>
            </a:pPr>
            <a:r>
              <a:rPr lang="en-US" smtClean="0"/>
              <a:t>Si juego a la ruleta rusa, se que puedo quedar vivo o muerto, y que tengo una probabilidad de 1/6 de morirme.</a:t>
            </a:r>
            <a:endParaRPr lang="en-GB" smtClean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Bajo Incertidumbre</a:t>
            </a:r>
            <a:endParaRPr lang="en-GB" smtClean="0"/>
          </a:p>
        </p:txBody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Es cuando, no se que es lo que puede ocurrir, o si lo sé, desconozco cual es la probabilidad de ocurrencia. </a:t>
            </a:r>
          </a:p>
          <a:p>
            <a:pPr eaLnBrk="1" hangingPunct="1">
              <a:defRPr/>
            </a:pPr>
            <a:r>
              <a:rPr lang="en-US" sz="2800" smtClean="0"/>
              <a:t>Ejemplo:</a:t>
            </a:r>
          </a:p>
          <a:p>
            <a:pPr lvl="1" eaLnBrk="1" hangingPunct="1">
              <a:defRPr/>
            </a:pPr>
            <a:r>
              <a:rPr lang="en-US" sz="2400" smtClean="0"/>
              <a:t>Voy a un santo de Barcillo.</a:t>
            </a:r>
          </a:p>
          <a:p>
            <a:pPr lvl="1" eaLnBrk="1" hangingPunct="1">
              <a:defRPr/>
            </a:pPr>
            <a:r>
              <a:rPr lang="en-US" sz="2400" smtClean="0"/>
              <a:t>Que ocurrira???</a:t>
            </a:r>
          </a:p>
          <a:p>
            <a:pPr eaLnBrk="1" hangingPunct="1">
              <a:defRPr/>
            </a:pPr>
            <a:r>
              <a:rPr lang="en-US" sz="2800" smtClean="0"/>
              <a:t>Cuando tenemos experiencia, una decision bajo incertidumbre puede tornarse en decision bajo riesgo.</a:t>
            </a:r>
          </a:p>
          <a:p>
            <a:pPr eaLnBrk="1" hangingPunct="1">
              <a:defRPr/>
            </a:pPr>
            <a:r>
              <a:rPr lang="en-US" sz="2800" smtClean="0"/>
              <a:t>Las probabilidades pueden calcularse basados en lo que ha ocurrido en el pasado.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Metodología Toma Decisiones</a:t>
            </a:r>
          </a:p>
        </p:txBody>
      </p:sp>
      <p:sp>
        <p:nvSpPr>
          <p:cNvPr id="89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s-ES_tradnl" sz="2800" smtClean="0"/>
              <a:t>Definición del problema.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s-ES_tradnl" sz="2800" smtClean="0"/>
              <a:t>Determinación de criterios de evaluación.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s-ES_tradnl" sz="2800" smtClean="0"/>
              <a:t>Identificación de soluciones alternativas.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s-ES_tradnl" sz="2800" smtClean="0"/>
              <a:t>Evaluación de alternativas.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smtClean="0"/>
              <a:t>Ejecución.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smtClean="0"/>
              <a:t>Verificación de resultados.</a:t>
            </a:r>
            <a:endParaRPr lang="es-ES_tradnl" sz="280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s-ES_tradnl" sz="2800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s-ES_tradnl" sz="2800" smtClean="0"/>
              <a:t>Estudio de casos ayuda a desarrollar experiencia y habilidad en toma decisiones: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Determinar cual es el problema.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Objetivos del tomador de decisiones. Priorizar.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Análisis de alternativas respecto a objetivos. 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z="2400" smtClean="0"/>
              <a:t>Plan de acción. Como hacer lo decidido.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s-ES_tradnl" sz="28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Definición Del Problema</a:t>
            </a:r>
          </a:p>
        </p:txBody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s-ES_tradnl" smtClean="0"/>
              <a:t>Problema bien definido esta 50% resuelto.</a:t>
            </a:r>
          </a:p>
          <a:p>
            <a:pPr marL="609600" indent="-609600" eaLnBrk="1" hangingPunct="1">
              <a:defRPr/>
            </a:pPr>
            <a:r>
              <a:rPr lang="es-ES_tradnl" smtClean="0"/>
              <a:t>Destreza par definir problema determinará eficiencia del gerente.</a:t>
            </a:r>
          </a:p>
          <a:p>
            <a:pPr marL="609600" indent="-609600" eaLnBrk="1" hangingPunct="1">
              <a:defRPr/>
            </a:pPr>
            <a:r>
              <a:rPr lang="es-ES_tradnl" smtClean="0"/>
              <a:t>No generalizar mucho.</a:t>
            </a:r>
          </a:p>
          <a:p>
            <a:pPr marL="609600" indent="-609600" eaLnBrk="1" hangingPunct="1">
              <a:defRPr/>
            </a:pPr>
            <a:r>
              <a:rPr lang="es-ES_tradnl" smtClean="0"/>
              <a:t>No particularizar mucho.</a:t>
            </a:r>
          </a:p>
          <a:p>
            <a:pPr marL="609600" indent="-609600" eaLnBrk="1" hangingPunct="1">
              <a:defRPr/>
            </a:pPr>
            <a:r>
              <a:rPr lang="es-ES_tradnl" smtClean="0"/>
              <a:t>No hay regla fija, sale de la experiencia.</a:t>
            </a:r>
          </a:p>
          <a:p>
            <a:pPr marL="609600" indent="-609600" eaLnBrk="1" hangingPunct="1">
              <a:defRPr/>
            </a:pPr>
            <a:r>
              <a:rPr lang="es-ES_tradnl" smtClean="0"/>
              <a:t>Método de casos ayuda a ganar experiencia en definición del problema.</a:t>
            </a:r>
          </a:p>
          <a:p>
            <a:pPr marL="609600" indent="-609600" eaLnBrk="1" hangingPunct="1">
              <a:defRPr/>
            </a:pPr>
            <a:r>
              <a:rPr lang="en-US" smtClean="0"/>
              <a:t>Recordar que problema siempre es desde el punto de vista </a:t>
            </a:r>
            <a:r>
              <a:rPr lang="es-ES_tradnl" smtClean="0"/>
              <a:t>del tomador de decisiones.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Escollos Definición Problema</a:t>
            </a: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s-ES_tradnl" smtClean="0"/>
              <a:t>Definición prematura: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No reconoce diferencias entre distintos problemas, quiere aplicar soluciones que funcionaron en el pasado a todos los problemas.</a:t>
            </a:r>
          </a:p>
          <a:p>
            <a:pPr marL="609600" indent="-609600" eaLnBrk="1" hangingPunct="1">
              <a:defRPr/>
            </a:pPr>
            <a:r>
              <a:rPr lang="es-ES_tradnl" smtClean="0"/>
              <a:t>Asumir que siempre hay problema central: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Casi nunca es así.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Pasa por alto otros problemas importantes.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Se necesita generalizar mucho, no deja abordarlo eficientemente.</a:t>
            </a:r>
          </a:p>
          <a:p>
            <a:pPr marL="609600" indent="-609600" eaLnBrk="1" hangingPunct="1">
              <a:defRPr/>
            </a:pPr>
            <a:r>
              <a:rPr lang="es-ES_tradnl" smtClean="0"/>
              <a:t>No distinguir síntomas de problema en sí.</a:t>
            </a:r>
          </a:p>
          <a:p>
            <a:pPr marL="990600" lvl="1" indent="-533400" eaLnBrk="1" hangingPunct="1">
              <a:defRPr/>
            </a:pPr>
            <a:endParaRPr lang="es-ES_tradnl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304800"/>
            <a:ext cx="8153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Directrices Definición Problema</a:t>
            </a:r>
          </a:p>
        </p:txBody>
      </p:sp>
      <p:sp>
        <p:nvSpPr>
          <p:cNvPr id="89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s-ES_tradnl" sz="2800" smtClean="0"/>
              <a:t>Considerar toda la información </a:t>
            </a:r>
            <a:r>
              <a:rPr lang="es-ES_tradnl" sz="2800" u="sng" smtClean="0"/>
              <a:t>disponible</a:t>
            </a:r>
            <a:r>
              <a:rPr lang="es-ES_tradnl" sz="2800" smtClean="0"/>
              <a:t>.</a:t>
            </a:r>
          </a:p>
          <a:p>
            <a:pPr marL="990600" lvl="1" indent="-533400" eaLnBrk="1" hangingPunct="1">
              <a:defRPr/>
            </a:pPr>
            <a:r>
              <a:rPr lang="es-ES_tradnl" sz="2400" smtClean="0"/>
              <a:t>No buscar más, sino comprender la que se tiene.</a:t>
            </a:r>
          </a:p>
          <a:p>
            <a:pPr marL="609600" indent="-609600" eaLnBrk="1" hangingPunct="1">
              <a:defRPr/>
            </a:pPr>
            <a:r>
              <a:rPr lang="es-ES_tradnl" sz="2800" smtClean="0"/>
              <a:t>Lluvia de ideas, hacer lista:</a:t>
            </a:r>
          </a:p>
          <a:p>
            <a:pPr marL="990600" lvl="1" indent="-533400" eaLnBrk="1" hangingPunct="1">
              <a:defRPr/>
            </a:pPr>
            <a:r>
              <a:rPr lang="es-ES_tradnl" sz="2400" smtClean="0"/>
              <a:t>Anotar específicamente todos posibles problemas.</a:t>
            </a:r>
          </a:p>
          <a:p>
            <a:pPr marL="609600" indent="-609600" eaLnBrk="1" hangingPunct="1">
              <a:defRPr/>
            </a:pPr>
            <a:r>
              <a:rPr lang="es-ES_tradnl" sz="2800" smtClean="0"/>
              <a:t>Revisar y podar ideas.</a:t>
            </a:r>
          </a:p>
          <a:p>
            <a:pPr marL="990600" lvl="1" indent="-533400" eaLnBrk="1" hangingPunct="1">
              <a:defRPr/>
            </a:pPr>
            <a:r>
              <a:rPr lang="es-ES_tradnl" sz="2400" smtClean="0"/>
              <a:t>Separar problemas de síntomas.</a:t>
            </a:r>
          </a:p>
          <a:p>
            <a:pPr marL="990600" lvl="1" indent="-533400" eaLnBrk="1" hangingPunct="1">
              <a:defRPr/>
            </a:pPr>
            <a:r>
              <a:rPr lang="es-ES_tradnl" sz="2400" smtClean="0"/>
              <a:t>Pulir definiciones.</a:t>
            </a:r>
          </a:p>
          <a:p>
            <a:pPr marL="990600" lvl="1" indent="-533400" eaLnBrk="1" hangingPunct="1">
              <a:defRPr/>
            </a:pPr>
            <a:r>
              <a:rPr lang="es-ES_tradnl" sz="2400" smtClean="0"/>
              <a:t>Si salen nuevos problemas apuntarlos.</a:t>
            </a:r>
          </a:p>
          <a:p>
            <a:pPr marL="609600" indent="-609600" eaLnBrk="1" hangingPunct="1">
              <a:defRPr/>
            </a:pPr>
            <a:r>
              <a:rPr lang="es-ES_tradnl" sz="2800" smtClean="0"/>
              <a:t>Plantearlos  en términos comprensibles y concisos:</a:t>
            </a:r>
          </a:p>
          <a:p>
            <a:pPr marL="990600" lvl="1" indent="-533400" eaLnBrk="1" hangingPunct="1">
              <a:defRPr/>
            </a:pPr>
            <a:r>
              <a:rPr lang="es-ES_tradnl" sz="2400" smtClean="0"/>
              <a:t>Respaldar con hechos y lógica.</a:t>
            </a:r>
          </a:p>
          <a:p>
            <a:pPr marL="609600" indent="-609600" eaLnBrk="1" hangingPunct="1">
              <a:defRPr/>
            </a:pPr>
            <a:r>
              <a:rPr lang="es-ES_tradnl" sz="2800" smtClean="0"/>
              <a:t>Clasificar en orden de importancia.</a:t>
            </a:r>
          </a:p>
          <a:p>
            <a:pPr marL="990600" lvl="1" indent="-533400" eaLnBrk="1" hangingPunct="1">
              <a:defRPr/>
            </a:pPr>
            <a:r>
              <a:rPr lang="es-ES_tradnl" sz="2400" smtClean="0"/>
              <a:t>Magnitud de contribución a la situación.</a:t>
            </a:r>
          </a:p>
          <a:p>
            <a:pPr marL="990600" lvl="1" indent="-533400" eaLnBrk="1" hangingPunct="1">
              <a:defRPr/>
            </a:pPr>
            <a:r>
              <a:rPr lang="es-ES_tradnl" sz="2400" smtClean="0"/>
              <a:t>Urgencia.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 eaLnBrk="1" hangingPunct="1">
              <a:defRPr/>
            </a:pPr>
            <a:r>
              <a:rPr lang="es-EC" dirty="0" smtClean="0"/>
              <a:t>Guayaquil, 1966.</a:t>
            </a:r>
          </a:p>
          <a:p>
            <a:pPr algn="r" eaLnBrk="1" hangingPunct="1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 eaLnBrk="1" hangingPunct="1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 eaLnBrk="1" hangingPunct="1">
              <a:defRPr/>
            </a:pPr>
            <a:r>
              <a:rPr lang="es-EC" dirty="0" smtClean="0"/>
              <a:t>Profesor ESPOL desde el 2001.</a:t>
            </a:r>
          </a:p>
          <a:p>
            <a:pPr algn="r" eaLnBrk="1" hangingPunct="1">
              <a:defRPr/>
            </a:pPr>
            <a:r>
              <a:rPr lang="es-EC" dirty="0" smtClean="0"/>
              <a:t>20 años experiencia profesional: </a:t>
            </a:r>
          </a:p>
          <a:p>
            <a:pPr lvl="1" algn="r" eaLnBrk="1" hangingPunct="1">
              <a:defRPr/>
            </a:pPr>
            <a:r>
              <a:rPr lang="es-EC" dirty="0" smtClean="0"/>
              <a:t>Producción.</a:t>
            </a:r>
          </a:p>
          <a:p>
            <a:pPr lvl="1" algn="r" eaLnBrk="1" hangingPunct="1">
              <a:defRPr/>
            </a:pPr>
            <a:r>
              <a:rPr lang="es-EC" dirty="0" smtClean="0"/>
              <a:t>Administración.</a:t>
            </a:r>
          </a:p>
          <a:p>
            <a:pPr lvl="1" algn="r" eaLnBrk="1" hangingPunct="1">
              <a:defRPr/>
            </a:pPr>
            <a:r>
              <a:rPr lang="es-EC" dirty="0" smtClean="0"/>
              <a:t>Finanzas.</a:t>
            </a:r>
          </a:p>
          <a:p>
            <a:pPr lvl="1" algn="r" eaLnBrk="1" hangingPunct="1">
              <a:defRPr/>
            </a:pPr>
            <a:r>
              <a:rPr lang="es-EC" dirty="0" smtClean="0"/>
              <a:t>Investigación.</a:t>
            </a:r>
          </a:p>
          <a:p>
            <a:pPr lvl="1" algn="r" eaLnBrk="1" hangingPunct="1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4100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  <a:defRPr/>
            </a:pPr>
            <a:r>
              <a:rPr lang="es-US" sz="2400" dirty="0">
                <a:latin typeface="+mn-lt"/>
                <a:hlinkClick r:id="rId4"/>
              </a:rPr>
              <a:t>Otras Publicaciones del mismo autor en Repositorio ESPOL</a:t>
            </a:r>
            <a:endParaRPr lang="es-US" sz="24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304800"/>
            <a:ext cx="8153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Determinar Criterios</a:t>
            </a:r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s-ES_tradnl" sz="2800" smtClean="0"/>
              <a:t>Objetivos del tomador de decisiones.</a:t>
            </a:r>
          </a:p>
          <a:p>
            <a:pPr marL="609600" indent="-609600" eaLnBrk="1" hangingPunct="1">
              <a:defRPr/>
            </a:pPr>
            <a:r>
              <a:rPr lang="es-ES_tradnl" sz="2800" smtClean="0"/>
              <a:t>Son tanto presiones como directrices.</a:t>
            </a:r>
          </a:p>
          <a:p>
            <a:pPr marL="609600" indent="-609600" eaLnBrk="1" hangingPunct="1">
              <a:defRPr/>
            </a:pPr>
            <a:r>
              <a:rPr lang="es-ES_tradnl" sz="2800" smtClean="0"/>
              <a:t>2 fuentes:</a:t>
            </a:r>
          </a:p>
          <a:p>
            <a:pPr marL="990600" lvl="1" indent="-533400" eaLnBrk="1" hangingPunct="1">
              <a:defRPr/>
            </a:pPr>
            <a:r>
              <a:rPr lang="es-ES_tradnl" sz="2400" smtClean="0"/>
              <a:t>Objetivos y metas de organización.</a:t>
            </a:r>
          </a:p>
          <a:p>
            <a:pPr marL="990600" lvl="1" indent="-533400" eaLnBrk="1" hangingPunct="1">
              <a:defRPr/>
            </a:pPr>
            <a:r>
              <a:rPr lang="es-ES_tradnl" sz="2400" smtClean="0"/>
              <a:t>Metas y valores del tomador de decisiones.</a:t>
            </a:r>
          </a:p>
          <a:p>
            <a:pPr marL="990600" lvl="1" indent="-533400" eaLnBrk="1" hangingPunct="1">
              <a:defRPr/>
            </a:pPr>
            <a:r>
              <a:rPr lang="es-ES_tradnl" sz="2400" smtClean="0"/>
              <a:t>Si hay conflicto prevalece organización salvo cuestiones de ética.</a:t>
            </a:r>
          </a:p>
          <a:p>
            <a:pPr marL="609600" indent="-609600" eaLnBrk="1" hangingPunct="1">
              <a:defRPr/>
            </a:pPr>
            <a:r>
              <a:rPr lang="es-ES_tradnl" sz="2800" smtClean="0"/>
              <a:t>Ni muy amplias ni muy específicas.</a:t>
            </a:r>
          </a:p>
          <a:p>
            <a:pPr marL="990600" lvl="1" indent="-533400" eaLnBrk="1" hangingPunct="1">
              <a:defRPr/>
            </a:pPr>
            <a:r>
              <a:rPr lang="es-ES_tradnl" sz="2400" smtClean="0"/>
              <a:t>Muy amplias no dan dirección.</a:t>
            </a:r>
          </a:p>
          <a:p>
            <a:pPr marL="990600" lvl="1" indent="-533400" eaLnBrk="1" hangingPunct="1">
              <a:defRPr/>
            </a:pPr>
            <a:r>
              <a:rPr lang="es-ES_tradnl" sz="2400" smtClean="0"/>
              <a:t>Muy específicas no dejan maniobrar.</a:t>
            </a:r>
          </a:p>
          <a:p>
            <a:pPr marL="609600" indent="-609600" eaLnBrk="1" hangingPunct="1">
              <a:defRPr/>
            </a:pPr>
            <a:r>
              <a:rPr lang="es-ES_tradnl" sz="2800" smtClean="0"/>
              <a:t>2-5 criterios basta.</a:t>
            </a:r>
          </a:p>
          <a:p>
            <a:pPr marL="990600" lvl="1" indent="-533400" eaLnBrk="1" hangingPunct="1">
              <a:defRPr/>
            </a:pPr>
            <a:r>
              <a:rPr lang="es-ES_tradnl" sz="2400" smtClean="0"/>
              <a:t>&gt;5 generalmente son muy específicos.</a:t>
            </a:r>
          </a:p>
          <a:p>
            <a:pPr marL="609600" indent="-609600" eaLnBrk="1" hangingPunct="1">
              <a:defRPr/>
            </a:pPr>
            <a:r>
              <a:rPr lang="es-ES_tradnl" sz="2800" smtClean="0"/>
              <a:t>Clasificar según importancia.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Identificar Soluciones Alternativas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s-ES_tradnl" smtClean="0"/>
              <a:t>Debe conocerse del tema.</a:t>
            </a:r>
          </a:p>
          <a:p>
            <a:pPr marL="609600" indent="-609600" eaLnBrk="1" hangingPunct="1">
              <a:defRPr/>
            </a:pPr>
            <a:r>
              <a:rPr lang="es-ES_tradnl" smtClean="0"/>
              <a:t>Enumerar toda alternativa que se ocurren.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No pasar por alto ninguna que sea factible.</a:t>
            </a:r>
          </a:p>
          <a:p>
            <a:pPr marL="609600" indent="-609600" eaLnBrk="1" hangingPunct="1">
              <a:defRPr/>
            </a:pPr>
            <a:r>
              <a:rPr lang="es-ES_tradnl" smtClean="0"/>
              <a:t>Revisar la lista.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Para no eliminar en paso anterior algunas que parecen malas a simple vista pero podrían servir.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Resumir las mejores alternativas.</a:t>
            </a:r>
            <a:endParaRPr lang="en-US" smtClean="0"/>
          </a:p>
          <a:p>
            <a:pPr marL="609600" indent="-609600" eaLnBrk="1" hangingPunct="1">
              <a:defRPr/>
            </a:pPr>
            <a:r>
              <a:rPr lang="en-US" smtClean="0"/>
              <a:t>Preguntar:</a:t>
            </a:r>
          </a:p>
          <a:p>
            <a:pPr marL="990600" lvl="1" indent="-533400" eaLnBrk="1" hangingPunct="1">
              <a:defRPr/>
            </a:pPr>
            <a:r>
              <a:rPr lang="en-US" smtClean="0"/>
              <a:t>Puede ser puesta en práctica?</a:t>
            </a:r>
          </a:p>
          <a:p>
            <a:pPr marL="990600" lvl="1" indent="-533400" eaLnBrk="1" hangingPunct="1">
              <a:defRPr/>
            </a:pPr>
            <a:r>
              <a:rPr lang="en-US" smtClean="0"/>
              <a:t>Puede ser ejecutada ajustada a criterios?</a:t>
            </a:r>
          </a:p>
          <a:p>
            <a:pPr marL="609600" indent="-609600" eaLnBrk="1" hangingPunct="1">
              <a:defRPr/>
            </a:pPr>
            <a:endParaRPr lang="es-ES_tradnl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Evaluar Soluciones Alternativas</a:t>
            </a:r>
          </a:p>
        </p:txBody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mtClean="0"/>
              <a:t>Evaluación de que tan bien cada una satisface nuestros criterios.</a:t>
            </a:r>
          </a:p>
          <a:p>
            <a:pPr marL="609600" indent="-609600" eaLnBrk="1" hangingPunct="1">
              <a:defRPr/>
            </a:pPr>
            <a:r>
              <a:rPr lang="en-US" smtClean="0"/>
              <a:t>3 preguntas claves inicales:</a:t>
            </a:r>
          </a:p>
          <a:p>
            <a:pPr marL="990600" lvl="1" indent="-533400" eaLnBrk="1" hangingPunct="1">
              <a:defRPr/>
            </a:pPr>
            <a:r>
              <a:rPr lang="en-US" smtClean="0"/>
              <a:t>Resuelve el problema específico?</a:t>
            </a:r>
          </a:p>
          <a:p>
            <a:pPr marL="990600" lvl="1" indent="-533400" eaLnBrk="1" hangingPunct="1">
              <a:defRPr/>
            </a:pPr>
            <a:r>
              <a:rPr lang="en-US" smtClean="0"/>
              <a:t>Satisface mis criterios?</a:t>
            </a:r>
          </a:p>
          <a:p>
            <a:pPr marL="990600" lvl="1" indent="-533400" eaLnBrk="1" hangingPunct="1">
              <a:defRPr/>
            </a:pPr>
            <a:r>
              <a:rPr lang="en-US" smtClean="0"/>
              <a:t>Puede ser puesta en práctica?</a:t>
            </a:r>
          </a:p>
          <a:p>
            <a:pPr marL="609600" indent="-609600" eaLnBrk="1" hangingPunct="1">
              <a:defRPr/>
            </a:pPr>
            <a:r>
              <a:rPr lang="en-US" smtClean="0"/>
              <a:t>Se puede utilizar herramientas cuantitativas o cualitativas para analizar alternativas en este punto.</a:t>
            </a:r>
          </a:p>
          <a:p>
            <a:pPr marL="609600" indent="-609600" eaLnBrk="1" hangingPunct="1">
              <a:defRPr/>
            </a:pPr>
            <a:r>
              <a:rPr lang="en-US" smtClean="0"/>
              <a:t>Es importante revisar que tan confiable son las evidencias.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s-ES_tradnl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Ejecución Decisión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mtClean="0"/>
              <a:t>La selección de la mejor alternativa no es el final del proceso, sino el comienzo de la puesta en práctica.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mtClean="0"/>
              <a:t>Lo importante no es solo la decisión sin que se implemente y solucione el problema.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mtClean="0"/>
              <a:t>En ejecución minimizar desventajas y maximizar ventajas.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mtClean="0"/>
              <a:t>La ejecución generalmente la hacen otros: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mtClean="0"/>
              <a:t>Comunicación e instrucciones: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mtClean="0"/>
              <a:t>Exacto, completo y adaptado al público específico.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mtClean="0"/>
              <a:t>Verificación.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mtClean="0"/>
              <a:t>Asegurar que este cumpliendo los objetivos.</a:t>
            </a:r>
          </a:p>
          <a:p>
            <a:pPr marL="1371600" lvl="2" indent="-457200" eaLnBrk="1" hangingPunct="1">
              <a:lnSpc>
                <a:spcPct val="90000"/>
              </a:lnSpc>
              <a:defRPr/>
            </a:pPr>
            <a:r>
              <a:rPr lang="en-US" smtClean="0"/>
              <a:t>Medidas correctivas.</a:t>
            </a:r>
            <a:endParaRPr lang="es-ES_tradnl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04800"/>
            <a:ext cx="91440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Verificación Resultados</a:t>
            </a:r>
          </a:p>
        </p:txBody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mtClean="0"/>
              <a:t>Feed-back / Retroalimentación.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mtClean="0"/>
              <a:t>Control: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mtClean="0"/>
              <a:t>Mide estado o resultados de algo.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mtClean="0"/>
              <a:t>Proceso de medir las actividades para determinar si se utilizan los recursos eficientemente (al menor costo) y efectivamente (hacia los objetivos deseados) a fin de lograr los objetivos e implementar acciones correctivas.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mtClean="0"/>
              <a:t>Controles: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mtClean="0"/>
              <a:t>Ejerce efecto sobre algo.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mtClean="0"/>
              <a:t>Acción de tomar acción o tener poder sobre algo.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mtClean="0"/>
              <a:t>Acelerador y tacómetro.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mtClean="0"/>
              <a:t>Sapo y piedra.</a:t>
            </a:r>
            <a:endParaRPr lang="es-ES_tradnl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Control y Evaluación</a:t>
            </a:r>
            <a:endParaRPr lang="es-ES_tradnl" smtClean="0"/>
          </a:p>
        </p:txBody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4582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Comprende 3 actividades: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Medir , Comparar y Corregir.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Fuentes de medición: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Observación personal.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Reportes estadisticos.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Reportes orales.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Reportes escritos.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Comparar: Determinar diferencia entre lo logrado y lo deseado. Criterios: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Cantidad.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Calidad.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Tiempo.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Costo.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Acción Correctiva: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Dirige a cambiar realización actual o estandares.</a:t>
            </a:r>
            <a:endParaRPr lang="es-ES_tradnl" sz="2400" smtClean="0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228600"/>
            <a:ext cx="8534400" cy="1143000"/>
          </a:xfrm>
        </p:spPr>
        <p:txBody>
          <a:bodyPr/>
          <a:lstStyle/>
          <a:p>
            <a:pPr eaLnBrk="1" hangingPunct="1"/>
            <a:r>
              <a:rPr lang="en-US" smtClean="0"/>
              <a:t>Caracteristicas Sistemas Control</a:t>
            </a:r>
            <a:endParaRPr lang="es-ES_tradnl" smtClean="0"/>
          </a:p>
        </p:txBody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Oportunos.</a:t>
            </a:r>
          </a:p>
          <a:p>
            <a:pPr eaLnBrk="1" hangingPunct="1">
              <a:defRPr/>
            </a:pPr>
            <a:r>
              <a:rPr lang="en-US" smtClean="0"/>
              <a:t>Flexibles.</a:t>
            </a:r>
          </a:p>
          <a:p>
            <a:pPr eaLnBrk="1" hangingPunct="1">
              <a:defRPr/>
            </a:pPr>
            <a:r>
              <a:rPr lang="en-US" smtClean="0"/>
              <a:t>Economicos.</a:t>
            </a:r>
          </a:p>
          <a:p>
            <a:pPr eaLnBrk="1" hangingPunct="1">
              <a:defRPr/>
            </a:pPr>
            <a:r>
              <a:rPr lang="en-US" smtClean="0"/>
              <a:t>Comprensibles.</a:t>
            </a:r>
          </a:p>
          <a:p>
            <a:pPr eaLnBrk="1" hangingPunct="1">
              <a:defRPr/>
            </a:pPr>
            <a:r>
              <a:rPr lang="en-US" smtClean="0"/>
              <a:t>Ubicados estrategicamente.</a:t>
            </a:r>
          </a:p>
          <a:p>
            <a:pPr eaLnBrk="1" hangingPunct="1">
              <a:defRPr/>
            </a:pPr>
            <a:r>
              <a:rPr lang="en-US" smtClean="0"/>
              <a:t>Dirigidos a subrayar excepciones extremas..</a:t>
            </a:r>
          </a:p>
          <a:p>
            <a:pPr eaLnBrk="1" hangingPunct="1">
              <a:defRPr/>
            </a:pPr>
            <a:r>
              <a:rPr lang="en-US" smtClean="0"/>
              <a:t>Miden los puntos críticos.</a:t>
            </a:r>
          </a:p>
          <a:p>
            <a:pPr eaLnBrk="1" hangingPunct="1">
              <a:defRPr/>
            </a:pPr>
            <a:r>
              <a:rPr lang="en-US" smtClean="0"/>
              <a:t>Permitir tomar acción eficaz y eficiente.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Principales Areas de Control</a:t>
            </a:r>
            <a:endParaRPr lang="es-ES_tradnl" smtClean="0"/>
          </a:p>
        </p:txBody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Controles de Venta.</a:t>
            </a:r>
          </a:p>
          <a:p>
            <a:pPr eaLnBrk="1" hangingPunct="1">
              <a:defRPr/>
            </a:pPr>
            <a:r>
              <a:rPr lang="en-US" smtClean="0"/>
              <a:t>Controles de Producción.</a:t>
            </a:r>
          </a:p>
          <a:p>
            <a:pPr eaLnBrk="1" hangingPunct="1">
              <a:defRPr/>
            </a:pPr>
            <a:r>
              <a:rPr lang="en-US" smtClean="0"/>
              <a:t>Cotroles Fianancieros y Contables.</a:t>
            </a:r>
          </a:p>
          <a:p>
            <a:pPr eaLnBrk="1" hangingPunct="1">
              <a:defRPr/>
            </a:pPr>
            <a:r>
              <a:rPr lang="en-US" smtClean="0"/>
              <a:t>Control de Calidad de la Administración.</a:t>
            </a:r>
          </a:p>
          <a:p>
            <a:pPr eaLnBrk="1" hangingPunct="1">
              <a:defRPr/>
            </a:pPr>
            <a:r>
              <a:rPr lang="en-US" smtClean="0"/>
              <a:t>Controles Generales.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Controles Sobre Ventas</a:t>
            </a:r>
            <a:endParaRPr lang="es-ES_tradnl" smtClean="0"/>
          </a:p>
        </p:txBody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Por volumen total de las mismas.</a:t>
            </a:r>
          </a:p>
          <a:p>
            <a:pPr eaLnBrk="1" hangingPunct="1">
              <a:defRPr/>
            </a:pPr>
            <a:r>
              <a:rPr lang="en-US" smtClean="0"/>
              <a:t>Por tipo de articulo vendido.</a:t>
            </a:r>
          </a:p>
          <a:p>
            <a:pPr eaLnBrk="1" hangingPunct="1">
              <a:defRPr/>
            </a:pPr>
            <a:r>
              <a:rPr lang="en-US" smtClean="0"/>
              <a:t>Por volumen de ventas estacionales.</a:t>
            </a:r>
          </a:p>
          <a:p>
            <a:pPr eaLnBrk="1" hangingPunct="1">
              <a:defRPr/>
            </a:pPr>
            <a:r>
              <a:rPr lang="en-US" smtClean="0"/>
              <a:t>Por precio de articulos vendidos.</a:t>
            </a:r>
          </a:p>
          <a:p>
            <a:pPr eaLnBrk="1" hangingPunct="1">
              <a:defRPr/>
            </a:pPr>
            <a:r>
              <a:rPr lang="en-US" smtClean="0"/>
              <a:t>Por clientes.</a:t>
            </a:r>
          </a:p>
          <a:p>
            <a:pPr eaLnBrk="1" hangingPunct="1">
              <a:defRPr/>
            </a:pPr>
            <a:r>
              <a:rPr lang="en-US" smtClean="0"/>
              <a:t>Por territorios.</a:t>
            </a:r>
          </a:p>
          <a:p>
            <a:pPr eaLnBrk="1" hangingPunct="1">
              <a:defRPr/>
            </a:pPr>
            <a:r>
              <a:rPr lang="en-US" smtClean="0"/>
              <a:t>Por vendedores.</a:t>
            </a:r>
          </a:p>
          <a:p>
            <a:pPr eaLnBrk="1" hangingPunct="1">
              <a:defRPr/>
            </a:pPr>
            <a:r>
              <a:rPr lang="en-US" smtClean="0"/>
              <a:t>Por utilidades producidas.</a:t>
            </a:r>
          </a:p>
          <a:p>
            <a:pPr eaLnBrk="1" hangingPunct="1">
              <a:defRPr/>
            </a:pPr>
            <a:r>
              <a:rPr lang="en-US" smtClean="0"/>
              <a:t>Por gasto de los tipos de venta.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Controles en Producción</a:t>
            </a:r>
            <a:endParaRPr lang="es-ES_tradnl" smtClean="0"/>
          </a:p>
        </p:txBody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106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Controles de inventarios: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MP, PP, PT.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De operaciones producticas: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Rendimiento, volumen, ruta, programa, abastecimiento.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De calidad.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Fijación standares, estadisticas, inspecciones, rechazos.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De tiempos u metodos de operacion: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Basados en estudios o estadisticas anteriores.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De desperdicios: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Rendimientos y minimos tolerables.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Mantenimiento y Conservacion: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Tiempo parado, Costos mantenimiento.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Costos de producción: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Costos unitarios y Costos fijos totales.</a:t>
            </a:r>
            <a:endParaRPr lang="es-ES_tradnl" sz="2400" smtClean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Gerencia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s-ES_tradnl" smtClean="0"/>
              <a:t>Funciones de la gerencia:</a:t>
            </a:r>
          </a:p>
          <a:p>
            <a:pPr marL="990600" lvl="1" indent="-533400" eaLnBrk="1" hangingPunct="1">
              <a:defRPr/>
            </a:pPr>
            <a:r>
              <a:rPr lang="es-ES_tradnl" b="1" smtClean="0"/>
              <a:t>Toma de decisiones.</a:t>
            </a:r>
            <a:endParaRPr lang="es-ES_tradnl" smtClean="0"/>
          </a:p>
          <a:p>
            <a:pPr marL="990600" lvl="1" indent="-533400" eaLnBrk="1" hangingPunct="1">
              <a:defRPr/>
            </a:pPr>
            <a:r>
              <a:rPr lang="es-ES_tradnl" smtClean="0">
                <a:solidFill>
                  <a:schemeClr val="hlink"/>
                </a:solidFill>
              </a:rPr>
              <a:t>Planificación estratégica.</a:t>
            </a:r>
            <a:endParaRPr lang="es-ES_tradnl" smtClean="0"/>
          </a:p>
          <a:p>
            <a:pPr marL="990600" lvl="1" indent="-533400" eaLnBrk="1" hangingPunct="1">
              <a:defRPr/>
            </a:pPr>
            <a:r>
              <a:rPr lang="es-ES_tradnl" smtClean="0"/>
              <a:t>Estructuración y organización.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Liderazgo.</a:t>
            </a:r>
          </a:p>
          <a:p>
            <a:pPr marL="609600" indent="-609600" eaLnBrk="1" hangingPunct="1">
              <a:defRPr/>
            </a:pPr>
            <a:r>
              <a:rPr lang="es-ES_tradnl" smtClean="0"/>
              <a:t>Poder y Autoridad: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Con sensibilidad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Respetar poder de otros: colaboración.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Compartir el poder: pone al otro buscando nuestra meta.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22860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Controles Financieros /Contables</a:t>
            </a:r>
            <a:endParaRPr lang="es-ES_tradnl" smtClean="0"/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Contables:</a:t>
            </a:r>
          </a:p>
          <a:p>
            <a:pPr lvl="1" eaLnBrk="1" hangingPunct="1">
              <a:defRPr/>
            </a:pPr>
            <a:r>
              <a:rPr lang="en-US" smtClean="0"/>
              <a:t>Utilidades, Finaciamiento, Costo:</a:t>
            </a:r>
          </a:p>
          <a:p>
            <a:pPr lvl="1" eaLnBrk="1" hangingPunct="1">
              <a:defRPr/>
            </a:pPr>
            <a:r>
              <a:rPr lang="en-US" smtClean="0"/>
              <a:t>Balance General.</a:t>
            </a:r>
          </a:p>
          <a:p>
            <a:pPr lvl="1" eaLnBrk="1" hangingPunct="1">
              <a:defRPr/>
            </a:pPr>
            <a:r>
              <a:rPr lang="en-US" smtClean="0"/>
              <a:t>Estado perdidas y Ganancias.</a:t>
            </a:r>
          </a:p>
          <a:p>
            <a:pPr lvl="1" eaLnBrk="1" hangingPunct="1">
              <a:defRPr/>
            </a:pPr>
            <a:r>
              <a:rPr lang="en-US" smtClean="0"/>
              <a:t>Estado de cambio en posición.</a:t>
            </a:r>
          </a:p>
          <a:p>
            <a:pPr lvl="1" eaLnBrk="1" hangingPunct="1">
              <a:defRPr/>
            </a:pPr>
            <a:r>
              <a:rPr lang="en-US" smtClean="0"/>
              <a:t>Presupuesto.</a:t>
            </a:r>
          </a:p>
          <a:p>
            <a:pPr lvl="1" eaLnBrk="1" hangingPunct="1">
              <a:defRPr/>
            </a:pPr>
            <a:r>
              <a:rPr lang="en-US" smtClean="0"/>
              <a:t>Reportes de Costos y Gastos.</a:t>
            </a:r>
          </a:p>
          <a:p>
            <a:pPr eaLnBrk="1" hangingPunct="1">
              <a:defRPr/>
            </a:pPr>
            <a:r>
              <a:rPr lang="en-US" smtClean="0"/>
              <a:t>Financieros:</a:t>
            </a:r>
          </a:p>
          <a:p>
            <a:pPr lvl="1" eaLnBrk="1" hangingPunct="1">
              <a:defRPr/>
            </a:pPr>
            <a:r>
              <a:rPr lang="en-US" smtClean="0"/>
              <a:t>Rentabilidad:</a:t>
            </a:r>
          </a:p>
          <a:p>
            <a:pPr lvl="1" eaLnBrk="1" hangingPunct="1">
              <a:defRPr/>
            </a:pPr>
            <a:r>
              <a:rPr lang="en-US" smtClean="0"/>
              <a:t>Flujo de Caja.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Punto de Vista Gerencial</a:t>
            </a:r>
            <a:endParaRPr lang="en-GB" smtClean="0"/>
          </a:p>
        </p:txBody>
      </p:sp>
      <p:sp>
        <p:nvSpPr>
          <p:cNvPr id="90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8839200" cy="6019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Comprension de Presiones Organizacionales:</a:t>
            </a:r>
          </a:p>
          <a:p>
            <a:pPr lvl="1" eaLnBrk="1" hangingPunct="1">
              <a:defRPr/>
            </a:pPr>
            <a:r>
              <a:rPr lang="en-GB" sz="2400" smtClean="0"/>
              <a:t>Metas son las de la organizacion y no las suyas personales.</a:t>
            </a:r>
          </a:p>
          <a:p>
            <a:pPr lvl="1" eaLnBrk="1" hangingPunct="1">
              <a:defRPr/>
            </a:pPr>
            <a:r>
              <a:rPr lang="en-GB" sz="2400" smtClean="0"/>
              <a:t>&gt; Posicion = &gt; Libertad = &gt; Poder = &gt; Responsabilidad.</a:t>
            </a:r>
          </a:p>
          <a:p>
            <a:pPr lvl="1" eaLnBrk="1" hangingPunct="1">
              <a:defRPr/>
            </a:pPr>
            <a:r>
              <a:rPr lang="en-GB" sz="2400" smtClean="0"/>
              <a:t>Clima tambien limita.</a:t>
            </a:r>
          </a:p>
          <a:p>
            <a:pPr lvl="1" eaLnBrk="1" hangingPunct="1">
              <a:defRPr/>
            </a:pPr>
            <a:r>
              <a:rPr lang="en-GB" sz="2400" smtClean="0"/>
              <a:t>Organización fija limites, pero tambien da los recursos.</a:t>
            </a:r>
          </a:p>
          <a:p>
            <a:pPr eaLnBrk="1" hangingPunct="1">
              <a:defRPr/>
            </a:pPr>
            <a:r>
              <a:rPr lang="en-GB" sz="2800" smtClean="0"/>
              <a:t>Trabajo con otros y mediante otros:</a:t>
            </a:r>
          </a:p>
          <a:p>
            <a:pPr lvl="1" eaLnBrk="1" hangingPunct="1">
              <a:defRPr/>
            </a:pPr>
            <a:r>
              <a:rPr lang="en-GB" sz="2400" smtClean="0"/>
              <a:t>No trabaja solo. Participante activo esfuerzos coordinados orientados a metas especificas.</a:t>
            </a:r>
          </a:p>
          <a:p>
            <a:pPr lvl="1" eaLnBrk="1" hangingPunct="1">
              <a:defRPr/>
            </a:pPr>
            <a:r>
              <a:rPr lang="en-GB" sz="2400" smtClean="0"/>
              <a:t>Otros ponen en practica sus decisiones.</a:t>
            </a:r>
          </a:p>
          <a:p>
            <a:pPr lvl="1" eaLnBrk="1" hangingPunct="1">
              <a:defRPr/>
            </a:pPr>
            <a:r>
              <a:rPr lang="en-GB" sz="2400" smtClean="0"/>
              <a:t>Cooperacion  y asistencia activa de otros necesaria.</a:t>
            </a:r>
          </a:p>
          <a:p>
            <a:pPr lvl="1" eaLnBrk="1" hangingPunct="1">
              <a:defRPr/>
            </a:pPr>
            <a:r>
              <a:rPr lang="en-GB" sz="2400" smtClean="0"/>
              <a:t>Determina medio ambiente donde trabajana otros:</a:t>
            </a:r>
          </a:p>
          <a:p>
            <a:pPr lvl="2" eaLnBrk="1" hangingPunct="1">
              <a:defRPr/>
            </a:pPr>
            <a:r>
              <a:rPr lang="en-GB" sz="2000" smtClean="0"/>
              <a:t>Cumplan con deberes.</a:t>
            </a:r>
          </a:p>
          <a:p>
            <a:pPr lvl="2" eaLnBrk="1" hangingPunct="1">
              <a:defRPr/>
            </a:pPr>
            <a:r>
              <a:rPr lang="en-GB" sz="2000" smtClean="0"/>
              <a:t>Crezcan y desarrollen profecionalmente.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Punto de Vista Gerencial</a:t>
            </a:r>
            <a:endParaRPr lang="es-ES_tradnl" smtClean="0"/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1534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Aceptacion de Responsabilidad.</a:t>
            </a:r>
          </a:p>
          <a:p>
            <a:pPr lvl="1" eaLnBrk="1" hangingPunct="1">
              <a:defRPr/>
            </a:pPr>
            <a:r>
              <a:rPr lang="en-US" sz="2400" smtClean="0"/>
              <a:t>A pesar que otros hacen trabajo, gerente es responsible resultados.</a:t>
            </a:r>
          </a:p>
          <a:p>
            <a:pPr lvl="1" eaLnBrk="1" hangingPunct="1">
              <a:defRPr/>
            </a:pPr>
            <a:r>
              <a:rPr lang="en-US" sz="2400" smtClean="0"/>
              <a:t>Toma solo decisiones en tiempo limitado, con informacion incompleta.</a:t>
            </a:r>
          </a:p>
          <a:p>
            <a:pPr lvl="1" eaLnBrk="1" hangingPunct="1">
              <a:defRPr/>
            </a:pPr>
            <a:r>
              <a:rPr lang="en-US" sz="2400" smtClean="0"/>
              <a:t>Resultados y no intenciones cuentan.</a:t>
            </a:r>
          </a:p>
          <a:p>
            <a:pPr lvl="1" eaLnBrk="1" hangingPunct="1">
              <a:defRPr/>
            </a:pPr>
            <a:r>
              <a:rPr lang="en-US" sz="2400" smtClean="0"/>
              <a:t>El responde por resultados.</a:t>
            </a:r>
          </a:p>
          <a:p>
            <a:pPr lvl="1" eaLnBrk="1" hangingPunct="1">
              <a:defRPr/>
            </a:pPr>
            <a:r>
              <a:rPr lang="en-US" sz="2400" smtClean="0"/>
              <a:t>“Aqui recae toda la responsabilidad” - Harry Truman.</a:t>
            </a:r>
          </a:p>
          <a:p>
            <a:pPr eaLnBrk="1" hangingPunct="1">
              <a:defRPr/>
            </a:pPr>
            <a:r>
              <a:rPr lang="en-US" sz="2800" smtClean="0"/>
              <a:t>Rechazo de Status Quo:</a:t>
            </a:r>
          </a:p>
          <a:p>
            <a:pPr lvl="1" eaLnBrk="1" hangingPunct="1">
              <a:defRPr/>
            </a:pPr>
            <a:r>
              <a:rPr lang="en-US" sz="2400" smtClean="0"/>
              <a:t>Insatisfaccion fundamental.</a:t>
            </a:r>
          </a:p>
          <a:p>
            <a:pPr lvl="1" eaLnBrk="1" hangingPunct="1">
              <a:defRPr/>
            </a:pPr>
            <a:r>
              <a:rPr lang="en-US" sz="2400" smtClean="0"/>
              <a:t>No staisfecho condiciones actuales.</a:t>
            </a:r>
          </a:p>
          <a:p>
            <a:pPr lvl="1" eaLnBrk="1" hangingPunct="1">
              <a:defRPr/>
            </a:pPr>
            <a:r>
              <a:rPr lang="en-US" sz="2400" smtClean="0"/>
              <a:t>Siempre busca mejorar.</a:t>
            </a:r>
          </a:p>
          <a:p>
            <a:pPr lvl="1" eaLnBrk="1" hangingPunct="1">
              <a:defRPr/>
            </a:pPr>
            <a:r>
              <a:rPr lang="en-US" sz="2400" smtClean="0"/>
              <a:t>Sensible a cambio dentro y fuera organizacion.</a:t>
            </a:r>
            <a:endParaRPr lang="es-ES_tradnl" sz="2400" smtClean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Liderazgo</a:t>
            </a:r>
          </a:p>
        </p:txBody>
      </p:sp>
      <p:sp>
        <p:nvSpPr>
          <p:cNvPr id="88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s-ES_tradnl" smtClean="0"/>
              <a:t>Atención mediante la visión.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mtClean="0"/>
              <a:t>Tener en claro adonde se va.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s-ES_tradnl" smtClean="0"/>
              <a:t>Significado mediante la comunicación.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mtClean="0"/>
              <a:t>Proyectar la imagen.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s-ES_tradnl" smtClean="0"/>
              <a:t>Confianza mediante el posicionamiento.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mtClean="0"/>
              <a:t>Credibilidad.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s-ES_tradnl" smtClean="0"/>
              <a:t>Despliegue del Yo.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mtClean="0"/>
              <a:t>El líder debe de funcionar bien.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mtClean="0"/>
              <a:t>Autoconsideración positiva (confiar en uno mismo).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mtClean="0"/>
              <a:t>Adecuado manejo del fracaso (aprender de los errores).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Organización</a:t>
            </a:r>
          </a:p>
        </p:txBody>
      </p:sp>
      <p:sp>
        <p:nvSpPr>
          <p:cNvPr id="88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s-ES_tradnl" smtClean="0"/>
              <a:t>Organizar: Hacer que la estructura de la empresa se ajuste a sus objetivos, recursos, ambiente.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s-ES_tradnl" smtClean="0"/>
              <a:t>Estructura es las relaciones entre las partes de una compañía.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mtClean="0"/>
              <a:t>Compleja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mtClean="0"/>
              <a:t>Formal:Se sabe que hace cada uno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mtClean="0"/>
              <a:t>Centralización: Hay una persona que manda.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s-ES_tradnl" smtClean="0"/>
              <a:t>Criterios para ubicar unidades: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mtClean="0"/>
              <a:t>El trabajo que se debe hacer.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mtClean="0"/>
              <a:t>Las personas que se tiene.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s-ES_tradnl" smtClean="0"/>
              <a:t>Lugares donde se hace el trabajo.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Organigrama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s-ES_tradnl" smtClean="0"/>
              <a:t>Representación de la repartición del trabajo.</a:t>
            </a:r>
          </a:p>
          <a:p>
            <a:pPr marL="609600" indent="-609600" eaLnBrk="1" hangingPunct="1">
              <a:defRPr/>
            </a:pPr>
            <a:r>
              <a:rPr lang="es-ES_tradnl" smtClean="0"/>
              <a:t>Ilustra 5 aspectos de la organización: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La división del trabajo.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Cadena de mando.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Tipo de trabajo que se realiza y área de responsabilidad.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Niveles de administración. Toda la jerarquía.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Agrupación de segmentos de trabajo.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Organización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s-ES_tradnl" smtClean="0"/>
              <a:t>Proceso de organización: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Detallar el trabajo.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Dividir el trabajo.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Combinar (departamentalización).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Coordinación del trabajo.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Seguimiento.</a:t>
            </a:r>
          </a:p>
          <a:p>
            <a:pPr marL="609600" indent="-609600" eaLnBrk="1" hangingPunct="1">
              <a:defRPr/>
            </a:pPr>
            <a:r>
              <a:rPr lang="es-ES_tradnl" smtClean="0"/>
              <a:t>Tener en cuenta: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Nivel de división del trabajo.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Tamaño de administración responsable (depende de tipo de trabajo).</a:t>
            </a:r>
          </a:p>
          <a:p>
            <a:pPr marL="990600" lvl="1" indent="-533400" eaLnBrk="1" hangingPunct="1">
              <a:defRPr/>
            </a:pPr>
            <a:r>
              <a:rPr lang="es-ES_tradnl" smtClean="0"/>
              <a:t>Unidad de mando.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Estrategia</a:t>
            </a:r>
          </a:p>
        </p:txBody>
      </p:sp>
      <p:sp>
        <p:nvSpPr>
          <p:cNvPr id="89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s-ES_tradnl" smtClean="0"/>
              <a:t>Los pasos (camino, forma de pensar) que se van a seguir para lograr los objetivos de la empresa.</a:t>
            </a:r>
          </a:p>
          <a:p>
            <a:pPr marL="609600" indent="-609600" eaLnBrk="1" hangingPunct="1">
              <a:defRPr/>
            </a:pPr>
            <a:r>
              <a:rPr lang="es-ES_tradnl" smtClean="0"/>
              <a:t>Son a largo plazo.</a:t>
            </a:r>
          </a:p>
          <a:p>
            <a:pPr marL="609600" indent="-609600" eaLnBrk="1" hangingPunct="1">
              <a:defRPr/>
            </a:pPr>
            <a:r>
              <a:rPr lang="es-ES_tradnl" smtClean="0"/>
              <a:t>Los cambios se originan de los lideres no del grupo.</a:t>
            </a:r>
          </a:p>
        </p:txBody>
      </p:sp>
      <p:sp>
        <p:nvSpPr>
          <p:cNvPr id="10244" name="Oval 5"/>
          <p:cNvSpPr>
            <a:spLocks noChangeArrowheads="1"/>
          </p:cNvSpPr>
          <p:nvPr/>
        </p:nvSpPr>
        <p:spPr bwMode="auto">
          <a:xfrm>
            <a:off x="3429000" y="4572000"/>
            <a:ext cx="1905000" cy="1524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400">
                <a:effectLst/>
              </a:rPr>
              <a:t>Estrategia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400">
                <a:effectLst/>
              </a:rPr>
              <a:t>Competitiva</a:t>
            </a:r>
          </a:p>
        </p:txBody>
      </p:sp>
      <p:sp>
        <p:nvSpPr>
          <p:cNvPr id="10245" name="Oval 6"/>
          <p:cNvSpPr>
            <a:spLocks noChangeArrowheads="1"/>
          </p:cNvSpPr>
          <p:nvPr/>
        </p:nvSpPr>
        <p:spPr bwMode="auto">
          <a:xfrm>
            <a:off x="914400" y="4038600"/>
            <a:ext cx="19050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400">
                <a:effectLst/>
              </a:rPr>
              <a:t>Fortalezas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400">
                <a:effectLst/>
              </a:rPr>
              <a:t>Debilidades</a:t>
            </a:r>
          </a:p>
        </p:txBody>
      </p:sp>
      <p:sp>
        <p:nvSpPr>
          <p:cNvPr id="10246" name="Oval 7"/>
          <p:cNvSpPr>
            <a:spLocks noChangeArrowheads="1"/>
          </p:cNvSpPr>
          <p:nvPr/>
        </p:nvSpPr>
        <p:spPr bwMode="auto">
          <a:xfrm>
            <a:off x="914400" y="5486400"/>
            <a:ext cx="19050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400">
                <a:effectLst/>
              </a:rPr>
              <a:t>Valores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400">
                <a:effectLst/>
              </a:rPr>
              <a:t>Personales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400">
                <a:effectLst/>
              </a:rPr>
              <a:t>de Líder</a:t>
            </a:r>
          </a:p>
        </p:txBody>
      </p:sp>
      <p:sp>
        <p:nvSpPr>
          <p:cNvPr id="10247" name="Oval 8"/>
          <p:cNvSpPr>
            <a:spLocks noChangeArrowheads="1"/>
          </p:cNvSpPr>
          <p:nvPr/>
        </p:nvSpPr>
        <p:spPr bwMode="auto">
          <a:xfrm>
            <a:off x="5943600" y="4038600"/>
            <a:ext cx="19050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400">
                <a:effectLst/>
              </a:rPr>
              <a:t>Oportunidades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400">
                <a:effectLst/>
              </a:rPr>
              <a:t>Amenazas</a:t>
            </a:r>
          </a:p>
        </p:txBody>
      </p:sp>
      <p:sp>
        <p:nvSpPr>
          <p:cNvPr id="10248" name="Oval 9"/>
          <p:cNvSpPr>
            <a:spLocks noChangeArrowheads="1"/>
          </p:cNvSpPr>
          <p:nvPr/>
        </p:nvSpPr>
        <p:spPr bwMode="auto">
          <a:xfrm>
            <a:off x="5943600" y="5486400"/>
            <a:ext cx="1905000" cy="1143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400">
                <a:effectLst/>
              </a:rPr>
              <a:t>Expectativas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sz="2400">
                <a:effectLst/>
              </a:rPr>
              <a:t>Sociales</a:t>
            </a:r>
          </a:p>
        </p:txBody>
      </p:sp>
      <p:sp>
        <p:nvSpPr>
          <p:cNvPr id="890890" name="Line 10"/>
          <p:cNvSpPr>
            <a:spLocks noChangeShapeType="1"/>
          </p:cNvSpPr>
          <p:nvPr/>
        </p:nvSpPr>
        <p:spPr bwMode="auto">
          <a:xfrm>
            <a:off x="2819400" y="4648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90891" name="Line 11"/>
          <p:cNvSpPr>
            <a:spLocks noChangeShapeType="1"/>
          </p:cNvSpPr>
          <p:nvPr/>
        </p:nvSpPr>
        <p:spPr bwMode="auto">
          <a:xfrm flipV="1">
            <a:off x="2743200" y="5638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90892" name="Line 12"/>
          <p:cNvSpPr>
            <a:spLocks noChangeShapeType="1"/>
          </p:cNvSpPr>
          <p:nvPr/>
        </p:nvSpPr>
        <p:spPr bwMode="auto">
          <a:xfrm flipH="1">
            <a:off x="5410200" y="4724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90893" name="Line 13"/>
          <p:cNvSpPr>
            <a:spLocks noChangeShapeType="1"/>
          </p:cNvSpPr>
          <p:nvPr/>
        </p:nvSpPr>
        <p:spPr bwMode="auto">
          <a:xfrm flipH="1" flipV="1">
            <a:off x="5334000" y="5791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Estrategia</a:t>
            </a: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9436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s-ES_tradnl" smtClean="0"/>
              <a:t>Empresa necesita campo de acción bien definido y dirección de crecimiento.</a:t>
            </a:r>
          </a:p>
          <a:p>
            <a:pPr marL="609600" indent="-609600" eaLnBrk="1" hangingPunct="1">
              <a:defRPr/>
            </a:pPr>
            <a:r>
              <a:rPr lang="es-ES_tradnl" smtClean="0"/>
              <a:t>Objetivos por si solos no satisfacen esta necesidad.</a:t>
            </a:r>
          </a:p>
          <a:p>
            <a:pPr marL="609600" indent="-609600" eaLnBrk="1" hangingPunct="1">
              <a:defRPr/>
            </a:pPr>
            <a:r>
              <a:rPr lang="es-ES_tradnl" smtClean="0"/>
              <a:t>Se requieren reglas adicionales de decisión para que empresa tenga crecimiento lucrativo y ordenado.</a:t>
            </a:r>
          </a:p>
          <a:p>
            <a:pPr marL="609600" indent="-609600" eaLnBrk="1" hangingPunct="1">
              <a:defRPr/>
            </a:pPr>
            <a:r>
              <a:rPr lang="es-ES_tradnl" smtClean="0"/>
              <a:t>Estrategia o </a:t>
            </a:r>
            <a:r>
              <a:rPr lang="es-ES_tradnl" u="sng" smtClean="0"/>
              <a:t>concepto del negocio de la empresa</a:t>
            </a:r>
            <a:r>
              <a:rPr lang="es-ES_tradnl" smtClean="0"/>
              <a:t>.</a:t>
            </a:r>
          </a:p>
          <a:p>
            <a:pPr marL="609600" indent="-609600" eaLnBrk="1" hangingPunct="1">
              <a:defRPr/>
            </a:pPr>
            <a:r>
              <a:rPr lang="es-ES_tradnl" smtClean="0"/>
              <a:t>Orientación específica pero permitiendo el desarrollo.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75000"/>
          <a:buFont typeface="Wingdings" pitchFamily="2" charset="2"/>
          <a:buChar char="n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75000"/>
          <a:buFont typeface="Wingdings" pitchFamily="2" charset="2"/>
          <a:buChar char="n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2655</TotalTime>
  <Words>1983</Words>
  <Application>Microsoft PowerPoint</Application>
  <PresentationFormat>Presentación en pantalla (4:3)</PresentationFormat>
  <Paragraphs>346</Paragraphs>
  <Slides>32</Slides>
  <Notes>25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6" baseType="lpstr">
      <vt:lpstr>Arial</vt:lpstr>
      <vt:lpstr>Wingdings</vt:lpstr>
      <vt:lpstr>Times New Roman</vt:lpstr>
      <vt:lpstr>Azure</vt:lpstr>
      <vt:lpstr>Toma de Decisiones</vt:lpstr>
      <vt:lpstr>Fabrizio Marcillo Morla</vt:lpstr>
      <vt:lpstr>Gerencia</vt:lpstr>
      <vt:lpstr>Liderazgo</vt:lpstr>
      <vt:lpstr>Organización</vt:lpstr>
      <vt:lpstr>Organigrama</vt:lpstr>
      <vt:lpstr>Organización</vt:lpstr>
      <vt:lpstr>Estrategia</vt:lpstr>
      <vt:lpstr>Estrategia</vt:lpstr>
      <vt:lpstr>Estrategia o No?</vt:lpstr>
      <vt:lpstr>Planificación</vt:lpstr>
      <vt:lpstr>Decisiones</vt:lpstr>
      <vt:lpstr>Bajo Certeza</vt:lpstr>
      <vt:lpstr>Bajo Riesgo</vt:lpstr>
      <vt:lpstr>Bajo Incertidumbre</vt:lpstr>
      <vt:lpstr>Metodología Toma Decisiones</vt:lpstr>
      <vt:lpstr>Definición Del Problema</vt:lpstr>
      <vt:lpstr>Escollos Definición Problema</vt:lpstr>
      <vt:lpstr>Directrices Definición Problema</vt:lpstr>
      <vt:lpstr>Determinar Criterios</vt:lpstr>
      <vt:lpstr>Identificar Soluciones Alternativas</vt:lpstr>
      <vt:lpstr>Evaluar Soluciones Alternativas</vt:lpstr>
      <vt:lpstr>Ejecución Decisión</vt:lpstr>
      <vt:lpstr>Verificación Resultados</vt:lpstr>
      <vt:lpstr>Control y Evaluación</vt:lpstr>
      <vt:lpstr>Caracteristicas Sistemas Control</vt:lpstr>
      <vt:lpstr>Principales Areas de Control</vt:lpstr>
      <vt:lpstr>Controles Sobre Ventas</vt:lpstr>
      <vt:lpstr>Controles en Producción</vt:lpstr>
      <vt:lpstr>Controles Financieros /Contables</vt:lpstr>
      <vt:lpstr>Punto de Vista Gerencial</vt:lpstr>
      <vt:lpstr>Punto de Vista Gerencial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Barcillo Barzinister</dc:creator>
  <cp:lastModifiedBy>kenjjime</cp:lastModifiedBy>
  <cp:revision>476</cp:revision>
  <cp:lastPrinted>1601-01-01T00:00:00Z</cp:lastPrinted>
  <dcterms:created xsi:type="dcterms:W3CDTF">2002-07-19T11:47:45Z</dcterms:created>
  <dcterms:modified xsi:type="dcterms:W3CDTF">2010-01-29T17:12:17Z</dcterms:modified>
</cp:coreProperties>
</file>