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503" r:id="rId2"/>
    <p:sldId id="504" r:id="rId3"/>
    <p:sldId id="327" r:id="rId4"/>
    <p:sldId id="499" r:id="rId5"/>
    <p:sldId id="500" r:id="rId6"/>
    <p:sldId id="501" r:id="rId7"/>
    <p:sldId id="473" r:id="rId8"/>
    <p:sldId id="474" r:id="rId9"/>
    <p:sldId id="475" r:id="rId10"/>
    <p:sldId id="476" r:id="rId11"/>
    <p:sldId id="477" r:id="rId12"/>
    <p:sldId id="479" r:id="rId13"/>
    <p:sldId id="4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825" autoAdjust="0"/>
    <p:restoredTop sz="98673" autoAdjust="0"/>
  </p:normalViewPr>
  <p:slideViewPr>
    <p:cSldViewPr>
      <p:cViewPr varScale="1">
        <p:scale>
          <a:sx n="63" d="100"/>
          <a:sy n="63" d="100"/>
        </p:scale>
        <p:origin x="-6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0C6DFD-8A8F-4EFB-ADD3-E29C8DE4891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F0A1CB-2A32-43EE-AA64-C20C7006CE7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B3298-7636-4B53-9985-4664EE90F579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686813-7030-4B3B-B7A5-7342086DC5CE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25557-DCC5-4EB6-81C8-138046EFE45C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B33726-AF88-4E95-9079-D0FD54ABDC59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AAB12-8D73-4DC7-868B-0D797B829666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34390-84C2-44BC-903C-361989BA8F05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65BD-8213-4D27-98B1-AF938D6ADE2B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7739F-E491-4FEB-9C1F-C902DFDF4840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CD63A-E9D5-4730-84FB-9C3A73623CBB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A3545-C2BD-4696-A987-5DA1226AF5E8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8205A-6982-452E-8E36-30963EAE7CF1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2DDA1-1496-4BA3-90EF-958DA9B27AD9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BBF59-B251-430B-9FA2-5D132D174326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7B41D5-965A-4662-ACE6-8F8A816977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10EE9-C3D8-4D15-A098-3203AFAA49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0"/>
            <a:ext cx="1949450" cy="6400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697538" cy="6400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CAB4-9FBE-4ABE-8F49-7647BF67CD7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169988" y="1295400"/>
            <a:ext cx="7772400" cy="51054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D93B-EBC4-4616-AD0C-BF61618906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295400"/>
            <a:ext cx="3810000" cy="5105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295400"/>
            <a:ext cx="3810000" cy="5105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47258-F7CD-4F72-A56F-481BC5355B3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295400"/>
            <a:ext cx="3810000" cy="5105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32388" y="1295400"/>
            <a:ext cx="3810000" cy="2476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32388" y="3924300"/>
            <a:ext cx="3810000" cy="2476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91B36-D57F-4FFF-B380-404F6255AEE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0232E-A6F1-46E0-8CBE-236B7A7783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6D53-F586-4A78-B9D3-D6044AAE427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295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2954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442B-09A9-470F-83FE-B02621E8173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4E8A5-E54E-43F6-8294-8C61C3C6F4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A0F0-C7BF-4673-BE38-97D7A69F121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96BA-35A2-4EDF-9E22-78E85AC83E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BE42F-8137-4476-B409-CE6C2E03B1D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91EF9-8E86-4AC1-819B-0E64B814DF4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07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42B836D-2E37-4265-A141-FF99CC5020E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2954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Planificación y Comercialización – Clase 3</a:t>
            </a:r>
            <a:br>
              <a:rPr lang="en-US" smtClean="0"/>
            </a:br>
            <a:r>
              <a:rPr lang="en-US" smtClean="0"/>
              <a:t>Mercadeo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5124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5126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smtClean="0"/>
              <a:t>Compañias Necesitan Mayor Orientación de Mercado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382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Estudiar clientes y mercados para encontrar que productos necesitan.</a:t>
            </a:r>
          </a:p>
          <a:p>
            <a:pPr eaLnBrk="1" hangingPunct="1">
              <a:defRPr/>
            </a:pPr>
            <a:r>
              <a:rPr lang="en-US" smtClean="0"/>
              <a:t>Intermediarios tienen informacion importante sobre las necesidades de los clientes.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100" smtClean="0"/>
              <a:t>Colocacion de Recursos En un Proyecto de Nuevo Producto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019300"/>
            <a:ext cx="7772400" cy="40005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78% de esfuerzo en actividades tecnologicas o de produccion.</a:t>
            </a:r>
          </a:p>
          <a:p>
            <a:pPr eaLnBrk="1" hangingPunct="1">
              <a:defRPr/>
            </a:pPr>
            <a:r>
              <a:rPr lang="en-US" smtClean="0"/>
              <a:t>16% de esfuerzo en actividades de marketing (7% para lanzamiento).</a:t>
            </a:r>
          </a:p>
          <a:p>
            <a:pPr eaLnBrk="1" hangingPunct="1">
              <a:defRPr/>
            </a:pPr>
            <a:r>
              <a:rPr lang="en-US" smtClean="0"/>
              <a:t>6% de esfuerzo para actividades de evaluacion financiera.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046288" y="0"/>
            <a:ext cx="6869112" cy="1143000"/>
          </a:xfrm>
        </p:spPr>
        <p:txBody>
          <a:bodyPr/>
          <a:lstStyle/>
          <a:p>
            <a:pPr eaLnBrk="1" hangingPunct="1"/>
            <a:r>
              <a:rPr lang="en-US" smtClean="0"/>
              <a:t>Enfoques para Desarrollo de Nuevos Productos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Producto totalmente nuevo.</a:t>
            </a:r>
          </a:p>
          <a:p>
            <a:pPr eaLnBrk="1" hangingPunct="1">
              <a:defRPr/>
            </a:pPr>
            <a:r>
              <a:rPr lang="en-US" smtClean="0"/>
              <a:t>Inovacion.</a:t>
            </a:r>
          </a:p>
          <a:p>
            <a:pPr eaLnBrk="1" hangingPunct="1">
              <a:defRPr/>
            </a:pPr>
            <a:r>
              <a:rPr lang="en-US" smtClean="0"/>
              <a:t>Nuevas lineas de Productos.</a:t>
            </a:r>
          </a:p>
          <a:p>
            <a:pPr eaLnBrk="1" hangingPunct="1">
              <a:defRPr/>
            </a:pPr>
            <a:r>
              <a:rPr lang="en-US" smtClean="0"/>
              <a:t>Extension de lineas existentes.</a:t>
            </a:r>
          </a:p>
          <a:p>
            <a:pPr eaLnBrk="1" hangingPunct="1">
              <a:defRPr/>
            </a:pPr>
            <a:r>
              <a:rPr lang="en-US" smtClean="0"/>
              <a:t>Reposicionamiento.</a:t>
            </a:r>
          </a:p>
          <a:p>
            <a:pPr eaLnBrk="1" hangingPunct="1">
              <a:defRPr/>
            </a:pPr>
            <a:r>
              <a:rPr lang="en-US" smtClean="0"/>
              <a:t>Reduccion de costos.</a:t>
            </a:r>
          </a:p>
          <a:p>
            <a:pPr eaLnBrk="1" hangingPunct="1">
              <a:defRPr/>
            </a:pPr>
            <a:r>
              <a:rPr lang="en-US" smtClean="0"/>
              <a:t>Mejoras o cambios en productos existentes.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086600" y="2057400"/>
          <a:ext cx="1854200" cy="2574925"/>
        </p:xfrm>
        <a:graphic>
          <a:graphicData uri="http://schemas.openxmlformats.org/presentationml/2006/ole">
            <p:oleObj spid="_x0000_s2050" name="Clip" r:id="rId4" imgW="1397160" imgH="234612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Ciclo de Vida Tipico de un Producto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74613" y="1143000"/>
            <a:ext cx="9069387" cy="5197475"/>
            <a:chOff x="95" y="960"/>
            <a:chExt cx="5713" cy="3274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624" y="1248"/>
              <a:ext cx="5088" cy="27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624" y="1200"/>
              <a:ext cx="0" cy="2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624" y="3984"/>
              <a:ext cx="4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V="1">
              <a:off x="240" y="960"/>
              <a:ext cx="0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1728" y="412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528" y="412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 rot="-5528979">
              <a:off x="-284" y="2635"/>
              <a:ext cx="1008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Dolares</a:t>
              </a: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624" y="3600"/>
              <a:ext cx="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336" y="3456"/>
              <a:ext cx="11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0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36" y="3456"/>
              <a:ext cx="19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US" sz="2000">
                <a:latin typeface="Arial" charset="0"/>
              </a:endParaRP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336" y="3264"/>
              <a:ext cx="19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US" sz="2000">
                <a:latin typeface="Arial" charset="0"/>
              </a:endParaRP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384" y="3600"/>
              <a:ext cx="14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US" sz="2000">
                <a:latin typeface="Arial" charset="0"/>
              </a:endParaRP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1248" y="3984"/>
              <a:ext cx="67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Tiempo</a:t>
              </a: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1680" y="1248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2640" y="1248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3600" y="1248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4608" y="1248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25045" name="Text Box 21"/>
            <p:cNvSpPr txBox="1">
              <a:spLocks noChangeArrowheads="1"/>
            </p:cNvSpPr>
            <p:nvPr/>
          </p:nvSpPr>
          <p:spPr bwMode="auto">
            <a:xfrm>
              <a:off x="480" y="1018"/>
              <a:ext cx="1248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Fase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Desarrollo</a:t>
              </a:r>
            </a:p>
          </p:txBody>
        </p:sp>
        <p:sp>
          <p:nvSpPr>
            <p:cNvPr id="1025046" name="Text Box 22"/>
            <p:cNvSpPr txBox="1">
              <a:spLocks noChangeArrowheads="1"/>
            </p:cNvSpPr>
            <p:nvPr/>
          </p:nvSpPr>
          <p:spPr bwMode="auto">
            <a:xfrm>
              <a:off x="1584" y="1008"/>
              <a:ext cx="1248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Fase Introduccion</a:t>
              </a:r>
              <a:b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endParaRPr lang="en-US" sz="2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25047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1248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Fase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Crecimiento</a:t>
              </a:r>
            </a:p>
          </p:txBody>
        </p:sp>
        <p:sp>
          <p:nvSpPr>
            <p:cNvPr id="1025048" name="Text Box 24"/>
            <p:cNvSpPr txBox="1">
              <a:spLocks noChangeArrowheads="1"/>
            </p:cNvSpPr>
            <p:nvPr/>
          </p:nvSpPr>
          <p:spPr bwMode="auto">
            <a:xfrm>
              <a:off x="3552" y="1008"/>
              <a:ext cx="1248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Fase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Madurez</a:t>
              </a:r>
            </a:p>
          </p:txBody>
        </p:sp>
        <p:sp>
          <p:nvSpPr>
            <p:cNvPr id="1025049" name="Text Box 25"/>
            <p:cNvSpPr txBox="1">
              <a:spLocks noChangeArrowheads="1"/>
            </p:cNvSpPr>
            <p:nvPr/>
          </p:nvSpPr>
          <p:spPr bwMode="auto">
            <a:xfrm>
              <a:off x="4464" y="1008"/>
              <a:ext cx="1248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Fase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Declive</a:t>
              </a:r>
            </a:p>
          </p:txBody>
        </p:sp>
        <p:sp>
          <p:nvSpPr>
            <p:cNvPr id="15386" name="Freeform 26"/>
            <p:cNvSpPr>
              <a:spLocks/>
            </p:cNvSpPr>
            <p:nvPr/>
          </p:nvSpPr>
          <p:spPr bwMode="auto">
            <a:xfrm>
              <a:off x="1728" y="1584"/>
              <a:ext cx="4080" cy="1904"/>
            </a:xfrm>
            <a:custGeom>
              <a:avLst/>
              <a:gdLst>
                <a:gd name="T0" fmla="*/ 0 w 4080"/>
                <a:gd name="T1" fmla="*/ 1904 h 1904"/>
                <a:gd name="T2" fmla="*/ 2352 w 4080"/>
                <a:gd name="T3" fmla="*/ 128 h 1904"/>
                <a:gd name="T4" fmla="*/ 4080 w 4080"/>
                <a:gd name="T5" fmla="*/ 1136 h 1904"/>
                <a:gd name="T6" fmla="*/ 0 60000 65536"/>
                <a:gd name="T7" fmla="*/ 0 60000 65536"/>
                <a:gd name="T8" fmla="*/ 0 60000 65536"/>
                <a:gd name="T9" fmla="*/ 0 w 4080"/>
                <a:gd name="T10" fmla="*/ 0 h 1904"/>
                <a:gd name="T11" fmla="*/ 4080 w 4080"/>
                <a:gd name="T12" fmla="*/ 1904 h 1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0" h="1904">
                  <a:moveTo>
                    <a:pt x="0" y="1904"/>
                  </a:moveTo>
                  <a:cubicBezTo>
                    <a:pt x="836" y="1080"/>
                    <a:pt x="1672" y="256"/>
                    <a:pt x="2352" y="128"/>
                  </a:cubicBezTo>
                  <a:cubicBezTo>
                    <a:pt x="3032" y="0"/>
                    <a:pt x="3784" y="960"/>
                    <a:pt x="4080" y="1136"/>
                  </a:cubicBezTo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3792" y="1728"/>
              <a:ext cx="864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Ventas de Industria</a:t>
              </a:r>
            </a:p>
          </p:txBody>
        </p:sp>
        <p:sp>
          <p:nvSpPr>
            <p:cNvPr id="15388" name="Freeform 28"/>
            <p:cNvSpPr>
              <a:spLocks/>
            </p:cNvSpPr>
            <p:nvPr/>
          </p:nvSpPr>
          <p:spPr bwMode="auto">
            <a:xfrm>
              <a:off x="864" y="2640"/>
              <a:ext cx="4880" cy="1224"/>
            </a:xfrm>
            <a:custGeom>
              <a:avLst/>
              <a:gdLst>
                <a:gd name="T0" fmla="*/ 0 w 4880"/>
                <a:gd name="T1" fmla="*/ 1224 h 1224"/>
                <a:gd name="T2" fmla="*/ 1680 w 4880"/>
                <a:gd name="T3" fmla="*/ 888 h 1224"/>
                <a:gd name="T4" fmla="*/ 2304 w 4880"/>
                <a:gd name="T5" fmla="*/ 24 h 1224"/>
                <a:gd name="T6" fmla="*/ 3792 w 4880"/>
                <a:gd name="T7" fmla="*/ 744 h 1224"/>
                <a:gd name="T8" fmla="*/ 4704 w 4880"/>
                <a:gd name="T9" fmla="*/ 840 h 1224"/>
                <a:gd name="T10" fmla="*/ 4848 w 4880"/>
                <a:gd name="T11" fmla="*/ 792 h 1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80"/>
                <a:gd name="T19" fmla="*/ 0 h 1224"/>
                <a:gd name="T20" fmla="*/ 4880 w 4880"/>
                <a:gd name="T21" fmla="*/ 1224 h 1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80" h="1224">
                  <a:moveTo>
                    <a:pt x="0" y="1224"/>
                  </a:moveTo>
                  <a:cubicBezTo>
                    <a:pt x="648" y="1156"/>
                    <a:pt x="1296" y="1088"/>
                    <a:pt x="1680" y="888"/>
                  </a:cubicBezTo>
                  <a:cubicBezTo>
                    <a:pt x="2064" y="688"/>
                    <a:pt x="1952" y="48"/>
                    <a:pt x="2304" y="24"/>
                  </a:cubicBezTo>
                  <a:cubicBezTo>
                    <a:pt x="2656" y="0"/>
                    <a:pt x="3392" y="608"/>
                    <a:pt x="3792" y="744"/>
                  </a:cubicBezTo>
                  <a:cubicBezTo>
                    <a:pt x="4192" y="880"/>
                    <a:pt x="4528" y="832"/>
                    <a:pt x="4704" y="840"/>
                  </a:cubicBezTo>
                  <a:cubicBezTo>
                    <a:pt x="4880" y="848"/>
                    <a:pt x="4824" y="792"/>
                    <a:pt x="4848" y="792"/>
                  </a:cubicBezTo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2832" y="2890"/>
              <a:ext cx="1008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Utilidad de Industria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Mercadeo</a:t>
            </a:r>
            <a:endParaRPr lang="es-ES_tradnl" smtClean="0"/>
          </a:p>
        </p:txBody>
      </p:sp>
      <p:sp>
        <p:nvSpPr>
          <p:cNvPr id="80691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75588" cy="495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Introducción.</a:t>
            </a:r>
          </a:p>
          <a:p>
            <a:pPr eaLnBrk="1" hangingPunct="1">
              <a:defRPr/>
            </a:pPr>
            <a:r>
              <a:rPr lang="es-ES_tradnl" sz="2800" smtClean="0"/>
              <a:t>Ciclo de vida del producto.</a:t>
            </a:r>
          </a:p>
          <a:p>
            <a:pPr eaLnBrk="1" hangingPunct="1">
              <a:defRPr/>
            </a:pPr>
            <a:r>
              <a:rPr lang="es-ES_tradnl" sz="2800" smtClean="0"/>
              <a:t>Las 4 P’s.</a:t>
            </a:r>
          </a:p>
          <a:p>
            <a:pPr lvl="1" eaLnBrk="1" hangingPunct="1">
              <a:defRPr/>
            </a:pPr>
            <a:r>
              <a:rPr lang="es-ES_tradnl" sz="2400" smtClean="0"/>
              <a:t>Producto.</a:t>
            </a:r>
          </a:p>
          <a:p>
            <a:pPr lvl="1" eaLnBrk="1" hangingPunct="1">
              <a:defRPr/>
            </a:pPr>
            <a:r>
              <a:rPr lang="es-ES_tradnl" sz="2400" smtClean="0"/>
              <a:t>Precio.</a:t>
            </a:r>
          </a:p>
          <a:p>
            <a:pPr lvl="1" eaLnBrk="1" hangingPunct="1">
              <a:defRPr/>
            </a:pPr>
            <a:r>
              <a:rPr lang="es-ES_tradnl" sz="2400" smtClean="0"/>
              <a:t>Promoción.</a:t>
            </a:r>
          </a:p>
          <a:p>
            <a:pPr lvl="1" eaLnBrk="1" hangingPunct="1">
              <a:defRPr/>
            </a:pPr>
            <a:r>
              <a:rPr lang="es-ES_tradnl" sz="2400" smtClean="0"/>
              <a:t>Plaza.</a:t>
            </a:r>
          </a:p>
          <a:p>
            <a:pPr eaLnBrk="1" hangingPunct="1">
              <a:defRPr/>
            </a:pPr>
            <a:r>
              <a:rPr lang="es-ES_tradnl" sz="2800" smtClean="0"/>
              <a:t>El plan de mercadeo.</a:t>
            </a:r>
          </a:p>
          <a:p>
            <a:pPr eaLnBrk="1" hangingPunct="1">
              <a:defRPr/>
            </a:pPr>
            <a:r>
              <a:rPr lang="es-ES_tradnl" sz="2800" smtClean="0"/>
              <a:t>Estudio de mercado.</a:t>
            </a:r>
          </a:p>
          <a:p>
            <a:pPr eaLnBrk="1" hangingPunct="1">
              <a:defRPr/>
            </a:pPr>
            <a:r>
              <a:rPr lang="es-ES_tradnl" sz="2800" smtClean="0"/>
              <a:t>Administración de ventas</a:t>
            </a:r>
            <a:r>
              <a:rPr lang="en-US" sz="2800" smtClean="0"/>
              <a:t>.</a:t>
            </a:r>
            <a:endParaRPr lang="es-ES_tradnl" sz="2800" smtClean="0"/>
          </a:p>
        </p:txBody>
      </p:sp>
      <p:pic>
        <p:nvPicPr>
          <p:cNvPr id="7172" name="Picture 2052" descr="C:\WINDOWS\Application Data\Microsoft\Media Catalog\Downloaded Clips\cl5f\j0237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590800"/>
            <a:ext cx="32004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 es Mercadotecnia</a:t>
            </a:r>
            <a:endParaRPr lang="es-ES_tradnl" smtClean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90% de personas piensan que es ventas publicidad o relaciones publicas.</a:t>
            </a:r>
          </a:p>
          <a:p>
            <a:pPr eaLnBrk="1" hangingPunct="1">
              <a:defRPr/>
            </a:pPr>
            <a:r>
              <a:rPr lang="en-US" sz="2800" smtClean="0"/>
              <a:t>Solo 9% piensa que incluia evalucion de necesidades, investigacion de mercados, desarrollo de productos, fijacion de precios y distribucion.</a:t>
            </a:r>
          </a:p>
          <a:p>
            <a:pPr eaLnBrk="1" hangingPunct="1">
              <a:defRPr/>
            </a:pPr>
            <a:r>
              <a:rPr lang="en-US" sz="2800" smtClean="0"/>
              <a:t>Objetivo es hacer superflua la venta.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</a:rPr>
              <a:t>Mercadotecnia es actividad humana cuya finalidad es satisfacer necesidades y deseos humanos  mediante procesos de intercambio.</a:t>
            </a:r>
            <a:endParaRPr lang="es-ES_tradnl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Mercadotecnia</a:t>
            </a:r>
            <a:endParaRPr lang="es-ES_tradnl" smtClean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Necesidad humana es el estado de privacion que siente una persona.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Deseos son las formas que adoptan las necesidades humanas.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Deseos se convierten en demanda cuando estan respaldados por poder adquisitivo.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Un producto es cualquier cosa que se ofrece en un mercado para la atencion, adquisicion uso o consumo, capaces de satisfacer una necesidad o un deseo.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Intercambio es el acto de obtener un objeto deseado que pertenece a otro, ofreciendole a este algo a cambio.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Un mercado es el conjunto de compradores reales y potenciales de un producto.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Necesidades de Maslow</a:t>
            </a:r>
            <a:endParaRPr lang="es-ES_tradnl" smtClean="0"/>
          </a:p>
        </p:txBody>
      </p:sp>
      <p:grpSp>
        <p:nvGrpSpPr>
          <p:cNvPr id="1029" name="Group 13"/>
          <p:cNvGrpSpPr>
            <a:grpSpLocks/>
          </p:cNvGrpSpPr>
          <p:nvPr/>
        </p:nvGrpSpPr>
        <p:grpSpPr bwMode="auto">
          <a:xfrm>
            <a:off x="1371600" y="2133600"/>
            <a:ext cx="6096000" cy="2438400"/>
            <a:chOff x="1056" y="2064"/>
            <a:chExt cx="3840" cy="1536"/>
          </a:xfrm>
        </p:grpSpPr>
        <p:sp>
          <p:nvSpPr>
            <p:cNvPr id="1042" name="Line 3"/>
            <p:cNvSpPr>
              <a:spLocks noChangeShapeType="1"/>
            </p:cNvSpPr>
            <p:nvPr/>
          </p:nvSpPr>
          <p:spPr bwMode="auto">
            <a:xfrm>
              <a:off x="1056" y="360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3" name="Line 4"/>
            <p:cNvSpPr>
              <a:spLocks noChangeShapeType="1"/>
            </p:cNvSpPr>
            <p:nvPr/>
          </p:nvSpPr>
          <p:spPr bwMode="auto">
            <a:xfrm>
              <a:off x="1824" y="321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4" name="Line 5"/>
            <p:cNvSpPr>
              <a:spLocks noChangeShapeType="1"/>
            </p:cNvSpPr>
            <p:nvPr/>
          </p:nvSpPr>
          <p:spPr bwMode="auto">
            <a:xfrm>
              <a:off x="2592" y="28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5" name="Line 6"/>
            <p:cNvSpPr>
              <a:spLocks noChangeShapeType="1"/>
            </p:cNvSpPr>
            <p:nvPr/>
          </p:nvSpPr>
          <p:spPr bwMode="auto">
            <a:xfrm>
              <a:off x="3360" y="24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6" name="Line 7"/>
            <p:cNvSpPr>
              <a:spLocks noChangeShapeType="1"/>
            </p:cNvSpPr>
            <p:nvPr/>
          </p:nvSpPr>
          <p:spPr bwMode="auto">
            <a:xfrm>
              <a:off x="4128" y="20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7" name="Line 8"/>
            <p:cNvSpPr>
              <a:spLocks noChangeShapeType="1"/>
            </p:cNvSpPr>
            <p:nvPr/>
          </p:nvSpPr>
          <p:spPr bwMode="auto">
            <a:xfrm flipV="1">
              <a:off x="1824" y="32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8" name="Line 9"/>
            <p:cNvSpPr>
              <a:spLocks noChangeShapeType="1"/>
            </p:cNvSpPr>
            <p:nvPr/>
          </p:nvSpPr>
          <p:spPr bwMode="auto">
            <a:xfrm flipV="1">
              <a:off x="2592" y="28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49" name="Line 11"/>
            <p:cNvSpPr>
              <a:spLocks noChangeShapeType="1"/>
            </p:cNvSpPr>
            <p:nvPr/>
          </p:nvSpPr>
          <p:spPr bwMode="auto">
            <a:xfrm flipV="1">
              <a:off x="3360" y="24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050" name="Line 12"/>
            <p:cNvSpPr>
              <a:spLocks noChangeShapeType="1"/>
            </p:cNvSpPr>
            <p:nvPr/>
          </p:nvSpPr>
          <p:spPr bwMode="auto">
            <a:xfrm flipV="1">
              <a:off x="4128" y="206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s-ES"/>
            </a:p>
          </p:txBody>
        </p:sp>
      </p:grpSp>
      <p:sp>
        <p:nvSpPr>
          <p:cNvPr id="1030" name="Text Box 14"/>
          <p:cNvSpPr txBox="1">
            <a:spLocks noChangeArrowheads="1"/>
          </p:cNvSpPr>
          <p:nvPr/>
        </p:nvSpPr>
        <p:spPr bwMode="auto">
          <a:xfrm>
            <a:off x="990600" y="4125913"/>
            <a:ext cx="151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Fisiologicas</a:t>
            </a:r>
            <a:endParaRPr lang="es-ES_tradnl" sz="2000">
              <a:latin typeface="Arial" charset="0"/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2466975" y="3489325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Seguridad</a:t>
            </a:r>
            <a:endParaRPr lang="es-ES_tradnl" sz="2000">
              <a:latin typeface="Arial" charset="0"/>
            </a:endParaRP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4049713" y="2879725"/>
            <a:ext cx="903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Afecto</a:t>
            </a:r>
            <a:endParaRPr lang="es-ES_tradnl" sz="2000">
              <a:latin typeface="Arial" charset="0"/>
            </a:endParaRPr>
          </a:p>
        </p:txBody>
      </p:sp>
      <p:sp>
        <p:nvSpPr>
          <p:cNvPr id="1033" name="Text Box 17"/>
          <p:cNvSpPr txBox="1">
            <a:spLocks noChangeArrowheads="1"/>
          </p:cNvSpPr>
          <p:nvPr/>
        </p:nvSpPr>
        <p:spPr bwMode="auto">
          <a:xfrm>
            <a:off x="5194300" y="2270125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Respeto</a:t>
            </a:r>
            <a:endParaRPr lang="es-ES_tradnl" sz="2000">
              <a:latin typeface="Arial" charset="0"/>
            </a:endParaRPr>
          </a:p>
        </p:txBody>
      </p:sp>
      <p:sp>
        <p:nvSpPr>
          <p:cNvPr id="1034" name="Text Box 18"/>
          <p:cNvSpPr txBox="1">
            <a:spLocks noChangeArrowheads="1"/>
          </p:cNvSpPr>
          <p:nvPr/>
        </p:nvSpPr>
        <p:spPr bwMode="auto">
          <a:xfrm>
            <a:off x="5867400" y="1676400"/>
            <a:ext cx="192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Autorealizacion</a:t>
            </a:r>
            <a:endParaRPr lang="es-ES_tradnl" sz="2000">
              <a:latin typeface="Arial" charset="0"/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/>
        </p:nvSpPr>
        <p:spPr bwMode="auto">
          <a:xfrm>
            <a:off x="7785100" y="3870325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Gasto</a:t>
            </a:r>
            <a:endParaRPr lang="es-ES_tradnl" sz="2000">
              <a:latin typeface="Arial" charset="0"/>
            </a:endParaRPr>
          </a:p>
        </p:txBody>
      </p:sp>
      <p:sp>
        <p:nvSpPr>
          <p:cNvPr id="1036" name="Text Box 20"/>
          <p:cNvSpPr txBox="1">
            <a:spLocks noChangeArrowheads="1"/>
          </p:cNvSpPr>
          <p:nvPr/>
        </p:nvSpPr>
        <p:spPr bwMode="auto">
          <a:xfrm>
            <a:off x="7848600" y="4479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Ahorro</a:t>
            </a:r>
            <a:endParaRPr lang="es-ES_tradnl" sz="2000">
              <a:latin typeface="Arial" charset="0"/>
            </a:endParaRPr>
          </a:p>
        </p:txBody>
      </p:sp>
      <p:sp>
        <p:nvSpPr>
          <p:cNvPr id="1037" name="Text Box 21"/>
          <p:cNvSpPr txBox="1">
            <a:spLocks noChangeArrowheads="1"/>
          </p:cNvSpPr>
          <p:nvPr/>
        </p:nvSpPr>
        <p:spPr bwMode="auto">
          <a:xfrm>
            <a:off x="7848600" y="5013325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Inversion</a:t>
            </a:r>
            <a:endParaRPr lang="es-ES_tradnl" sz="2000">
              <a:latin typeface="Arial" charset="0"/>
            </a:endParaRPr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5715000" y="3505200"/>
          <a:ext cx="1738313" cy="2209800"/>
        </p:xfrm>
        <a:graphic>
          <a:graphicData uri="http://schemas.openxmlformats.org/presentationml/2006/ole">
            <p:oleObj spid="_x0000_s1026" name="Clip" r:id="rId4" imgW="1822320" imgH="1845000" progId="MS_ClipArt_Gallery.5">
              <p:embed/>
            </p:oleObj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3733800" y="4724400"/>
          <a:ext cx="1524000" cy="885825"/>
        </p:xfrm>
        <a:graphic>
          <a:graphicData uri="http://schemas.openxmlformats.org/presentationml/2006/ole">
            <p:oleObj spid="_x0000_s1027" name="Clip" r:id="rId5" imgW="4585320" imgH="2887920" progId="MS_ClipArt_Gallery.5">
              <p:embed/>
            </p:oleObj>
          </a:graphicData>
        </a:graphic>
      </p:graphicFrame>
      <p:sp>
        <p:nvSpPr>
          <p:cNvPr id="1038" name="Line 24"/>
          <p:cNvSpPr>
            <a:spLocks noChangeShapeType="1"/>
          </p:cNvSpPr>
          <p:nvPr/>
        </p:nvSpPr>
        <p:spPr bwMode="auto">
          <a:xfrm flipV="1">
            <a:off x="70866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039" name="Line 25"/>
          <p:cNvSpPr>
            <a:spLocks noChangeShapeType="1"/>
          </p:cNvSpPr>
          <p:nvPr/>
        </p:nvSpPr>
        <p:spPr bwMode="auto">
          <a:xfrm>
            <a:off x="7086600" y="51816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040" name="Line 26"/>
          <p:cNvSpPr>
            <a:spLocks noChangeShapeType="1"/>
          </p:cNvSpPr>
          <p:nvPr/>
        </p:nvSpPr>
        <p:spPr bwMode="auto">
          <a:xfrm flipV="1">
            <a:off x="7086600" y="48006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041" name="Line 27"/>
          <p:cNvSpPr>
            <a:spLocks noChangeShapeType="1"/>
          </p:cNvSpPr>
          <p:nvPr/>
        </p:nvSpPr>
        <p:spPr bwMode="auto">
          <a:xfrm flipV="1">
            <a:off x="5257800" y="5181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Exito de Nuevos Productos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 cada 11 ideas para nuevos productos, alrededor de 3 llegan a desarrollarse, de 1-3 son lanzados, y solo 1 es un exito comercial.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z="4100" smtClean="0"/>
              <a:t>Porque fallan los nuevos productos?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Subestiman numero y fortaleza de competidores.</a:t>
            </a:r>
          </a:p>
          <a:p>
            <a:pPr eaLnBrk="1" hangingPunct="1">
              <a:defRPr/>
            </a:pPr>
            <a:r>
              <a:rPr lang="en-US" smtClean="0"/>
              <a:t>Sobreestiman numero de usuarios potenciales.</a:t>
            </a:r>
          </a:p>
          <a:p>
            <a:pPr eaLnBrk="1" hangingPunct="1">
              <a:defRPr/>
            </a:pPr>
            <a:r>
              <a:rPr lang="en-US" smtClean="0"/>
              <a:t>Sobrestiman precio que clientes estan dispuestos a pagar.</a:t>
            </a:r>
          </a:p>
          <a:p>
            <a:pPr eaLnBrk="1" hangingPunct="1">
              <a:defRPr/>
            </a:pPr>
            <a:r>
              <a:rPr lang="en-US" smtClean="0"/>
              <a:t>No entienden necesidades de los clientes.</a:t>
            </a:r>
          </a:p>
          <a:p>
            <a:pPr eaLnBrk="1" hangingPunct="1">
              <a:defRPr/>
            </a:pPr>
            <a:r>
              <a:rPr lang="en-US" smtClean="0"/>
              <a:t>Falta de soporte de la alta gerencia.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sz="4100" smtClean="0"/>
              <a:t>Acciones de Marketing como un Factor de Exito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Hay una alta correlacion entre una orientacion fuerte de mercado y desarrollo y exito del producto.</a:t>
            </a:r>
          </a:p>
          <a:p>
            <a:pPr eaLnBrk="1" hangingPunct="1">
              <a:defRPr/>
            </a:pPr>
            <a:r>
              <a:rPr lang="en-US" smtClean="0"/>
              <a:t>Hay una correlacion moderada entre accioned de marketing bien ejecutadas y exito del producto.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2699</TotalTime>
  <Words>538</Words>
  <Application>Microsoft PowerPoint</Application>
  <PresentationFormat>Presentación en pantalla (4:3)</PresentationFormat>
  <Paragraphs>102</Paragraphs>
  <Slides>13</Slides>
  <Notes>13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Azure</vt:lpstr>
      <vt:lpstr>Microsoft Clip Gallery</vt:lpstr>
      <vt:lpstr>Planificación y Comercialización – Clase 3 Mercadeo</vt:lpstr>
      <vt:lpstr>Fabrizio Marcillo Morla</vt:lpstr>
      <vt:lpstr>Mercadeo</vt:lpstr>
      <vt:lpstr>Que es Mercadotecnia</vt:lpstr>
      <vt:lpstr>Mercadotecnia</vt:lpstr>
      <vt:lpstr>Necesidades de Maslow</vt:lpstr>
      <vt:lpstr>Exito de Nuevos Productos</vt:lpstr>
      <vt:lpstr>Porque fallan los nuevos productos?</vt:lpstr>
      <vt:lpstr>Acciones de Marketing como un Factor de Exito</vt:lpstr>
      <vt:lpstr>Compañias Necesitan Mayor Orientación de Mercado</vt:lpstr>
      <vt:lpstr>Colocacion de Recursos En un Proyecto de Nuevo Producto</vt:lpstr>
      <vt:lpstr>Enfoques para Desarrollo de Nuevos Productos</vt:lpstr>
      <vt:lpstr>Ciclo de Vida Tipico de un Producto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Mercadeo y Marketing</dc:title>
  <dc:subject>Planificacion y Comercializacion</dc:subject>
  <dc:creator>Barcillo Barzinister</dc:creator>
  <cp:lastModifiedBy>kenjjime</cp:lastModifiedBy>
  <cp:revision>439</cp:revision>
  <cp:lastPrinted>1601-01-01T00:00:00Z</cp:lastPrinted>
  <dcterms:created xsi:type="dcterms:W3CDTF">2002-07-19T11:47:45Z</dcterms:created>
  <dcterms:modified xsi:type="dcterms:W3CDTF">2010-01-29T17:52:04Z</dcterms:modified>
</cp:coreProperties>
</file>