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73" r:id="rId2"/>
    <p:sldId id="374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9" r:id="rId15"/>
    <p:sldId id="370" r:id="rId16"/>
    <p:sldId id="368" r:id="rId17"/>
    <p:sldId id="371" r:id="rId18"/>
    <p:sldId id="3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5851" autoAdjust="0"/>
    <p:restoredTop sz="98731" autoAdjust="0"/>
  </p:normalViewPr>
  <p:slideViewPr>
    <p:cSldViewPr>
      <p:cViewPr varScale="1">
        <p:scale>
          <a:sx n="31" d="100"/>
          <a:sy n="31" d="100"/>
        </p:scale>
        <p:origin x="-102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AC40B8-C4F9-492C-84C5-B0BD1F8499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B48D83-99C8-42C9-96E2-0EE7F9B3A8C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351EC-9930-4224-8AE2-325F0DC86192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453721-40DA-4208-93FE-34A9CF3E643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0C18-A013-4C5E-894A-DD72143A1F9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F2-6B0E-4A89-A726-49524A84CCD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2F15-BB0B-435D-9B32-6D27B9CD259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3AD69-53DC-454E-9DA3-8E7DE96FBB9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B95A6-9048-401C-82E2-3068A79579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1C3B-B4D7-4F62-BE28-7599007F24C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E9E3A-D93F-42D3-A25E-25754AE7037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DE9F-01EA-4884-8796-5CDCA994F79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0A99-4464-47F8-A273-48A23BBA55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9447-B76B-4D94-BA72-7A108939F8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A650E99D-9719-4A87-874E-D54DC9C61D5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Formulación y Evaluación de Proyectos Turísticos – Clase 6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</a:t>
            </a:r>
            <a:r>
              <a:rPr lang="en-US" smtClean="0"/>
              <a:t> e</a:t>
            </a:r>
            <a:r>
              <a:rPr lang="es-ES_tradnl" smtClean="0"/>
              <a:t>n </a:t>
            </a:r>
            <a:r>
              <a:rPr lang="en-US" smtClean="0"/>
              <a:t>C</a:t>
            </a:r>
            <a:r>
              <a:rPr lang="es-ES_tradnl" smtClean="0"/>
              <a:t>apital de Trabajo</a:t>
            </a:r>
          </a:p>
        </p:txBody>
      </p:sp>
      <p:sp>
        <p:nvSpPr>
          <p:cNvPr id="859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s-EC" sz="2400" smtClean="0"/>
              <a:t>onjunto recursos necesarios, en forma de activos corrientes, para la operación normal del proyecto durante un ciclo productivo, para una capacidad y tamaño determinados.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A pesar de que el capital de  trabajo es un activo corriente: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Inventarios en proceso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Inventarios de producto terminado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Inventarios de materiales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Caja y bancos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Cuentas por cobrar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En la práctica se considera una inversión a largo plazo: debe de reinvertirse en el proyecto para mantenerlo funcionando.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Solo se lo podrá recuperar  al finalizar el proyecto paralizándolo.</a:t>
            </a:r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9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9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9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9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59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9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9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9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59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9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9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9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4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 en Capital de</a:t>
            </a:r>
            <a:r>
              <a:rPr lang="en-US" smtClean="0"/>
              <a:t> </a:t>
            </a:r>
            <a:r>
              <a:rPr lang="es-ES_tradnl" smtClean="0"/>
              <a:t>Trabajo</a:t>
            </a:r>
          </a:p>
        </p:txBody>
      </p:sp>
      <p:sp>
        <p:nvSpPr>
          <p:cNvPr id="860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defRPr/>
            </a:pPr>
            <a:r>
              <a:rPr lang="es-EC" sz="2800" smtClean="0"/>
              <a:t>Disponibilidad de recursos para:</a:t>
            </a:r>
          </a:p>
          <a:p>
            <a:pPr lvl="1" eaLnBrk="1" hangingPunct="1">
              <a:defRPr/>
            </a:pPr>
            <a:r>
              <a:rPr lang="es-EC" sz="2400" smtClean="0"/>
              <a:t>Pagar al personal.</a:t>
            </a:r>
          </a:p>
          <a:p>
            <a:pPr lvl="1" eaLnBrk="1" hangingPunct="1">
              <a:defRPr/>
            </a:pPr>
            <a:r>
              <a:rPr lang="es-EC" sz="2400" smtClean="0"/>
              <a:t>Comprar materiales.</a:t>
            </a:r>
          </a:p>
          <a:p>
            <a:pPr lvl="1" eaLnBrk="1" hangingPunct="1">
              <a:defRPr/>
            </a:pPr>
            <a:r>
              <a:rPr lang="es-EC" sz="2400" smtClean="0"/>
              <a:t>Comprar insumos y materia prima.</a:t>
            </a:r>
          </a:p>
          <a:p>
            <a:pPr lvl="1" eaLnBrk="1" hangingPunct="1">
              <a:defRPr/>
            </a:pPr>
            <a:r>
              <a:rPr lang="es-EC" sz="2400" smtClean="0"/>
              <a:t>Cubrir los costos  de operación.</a:t>
            </a:r>
          </a:p>
          <a:p>
            <a:pPr lvl="1" eaLnBrk="1" hangingPunct="1">
              <a:defRPr/>
            </a:pPr>
            <a:r>
              <a:rPr lang="es-EC" sz="2400" smtClean="0"/>
              <a:t>Tener inventarios de materiales (Bodega).</a:t>
            </a:r>
          </a:p>
          <a:p>
            <a:pPr lvl="1" eaLnBrk="1" hangingPunct="1">
              <a:defRPr/>
            </a:pPr>
            <a:r>
              <a:rPr lang="es-EC" sz="2400" smtClean="0"/>
              <a:t>Inventario de producto en proceso.</a:t>
            </a:r>
          </a:p>
          <a:p>
            <a:pPr lvl="1" eaLnBrk="1" hangingPunct="1">
              <a:defRPr/>
            </a:pPr>
            <a:r>
              <a:rPr lang="es-EC" sz="2400" smtClean="0"/>
              <a:t>Tener las primeras producciones.</a:t>
            </a:r>
          </a:p>
          <a:p>
            <a:pPr lvl="1" eaLnBrk="1" hangingPunct="1">
              <a:defRPr/>
            </a:pPr>
            <a:r>
              <a:rPr lang="es-EC" sz="2400" smtClean="0"/>
              <a:t>Tener inventario de producto terminado.</a:t>
            </a:r>
          </a:p>
          <a:p>
            <a:pPr lvl="1" eaLnBrk="1" hangingPunct="1">
              <a:defRPr/>
            </a:pPr>
            <a:r>
              <a:rPr lang="es-EC" sz="2400" smtClean="0"/>
              <a:t>Vender a credito (ctas x cobrar).</a:t>
            </a:r>
          </a:p>
          <a:p>
            <a:pPr lvl="1" eaLnBrk="1" hangingPunct="1">
              <a:defRPr/>
            </a:pPr>
            <a:r>
              <a:rPr lang="es-EC" sz="2400" smtClean="0"/>
              <a:t>Esperar hasta que nos paguen.</a:t>
            </a:r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01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1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 en Capital de</a:t>
            </a:r>
            <a:r>
              <a:rPr lang="en-US" smtClean="0"/>
              <a:t> </a:t>
            </a:r>
            <a:r>
              <a:rPr lang="es-ES_tradnl" smtClean="0"/>
              <a:t>Trabajo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No deberemos de olvidar el considerar el  efectivo que deberemos de mantener en caja y bancos, el cual forma también parte del capital de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Utilizaremos el Método del “Déficit Acumulado Máximo”: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Calcular para cada mes los flujos de ingresos y egresos proyectados y determinar el déficit acumulado máximo ⇒ Capital de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Esto está relacionado con el “Momento Cero.”</a:t>
            </a:r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1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1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1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Valores ya Desembolsados</a:t>
            </a:r>
          </a:p>
        </p:txBody>
      </p:sp>
      <p:sp>
        <p:nvSpPr>
          <p:cNvPr id="862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A</a:t>
            </a:r>
            <a:r>
              <a:rPr lang="es-EC" smtClean="0"/>
              <a:t>ctivos puedan ser utilizados en otro proceso o venderse: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mtClean="0"/>
              <a:t>Considerarlos como parte del desembolso.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mtClean="0"/>
              <a:t>Prestar atención al valor que les vamos a asignar.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mtClean="0"/>
              <a:t>No necesariamente es el valor por el desembolsado/valor en libros.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mtClean="0"/>
              <a:t>Una alternativa ⇒ el valor de mercado del bien, o el valor que podemos obtener haciendo producir dicho bien en otro proceso.</a:t>
            </a:r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2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2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2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2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2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2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2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2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2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2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Valores ya Desembolsados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defRPr/>
            </a:pPr>
            <a:r>
              <a:rPr lang="es-EC" smtClean="0"/>
              <a:t>Egresos ya incurridos, pero que no pueden ser recuperados:</a:t>
            </a:r>
          </a:p>
          <a:p>
            <a:pPr lvl="1" eaLnBrk="1" hangingPunct="1">
              <a:defRPr/>
            </a:pPr>
            <a:r>
              <a:rPr lang="es-EC" smtClean="0"/>
              <a:t>Activos que solo sirvan para un propósito y de los que no puede obtenerse nada de su venta.</a:t>
            </a:r>
          </a:p>
          <a:p>
            <a:pPr lvl="1" eaLnBrk="1" hangingPunct="1">
              <a:defRPr/>
            </a:pPr>
            <a:r>
              <a:rPr lang="es-EC" smtClean="0"/>
              <a:t>No deben de ser considerados.</a:t>
            </a:r>
          </a:p>
          <a:p>
            <a:pPr lvl="1" eaLnBrk="1" hangingPunct="1">
              <a:defRPr/>
            </a:pPr>
            <a:r>
              <a:rPr lang="es-EC" smtClean="0"/>
              <a:t>Si ejecutamos o no el proyecto no habrá una diferencia en el valor ya desembolsado. “Costos Hundidos” o  “</a:t>
            </a:r>
            <a:r>
              <a:rPr lang="en-US" smtClean="0"/>
              <a:t>Sunken Costs.”</a:t>
            </a:r>
            <a:endParaRPr lang="es-ES_tradnl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Valores Ya Desembolsados</a:t>
            </a:r>
            <a:endParaRPr lang="es-ES_tradnl" smtClean="0"/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 el activo tiene un uso alternativo es un costo alternativo.</a:t>
            </a:r>
          </a:p>
          <a:p>
            <a:pPr eaLnBrk="1" hangingPunct="1">
              <a:defRPr/>
            </a:pPr>
            <a:r>
              <a:rPr lang="en-US" smtClean="0"/>
              <a:t>De lo contrario es un costo hundido.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Valores de Desecho</a:t>
            </a:r>
          </a:p>
        </p:txBody>
      </p:sp>
      <p:sp>
        <p:nvSpPr>
          <p:cNvPr id="863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Al final de proyecto se puede recuperar efectivo.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Valor en libros: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Demasiado conservadora de valor real proyecto.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Algunos activos tienen tiempo de vida mayor que su vida útil contable.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Mantenimiento asegura activos esten operativos</a:t>
            </a:r>
            <a:r>
              <a:rPr lang="es-EC" sz="2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No se vende activos fijos, sino ente productivo en operación. Incluso con inventarios (Si no se paraliza actividades al final, y recupera el capital de trabajo).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Considerar al final una recuperación por la venta del proyecto: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El “valor del proyecto en el futuro.”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Una forma: El valor equivalente a una perpetuidad o anualidad a largo plazo por un valor similar a los flujos de caja de los últimos años.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Otra forma: Recuperar capital de trabajo y vender activos fijos al valor esperado de mercado.</a:t>
            </a:r>
            <a:endParaRPr lang="es-ES_tradnl" sz="2000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6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32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32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Tiempo de Analisis de Proyecto</a:t>
            </a:r>
            <a:endParaRPr lang="es-ES_tradnl" smtClean="0"/>
          </a:p>
        </p:txBody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smtClean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Proyectos con Distinta Vida Util</a:t>
            </a:r>
            <a:endParaRPr lang="es-ES_tradnl" smtClean="0"/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Inversiones</a:t>
            </a:r>
            <a:endParaRPr lang="es-ES_tradnl" smtClean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Inversiones en Activos Fijos.</a:t>
            </a:r>
          </a:p>
          <a:p>
            <a:pPr eaLnBrk="1" hangingPunct="1">
              <a:defRPr/>
            </a:pPr>
            <a:r>
              <a:rPr lang="es-ES_tradnl" smtClean="0"/>
              <a:t>Inversiones en Activos Intangibles.</a:t>
            </a:r>
          </a:p>
          <a:p>
            <a:pPr eaLnBrk="1" hangingPunct="1">
              <a:defRPr/>
            </a:pPr>
            <a:r>
              <a:rPr lang="es-ES_tradnl" smtClean="0"/>
              <a:t>Inversiones en Capital de Trabajo.</a:t>
            </a:r>
          </a:p>
          <a:p>
            <a:pPr eaLnBrk="1" hangingPunct="1">
              <a:defRPr/>
            </a:pPr>
            <a:r>
              <a:rPr lang="es-ES_tradnl" smtClean="0"/>
              <a:t>Costos Preoperativos.</a:t>
            </a:r>
          </a:p>
          <a:p>
            <a:pPr eaLnBrk="1" hangingPunct="1">
              <a:defRPr/>
            </a:pPr>
            <a:r>
              <a:rPr lang="es-ES_tradnl" smtClean="0"/>
              <a:t>Depreciación y Amortización.</a:t>
            </a:r>
          </a:p>
          <a:p>
            <a:pPr eaLnBrk="1" hangingPunct="1">
              <a:defRPr/>
            </a:pPr>
            <a:endParaRPr lang="es-ES_tradnl" smtClean="0"/>
          </a:p>
        </p:txBody>
      </p:sp>
      <p:pic>
        <p:nvPicPr>
          <p:cNvPr id="5124" name="Picture 4" descr="bs005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876800"/>
            <a:ext cx="464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Plan de Inversiones en </a:t>
            </a:r>
            <a:br>
              <a:rPr lang="es-ES_tradnl" smtClean="0"/>
            </a:br>
            <a:r>
              <a:rPr lang="es-ES_tradnl" smtClean="0"/>
              <a:t>Operaciones Acuícolas</a:t>
            </a:r>
          </a:p>
        </p:txBody>
      </p:sp>
      <p:sp>
        <p:nvSpPr>
          <p:cNvPr id="8529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C" smtClean="0"/>
          </a:p>
          <a:p>
            <a:pPr eaLnBrk="1" hangingPunct="1">
              <a:defRPr/>
            </a:pPr>
            <a:r>
              <a:rPr lang="es-EC" smtClean="0"/>
              <a:t>Activos fijos</a:t>
            </a:r>
          </a:p>
          <a:p>
            <a:pPr eaLnBrk="1" hangingPunct="1">
              <a:defRPr/>
            </a:pPr>
            <a:endParaRPr lang="es-EC" smtClean="0"/>
          </a:p>
          <a:p>
            <a:pPr eaLnBrk="1" hangingPunct="1">
              <a:defRPr/>
            </a:pPr>
            <a:r>
              <a:rPr lang="es-EC" smtClean="0"/>
              <a:t>Activos intangibles</a:t>
            </a:r>
          </a:p>
          <a:p>
            <a:pPr eaLnBrk="1" hangingPunct="1">
              <a:defRPr/>
            </a:pPr>
            <a:endParaRPr lang="es-EC" smtClean="0"/>
          </a:p>
          <a:p>
            <a:pPr eaLnBrk="1" hangingPunct="1">
              <a:defRPr/>
            </a:pPr>
            <a:r>
              <a:rPr lang="es-EC" smtClean="0"/>
              <a:t>Capital de trabajo</a:t>
            </a:r>
            <a:endParaRPr lang="es-ES_tradnl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2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2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2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2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99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106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Inversiones en Activos Fijos</a:t>
            </a:r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371600"/>
            <a:ext cx="7772400" cy="4689475"/>
          </a:xfrm>
        </p:spPr>
        <p:txBody>
          <a:bodyPr/>
          <a:lstStyle/>
          <a:p>
            <a:pPr eaLnBrk="1" hangingPunct="1">
              <a:defRPr/>
            </a:pPr>
            <a:r>
              <a:rPr lang="es-EC" sz="2400" smtClean="0"/>
              <a:t>Las que se realizan en bienes tangibles que se usarán en el proceso de transformación de los insumos y materia prima, o que sirvan para la operación normal del  proyecto:</a:t>
            </a:r>
          </a:p>
          <a:p>
            <a:pPr lvl="1" eaLnBrk="1" hangingPunct="1">
              <a:defRPr/>
            </a:pPr>
            <a:r>
              <a:rPr lang="es-EC" sz="2000" smtClean="0"/>
              <a:t>Terrenos (si son propios).</a:t>
            </a:r>
          </a:p>
          <a:p>
            <a:pPr lvl="1" eaLnBrk="1" hangingPunct="1">
              <a:defRPr/>
            </a:pPr>
            <a:r>
              <a:rPr lang="es-EC" sz="2000" smtClean="0"/>
              <a:t>Obras físicas (movimiento de  tierra, edificios, casas, bodegas, carreteros, oficinas administrativas, etc.).</a:t>
            </a:r>
          </a:p>
          <a:p>
            <a:pPr lvl="1" eaLnBrk="1" hangingPunct="1">
              <a:defRPr/>
            </a:pPr>
            <a:r>
              <a:rPr lang="es-EC" sz="2000" smtClean="0"/>
              <a:t>Equipos y maquinarias (bombas, motores, calderos, tractores, muebles, etc.).</a:t>
            </a:r>
          </a:p>
          <a:p>
            <a:pPr lvl="1" eaLnBrk="1" hangingPunct="1">
              <a:defRPr/>
            </a:pPr>
            <a:r>
              <a:rPr lang="es-EC" sz="2000" smtClean="0"/>
              <a:t>Vehículos (camiones, camionetas, motos, carros, botes, etc).</a:t>
            </a:r>
          </a:p>
          <a:p>
            <a:pPr lvl="1" eaLnBrk="1" hangingPunct="1">
              <a:defRPr/>
            </a:pPr>
            <a:r>
              <a:rPr lang="es-EC" sz="2000" smtClean="0"/>
              <a:t>Equipos de oficina (computadoras, teléfonos, radios, etc.).</a:t>
            </a:r>
          </a:p>
          <a:p>
            <a:pPr lvl="1" eaLnBrk="1" hangingPunct="1">
              <a:defRPr/>
            </a:pPr>
            <a:r>
              <a:rPr lang="es-EC" sz="2000" smtClean="0"/>
              <a:t>Infraestructura de apoyo (Agua potable,  red eléctrica, etc.).</a:t>
            </a:r>
            <a:endParaRPr lang="es-EC" sz="1800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4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4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4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4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4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4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4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4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4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4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4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4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2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Inversiones en Activos Fijos</a:t>
            </a:r>
          </a:p>
        </p:txBody>
      </p:sp>
      <p:sp>
        <p:nvSpPr>
          <p:cNvPr id="85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99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Activo Fijo son aquellos activos que por su valor y su duración sea necesario considerarlos como tal.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Que se considera activo fijo y que gasto depende de la política de la compañía: valor mínimo para considerar un bien como activo fijo.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Vendrán dados por el estudio técnico.</a:t>
            </a:r>
            <a:endParaRPr lang="es-EC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Ingeniería /manejo técnico: Que activos adquirir y cuando adquirirlos.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Incluir todos los activos necesarios para la operación.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Considerar calendario de adquisición y desembolsos.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Considerar reinversiones/remplazo e inversiones/ ampliaciones previstas.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Calendarios de reinversiones de  equipos de acuerdo al período real de  vida útil del activo y no de acuerdo al de depreciación.</a:t>
            </a:r>
            <a:endParaRPr lang="es-EC" sz="2800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5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5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5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5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50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04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Inversiones en Activos Fijos </a:t>
            </a:r>
            <a:br>
              <a:rPr lang="es-ES_tradnl" smtClean="0"/>
            </a:br>
            <a:r>
              <a:rPr lang="es-ES_tradnl" smtClean="0"/>
              <a:t>Depreciación</a:t>
            </a:r>
          </a:p>
        </p:txBody>
      </p:sp>
      <p:sp>
        <p:nvSpPr>
          <p:cNvPr id="85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951788" cy="4765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Contablemente, Activos Fijos sujetos a Depreciación.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Forma de trasladar valor de activo que estamos usando al costo del producto durante su vida útil.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Activo producirá en vida útil una cantidad de productos, y por  lo tanto se debe de transferir su costo a todos esos productos.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Por efecto fiscal, existe tabla en código tributario que indica a cuanto tiempo debe depreciarse cada activo.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Afecta a evaluación por su efecto sobre impuestos.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u="sng" smtClean="0"/>
              <a:t>No genera egreso</a:t>
            </a:r>
            <a:r>
              <a:rPr lang="es-EC" sz="2400" smtClean="0"/>
              <a:t>. Egreso se da al comprar activo fijo.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400" smtClean="0"/>
              <a:t>Terrenos no se deprecian, al contrario se revalorizan.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Generalmente se considera constante el valor del terreno, a no ser que se tengan buenas evidencias de que el valor del terreno pueda cambiar en el tiempo. </a:t>
            </a:r>
            <a:endParaRPr lang="es-ES_tradnl" sz="1800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5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6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6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56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56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6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534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Inversiones Activos Intangibles</a:t>
            </a:r>
          </a:p>
        </p:txBody>
      </p:sp>
      <p:sp>
        <p:nvSpPr>
          <p:cNvPr id="857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609600"/>
            <a:ext cx="7745412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Son aquellas que se realizan sobre activos constituidos por servicios o derechos adquiridos o gastos preoperativos, necesarios para la puesta en marcha del proyecto: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Gastos de constitución.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Patentes y licencias.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Concesiones de terrenos.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Gastos de Puesta en Marcha.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Depositos y compra de derechos.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Desarrollo de Marca.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Gastos de lanzamiento de producto.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400" smtClean="0"/>
              <a:t>Otros gastos preoperativos.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C" sz="2000" smtClean="0"/>
              <a:t>Desarrollo de líneas.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C" sz="2000" smtClean="0"/>
              <a:t>Gastos de investigación.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C" sz="2000" smtClean="0"/>
              <a:t>Capacitación preoperativa.</a:t>
            </a:r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7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7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7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7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7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57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7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70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57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570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70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570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570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570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57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570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09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8915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Inversiones Activos Intangibles</a:t>
            </a:r>
          </a:p>
        </p:txBody>
      </p:sp>
      <p:sp>
        <p:nvSpPr>
          <p:cNvPr id="858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45412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s-EC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El concepto es similar al de activos fijos, es decir son egresos que se generan en un momento dado, pero que son necesarios para todo el funcionamiento después de ellos.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No se deprecian, pero se amortizan.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El concepto es similar, y consiste en trasladar al costo poco a poco durante cierto tiempo el valor  que ya se desembolsó.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Al Igual que la depreciación, la amortización solo afectará al flujo de caja como  un escudo fiscal.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No todos se amortizan.</a:t>
            </a:r>
            <a:endParaRPr lang="es-ES_tradnl" sz="2800" smtClean="0"/>
          </a:p>
        </p:txBody>
      </p:sp>
    </p:spTree>
  </p:cSld>
  <p:clrMapOvr>
    <a:masterClrMapping/>
  </p:clrMapOvr>
  <p:transition>
    <p:zoom/>
    <p:sndAc>
      <p:stSnd>
        <p:snd r:embed="rId2" name="DIALO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8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8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8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8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8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8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8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8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8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8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7" grpId="0" build="p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2557</TotalTime>
  <Words>1180</Words>
  <Application>Microsoft PowerPoint</Application>
  <PresentationFormat>Presentación en pantalla (4:3)</PresentationFormat>
  <Paragraphs>131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Times New Roman</vt:lpstr>
      <vt:lpstr>Arial</vt:lpstr>
      <vt:lpstr>Wingdings</vt:lpstr>
      <vt:lpstr>Azure</vt:lpstr>
      <vt:lpstr>Formulación y Evaluación de Proyectos Turísticos – Clase 6</vt:lpstr>
      <vt:lpstr>Fabrizio Marcillo Morla</vt:lpstr>
      <vt:lpstr>Inversiones</vt:lpstr>
      <vt:lpstr>Plan de Inversiones en  Operaciones Acuícolas</vt:lpstr>
      <vt:lpstr>Inversiones en Activos Fijos</vt:lpstr>
      <vt:lpstr>Inversiones en Activos Fijos</vt:lpstr>
      <vt:lpstr>Inversiones en Activos Fijos  Depreciación</vt:lpstr>
      <vt:lpstr>Inversiones Activos Intangibles</vt:lpstr>
      <vt:lpstr>Inversiones Activos Intangibles</vt:lpstr>
      <vt:lpstr>Inversion en Capital de Trabajo</vt:lpstr>
      <vt:lpstr>Inversion en Capital de Trabajo</vt:lpstr>
      <vt:lpstr>Inversion en Capital de Trabajo</vt:lpstr>
      <vt:lpstr>Valores ya Desembolsados</vt:lpstr>
      <vt:lpstr>Valores ya Desembolsados</vt:lpstr>
      <vt:lpstr>Valores Ya Desembolsados</vt:lpstr>
      <vt:lpstr>Valores de Desecho</vt:lpstr>
      <vt:lpstr>Tiempo de Analisis de Proyecto</vt:lpstr>
      <vt:lpstr>Proyectos con Distinta Vida Util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417</cp:revision>
  <cp:lastPrinted>1601-01-01T00:00:00Z</cp:lastPrinted>
  <dcterms:created xsi:type="dcterms:W3CDTF">2002-07-19T11:47:45Z</dcterms:created>
  <dcterms:modified xsi:type="dcterms:W3CDTF">2010-02-01T16:00:43Z</dcterms:modified>
</cp:coreProperties>
</file>