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xls" ContentType="application/vnd.ms-exce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8"/>
  </p:notesMasterIdLst>
  <p:handoutMasterIdLst>
    <p:handoutMasterId r:id="rId89"/>
  </p:handoutMasterIdLst>
  <p:sldIdLst>
    <p:sldId id="342" r:id="rId2"/>
    <p:sldId id="34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5" r:id="rId12"/>
    <p:sldId id="265" r:id="rId13"/>
    <p:sldId id="266" r:id="rId14"/>
    <p:sldId id="277" r:id="rId15"/>
    <p:sldId id="278" r:id="rId16"/>
    <p:sldId id="279" r:id="rId17"/>
    <p:sldId id="293" r:id="rId18"/>
    <p:sldId id="294" r:id="rId19"/>
    <p:sldId id="295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307" r:id="rId30"/>
    <p:sldId id="289" r:id="rId31"/>
    <p:sldId id="290" r:id="rId32"/>
    <p:sldId id="291" r:id="rId33"/>
    <p:sldId id="308" r:id="rId34"/>
    <p:sldId id="292" r:id="rId35"/>
    <p:sldId id="298" r:id="rId36"/>
    <p:sldId id="299" r:id="rId37"/>
    <p:sldId id="300" r:id="rId38"/>
    <p:sldId id="297" r:id="rId39"/>
    <p:sldId id="301" r:id="rId40"/>
    <p:sldId id="302" r:id="rId41"/>
    <p:sldId id="303" r:id="rId42"/>
    <p:sldId id="304" r:id="rId43"/>
    <p:sldId id="305" r:id="rId44"/>
    <p:sldId id="296" r:id="rId45"/>
    <p:sldId id="306" r:id="rId46"/>
    <p:sldId id="309" r:id="rId47"/>
    <p:sldId id="310" r:id="rId48"/>
    <p:sldId id="311" r:id="rId49"/>
    <p:sldId id="334" r:id="rId50"/>
    <p:sldId id="340" r:id="rId51"/>
    <p:sldId id="335" r:id="rId52"/>
    <p:sldId id="336" r:id="rId53"/>
    <p:sldId id="312" r:id="rId54"/>
    <p:sldId id="314" r:id="rId55"/>
    <p:sldId id="316" r:id="rId56"/>
    <p:sldId id="317" r:id="rId57"/>
    <p:sldId id="318" r:id="rId58"/>
    <p:sldId id="319" r:id="rId59"/>
    <p:sldId id="327" r:id="rId60"/>
    <p:sldId id="328" r:id="rId61"/>
    <p:sldId id="329" r:id="rId62"/>
    <p:sldId id="320" r:id="rId63"/>
    <p:sldId id="321" r:id="rId64"/>
    <p:sldId id="330" r:id="rId65"/>
    <p:sldId id="332" r:id="rId66"/>
    <p:sldId id="331" r:id="rId67"/>
    <p:sldId id="333" r:id="rId68"/>
    <p:sldId id="313" r:id="rId69"/>
    <p:sldId id="322" r:id="rId70"/>
    <p:sldId id="323" r:id="rId71"/>
    <p:sldId id="324" r:id="rId72"/>
    <p:sldId id="325" r:id="rId73"/>
    <p:sldId id="326" r:id="rId74"/>
    <p:sldId id="315" r:id="rId75"/>
    <p:sldId id="337" r:id="rId76"/>
    <p:sldId id="338" r:id="rId77"/>
    <p:sldId id="339" r:id="rId78"/>
    <p:sldId id="341" r:id="rId79"/>
    <p:sldId id="267" r:id="rId80"/>
    <p:sldId id="268" r:id="rId81"/>
    <p:sldId id="269" r:id="rId82"/>
    <p:sldId id="270" r:id="rId83"/>
    <p:sldId id="271" r:id="rId84"/>
    <p:sldId id="272" r:id="rId85"/>
    <p:sldId id="273" r:id="rId86"/>
    <p:sldId id="274" r:id="rId8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F0000"/>
      </a:buClr>
      <a:buSzPct val="7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0000"/>
      </a:buClr>
      <a:buSzPct val="7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0000"/>
      </a:buClr>
      <a:buSzPct val="7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0000"/>
      </a:buClr>
      <a:buSzPct val="7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0000"/>
      </a:buClr>
      <a:buSzPct val="7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66"/>
    <a:srgbClr val="0000FF"/>
    <a:srgbClr val="000066"/>
    <a:srgbClr val="000099"/>
    <a:srgbClr val="0033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2787"/>
    <p:restoredTop sz="90990" autoAdjust="0"/>
  </p:normalViewPr>
  <p:slideViewPr>
    <p:cSldViewPr>
      <p:cViewPr varScale="1">
        <p:scale>
          <a:sx n="31" d="100"/>
          <a:sy n="31" d="100"/>
        </p:scale>
        <p:origin x="-102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0.xml"/><Relationship Id="rId2" Type="http://schemas.openxmlformats.org/officeDocument/2006/relationships/slide" Target="slides/slide36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6.wmf"/><Relationship Id="rId18" Type="http://schemas.openxmlformats.org/officeDocument/2006/relationships/image" Target="../media/image7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12" Type="http://schemas.openxmlformats.org/officeDocument/2006/relationships/image" Target="../media/image65.wmf"/><Relationship Id="rId17" Type="http://schemas.openxmlformats.org/officeDocument/2006/relationships/image" Target="../media/image70.wmf"/><Relationship Id="rId2" Type="http://schemas.openxmlformats.org/officeDocument/2006/relationships/image" Target="../media/image55.wmf"/><Relationship Id="rId16" Type="http://schemas.openxmlformats.org/officeDocument/2006/relationships/image" Target="../media/image69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image" Target="../media/image58.wmf"/><Relationship Id="rId15" Type="http://schemas.openxmlformats.org/officeDocument/2006/relationships/image" Target="../media/image6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Relationship Id="rId14" Type="http://schemas.openxmlformats.org/officeDocument/2006/relationships/image" Target="../media/image6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8CEA9F6E-91F8-4921-B629-4600BE708D9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11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85930912-2EFB-4AAD-8349-538E11AEBA6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E1AF1E-1B55-4339-9B0B-AFFB4934E53D}" type="slidenum">
              <a:rPr lang="es-ES_tradnl" smtClean="0"/>
              <a:pPr/>
              <a:t>1</a:t>
            </a:fld>
            <a:endParaRPr lang="es-ES_tradnl" smtClean="0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BD4DB-DE28-42F6-A9FC-538508575ED0}" type="slidenum">
              <a:rPr lang="es-ES_tradnl" smtClean="0"/>
              <a:pPr/>
              <a:t>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92D48-C57D-48F9-9380-701C00C7E104}" type="slidenum">
              <a:rPr lang="es-ES_tradnl" smtClean="0"/>
              <a:pPr/>
              <a:t>50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55B29C-F3EA-4E8D-A898-1254F4DE38E7}" type="slidenum">
              <a:rPr lang="es-ES_tradnl" smtClean="0"/>
              <a:pPr/>
              <a:t>70</a:t>
            </a:fld>
            <a:endParaRPr lang="es-ES_tradnl" smtClean="0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fr-BE" smtClean="0">
                <a:latin typeface="Arial" pitchFamily="34" charset="0"/>
              </a:rPr>
              <a:t>Ziekte problematiek in de aquacultuur</a:t>
            </a:r>
          </a:p>
          <a:p>
            <a:r>
              <a:rPr lang="fr-BE" smtClean="0">
                <a:latin typeface="Arial" pitchFamily="34" charset="0"/>
              </a:rPr>
              <a:t>(bacteriële en virale ziektes, parasitaire ziektes)</a:t>
            </a:r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7DC13-B2E3-4900-89E1-E617CD974E2B}" type="slidenum">
              <a:rPr lang="es-ES_tradnl" smtClean="0"/>
              <a:pPr/>
              <a:t>71</a:t>
            </a:fld>
            <a:endParaRPr lang="es-ES_tradnl" smtClean="0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fr-BE" smtClean="0">
                <a:latin typeface="Arial" pitchFamily="34" charset="0"/>
              </a:rPr>
              <a:t>Ziekte preventie in de aquacultuur</a:t>
            </a:r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58A99-438F-405F-824E-FAD822A69170}" type="slidenum">
              <a:rPr lang="es-ES_tradnl" smtClean="0"/>
              <a:pPr/>
              <a:t>72</a:t>
            </a:fld>
            <a:endParaRPr lang="es-ES_tradnl" smtClean="0"/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fr-BE" smtClean="0">
                <a:latin typeface="Arial" pitchFamily="34" charset="0"/>
              </a:rPr>
              <a:t>Technieken voor diagnose van aquacultuur ziektes</a:t>
            </a:r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F751E-6A93-4AA5-B694-8272829A3704}" type="slidenum">
              <a:rPr lang="es-ES_tradnl" smtClean="0"/>
              <a:pPr/>
              <a:t>73</a:t>
            </a:fld>
            <a:endParaRPr lang="es-ES_tradnl" smtClean="0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fr-BE" smtClean="0">
                <a:latin typeface="Arial" pitchFamily="34" charset="0"/>
              </a:rPr>
              <a:t>Lacunes in aquacultuur toepassingen en kennis</a:t>
            </a:r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99CD0EF6-0F8E-426F-89D1-76125D39F57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77050" y="-228600"/>
            <a:ext cx="1962150" cy="6934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90600" y="-228600"/>
            <a:ext cx="5734050" cy="6934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0600" y="-228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066800" y="1066800"/>
            <a:ext cx="7772400" cy="5638800"/>
          </a:xfrm>
        </p:spPr>
        <p:txBody>
          <a:bodyPr/>
          <a:lstStyle/>
          <a:p>
            <a:pPr lvl="0"/>
            <a:endParaRPr lang="es-ES" noProof="0" smtClean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066800"/>
            <a:ext cx="3810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066800"/>
            <a:ext cx="3810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grpSp>
          <p:nvGrpSpPr>
            <p:cNvPr id="16390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</p:grpSp>
      </p:grpSp>
      <p:sp>
        <p:nvSpPr>
          <p:cNvPr id="1638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066800"/>
            <a:ext cx="7772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u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barcillo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space.espol.edu.ec/browse?type=author&amp;order=ASC&amp;rpp=20&amp;value=Marcillo+Morla%2C+Fabrizio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11.jpe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oleObject" Target="../embeddings/oleObject40.bin"/><Relationship Id="rId18" Type="http://schemas.openxmlformats.org/officeDocument/2006/relationships/oleObject" Target="../embeddings/oleObject4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12" Type="http://schemas.openxmlformats.org/officeDocument/2006/relationships/oleObject" Target="../embeddings/oleObject39.bin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7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42.bin"/><Relationship Id="rId10" Type="http://schemas.openxmlformats.org/officeDocument/2006/relationships/oleObject" Target="../embeddings/oleObject37.bin"/><Relationship Id="rId19" Type="http://schemas.openxmlformats.org/officeDocument/2006/relationships/oleObject" Target="../embeddings/oleObject46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6.bin"/><Relationship Id="rId14" Type="http://schemas.openxmlformats.org/officeDocument/2006/relationships/oleObject" Target="../embeddings/oleObject41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5.jpeg"/><Relationship Id="rId4" Type="http://schemas.openxmlformats.org/officeDocument/2006/relationships/image" Target="../media/image76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85750"/>
            <a:ext cx="7772400" cy="2428875"/>
          </a:xfrm>
        </p:spPr>
        <p:txBody>
          <a:bodyPr/>
          <a:lstStyle/>
          <a:p>
            <a:pPr eaLnBrk="1" hangingPunct="1"/>
            <a:r>
              <a:rPr lang="en-US" b="1" smtClean="0"/>
              <a:t>Seminarios de Graduación Acuicultura 2006</a:t>
            </a:r>
            <a:br>
              <a:rPr lang="en-US" b="1" smtClean="0"/>
            </a:br>
            <a:r>
              <a:rPr lang="en-US" sz="4000" b="1" smtClean="0"/>
              <a:t>Manejo de Cultivos Intensivos Clase 1</a:t>
            </a:r>
            <a:endParaRPr lang="es-ES_tradnl" sz="4000" b="1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64008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dirty="0" smtClean="0"/>
              <a:t>Fabrizio Marcillo </a:t>
            </a:r>
            <a:r>
              <a:rPr lang="es-ES_tradnl" dirty="0" err="1" smtClean="0"/>
              <a:t>Morla</a:t>
            </a:r>
            <a:r>
              <a:rPr lang="es-ES_tradnl" dirty="0" smtClean="0"/>
              <a:t> </a:t>
            </a:r>
            <a:r>
              <a:rPr lang="es-ES_tradnl" dirty="0" err="1" smtClean="0"/>
              <a:t>MBA</a:t>
            </a:r>
            <a:endParaRPr lang="es-ES_tradnl" dirty="0" smtClean="0"/>
          </a:p>
        </p:txBody>
      </p:sp>
      <p:pic>
        <p:nvPicPr>
          <p:cNvPr id="18436" name="Picture 9" descr="Logofim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286000"/>
            <a:ext cx="16764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4932363" y="4960938"/>
            <a:ext cx="271145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hlinkClick r:id="rId4"/>
              </a:rPr>
              <a:t>barcillo@gmail.com</a:t>
            </a:r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2400" dirty="0">
                <a:latin typeface="Times New Roman" pitchFamily="18" charset="0"/>
                <a:hlinkClick r:id="rId4"/>
              </a:rPr>
              <a:t>(593-9) 4194239</a:t>
            </a:r>
          </a:p>
          <a:p>
            <a:pPr>
              <a:defRPr/>
            </a:pPr>
            <a:endParaRPr lang="es-ES" dirty="0">
              <a:latin typeface="Arial" charset="0"/>
            </a:endParaRPr>
          </a:p>
        </p:txBody>
      </p:sp>
      <p:pic>
        <p:nvPicPr>
          <p:cNvPr id="18438" name="6 Imagen" descr="espol1-300x29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71688"/>
            <a:ext cx="17922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1295400"/>
          </a:xfrm>
        </p:spPr>
        <p:txBody>
          <a:bodyPr/>
          <a:lstStyle/>
          <a:p>
            <a:pPr eaLnBrk="1" hangingPunct="1"/>
            <a:r>
              <a:rPr lang="es-ES_tradnl" smtClean="0"/>
              <a:t>Ventajas Y </a:t>
            </a:r>
            <a:r>
              <a:rPr lang="es-ES_tradnl" b="1" smtClean="0">
                <a:solidFill>
                  <a:srgbClr val="FF0000"/>
                </a:solidFill>
              </a:rPr>
              <a:t>Desventajas</a:t>
            </a:r>
            <a:r>
              <a:rPr lang="es-ES_tradnl" smtClean="0"/>
              <a:t> Del Agua Como Medio De Cultivo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Gran consumo de agua.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Mayor parte no es consumida solo “prestada”.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Perdida de agua en agricultura igual o mayor.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En climas secos, acuicultura extensiva ayudaría a justificar costos embalses y sistemas almacenaje.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Concentraciones de gases variables.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Menor solubilidad OD: 10 ppm vs 300,000 ppm.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O</a:t>
            </a:r>
            <a:r>
              <a:rPr lang="es-ES_tradnl" sz="2400" baseline="-25000" smtClean="0"/>
              <a:t>2</a:t>
            </a:r>
            <a:r>
              <a:rPr lang="es-ES_tradnl" sz="2400" smtClean="0"/>
              <a:t>, CO</a:t>
            </a:r>
            <a:r>
              <a:rPr lang="es-ES_tradnl" sz="2400" baseline="-25000" smtClean="0"/>
              <a:t>2</a:t>
            </a:r>
            <a:r>
              <a:rPr lang="es-ES_tradnl" sz="2400" smtClean="0"/>
              <a:t>, NH</a:t>
            </a:r>
            <a:r>
              <a:rPr lang="es-ES_tradnl" sz="2400" baseline="-25000" smtClean="0"/>
              <a:t>4</a:t>
            </a:r>
            <a:r>
              <a:rPr lang="es-ES_tradnl" sz="2400" smtClean="0"/>
              <a:t>, H</a:t>
            </a:r>
            <a:r>
              <a:rPr lang="es-ES_tradnl" sz="2400" baseline="-25000" smtClean="0"/>
              <a:t>2</a:t>
            </a:r>
            <a:r>
              <a:rPr lang="es-ES_tradnl" sz="2400" smtClean="0"/>
              <a:t>S. Variaciones diurnas / espaciales.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Elegir especie tolera </a:t>
            </a:r>
            <a:r>
              <a:rPr lang="es-ES_tradnl" sz="2400" smtClean="0">
                <a:sym typeface="Wingdings" pitchFamily="2" charset="2"/>
              </a:rPr>
              <a:t></a:t>
            </a:r>
            <a:r>
              <a:rPr lang="es-ES_tradnl" sz="2400" smtClean="0"/>
              <a:t>OD/ Mejorar nivel OD.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Sistema mas complejo y difícil de controlar.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Sistema cerrado vs. aire.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Efecto fitoplancton / bacterias / nutrientes.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Efecto sistema alcalino (CO</a:t>
            </a:r>
            <a:r>
              <a:rPr lang="es-ES_tradnl" sz="2400" baseline="-25000" smtClean="0"/>
              <a:t>2</a:t>
            </a:r>
            <a:r>
              <a:rPr lang="es-ES_tradnl" sz="2400" smtClean="0"/>
              <a:t> : HCO</a:t>
            </a:r>
            <a:r>
              <a:rPr lang="es-ES_tradnl" sz="2400" baseline="-25000" smtClean="0"/>
              <a:t>3</a:t>
            </a:r>
            <a:r>
              <a:rPr lang="es-ES_tradnl" sz="2400" baseline="30000" smtClean="0"/>
              <a:t>-</a:t>
            </a:r>
            <a:r>
              <a:rPr lang="es-ES_tradnl" sz="2400" smtClean="0"/>
              <a:t> : CO</a:t>
            </a:r>
            <a:r>
              <a:rPr lang="es-ES_tradnl" sz="2400" baseline="-25000" smtClean="0"/>
              <a:t>3</a:t>
            </a:r>
            <a:r>
              <a:rPr lang="es-ES_tradnl" sz="2400" baseline="30000" smtClean="0"/>
              <a:t>=</a:t>
            </a:r>
            <a:r>
              <a:rPr lang="es-ES_tradnl" sz="2400" smtClean="0"/>
              <a:t>).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1295400"/>
          </a:xfrm>
        </p:spPr>
        <p:txBody>
          <a:bodyPr/>
          <a:lstStyle/>
          <a:p>
            <a:pPr eaLnBrk="1" hangingPunct="1"/>
            <a:r>
              <a:rPr lang="es-ES_tradnl" smtClean="0"/>
              <a:t>Ventajas Y </a:t>
            </a:r>
            <a:r>
              <a:rPr lang="es-ES_tradnl" b="1" smtClean="0">
                <a:solidFill>
                  <a:srgbClr val="FF0000"/>
                </a:solidFill>
              </a:rPr>
              <a:t>Desventajas</a:t>
            </a:r>
            <a:r>
              <a:rPr lang="es-ES_tradnl" smtClean="0"/>
              <a:t> Del Agua Como Medio De Cultivo</a:t>
            </a:r>
          </a:p>
        </p:txBody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Necesidades respiratorias.</a:t>
            </a:r>
          </a:p>
          <a:p>
            <a:pPr eaLnBrk="1" hangingPunct="1">
              <a:defRPr/>
            </a:pPr>
            <a:r>
              <a:rPr lang="es-ES_tradnl" sz="2800" smtClean="0"/>
              <a:t>Productos de excreción tóxicos.</a:t>
            </a:r>
          </a:p>
          <a:p>
            <a:pPr eaLnBrk="1" hangingPunct="1">
              <a:defRPr/>
            </a:pPr>
            <a:r>
              <a:rPr lang="es-ES_tradnl" sz="2800" smtClean="0"/>
              <a:t>Caracteristicas Tamaño/Peso.</a:t>
            </a:r>
          </a:p>
          <a:p>
            <a:pPr eaLnBrk="1" hangingPunct="1">
              <a:defRPr/>
            </a:pPr>
            <a:r>
              <a:rPr lang="es-ES_tradnl" sz="2800" smtClean="0"/>
              <a:t>Rápida transmisión de enfermedades.</a:t>
            </a:r>
          </a:p>
          <a:p>
            <a:pPr eaLnBrk="1" hangingPunct="1">
              <a:defRPr/>
            </a:pPr>
            <a:r>
              <a:rPr lang="es-ES_tradnl" sz="2800" smtClean="0"/>
              <a:t>Ciclo de vida complejo.</a:t>
            </a:r>
          </a:p>
          <a:p>
            <a:pPr eaLnBrk="1" hangingPunct="1">
              <a:defRPr/>
            </a:pPr>
            <a:endParaRPr lang="es-ES_tradnl" sz="2800" smtClean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1295400"/>
          </a:xfrm>
        </p:spPr>
        <p:txBody>
          <a:bodyPr/>
          <a:lstStyle/>
          <a:p>
            <a:pPr eaLnBrk="1" hangingPunct="1"/>
            <a:r>
              <a:rPr lang="es-ES_tradnl" b="1" smtClean="0">
                <a:solidFill>
                  <a:srgbClr val="FF0000"/>
                </a:solidFill>
              </a:rPr>
              <a:t>Ventajas</a:t>
            </a:r>
            <a:r>
              <a:rPr lang="es-ES_tradnl" smtClean="0"/>
              <a:t> Y Desventajas Del Agua Como Medio De Cultivo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61388" cy="5334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Medio de 3 dimensiones.</a:t>
            </a:r>
          </a:p>
          <a:p>
            <a:pPr lvl="1" eaLnBrk="1" hangingPunct="1">
              <a:defRPr/>
            </a:pPr>
            <a:r>
              <a:rPr lang="es-ES_tradnl" sz="2000" smtClean="0"/>
              <a:t>Mayor eficiencia por unidad de área.</a:t>
            </a:r>
          </a:p>
          <a:p>
            <a:pPr lvl="1" eaLnBrk="1" hangingPunct="1">
              <a:defRPr/>
            </a:pPr>
            <a:r>
              <a:rPr lang="es-ES_tradnl" sz="2000" smtClean="0"/>
              <a:t>Posible “propiedad horizontal”.</a:t>
            </a:r>
            <a:endParaRPr lang="en-US" sz="2000" smtClean="0"/>
          </a:p>
          <a:p>
            <a:pPr lvl="1" eaLnBrk="1" hangingPunct="1">
              <a:defRPr/>
            </a:pPr>
            <a:r>
              <a:rPr lang="en-US" sz="2000" smtClean="0"/>
              <a:t>P</a:t>
            </a:r>
            <a:r>
              <a:rPr lang="es-ES_tradnl" sz="2000" smtClean="0"/>
              <a:t>olicultivos, estanques, cajas y jaulas</a:t>
            </a:r>
            <a:r>
              <a:rPr lang="en-US" sz="2000" smtClean="0"/>
              <a:t>.</a:t>
            </a:r>
            <a:endParaRPr lang="es-ES_tradnl" sz="2000" smtClean="0"/>
          </a:p>
          <a:p>
            <a:pPr eaLnBrk="1" hangingPunct="1">
              <a:defRPr/>
            </a:pPr>
            <a:r>
              <a:rPr lang="es-ES_tradnl" sz="2800" smtClean="0"/>
              <a:t>“Pastizal” mas productivo: agua mas que tierra:</a:t>
            </a:r>
          </a:p>
          <a:p>
            <a:pPr lvl="1" eaLnBrk="1" hangingPunct="1">
              <a:defRPr/>
            </a:pPr>
            <a:r>
              <a:rPr lang="es-ES_tradnl" sz="2000" smtClean="0"/>
              <a:t>Mayor aporte alimento natural.</a:t>
            </a:r>
          </a:p>
          <a:p>
            <a:pPr lvl="1" eaLnBrk="1" hangingPunct="1">
              <a:defRPr/>
            </a:pPr>
            <a:r>
              <a:rPr lang="es-ES_tradnl" sz="2000" smtClean="0"/>
              <a:t>Ahorro en cantidad / calidad alimento.</a:t>
            </a:r>
          </a:p>
          <a:p>
            <a:pPr lvl="1" eaLnBrk="1" hangingPunct="1">
              <a:defRPr/>
            </a:pPr>
            <a:r>
              <a:rPr lang="es-ES_tradnl" sz="2000" smtClean="0"/>
              <a:t>Sistema más complejo.</a:t>
            </a:r>
          </a:p>
          <a:p>
            <a:pPr eaLnBrk="1" hangingPunct="1">
              <a:defRPr/>
            </a:pPr>
            <a:r>
              <a:rPr lang="es-ES_tradnl" sz="2800" smtClean="0"/>
              <a:t>Mas fácil de crear y mantener productividad mejorada. (Pastizal mejorado):</a:t>
            </a:r>
          </a:p>
          <a:p>
            <a:pPr lvl="1" eaLnBrk="1" hangingPunct="1">
              <a:defRPr/>
            </a:pPr>
            <a:r>
              <a:rPr lang="es-ES_tradnl" sz="2000" smtClean="0"/>
              <a:t>Rápida respuesta a fertilizantes químicos y orgánicos.</a:t>
            </a:r>
          </a:p>
          <a:p>
            <a:pPr lvl="1" eaLnBrk="1" hangingPunct="1">
              <a:defRPr/>
            </a:pPr>
            <a:r>
              <a:rPr lang="es-ES_tradnl" sz="2000" smtClean="0"/>
              <a:t>Nutrientes permanecen en medio como: carne animal, desecho no consumido, excreción o heces (&gt; 20K/H/D alimento no fertilizar).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1295400"/>
          </a:xfrm>
        </p:spPr>
        <p:txBody>
          <a:bodyPr/>
          <a:lstStyle/>
          <a:p>
            <a:pPr eaLnBrk="1" hangingPunct="1"/>
            <a:r>
              <a:rPr lang="es-ES_tradnl" b="1" smtClean="0">
                <a:solidFill>
                  <a:srgbClr val="FF0000"/>
                </a:solidFill>
              </a:rPr>
              <a:t>Ventajas</a:t>
            </a:r>
            <a:r>
              <a:rPr lang="es-ES_tradnl" smtClean="0"/>
              <a:t> Y Desventajas Del Agua Como Medio De Cultivo</a:t>
            </a:r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61388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Requerimientos de N es menor.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Excreción aporta nitrógeno.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Algunas algas usan directamente N</a:t>
            </a:r>
            <a:r>
              <a:rPr lang="es-ES_tradnl" sz="2400" baseline="-25000" smtClean="0"/>
              <a:t>2</a:t>
            </a:r>
            <a:r>
              <a:rPr lang="es-ES_tradnl" sz="240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P es más limitante. Ojo con baja solubilidad y arcilla en aplicación.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Mejor medio para animales de sangre fría.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T</a:t>
            </a:r>
            <a:r>
              <a:rPr lang="es-ES_tradnl" sz="2400" smtClean="0">
                <a:cs typeface="Arial" charset="0"/>
              </a:rPr>
              <a:t>ºC mas constante que en aire.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>
                <a:cs typeface="Arial" charset="0"/>
              </a:rPr>
              <a:t>Ahorro energía y otras ventajas ya revisadas.</a:t>
            </a:r>
            <a:endParaRPr lang="en-US" sz="2400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Temperatura del cuerpo cerca de la del medio ambiente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Acuicultura se relaciona muy bien con otros medios de producción.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Policultivo.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Terminos a Usar</a:t>
            </a:r>
            <a:endParaRPr lang="es-ES_tradnl" smtClean="0"/>
          </a:p>
        </p:txBody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/>
              <a:t>Producción</a:t>
            </a:r>
            <a:r>
              <a:rPr lang="en-US" smtClean="0"/>
              <a:t>:</a:t>
            </a:r>
          </a:p>
          <a:p>
            <a:pPr lvl="1" eaLnBrk="1" hangingPunct="1">
              <a:defRPr/>
            </a:pPr>
            <a:r>
              <a:rPr lang="es-ES_tradnl" smtClean="0"/>
              <a:t>Total de peso de materia orgánica asimilada por un organismo en un periodo dado de tiempo y área.</a:t>
            </a:r>
          </a:p>
          <a:p>
            <a:pPr eaLnBrk="1" hangingPunct="1">
              <a:defRPr/>
            </a:pPr>
            <a:r>
              <a:rPr lang="es-ES_tradnl" smtClean="0"/>
              <a:t>Cuando se refiere a producción comprende:</a:t>
            </a:r>
          </a:p>
          <a:p>
            <a:pPr lvl="1" eaLnBrk="1" hangingPunct="1">
              <a:defRPr/>
            </a:pPr>
            <a:r>
              <a:rPr lang="es-ES_tradnl" smtClean="0"/>
              <a:t>Peso cosechado de animales (Gross yield).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s-ES_tradnl" smtClean="0"/>
              <a:t>+</a:t>
            </a:r>
          </a:p>
          <a:p>
            <a:pPr lvl="1" eaLnBrk="1" hangingPunct="1">
              <a:defRPr/>
            </a:pPr>
            <a:r>
              <a:rPr lang="es-ES_tradnl" smtClean="0"/>
              <a:t>Peso de los animales muertos (mortality).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Terminos a Usar</a:t>
            </a:r>
            <a:endParaRPr lang="es-ES_tradnl" smtClean="0"/>
          </a:p>
        </p:txBody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Cosecha Total</a:t>
            </a:r>
            <a:r>
              <a:rPr lang="en-US" smtClean="0"/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Total de peso de organismos cosechados por unidad de área, en un tiempo dado.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Cosecha Neta</a:t>
            </a:r>
            <a:r>
              <a:rPr lang="en-US" smtClean="0"/>
              <a:t>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Total de peso de organismos cosechados por unidad de área, en un tiempo dado, menos el peso total que había </a:t>
            </a:r>
            <a:r>
              <a:rPr lang="en-US" smtClean="0"/>
              <a:t>al inicio del</a:t>
            </a:r>
            <a:r>
              <a:rPr lang="es-ES_tradnl" smtClean="0"/>
              <a:t> tiempo dado.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Producción instantanea</a:t>
            </a:r>
            <a:r>
              <a:rPr lang="en-US" smtClean="0"/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Cantidad (peso) de biomasa del organismo en una unidad de área en un momento dado (Biomasa/área).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_tradnl" smtClean="0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Nivel Critico de Cosecha en Pie</a:t>
            </a:r>
            <a:r>
              <a:rPr lang="en-US" smtClean="0"/>
              <a:t> (NCCP)</a:t>
            </a:r>
            <a:endParaRPr lang="es-ES_tradnl" smtClean="0"/>
          </a:p>
        </p:txBody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7724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mtClean="0"/>
              <a:t>Cantidad (peso) de biomasa del organismo en una unidad de área en un momento dado, donde el crecimiento </a:t>
            </a:r>
            <a:r>
              <a:rPr lang="en-US" smtClean="0"/>
              <a:t>s</a:t>
            </a:r>
            <a:r>
              <a:rPr lang="es-ES_tradnl" smtClean="0"/>
              <a:t>e desvía de su línea de máximo crecimiento. 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4000" smtClean="0"/>
              <a:t>Ley de Liebig’s del MINIMO</a:t>
            </a:r>
          </a:p>
        </p:txBody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/>
              <a:t>Para que ocurra y sea exitosa una situación dada, un organismo necesita tener materiales esenciales. </a:t>
            </a:r>
          </a:p>
          <a:p>
            <a:pPr eaLnBrk="1" hangingPunct="1">
              <a:defRPr/>
            </a:pPr>
            <a:r>
              <a:rPr lang="es-ES_tradnl" smtClean="0"/>
              <a:t>Estos requerimientos básicos varían con la especie y con la situación. De todos ellos el material necesario que se encuentre en cantidades pequeñas cercanas al mínimo crítico necesitado podrá ser el limitante para el desarrollo y supervivencia de la especie, aunque los otros se encuentren en abundancia.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z="4000" smtClean="0"/>
              <a:t>Ley de Shelford de la TOLERANCIA</a:t>
            </a:r>
          </a:p>
        </p:txBody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El éxito de un organismo depende completamente de un complejo de condiciones. El fracaso puede ser controlado por la calidad y cantidad deficiente o en exceso de alguno de los factores el cual se aproxima al limite de tolerancia del organismo.</a:t>
            </a: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Organismos pueden tener un amplio rango de tolerancia para un factor y pequeño para otro.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Organismos con amplio rango de tolerancia para muchos factores están ampliamente distribuidos.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Jerry\limit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1228725" y="0"/>
            <a:ext cx="7772400" cy="1143000"/>
          </a:xfrm>
        </p:spPr>
        <p:txBody>
          <a:bodyPr/>
          <a:lstStyle/>
          <a:p>
            <a:pPr algn="r"/>
            <a:r>
              <a:rPr lang="en-US" smtClean="0"/>
              <a:t>Fabrizio Marcillo Morla</a:t>
            </a:r>
            <a:endParaRPr lang="es-U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69988" y="928688"/>
            <a:ext cx="7772400" cy="4114800"/>
          </a:xfrm>
        </p:spPr>
        <p:txBody>
          <a:bodyPr/>
          <a:lstStyle/>
          <a:p>
            <a:pPr algn="r">
              <a:defRPr/>
            </a:pPr>
            <a:r>
              <a:rPr lang="es-EC" dirty="0" smtClean="0"/>
              <a:t>Guayaquil, 1966.</a:t>
            </a:r>
          </a:p>
          <a:p>
            <a:pPr algn="r">
              <a:defRPr/>
            </a:pPr>
            <a:r>
              <a:rPr lang="es-EC" dirty="0" err="1" smtClean="0"/>
              <a:t>BSc.</a:t>
            </a:r>
            <a:r>
              <a:rPr lang="es-EC" dirty="0" smtClean="0"/>
              <a:t> Acuicultura. (ESPOL 1991).</a:t>
            </a:r>
          </a:p>
          <a:p>
            <a:pPr algn="r">
              <a:defRPr/>
            </a:pPr>
            <a:r>
              <a:rPr lang="es-EC" dirty="0" smtClean="0"/>
              <a:t>Magister en Administración de Empresas. (ESPOL, 1996).</a:t>
            </a:r>
          </a:p>
          <a:p>
            <a:pPr algn="r">
              <a:defRPr/>
            </a:pPr>
            <a:r>
              <a:rPr lang="es-EC" dirty="0" smtClean="0"/>
              <a:t>Profesor ESPOL desde el 2001.</a:t>
            </a:r>
          </a:p>
          <a:p>
            <a:pPr algn="r">
              <a:defRPr/>
            </a:pPr>
            <a:r>
              <a:rPr lang="es-EC" dirty="0" smtClean="0"/>
              <a:t>20 años experiencia profesional: </a:t>
            </a:r>
          </a:p>
          <a:p>
            <a:pPr lvl="1" algn="r">
              <a:defRPr/>
            </a:pPr>
            <a:r>
              <a:rPr lang="es-EC" sz="2800" dirty="0" smtClean="0"/>
              <a:t>Producción.</a:t>
            </a:r>
          </a:p>
          <a:p>
            <a:pPr lvl="1" algn="r">
              <a:defRPr/>
            </a:pPr>
            <a:r>
              <a:rPr lang="es-EC" sz="2800" dirty="0" smtClean="0"/>
              <a:t>Administración.</a:t>
            </a:r>
          </a:p>
          <a:p>
            <a:pPr lvl="1" algn="r">
              <a:defRPr/>
            </a:pPr>
            <a:r>
              <a:rPr lang="es-EC" sz="2800" dirty="0" smtClean="0"/>
              <a:t>Finanzas.</a:t>
            </a:r>
          </a:p>
          <a:p>
            <a:pPr lvl="1" algn="r">
              <a:defRPr/>
            </a:pPr>
            <a:r>
              <a:rPr lang="es-EC" sz="2800" dirty="0" smtClean="0"/>
              <a:t>Investigación.</a:t>
            </a:r>
          </a:p>
          <a:p>
            <a:pPr lvl="1" algn="r">
              <a:defRPr/>
            </a:pPr>
            <a:r>
              <a:rPr lang="es-EC" sz="2800" dirty="0" smtClean="0"/>
              <a:t>Consultorías.</a:t>
            </a:r>
          </a:p>
        </p:txBody>
      </p:sp>
      <p:pic>
        <p:nvPicPr>
          <p:cNvPr id="8196" name="Picture 3" descr="Yop por ti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57188" y="5670550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es-US" sz="2400" dirty="0">
                <a:latin typeface="+mn-lt"/>
                <a:hlinkClick r:id="rId4"/>
              </a:rPr>
              <a:t>Otras Publicaciones del mismo autor en Repositorio ESPOL</a:t>
            </a:r>
            <a:endParaRPr lang="es-US" sz="2400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Limites de Crecimiento</a:t>
            </a:r>
            <a:endParaRPr lang="es-ES_tradnl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0" y="984250"/>
          <a:ext cx="9144000" cy="5867400"/>
        </p:xfrm>
        <a:graphic>
          <a:graphicData uri="http://schemas.openxmlformats.org/presentationml/2006/ole">
            <p:oleObj spid="_x0000_s2050" name="Dibujo" r:id="rId3" imgW="1432800" imgH="1098000" progId="FLW3Drawing">
              <p:embed/>
            </p:oleObj>
          </a:graphicData>
        </a:graphic>
      </p:graphicFrame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Capacidad de Carga</a:t>
            </a:r>
            <a:endParaRPr lang="es-ES_tradnl" smtClean="0"/>
          </a:p>
        </p:txBody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/>
              <a:t>Es la cantidad en biomasa de organismos en un área dada, donde el crecimiento se detiene. </a:t>
            </a:r>
          </a:p>
          <a:p>
            <a:pPr lvl="1" eaLnBrk="1" hangingPunct="1">
              <a:defRPr/>
            </a:pPr>
            <a:r>
              <a:rPr lang="es-ES_tradnl" smtClean="0"/>
              <a:t>Para la capacidad de carga el tiempo no es un factor limitante, éste no se cambia con el tiempo. </a:t>
            </a:r>
          </a:p>
          <a:p>
            <a:pPr eaLnBrk="1" hangingPunct="1">
              <a:defRPr/>
            </a:pPr>
            <a:endParaRPr lang="es-ES_tradnl" smtClean="0"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Limites de Crecimiento</a:t>
            </a:r>
            <a:endParaRPr lang="es-ES_tradnl" smtClean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0" y="863600"/>
          <a:ext cx="9144000" cy="5988050"/>
        </p:xfrm>
        <a:graphic>
          <a:graphicData uri="http://schemas.openxmlformats.org/presentationml/2006/ole">
            <p:oleObj spid="_x0000_s3074" name="Dibujo" r:id="rId3" imgW="1425600" imgH="1036800" progId="FLW3Drawing">
              <p:embed/>
            </p:oleObj>
          </a:graphicData>
        </a:graphic>
      </p:graphicFrame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Esquema Baja Densidad</a:t>
            </a:r>
            <a:endParaRPr lang="es-ES_tradnl" smtClean="0"/>
          </a:p>
        </p:txBody>
      </p:sp>
      <p:pic>
        <p:nvPicPr>
          <p:cNvPr id="37891" name="Picture 3" descr="D:\FAC\fotrolow.jpg"/>
          <p:cNvPicPr>
            <a:picLocks noChangeAspect="1" noChangeArrowheads="1"/>
          </p:cNvPicPr>
          <p:nvPr/>
        </p:nvPicPr>
        <p:blipFill>
          <a:blip r:embed="rId2"/>
          <a:srcRect b="12222"/>
          <a:stretch>
            <a:fillRect/>
          </a:stretch>
        </p:blipFill>
        <p:spPr bwMode="auto">
          <a:xfrm>
            <a:off x="0" y="83185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Esquema Alta Densidad</a:t>
            </a:r>
            <a:endParaRPr lang="es-ES_tradnl" smtClean="0"/>
          </a:p>
        </p:txBody>
      </p:sp>
      <p:pic>
        <p:nvPicPr>
          <p:cNvPr id="38915" name="Picture 3" descr="D:\FAC\fotrohig.jpg"/>
          <p:cNvPicPr>
            <a:picLocks noChangeAspect="1" noChangeArrowheads="1"/>
          </p:cNvPicPr>
          <p:nvPr/>
        </p:nvPicPr>
        <p:blipFill>
          <a:blip r:embed="rId2"/>
          <a:srcRect b="12222"/>
          <a:stretch>
            <a:fillRect/>
          </a:stretch>
        </p:blipFill>
        <p:spPr bwMode="auto">
          <a:xfrm>
            <a:off x="0" y="83185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6836" name="Text Box 4"/>
          <p:cNvSpPr txBox="1">
            <a:spLocks noChangeArrowheads="1"/>
          </p:cNvSpPr>
          <p:nvPr/>
        </p:nvSpPr>
        <p:spPr bwMode="auto">
          <a:xfrm>
            <a:off x="517525" y="5991225"/>
            <a:ext cx="711200" cy="2571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0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Aeration</a:t>
            </a:r>
            <a:endParaRPr lang="es-ES_tradnl" sz="1000" b="1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016837" name="Line 5"/>
          <p:cNvSpPr>
            <a:spLocks noChangeShapeType="1"/>
          </p:cNvSpPr>
          <p:nvPr/>
        </p:nvSpPr>
        <p:spPr bwMode="auto">
          <a:xfrm flipV="1">
            <a:off x="838200" y="5638800"/>
            <a:ext cx="0" cy="304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1016838" name="Line 6"/>
          <p:cNvSpPr>
            <a:spLocks noChangeShapeType="1"/>
          </p:cNvSpPr>
          <p:nvPr/>
        </p:nvSpPr>
        <p:spPr bwMode="auto">
          <a:xfrm flipV="1">
            <a:off x="609600" y="1981200"/>
            <a:ext cx="152400" cy="403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Fertilización</a:t>
            </a:r>
            <a:endParaRPr lang="en-US" smtClean="0"/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256588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Animales dependen directa o indirectamente de alimento proporcionados por plantas verdes.</a:t>
            </a:r>
          </a:p>
          <a:p>
            <a:pPr eaLnBrk="1" hangingPunct="1">
              <a:defRPr/>
            </a:pPr>
            <a:r>
              <a:rPr lang="en-US" sz="2800" smtClean="0"/>
              <a:t>Peso organismos se puede producir depende de la capacidad del agua para producir fitoplancton.</a:t>
            </a:r>
          </a:p>
          <a:p>
            <a:pPr eaLnBrk="1" hangingPunct="1">
              <a:defRPr/>
            </a:pPr>
            <a:r>
              <a:rPr lang="en-US" sz="2800" smtClean="0"/>
              <a:t>Capacidad carga puede ser incrementada por adición de fertilizantes orgánicos e inorgánicos. Logrando una nueva capacidad de carga.</a:t>
            </a:r>
          </a:p>
          <a:p>
            <a:pPr eaLnBrk="1" hangingPunct="1">
              <a:defRPr/>
            </a:pPr>
            <a:r>
              <a:rPr lang="en-US" sz="2800" smtClean="0"/>
              <a:t>A mayor distancia de la cadena trófica, menos será el efecto de la fertilizacion en el crecimiento.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762000"/>
            <a:ext cx="5384800" cy="5638800"/>
            <a:chOff x="400" y="1336"/>
            <a:chExt cx="2469" cy="2560"/>
          </a:xfrm>
        </p:grpSpPr>
        <p:sp>
          <p:nvSpPr>
            <p:cNvPr id="1018883" name="Freeform 3"/>
            <p:cNvSpPr>
              <a:spLocks/>
            </p:cNvSpPr>
            <p:nvPr/>
          </p:nvSpPr>
          <p:spPr bwMode="auto">
            <a:xfrm>
              <a:off x="1294" y="1947"/>
              <a:ext cx="834" cy="763"/>
            </a:xfrm>
            <a:custGeom>
              <a:avLst/>
              <a:gdLst/>
              <a:ahLst/>
              <a:cxnLst>
                <a:cxn ang="0">
                  <a:pos x="0" y="763"/>
                </a:cxn>
                <a:cxn ang="0">
                  <a:pos x="911" y="763"/>
                </a:cxn>
                <a:cxn ang="0">
                  <a:pos x="448" y="0"/>
                </a:cxn>
                <a:cxn ang="0">
                  <a:pos x="0" y="763"/>
                </a:cxn>
              </a:cxnLst>
              <a:rect l="0" t="0" r="r" b="b"/>
              <a:pathLst>
                <a:path w="911" h="763">
                  <a:moveTo>
                    <a:pt x="0" y="763"/>
                  </a:moveTo>
                  <a:lnTo>
                    <a:pt x="911" y="763"/>
                  </a:lnTo>
                  <a:lnTo>
                    <a:pt x="448" y="0"/>
                  </a:lnTo>
                  <a:lnTo>
                    <a:pt x="0" y="763"/>
                  </a:lnTo>
                  <a:close/>
                </a:path>
              </a:pathLst>
            </a:custGeom>
            <a:solidFill>
              <a:srgbClr val="F35B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18884" name="Freeform 4"/>
            <p:cNvSpPr>
              <a:spLocks/>
            </p:cNvSpPr>
            <p:nvPr/>
          </p:nvSpPr>
          <p:spPr bwMode="auto">
            <a:xfrm>
              <a:off x="1203" y="1947"/>
              <a:ext cx="919" cy="763"/>
            </a:xfrm>
            <a:custGeom>
              <a:avLst/>
              <a:gdLst/>
              <a:ahLst/>
              <a:cxnLst>
                <a:cxn ang="0">
                  <a:pos x="8" y="763"/>
                </a:cxn>
                <a:cxn ang="0">
                  <a:pos x="919" y="763"/>
                </a:cxn>
                <a:cxn ang="0">
                  <a:pos x="456" y="0"/>
                </a:cxn>
                <a:cxn ang="0">
                  <a:pos x="0" y="754"/>
                </a:cxn>
              </a:cxnLst>
              <a:rect l="0" t="0" r="r" b="b"/>
              <a:pathLst>
                <a:path w="919" h="763">
                  <a:moveTo>
                    <a:pt x="8" y="763"/>
                  </a:moveTo>
                  <a:lnTo>
                    <a:pt x="919" y="763"/>
                  </a:lnTo>
                  <a:lnTo>
                    <a:pt x="456" y="0"/>
                  </a:lnTo>
                  <a:lnTo>
                    <a:pt x="0" y="754"/>
                  </a:lnTo>
                </a:path>
              </a:pathLst>
            </a:custGeom>
            <a:noFill/>
            <a:ln w="12700">
              <a:solidFill>
                <a:srgbClr val="F35B1B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18885" name="Freeform 5"/>
            <p:cNvSpPr>
              <a:spLocks/>
            </p:cNvSpPr>
            <p:nvPr/>
          </p:nvSpPr>
          <p:spPr bwMode="auto">
            <a:xfrm>
              <a:off x="884" y="2719"/>
              <a:ext cx="1565" cy="539"/>
            </a:xfrm>
            <a:custGeom>
              <a:avLst/>
              <a:gdLst/>
              <a:ahLst/>
              <a:cxnLst>
                <a:cxn ang="0">
                  <a:pos x="1565" y="530"/>
                </a:cxn>
                <a:cxn ang="0">
                  <a:pos x="0" y="530"/>
                </a:cxn>
                <a:cxn ang="0">
                  <a:pos x="327" y="0"/>
                </a:cxn>
                <a:cxn ang="0">
                  <a:pos x="1238" y="0"/>
                </a:cxn>
                <a:cxn ang="0">
                  <a:pos x="1565" y="539"/>
                </a:cxn>
                <a:cxn ang="0">
                  <a:pos x="1549" y="521"/>
                </a:cxn>
                <a:cxn ang="0">
                  <a:pos x="1565" y="530"/>
                </a:cxn>
              </a:cxnLst>
              <a:rect l="0" t="0" r="r" b="b"/>
              <a:pathLst>
                <a:path w="1565" h="539">
                  <a:moveTo>
                    <a:pt x="1565" y="530"/>
                  </a:moveTo>
                  <a:lnTo>
                    <a:pt x="0" y="530"/>
                  </a:lnTo>
                  <a:lnTo>
                    <a:pt x="327" y="0"/>
                  </a:lnTo>
                  <a:lnTo>
                    <a:pt x="1238" y="0"/>
                  </a:lnTo>
                  <a:lnTo>
                    <a:pt x="1565" y="539"/>
                  </a:lnTo>
                  <a:lnTo>
                    <a:pt x="1549" y="521"/>
                  </a:lnTo>
                  <a:lnTo>
                    <a:pt x="1565" y="530"/>
                  </a:lnTo>
                  <a:close/>
                </a:path>
              </a:pathLst>
            </a:custGeom>
            <a:solidFill>
              <a:srgbClr val="7B00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18886" name="Freeform 6"/>
            <p:cNvSpPr>
              <a:spLocks/>
            </p:cNvSpPr>
            <p:nvPr/>
          </p:nvSpPr>
          <p:spPr bwMode="auto">
            <a:xfrm>
              <a:off x="884" y="2719"/>
              <a:ext cx="1565" cy="539"/>
            </a:xfrm>
            <a:custGeom>
              <a:avLst/>
              <a:gdLst/>
              <a:ahLst/>
              <a:cxnLst>
                <a:cxn ang="0">
                  <a:pos x="1565" y="530"/>
                </a:cxn>
                <a:cxn ang="0">
                  <a:pos x="0" y="530"/>
                </a:cxn>
                <a:cxn ang="0">
                  <a:pos x="327" y="0"/>
                </a:cxn>
                <a:cxn ang="0">
                  <a:pos x="1238" y="0"/>
                </a:cxn>
                <a:cxn ang="0">
                  <a:pos x="1565" y="539"/>
                </a:cxn>
                <a:cxn ang="0">
                  <a:pos x="1549" y="521"/>
                </a:cxn>
              </a:cxnLst>
              <a:rect l="0" t="0" r="r" b="b"/>
              <a:pathLst>
                <a:path w="1565" h="539">
                  <a:moveTo>
                    <a:pt x="1565" y="530"/>
                  </a:moveTo>
                  <a:lnTo>
                    <a:pt x="0" y="530"/>
                  </a:lnTo>
                  <a:lnTo>
                    <a:pt x="327" y="0"/>
                  </a:lnTo>
                  <a:lnTo>
                    <a:pt x="1238" y="0"/>
                  </a:lnTo>
                  <a:lnTo>
                    <a:pt x="1565" y="539"/>
                  </a:lnTo>
                  <a:lnTo>
                    <a:pt x="1549" y="521"/>
                  </a:lnTo>
                </a:path>
              </a:pathLst>
            </a:custGeom>
            <a:noFill/>
            <a:ln w="12700">
              <a:solidFill>
                <a:srgbClr val="7B00E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18887" name="Freeform 7"/>
            <p:cNvSpPr>
              <a:spLocks/>
            </p:cNvSpPr>
            <p:nvPr/>
          </p:nvSpPr>
          <p:spPr bwMode="auto">
            <a:xfrm>
              <a:off x="554" y="3285"/>
              <a:ext cx="2315" cy="611"/>
            </a:xfrm>
            <a:custGeom>
              <a:avLst/>
              <a:gdLst/>
              <a:ahLst/>
              <a:cxnLst>
                <a:cxn ang="0">
                  <a:pos x="367" y="0"/>
                </a:cxn>
                <a:cxn ang="0">
                  <a:pos x="0" y="611"/>
                </a:cxn>
                <a:cxn ang="0">
                  <a:pos x="2315" y="611"/>
                </a:cxn>
                <a:cxn ang="0">
                  <a:pos x="1940" y="9"/>
                </a:cxn>
                <a:cxn ang="0">
                  <a:pos x="367" y="0"/>
                </a:cxn>
              </a:cxnLst>
              <a:rect l="0" t="0" r="r" b="b"/>
              <a:pathLst>
                <a:path w="2315" h="611">
                  <a:moveTo>
                    <a:pt x="367" y="0"/>
                  </a:moveTo>
                  <a:lnTo>
                    <a:pt x="0" y="611"/>
                  </a:lnTo>
                  <a:lnTo>
                    <a:pt x="2315" y="611"/>
                  </a:lnTo>
                  <a:lnTo>
                    <a:pt x="1940" y="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18888" name="Freeform 8"/>
            <p:cNvSpPr>
              <a:spLocks/>
            </p:cNvSpPr>
            <p:nvPr/>
          </p:nvSpPr>
          <p:spPr bwMode="auto">
            <a:xfrm>
              <a:off x="509" y="3249"/>
              <a:ext cx="2315" cy="611"/>
            </a:xfrm>
            <a:custGeom>
              <a:avLst/>
              <a:gdLst/>
              <a:ahLst/>
              <a:cxnLst>
                <a:cxn ang="0">
                  <a:pos x="367" y="0"/>
                </a:cxn>
                <a:cxn ang="0">
                  <a:pos x="0" y="611"/>
                </a:cxn>
                <a:cxn ang="0">
                  <a:pos x="2315" y="611"/>
                </a:cxn>
                <a:cxn ang="0">
                  <a:pos x="1940" y="9"/>
                </a:cxn>
                <a:cxn ang="0">
                  <a:pos x="375" y="9"/>
                </a:cxn>
              </a:cxnLst>
              <a:rect l="0" t="0" r="r" b="b"/>
              <a:pathLst>
                <a:path w="2315" h="611">
                  <a:moveTo>
                    <a:pt x="367" y="0"/>
                  </a:moveTo>
                  <a:lnTo>
                    <a:pt x="0" y="611"/>
                  </a:lnTo>
                  <a:lnTo>
                    <a:pt x="2315" y="611"/>
                  </a:lnTo>
                  <a:lnTo>
                    <a:pt x="1940" y="9"/>
                  </a:lnTo>
                  <a:lnTo>
                    <a:pt x="375" y="9"/>
                  </a:lnTo>
                </a:path>
              </a:pathLst>
            </a:custGeom>
            <a:noFill/>
            <a:ln w="12700">
              <a:solidFill>
                <a:srgbClr val="D9319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18889" name="Freeform 9"/>
            <p:cNvSpPr>
              <a:spLocks/>
            </p:cNvSpPr>
            <p:nvPr/>
          </p:nvSpPr>
          <p:spPr bwMode="auto">
            <a:xfrm>
              <a:off x="533" y="1974"/>
              <a:ext cx="2315" cy="1922"/>
            </a:xfrm>
            <a:custGeom>
              <a:avLst/>
              <a:gdLst/>
              <a:ahLst/>
              <a:cxnLst>
                <a:cxn ang="0">
                  <a:pos x="1157" y="0"/>
                </a:cxn>
                <a:cxn ang="0">
                  <a:pos x="0" y="1922"/>
                </a:cxn>
                <a:cxn ang="0">
                  <a:pos x="2315" y="1922"/>
                </a:cxn>
                <a:cxn ang="0">
                  <a:pos x="1157" y="0"/>
                </a:cxn>
              </a:cxnLst>
              <a:rect l="0" t="0" r="r" b="b"/>
              <a:pathLst>
                <a:path w="2315" h="1922">
                  <a:moveTo>
                    <a:pt x="1157" y="0"/>
                  </a:moveTo>
                  <a:lnTo>
                    <a:pt x="0" y="1922"/>
                  </a:lnTo>
                  <a:lnTo>
                    <a:pt x="2315" y="1922"/>
                  </a:lnTo>
                  <a:lnTo>
                    <a:pt x="1157" y="0"/>
                  </a:lnTo>
                  <a:close/>
                </a:path>
              </a:pathLst>
            </a:cu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18890" name="Line 10"/>
            <p:cNvSpPr>
              <a:spLocks noChangeShapeType="1"/>
            </p:cNvSpPr>
            <p:nvPr/>
          </p:nvSpPr>
          <p:spPr bwMode="auto">
            <a:xfrm>
              <a:off x="1223" y="2710"/>
              <a:ext cx="942" cy="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18891" name="Line 11"/>
            <p:cNvSpPr>
              <a:spLocks noChangeShapeType="1"/>
            </p:cNvSpPr>
            <p:nvPr/>
          </p:nvSpPr>
          <p:spPr bwMode="auto">
            <a:xfrm>
              <a:off x="896" y="3258"/>
              <a:ext cx="1589" cy="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pic>
          <p:nvPicPr>
            <p:cNvPr id="40979" name="Picture 1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" y="1336"/>
              <a:ext cx="922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3" name="Rectangle 1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Distancia Cadena Trófica, Inversa A Producción</a:t>
            </a:r>
          </a:p>
        </p:txBody>
      </p:sp>
      <p:sp>
        <p:nvSpPr>
          <p:cNvPr id="1018894" name="Rectangle 14"/>
          <p:cNvSpPr>
            <a:spLocks noChangeArrowheads="1"/>
          </p:cNvSpPr>
          <p:nvPr/>
        </p:nvSpPr>
        <p:spPr bwMode="auto">
          <a:xfrm>
            <a:off x="2038350" y="3124200"/>
            <a:ext cx="16319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783" tIns="26713" rIns="66783" bIns="26713">
            <a:spAutoFit/>
          </a:bodyPr>
          <a:lstStyle/>
          <a:p>
            <a:pPr algn="ctr" eaLnBrk="0" hangingPunct="0"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5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Carnivoro</a:t>
            </a:r>
            <a:endParaRPr lang="en-US" sz="2400">
              <a:effectLst/>
              <a:latin typeface="Times New Roman" pitchFamily="18" charset="0"/>
            </a:endParaRPr>
          </a:p>
        </p:txBody>
      </p:sp>
      <p:sp>
        <p:nvSpPr>
          <p:cNvPr id="1018895" name="Rectangle 15"/>
          <p:cNvSpPr>
            <a:spLocks noChangeArrowheads="1"/>
          </p:cNvSpPr>
          <p:nvPr/>
        </p:nvSpPr>
        <p:spPr bwMode="auto">
          <a:xfrm>
            <a:off x="1905000" y="4205288"/>
            <a:ext cx="16319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783" tIns="26713" rIns="66783" bIns="26713">
            <a:spAutoFit/>
          </a:bodyPr>
          <a:lstStyle/>
          <a:p>
            <a:pPr algn="ctr" eaLnBrk="0" hangingPunct="0"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5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Herbivoro</a:t>
            </a:r>
            <a:endParaRPr lang="en-US" sz="2400">
              <a:effectLst/>
              <a:latin typeface="Times New Roman" pitchFamily="18" charset="0"/>
            </a:endParaRPr>
          </a:p>
        </p:txBody>
      </p:sp>
      <p:sp>
        <p:nvSpPr>
          <p:cNvPr id="1018896" name="Rectangle 16"/>
          <p:cNvSpPr>
            <a:spLocks noChangeArrowheads="1"/>
          </p:cNvSpPr>
          <p:nvPr/>
        </p:nvSpPr>
        <p:spPr bwMode="auto">
          <a:xfrm>
            <a:off x="2133600" y="5486400"/>
            <a:ext cx="9969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783" tIns="26713" rIns="66783" bIns="26713">
            <a:spAutoFit/>
          </a:bodyPr>
          <a:lstStyle/>
          <a:p>
            <a:pPr algn="ctr" eaLnBrk="0" hangingPunct="0"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5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Algas</a:t>
            </a:r>
            <a:endParaRPr lang="en-US" sz="2400">
              <a:effectLst/>
              <a:latin typeface="Times New Roman" pitchFamily="18" charset="0"/>
            </a:endParaRPr>
          </a:p>
        </p:txBody>
      </p:sp>
      <p:sp>
        <p:nvSpPr>
          <p:cNvPr id="1018897" name="Rectangle 17"/>
          <p:cNvSpPr>
            <a:spLocks noChangeArrowheads="1"/>
          </p:cNvSpPr>
          <p:nvPr/>
        </p:nvSpPr>
        <p:spPr bwMode="auto">
          <a:xfrm>
            <a:off x="3927475" y="3124200"/>
            <a:ext cx="52260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783" tIns="26713" rIns="66783" bIns="26713">
            <a:spAutoFit/>
          </a:bodyPr>
          <a:lstStyle/>
          <a:p>
            <a:pPr algn="ctr" eaLnBrk="0" hangingPunct="0"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 lb de Herbivoro = 1 lb Carnivoro</a:t>
            </a:r>
            <a:endParaRPr lang="en-US" sz="2400">
              <a:effectLst/>
              <a:latin typeface="Times New Roman" pitchFamily="18" charset="0"/>
            </a:endParaRPr>
          </a:p>
        </p:txBody>
      </p:sp>
      <p:sp>
        <p:nvSpPr>
          <p:cNvPr id="1018898" name="Rectangle 18"/>
          <p:cNvSpPr>
            <a:spLocks noChangeArrowheads="1"/>
          </p:cNvSpPr>
          <p:nvPr/>
        </p:nvSpPr>
        <p:spPr bwMode="auto">
          <a:xfrm>
            <a:off x="3654425" y="4191000"/>
            <a:ext cx="50863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6783" tIns="26713" rIns="66783" bIns="26713">
            <a:spAutoFit/>
          </a:bodyPr>
          <a:lstStyle/>
          <a:p>
            <a:pPr algn="ctr" eaLnBrk="0" hangingPunct="0">
              <a:lnSpc>
                <a:spcPct val="87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5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 lb de algas = 1 lb. de Herviboro</a:t>
            </a:r>
            <a:endParaRPr lang="en-US" sz="2400">
              <a:effectLst/>
              <a:latin typeface="Times New Roman" pitchFamily="18" charset="0"/>
            </a:endParaRPr>
          </a:p>
        </p:txBody>
      </p:sp>
      <p:sp>
        <p:nvSpPr>
          <p:cNvPr id="1018899" name="Line 19"/>
          <p:cNvSpPr>
            <a:spLocks noChangeShapeType="1"/>
          </p:cNvSpPr>
          <p:nvPr/>
        </p:nvSpPr>
        <p:spPr bwMode="auto">
          <a:xfrm>
            <a:off x="762000" y="2590800"/>
            <a:ext cx="22860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Alimentación</a:t>
            </a:r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61388" cy="54864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Cuando la biomasa de organismos está utilizando todo el alimento natural presente y la capacidad de carga se ha alcanzado, un incremento de esta capacidad puede ser obtenida por adición de alimento suplementario</a:t>
            </a:r>
            <a:r>
              <a:rPr lang="en-US" sz="2800" smtClean="0"/>
              <a:t>.</a:t>
            </a:r>
          </a:p>
          <a:p>
            <a:pPr eaLnBrk="1" hangingPunct="1">
              <a:defRPr/>
            </a:pPr>
            <a:r>
              <a:rPr lang="es-ES_tradnl" sz="2800" smtClean="0"/>
              <a:t>Cuando el alimento no abastece la demanda del pez y este no puede ser suministrado en mayor frecuencia y cantidad, un alimento completo puede ser adicionado conteniendo nutrientes esenciales que pueden promover </a:t>
            </a:r>
            <a:r>
              <a:rPr lang="en-US" sz="2800" smtClean="0"/>
              <a:t>de nuevo </a:t>
            </a:r>
            <a:r>
              <a:rPr lang="es-ES_tradnl" sz="2800" smtClean="0"/>
              <a:t>el incremento de la capacidad de carga del estanque.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limco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27100"/>
            <a:ext cx="73152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Alimento Completo</a:t>
            </a:r>
            <a:endParaRPr lang="es-ES_tradnl" smtClean="0"/>
          </a:p>
        </p:txBody>
      </p:sp>
      <p:sp>
        <p:nvSpPr>
          <p:cNvPr id="1020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4572000"/>
            <a:ext cx="7951788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800" smtClean="0"/>
              <a:t>Aquel que contiene todos los aminoácidos, lípidos, carbohidratos, vitaminas y minerales que el organismo acuático necesita en ausencia del alimento natural</a:t>
            </a:r>
            <a:endParaRPr lang="es-ES_tradnl" sz="2800" smtClean="0"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Alimento Completo</a:t>
            </a:r>
            <a:endParaRPr lang="es-ES_tradnl" smtClean="0"/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81534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smtClean="0"/>
              <a:t>Proteínas: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smtClean="0"/>
              <a:t>Depende de especie: 30 - 45%.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smtClean="0"/>
              <a:t>Aminoácidos esenciales: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Arginina, histidina, Isoleucina, leusina, lisina, metionina, fenilalanina, treonina, triptofano, valina.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smtClean="0"/>
              <a:t>Energía:	Carbohidratos y grasas (10 y 15%).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smtClean="0"/>
              <a:t>Minerales: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Macro:	Ca, Cl, Mg, P, K, Na.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Micro:	Cu, I, Fe, Mn, Se, Zn.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smtClean="0"/>
              <a:t>Vitaminas: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smtClean="0"/>
              <a:t>Tiamina, riboflamina, piridoxina, A. pantotenico, niacina, biotina, folate, B12, colina, inositol, C, A, D, E, K.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Calidad de la racion va a influeciar 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Calidad de agua.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Salud del </a:t>
            </a:r>
            <a:r>
              <a:rPr lang="en-US" sz="2400" smtClean="0"/>
              <a:t>organismo.</a:t>
            </a:r>
            <a:endParaRPr lang="es-ES_tradnl" sz="240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Grado de crecimiento.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Que es la Acuicultura</a:t>
            </a:r>
          </a:p>
        </p:txBody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/>
              <a:t>Es el cultivo de organismos acuáticos incluyendo peces, moluscos crustáceos y plantas acuáticas.</a:t>
            </a: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s-ES_tradnl" smtClean="0"/>
              <a:t>Cultivo implica algún tipo de intervención desde el inicio al final de la producción.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76" name="Rectangle 24"/>
          <p:cNvSpPr>
            <a:spLocks noChangeArrowheads="1"/>
          </p:cNvSpPr>
          <p:nvPr/>
        </p:nvSpPr>
        <p:spPr bwMode="auto">
          <a:xfrm>
            <a:off x="4460875" y="6573838"/>
            <a:ext cx="5905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s-ES_tradnl" sz="1400">
                <a:effectLst/>
                <a:latin typeface="Arial" charset="0"/>
              </a:rPr>
              <a:t>Tiempo</a:t>
            </a:r>
            <a:endParaRPr lang="es-ES_tradnl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107" name="Rectangle 13"/>
          <p:cNvSpPr>
            <a:spLocks noGrp="1" noChangeArrowheads="1"/>
          </p:cNvSpPr>
          <p:nvPr>
            <p:ph type="title"/>
          </p:nvPr>
        </p:nvSpPr>
        <p:spPr>
          <a:xfrm>
            <a:off x="228600" y="-381000"/>
            <a:ext cx="8915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Formas de Incrementar Capacidad Carga</a:t>
            </a:r>
            <a:endParaRPr lang="es-ES_tradnl" sz="3600" smtClean="0"/>
          </a:p>
        </p:txBody>
      </p:sp>
      <p:grpSp>
        <p:nvGrpSpPr>
          <p:cNvPr id="4108" name="Group 49"/>
          <p:cNvGrpSpPr>
            <a:grpSpLocks/>
          </p:cNvGrpSpPr>
          <p:nvPr/>
        </p:nvGrpSpPr>
        <p:grpSpPr bwMode="auto">
          <a:xfrm>
            <a:off x="457200" y="1066800"/>
            <a:ext cx="8280400" cy="5395913"/>
            <a:chOff x="288" y="672"/>
            <a:chExt cx="5216" cy="3399"/>
          </a:xfrm>
        </p:grpSpPr>
        <p:sp>
          <p:nvSpPr>
            <p:cNvPr id="1021966" name="Rectangle 14"/>
            <p:cNvSpPr>
              <a:spLocks noChangeArrowheads="1"/>
            </p:cNvSpPr>
            <p:nvPr/>
          </p:nvSpPr>
          <p:spPr bwMode="auto">
            <a:xfrm>
              <a:off x="549" y="672"/>
              <a:ext cx="4955" cy="3399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_tradnl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021967" name="Line 15"/>
            <p:cNvSpPr>
              <a:spLocks noChangeShapeType="1"/>
            </p:cNvSpPr>
            <p:nvPr/>
          </p:nvSpPr>
          <p:spPr bwMode="auto">
            <a:xfrm flipV="1">
              <a:off x="549" y="3885"/>
              <a:ext cx="274" cy="37"/>
            </a:xfrm>
            <a:prstGeom prst="line">
              <a:avLst/>
            </a:prstGeom>
            <a:noFill/>
            <a:ln w="36513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21968" name="Line 16"/>
            <p:cNvSpPr>
              <a:spLocks noChangeShapeType="1"/>
            </p:cNvSpPr>
            <p:nvPr/>
          </p:nvSpPr>
          <p:spPr bwMode="auto">
            <a:xfrm flipV="1">
              <a:off x="823" y="3811"/>
              <a:ext cx="276" cy="74"/>
            </a:xfrm>
            <a:prstGeom prst="line">
              <a:avLst/>
            </a:prstGeom>
            <a:noFill/>
            <a:ln w="36513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21969" name="Line 17"/>
            <p:cNvSpPr>
              <a:spLocks noChangeShapeType="1"/>
            </p:cNvSpPr>
            <p:nvPr/>
          </p:nvSpPr>
          <p:spPr bwMode="auto">
            <a:xfrm flipV="1">
              <a:off x="1099" y="3663"/>
              <a:ext cx="275" cy="148"/>
            </a:xfrm>
            <a:prstGeom prst="line">
              <a:avLst/>
            </a:prstGeom>
            <a:noFill/>
            <a:ln w="36513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21970" name="Line 18"/>
            <p:cNvSpPr>
              <a:spLocks noChangeShapeType="1"/>
            </p:cNvSpPr>
            <p:nvPr/>
          </p:nvSpPr>
          <p:spPr bwMode="auto">
            <a:xfrm flipV="1">
              <a:off x="1374" y="3478"/>
              <a:ext cx="276" cy="185"/>
            </a:xfrm>
            <a:prstGeom prst="line">
              <a:avLst/>
            </a:prstGeom>
            <a:noFill/>
            <a:ln w="36513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21971" name="Line 19"/>
            <p:cNvSpPr>
              <a:spLocks noChangeShapeType="1"/>
            </p:cNvSpPr>
            <p:nvPr/>
          </p:nvSpPr>
          <p:spPr bwMode="auto">
            <a:xfrm flipV="1">
              <a:off x="1650" y="3256"/>
              <a:ext cx="274" cy="222"/>
            </a:xfrm>
            <a:prstGeom prst="line">
              <a:avLst/>
            </a:prstGeom>
            <a:noFill/>
            <a:ln w="36513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21972" name="Line 20"/>
            <p:cNvSpPr>
              <a:spLocks noChangeShapeType="1"/>
            </p:cNvSpPr>
            <p:nvPr/>
          </p:nvSpPr>
          <p:spPr bwMode="auto">
            <a:xfrm flipV="1">
              <a:off x="1924" y="2997"/>
              <a:ext cx="276" cy="259"/>
            </a:xfrm>
            <a:prstGeom prst="line">
              <a:avLst/>
            </a:prstGeom>
            <a:noFill/>
            <a:ln w="36513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21973" name="Line 21"/>
            <p:cNvSpPr>
              <a:spLocks noChangeShapeType="1"/>
            </p:cNvSpPr>
            <p:nvPr/>
          </p:nvSpPr>
          <p:spPr bwMode="auto">
            <a:xfrm flipV="1">
              <a:off x="2200" y="2700"/>
              <a:ext cx="275" cy="297"/>
            </a:xfrm>
            <a:prstGeom prst="line">
              <a:avLst/>
            </a:prstGeom>
            <a:noFill/>
            <a:ln w="36513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21974" name="Line 22"/>
            <p:cNvSpPr>
              <a:spLocks noChangeShapeType="1"/>
            </p:cNvSpPr>
            <p:nvPr/>
          </p:nvSpPr>
          <p:spPr bwMode="auto">
            <a:xfrm flipV="1">
              <a:off x="2475" y="2368"/>
              <a:ext cx="275" cy="332"/>
            </a:xfrm>
            <a:prstGeom prst="line">
              <a:avLst/>
            </a:prstGeom>
            <a:noFill/>
            <a:ln w="36513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21975" name="Line 23"/>
            <p:cNvSpPr>
              <a:spLocks noChangeShapeType="1"/>
            </p:cNvSpPr>
            <p:nvPr/>
          </p:nvSpPr>
          <p:spPr bwMode="auto">
            <a:xfrm flipV="1">
              <a:off x="2750" y="1997"/>
              <a:ext cx="276" cy="371"/>
            </a:xfrm>
            <a:prstGeom prst="line">
              <a:avLst/>
            </a:prstGeom>
            <a:noFill/>
            <a:ln w="36513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21977" name="Line 25"/>
            <p:cNvSpPr>
              <a:spLocks noChangeShapeType="1"/>
            </p:cNvSpPr>
            <p:nvPr/>
          </p:nvSpPr>
          <p:spPr bwMode="auto">
            <a:xfrm flipV="1">
              <a:off x="549" y="1108"/>
              <a:ext cx="1" cy="29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21978" name="Rectangle 26"/>
            <p:cNvSpPr>
              <a:spLocks noChangeArrowheads="1"/>
            </p:cNvSpPr>
            <p:nvPr/>
          </p:nvSpPr>
          <p:spPr bwMode="auto">
            <a:xfrm rot="5400000">
              <a:off x="38" y="2314"/>
              <a:ext cx="63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1400">
                  <a:effectLst/>
                  <a:latin typeface="Arial" charset="0"/>
                </a:rPr>
                <a:t>Biomasa, Kg</a:t>
              </a:r>
              <a:endParaRPr lang="es-ES_tradnl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021979" name="Freeform 27"/>
            <p:cNvSpPr>
              <a:spLocks/>
            </p:cNvSpPr>
            <p:nvPr/>
          </p:nvSpPr>
          <p:spPr bwMode="auto">
            <a:xfrm>
              <a:off x="3008" y="1468"/>
              <a:ext cx="1641" cy="560"/>
            </a:xfrm>
            <a:custGeom>
              <a:avLst/>
              <a:gdLst/>
              <a:ahLst/>
              <a:cxnLst>
                <a:cxn ang="0">
                  <a:pos x="3282" y="24"/>
                </a:cxn>
                <a:cxn ang="0">
                  <a:pos x="2795" y="0"/>
                </a:cxn>
                <a:cxn ang="0">
                  <a:pos x="2676" y="0"/>
                </a:cxn>
                <a:cxn ang="0">
                  <a:pos x="2555" y="3"/>
                </a:cxn>
                <a:cxn ang="0">
                  <a:pos x="2315" y="24"/>
                </a:cxn>
                <a:cxn ang="0">
                  <a:pos x="1850" y="98"/>
                </a:cxn>
                <a:cxn ang="0">
                  <a:pos x="1405" y="220"/>
                </a:cxn>
                <a:cxn ang="0">
                  <a:pos x="994" y="384"/>
                </a:cxn>
                <a:cxn ang="0">
                  <a:pos x="616" y="590"/>
                </a:cxn>
                <a:cxn ang="0">
                  <a:pos x="284" y="835"/>
                </a:cxn>
                <a:cxn ang="0">
                  <a:pos x="0" y="1121"/>
                </a:cxn>
              </a:cxnLst>
              <a:rect l="0" t="0" r="r" b="b"/>
              <a:pathLst>
                <a:path w="3282" h="1121">
                  <a:moveTo>
                    <a:pt x="3282" y="24"/>
                  </a:moveTo>
                  <a:lnTo>
                    <a:pt x="2795" y="0"/>
                  </a:lnTo>
                  <a:lnTo>
                    <a:pt x="2676" y="0"/>
                  </a:lnTo>
                  <a:lnTo>
                    <a:pt x="2555" y="3"/>
                  </a:lnTo>
                  <a:lnTo>
                    <a:pt x="2315" y="24"/>
                  </a:lnTo>
                  <a:lnTo>
                    <a:pt x="1850" y="98"/>
                  </a:lnTo>
                  <a:lnTo>
                    <a:pt x="1405" y="220"/>
                  </a:lnTo>
                  <a:lnTo>
                    <a:pt x="994" y="384"/>
                  </a:lnTo>
                  <a:lnTo>
                    <a:pt x="616" y="590"/>
                  </a:lnTo>
                  <a:lnTo>
                    <a:pt x="284" y="835"/>
                  </a:lnTo>
                  <a:lnTo>
                    <a:pt x="0" y="1121"/>
                  </a:lnTo>
                </a:path>
              </a:pathLst>
            </a:custGeom>
            <a:noFill/>
            <a:ln w="36513">
              <a:solidFill>
                <a:srgbClr val="FF8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21980" name="Freeform 28"/>
            <p:cNvSpPr>
              <a:spLocks/>
            </p:cNvSpPr>
            <p:nvPr/>
          </p:nvSpPr>
          <p:spPr bwMode="auto">
            <a:xfrm>
              <a:off x="2748" y="1814"/>
              <a:ext cx="1642" cy="561"/>
            </a:xfrm>
            <a:custGeom>
              <a:avLst/>
              <a:gdLst/>
              <a:ahLst/>
              <a:cxnLst>
                <a:cxn ang="0">
                  <a:pos x="3282" y="24"/>
                </a:cxn>
                <a:cxn ang="0">
                  <a:pos x="2795" y="0"/>
                </a:cxn>
                <a:cxn ang="0">
                  <a:pos x="2676" y="0"/>
                </a:cxn>
                <a:cxn ang="0">
                  <a:pos x="2555" y="3"/>
                </a:cxn>
                <a:cxn ang="0">
                  <a:pos x="2315" y="24"/>
                </a:cxn>
                <a:cxn ang="0">
                  <a:pos x="1850" y="98"/>
                </a:cxn>
                <a:cxn ang="0">
                  <a:pos x="1405" y="221"/>
                </a:cxn>
                <a:cxn ang="0">
                  <a:pos x="994" y="384"/>
                </a:cxn>
                <a:cxn ang="0">
                  <a:pos x="616" y="591"/>
                </a:cxn>
                <a:cxn ang="0">
                  <a:pos x="284" y="835"/>
                </a:cxn>
                <a:cxn ang="0">
                  <a:pos x="0" y="1121"/>
                </a:cxn>
              </a:cxnLst>
              <a:rect l="0" t="0" r="r" b="b"/>
              <a:pathLst>
                <a:path w="3282" h="1121">
                  <a:moveTo>
                    <a:pt x="3282" y="24"/>
                  </a:moveTo>
                  <a:lnTo>
                    <a:pt x="2795" y="0"/>
                  </a:lnTo>
                  <a:lnTo>
                    <a:pt x="2676" y="0"/>
                  </a:lnTo>
                  <a:lnTo>
                    <a:pt x="2555" y="3"/>
                  </a:lnTo>
                  <a:lnTo>
                    <a:pt x="2315" y="24"/>
                  </a:lnTo>
                  <a:lnTo>
                    <a:pt x="1850" y="98"/>
                  </a:lnTo>
                  <a:lnTo>
                    <a:pt x="1405" y="221"/>
                  </a:lnTo>
                  <a:lnTo>
                    <a:pt x="994" y="384"/>
                  </a:lnTo>
                  <a:lnTo>
                    <a:pt x="616" y="591"/>
                  </a:lnTo>
                  <a:lnTo>
                    <a:pt x="284" y="835"/>
                  </a:lnTo>
                  <a:lnTo>
                    <a:pt x="0" y="1121"/>
                  </a:lnTo>
                </a:path>
              </a:pathLst>
            </a:custGeom>
            <a:noFill/>
            <a:ln w="36513">
              <a:solidFill>
                <a:srgbClr val="FF8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21981" name="Freeform 29"/>
            <p:cNvSpPr>
              <a:spLocks/>
            </p:cNvSpPr>
            <p:nvPr/>
          </p:nvSpPr>
          <p:spPr bwMode="auto">
            <a:xfrm>
              <a:off x="2264" y="2378"/>
              <a:ext cx="1641" cy="561"/>
            </a:xfrm>
            <a:custGeom>
              <a:avLst/>
              <a:gdLst/>
              <a:ahLst/>
              <a:cxnLst>
                <a:cxn ang="0">
                  <a:pos x="3282" y="24"/>
                </a:cxn>
                <a:cxn ang="0">
                  <a:pos x="2794" y="0"/>
                </a:cxn>
                <a:cxn ang="0">
                  <a:pos x="2675" y="0"/>
                </a:cxn>
                <a:cxn ang="0">
                  <a:pos x="2554" y="4"/>
                </a:cxn>
                <a:cxn ang="0">
                  <a:pos x="2314" y="24"/>
                </a:cxn>
                <a:cxn ang="0">
                  <a:pos x="1850" y="99"/>
                </a:cxn>
                <a:cxn ang="0">
                  <a:pos x="1405" y="221"/>
                </a:cxn>
                <a:cxn ang="0">
                  <a:pos x="994" y="384"/>
                </a:cxn>
                <a:cxn ang="0">
                  <a:pos x="616" y="591"/>
                </a:cxn>
                <a:cxn ang="0">
                  <a:pos x="284" y="836"/>
                </a:cxn>
                <a:cxn ang="0">
                  <a:pos x="0" y="1122"/>
                </a:cxn>
              </a:cxnLst>
              <a:rect l="0" t="0" r="r" b="b"/>
              <a:pathLst>
                <a:path w="3282" h="1122">
                  <a:moveTo>
                    <a:pt x="3282" y="24"/>
                  </a:moveTo>
                  <a:lnTo>
                    <a:pt x="2794" y="0"/>
                  </a:lnTo>
                  <a:lnTo>
                    <a:pt x="2675" y="0"/>
                  </a:lnTo>
                  <a:lnTo>
                    <a:pt x="2554" y="4"/>
                  </a:lnTo>
                  <a:lnTo>
                    <a:pt x="2314" y="24"/>
                  </a:lnTo>
                  <a:lnTo>
                    <a:pt x="1850" y="99"/>
                  </a:lnTo>
                  <a:lnTo>
                    <a:pt x="1405" y="221"/>
                  </a:lnTo>
                  <a:lnTo>
                    <a:pt x="994" y="384"/>
                  </a:lnTo>
                  <a:lnTo>
                    <a:pt x="616" y="591"/>
                  </a:lnTo>
                  <a:lnTo>
                    <a:pt x="284" y="836"/>
                  </a:lnTo>
                  <a:lnTo>
                    <a:pt x="0" y="1122"/>
                  </a:lnTo>
                </a:path>
              </a:pathLst>
            </a:custGeom>
            <a:noFill/>
            <a:ln w="36513">
              <a:solidFill>
                <a:srgbClr val="FF8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21982" name="Freeform 30"/>
            <p:cNvSpPr>
              <a:spLocks/>
            </p:cNvSpPr>
            <p:nvPr/>
          </p:nvSpPr>
          <p:spPr bwMode="auto">
            <a:xfrm>
              <a:off x="1605" y="3110"/>
              <a:ext cx="1485" cy="411"/>
            </a:xfrm>
            <a:custGeom>
              <a:avLst/>
              <a:gdLst/>
              <a:ahLst/>
              <a:cxnLst>
                <a:cxn ang="0">
                  <a:pos x="2971" y="17"/>
                </a:cxn>
                <a:cxn ang="0">
                  <a:pos x="2530" y="0"/>
                </a:cxn>
                <a:cxn ang="0">
                  <a:pos x="2422" y="0"/>
                </a:cxn>
                <a:cxn ang="0">
                  <a:pos x="2313" y="1"/>
                </a:cxn>
                <a:cxn ang="0">
                  <a:pos x="2094" y="17"/>
                </a:cxn>
                <a:cxn ang="0">
                  <a:pos x="1676" y="70"/>
                </a:cxn>
                <a:cxn ang="0">
                  <a:pos x="1273" y="160"/>
                </a:cxn>
                <a:cxn ang="0">
                  <a:pos x="900" y="279"/>
                </a:cxn>
                <a:cxn ang="0">
                  <a:pos x="559" y="430"/>
                </a:cxn>
                <a:cxn ang="0">
                  <a:pos x="257" y="611"/>
                </a:cxn>
                <a:cxn ang="0">
                  <a:pos x="0" y="821"/>
                </a:cxn>
              </a:cxnLst>
              <a:rect l="0" t="0" r="r" b="b"/>
              <a:pathLst>
                <a:path w="2971" h="821">
                  <a:moveTo>
                    <a:pt x="2971" y="17"/>
                  </a:moveTo>
                  <a:lnTo>
                    <a:pt x="2530" y="0"/>
                  </a:lnTo>
                  <a:lnTo>
                    <a:pt x="2422" y="0"/>
                  </a:lnTo>
                  <a:lnTo>
                    <a:pt x="2313" y="1"/>
                  </a:lnTo>
                  <a:lnTo>
                    <a:pt x="2094" y="17"/>
                  </a:lnTo>
                  <a:lnTo>
                    <a:pt x="1676" y="70"/>
                  </a:lnTo>
                  <a:lnTo>
                    <a:pt x="1273" y="160"/>
                  </a:lnTo>
                  <a:lnTo>
                    <a:pt x="900" y="279"/>
                  </a:lnTo>
                  <a:lnTo>
                    <a:pt x="559" y="430"/>
                  </a:lnTo>
                  <a:lnTo>
                    <a:pt x="257" y="611"/>
                  </a:lnTo>
                  <a:lnTo>
                    <a:pt x="0" y="821"/>
                  </a:lnTo>
                </a:path>
              </a:pathLst>
            </a:custGeom>
            <a:noFill/>
            <a:ln w="36513">
              <a:solidFill>
                <a:srgbClr val="FF8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graphicFrame>
          <p:nvGraphicFramePr>
            <p:cNvPr id="4098" name="Object 4"/>
            <p:cNvGraphicFramePr>
              <a:graphicFrameLocks noChangeAspect="1"/>
            </p:cNvGraphicFramePr>
            <p:nvPr/>
          </p:nvGraphicFramePr>
          <p:xfrm>
            <a:off x="1321" y="2010"/>
            <a:ext cx="695" cy="390"/>
          </p:xfrm>
          <a:graphic>
            <a:graphicData uri="http://schemas.openxmlformats.org/presentationml/2006/ole">
              <p:oleObj spid="_x0000_s4098" name="Dibujo" r:id="rId3" imgW="684000" imgH="385200" progId="FLW3Drawing">
                <p:embed/>
              </p:oleObj>
            </a:graphicData>
          </a:graphic>
        </p:graphicFrame>
        <p:graphicFrame>
          <p:nvGraphicFramePr>
            <p:cNvPr id="4099" name="Object 5"/>
            <p:cNvGraphicFramePr>
              <a:graphicFrameLocks noChangeAspect="1"/>
            </p:cNvGraphicFramePr>
            <p:nvPr/>
          </p:nvGraphicFramePr>
          <p:xfrm>
            <a:off x="2034" y="1296"/>
            <a:ext cx="1660" cy="1728"/>
          </p:xfrm>
          <a:graphic>
            <a:graphicData uri="http://schemas.openxmlformats.org/presentationml/2006/ole">
              <p:oleObj spid="_x0000_s4099" name="Dibujo" r:id="rId4" imgW="2066400" imgH="2152800" progId="FLW3Drawing">
                <p:embed/>
              </p:oleObj>
            </a:graphicData>
          </a:graphic>
        </p:graphicFrame>
        <p:graphicFrame>
          <p:nvGraphicFramePr>
            <p:cNvPr id="4100" name="Object 6"/>
            <p:cNvGraphicFramePr>
              <a:graphicFrameLocks noChangeAspect="1"/>
            </p:cNvGraphicFramePr>
            <p:nvPr/>
          </p:nvGraphicFramePr>
          <p:xfrm>
            <a:off x="2513" y="1440"/>
            <a:ext cx="1471" cy="1968"/>
          </p:xfrm>
          <a:graphic>
            <a:graphicData uri="http://schemas.openxmlformats.org/presentationml/2006/ole">
              <p:oleObj spid="_x0000_s4100" name="Dibujo" r:id="rId5" imgW="1782000" imgH="2440800" progId="FLW3Drawing">
                <p:embed/>
              </p:oleObj>
            </a:graphicData>
          </a:graphic>
        </p:graphicFrame>
        <p:graphicFrame>
          <p:nvGraphicFramePr>
            <p:cNvPr id="4101" name="Object 7"/>
            <p:cNvGraphicFramePr>
              <a:graphicFrameLocks noChangeAspect="1"/>
            </p:cNvGraphicFramePr>
            <p:nvPr/>
          </p:nvGraphicFramePr>
          <p:xfrm>
            <a:off x="4186" y="1296"/>
            <a:ext cx="950" cy="152"/>
          </p:xfrm>
          <a:graphic>
            <a:graphicData uri="http://schemas.openxmlformats.org/presentationml/2006/ole">
              <p:oleObj spid="_x0000_s4101" name="Dibujo" r:id="rId6" imgW="1188000" imgH="190800" progId="FLW3Drawing">
                <p:embed/>
              </p:oleObj>
            </a:graphicData>
          </a:graphic>
        </p:graphicFrame>
        <p:graphicFrame>
          <p:nvGraphicFramePr>
            <p:cNvPr id="4102" name="Object 8"/>
            <p:cNvGraphicFramePr>
              <a:graphicFrameLocks noChangeAspect="1"/>
            </p:cNvGraphicFramePr>
            <p:nvPr/>
          </p:nvGraphicFramePr>
          <p:xfrm>
            <a:off x="4188" y="1632"/>
            <a:ext cx="1188" cy="152"/>
          </p:xfrm>
          <a:graphic>
            <a:graphicData uri="http://schemas.openxmlformats.org/presentationml/2006/ole">
              <p:oleObj spid="_x0000_s4102" name="Dibujo" r:id="rId7" imgW="1486800" imgH="190800" progId="FLW3Drawing">
                <p:embed/>
              </p:oleObj>
            </a:graphicData>
          </a:graphic>
        </p:graphicFrame>
        <p:graphicFrame>
          <p:nvGraphicFramePr>
            <p:cNvPr id="4103" name="Object 9"/>
            <p:cNvGraphicFramePr>
              <a:graphicFrameLocks noChangeAspect="1"/>
            </p:cNvGraphicFramePr>
            <p:nvPr/>
          </p:nvGraphicFramePr>
          <p:xfrm>
            <a:off x="3821" y="2217"/>
            <a:ext cx="643" cy="183"/>
          </p:xfrm>
          <a:graphic>
            <a:graphicData uri="http://schemas.openxmlformats.org/presentationml/2006/ole">
              <p:oleObj spid="_x0000_s4103" name="Dibujo" r:id="rId8" imgW="669600" imgH="190800" progId="FLW3Drawing">
                <p:embed/>
              </p:oleObj>
            </a:graphicData>
          </a:graphic>
        </p:graphicFrame>
        <p:graphicFrame>
          <p:nvGraphicFramePr>
            <p:cNvPr id="4104" name="Object 10"/>
            <p:cNvGraphicFramePr>
              <a:graphicFrameLocks noChangeAspect="1"/>
            </p:cNvGraphicFramePr>
            <p:nvPr/>
          </p:nvGraphicFramePr>
          <p:xfrm>
            <a:off x="3074" y="2964"/>
            <a:ext cx="622" cy="156"/>
          </p:xfrm>
          <a:graphic>
            <a:graphicData uri="http://schemas.openxmlformats.org/presentationml/2006/ole">
              <p:oleObj spid="_x0000_s4104" name="Dibujo" r:id="rId9" imgW="759600" imgH="190800" progId="FLW3Drawing">
                <p:embed/>
              </p:oleObj>
            </a:graphicData>
          </a:graphic>
        </p:graphicFrame>
        <p:sp>
          <p:nvSpPr>
            <p:cNvPr id="1021984" name="Line 32"/>
            <p:cNvSpPr>
              <a:spLocks noChangeShapeType="1"/>
            </p:cNvSpPr>
            <p:nvPr/>
          </p:nvSpPr>
          <p:spPr bwMode="auto">
            <a:xfrm flipV="1">
              <a:off x="2976" y="1501"/>
              <a:ext cx="393" cy="563"/>
            </a:xfrm>
            <a:prstGeom prst="line">
              <a:avLst/>
            </a:prstGeom>
            <a:noFill/>
            <a:ln w="36513">
              <a:solidFill>
                <a:srgbClr val="FF008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21985" name="Freeform 33"/>
            <p:cNvSpPr>
              <a:spLocks/>
            </p:cNvSpPr>
            <p:nvPr/>
          </p:nvSpPr>
          <p:spPr bwMode="auto">
            <a:xfrm>
              <a:off x="3351" y="972"/>
              <a:ext cx="1641" cy="560"/>
            </a:xfrm>
            <a:custGeom>
              <a:avLst/>
              <a:gdLst/>
              <a:ahLst/>
              <a:cxnLst>
                <a:cxn ang="0">
                  <a:pos x="3282" y="24"/>
                </a:cxn>
                <a:cxn ang="0">
                  <a:pos x="2795" y="0"/>
                </a:cxn>
                <a:cxn ang="0">
                  <a:pos x="2676" y="0"/>
                </a:cxn>
                <a:cxn ang="0">
                  <a:pos x="2555" y="3"/>
                </a:cxn>
                <a:cxn ang="0">
                  <a:pos x="2315" y="24"/>
                </a:cxn>
                <a:cxn ang="0">
                  <a:pos x="1850" y="98"/>
                </a:cxn>
                <a:cxn ang="0">
                  <a:pos x="1405" y="220"/>
                </a:cxn>
                <a:cxn ang="0">
                  <a:pos x="994" y="384"/>
                </a:cxn>
                <a:cxn ang="0">
                  <a:pos x="616" y="590"/>
                </a:cxn>
                <a:cxn ang="0">
                  <a:pos x="284" y="835"/>
                </a:cxn>
                <a:cxn ang="0">
                  <a:pos x="0" y="1121"/>
                </a:cxn>
              </a:cxnLst>
              <a:rect l="0" t="0" r="r" b="b"/>
              <a:pathLst>
                <a:path w="3282" h="1121">
                  <a:moveTo>
                    <a:pt x="3282" y="24"/>
                  </a:moveTo>
                  <a:lnTo>
                    <a:pt x="2795" y="0"/>
                  </a:lnTo>
                  <a:lnTo>
                    <a:pt x="2676" y="0"/>
                  </a:lnTo>
                  <a:lnTo>
                    <a:pt x="2555" y="3"/>
                  </a:lnTo>
                  <a:lnTo>
                    <a:pt x="2315" y="24"/>
                  </a:lnTo>
                  <a:lnTo>
                    <a:pt x="1850" y="98"/>
                  </a:lnTo>
                  <a:lnTo>
                    <a:pt x="1405" y="220"/>
                  </a:lnTo>
                  <a:lnTo>
                    <a:pt x="994" y="384"/>
                  </a:lnTo>
                  <a:lnTo>
                    <a:pt x="616" y="590"/>
                  </a:lnTo>
                  <a:lnTo>
                    <a:pt x="284" y="835"/>
                  </a:lnTo>
                  <a:lnTo>
                    <a:pt x="0" y="1121"/>
                  </a:lnTo>
                </a:path>
              </a:pathLst>
            </a:custGeom>
            <a:noFill/>
            <a:ln w="36513">
              <a:solidFill>
                <a:srgbClr val="FF8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4127" name="Text Box 34"/>
            <p:cNvSpPr txBox="1">
              <a:spLocks noChangeArrowheads="1"/>
            </p:cNvSpPr>
            <p:nvPr/>
          </p:nvSpPr>
          <p:spPr bwMode="auto">
            <a:xfrm>
              <a:off x="4656" y="742"/>
              <a:ext cx="6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sz="1800">
                  <a:solidFill>
                    <a:schemeClr val="bg2"/>
                  </a:solidFill>
                  <a:effectLst/>
                  <a:latin typeface="Arial Narrow" pitchFamily="34" charset="0"/>
                </a:rPr>
                <a:t>Aireación</a:t>
              </a:r>
              <a:endParaRPr lang="es-ES_tradnl" sz="1800">
                <a:solidFill>
                  <a:schemeClr val="bg2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021991" name="Rectangle 39"/>
            <p:cNvSpPr>
              <a:spLocks noChangeArrowheads="1"/>
            </p:cNvSpPr>
            <p:nvPr/>
          </p:nvSpPr>
          <p:spPr bwMode="auto">
            <a:xfrm>
              <a:off x="4333" y="864"/>
              <a:ext cx="131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Wingdings" pitchFamily="2" charset="2"/>
                <a:buNone/>
                <a:defRPr/>
              </a:pPr>
              <a:r>
                <a:rPr lang="es-ES_tradnl" sz="4200">
                  <a:solidFill>
                    <a:srgbClr val="00C200"/>
                  </a:solidFill>
                  <a:effectLst/>
                  <a:latin typeface="Arial" charset="0"/>
                </a:rPr>
                <a:t>*</a:t>
              </a:r>
              <a:endParaRPr lang="es-ES_tradnl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021995" name="Freeform 43"/>
            <p:cNvSpPr>
              <a:spLocks/>
            </p:cNvSpPr>
            <p:nvPr/>
          </p:nvSpPr>
          <p:spPr bwMode="auto">
            <a:xfrm>
              <a:off x="2623" y="676"/>
              <a:ext cx="1649" cy="620"/>
            </a:xfrm>
            <a:custGeom>
              <a:avLst/>
              <a:gdLst/>
              <a:ahLst/>
              <a:cxnLst>
                <a:cxn ang="0">
                  <a:pos x="3297" y="456"/>
                </a:cxn>
                <a:cxn ang="0">
                  <a:pos x="2923" y="346"/>
                </a:cxn>
                <a:cxn ang="0">
                  <a:pos x="2077" y="131"/>
                </a:cxn>
                <a:cxn ang="0">
                  <a:pos x="1611" y="45"/>
                </a:cxn>
                <a:cxn ang="0">
                  <a:pos x="1180" y="0"/>
                </a:cxn>
                <a:cxn ang="0">
                  <a:pos x="1087" y="0"/>
                </a:cxn>
                <a:cxn ang="0">
                  <a:pos x="997" y="0"/>
                </a:cxn>
                <a:cxn ang="0">
                  <a:pos x="842" y="20"/>
                </a:cxn>
                <a:cxn ang="0">
                  <a:pos x="724" y="63"/>
                </a:cxn>
                <a:cxn ang="0">
                  <a:pos x="646" y="133"/>
                </a:cxn>
                <a:cxn ang="0">
                  <a:pos x="639" y="155"/>
                </a:cxn>
                <a:cxn ang="0">
                  <a:pos x="643" y="183"/>
                </a:cxn>
                <a:cxn ang="0">
                  <a:pos x="679" y="250"/>
                </a:cxn>
                <a:cxn ang="0">
                  <a:pos x="821" y="411"/>
                </a:cxn>
                <a:cxn ang="0">
                  <a:pos x="966" y="581"/>
                </a:cxn>
                <a:cxn ang="0">
                  <a:pos x="1007" y="661"/>
                </a:cxn>
                <a:cxn ang="0">
                  <a:pos x="1017" y="696"/>
                </a:cxn>
                <a:cxn ang="0">
                  <a:pos x="1014" y="732"/>
                </a:cxn>
                <a:cxn ang="0">
                  <a:pos x="951" y="829"/>
                </a:cxn>
                <a:cxn ang="0">
                  <a:pos x="824" y="923"/>
                </a:cxn>
                <a:cxn ang="0">
                  <a:pos x="480" y="1085"/>
                </a:cxn>
                <a:cxn ang="0">
                  <a:pos x="150" y="1196"/>
                </a:cxn>
                <a:cxn ang="0">
                  <a:pos x="0" y="1240"/>
                </a:cxn>
              </a:cxnLst>
              <a:rect l="0" t="0" r="r" b="b"/>
              <a:pathLst>
                <a:path w="3297" h="1240">
                  <a:moveTo>
                    <a:pt x="3297" y="456"/>
                  </a:moveTo>
                  <a:lnTo>
                    <a:pt x="2923" y="346"/>
                  </a:lnTo>
                  <a:lnTo>
                    <a:pt x="2077" y="131"/>
                  </a:lnTo>
                  <a:lnTo>
                    <a:pt x="1611" y="45"/>
                  </a:lnTo>
                  <a:lnTo>
                    <a:pt x="1180" y="0"/>
                  </a:lnTo>
                  <a:lnTo>
                    <a:pt x="1087" y="0"/>
                  </a:lnTo>
                  <a:lnTo>
                    <a:pt x="997" y="0"/>
                  </a:lnTo>
                  <a:lnTo>
                    <a:pt x="842" y="20"/>
                  </a:lnTo>
                  <a:lnTo>
                    <a:pt x="724" y="63"/>
                  </a:lnTo>
                  <a:lnTo>
                    <a:pt x="646" y="133"/>
                  </a:lnTo>
                  <a:lnTo>
                    <a:pt x="639" y="155"/>
                  </a:lnTo>
                  <a:lnTo>
                    <a:pt x="643" y="183"/>
                  </a:lnTo>
                  <a:lnTo>
                    <a:pt x="679" y="250"/>
                  </a:lnTo>
                  <a:lnTo>
                    <a:pt x="821" y="411"/>
                  </a:lnTo>
                  <a:lnTo>
                    <a:pt x="966" y="581"/>
                  </a:lnTo>
                  <a:lnTo>
                    <a:pt x="1007" y="661"/>
                  </a:lnTo>
                  <a:lnTo>
                    <a:pt x="1017" y="696"/>
                  </a:lnTo>
                  <a:lnTo>
                    <a:pt x="1014" y="732"/>
                  </a:lnTo>
                  <a:lnTo>
                    <a:pt x="951" y="829"/>
                  </a:lnTo>
                  <a:lnTo>
                    <a:pt x="824" y="923"/>
                  </a:lnTo>
                  <a:lnTo>
                    <a:pt x="480" y="1085"/>
                  </a:lnTo>
                  <a:lnTo>
                    <a:pt x="150" y="1196"/>
                  </a:lnTo>
                  <a:lnTo>
                    <a:pt x="0" y="124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21996" name="Freeform 44"/>
            <p:cNvSpPr>
              <a:spLocks/>
            </p:cNvSpPr>
            <p:nvPr/>
          </p:nvSpPr>
          <p:spPr bwMode="auto">
            <a:xfrm>
              <a:off x="4173" y="855"/>
              <a:ext cx="99" cy="49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96" y="98"/>
                </a:cxn>
                <a:cxn ang="0">
                  <a:pos x="0" y="91"/>
                </a:cxn>
                <a:cxn ang="0">
                  <a:pos x="26" y="0"/>
                </a:cxn>
              </a:cxnLst>
              <a:rect l="0" t="0" r="r" b="b"/>
              <a:pathLst>
                <a:path w="196" h="98">
                  <a:moveTo>
                    <a:pt x="26" y="0"/>
                  </a:moveTo>
                  <a:lnTo>
                    <a:pt x="196" y="98"/>
                  </a:lnTo>
                  <a:lnTo>
                    <a:pt x="0" y="9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Oxigeno Disuelto</a:t>
            </a:r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8180388" cy="47656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Máxima biomasa a producir por unidad de agua depende de calidad y cantidad de alimento a ser aplicada sin dañar OD y metabolitos.</a:t>
            </a:r>
          </a:p>
          <a:p>
            <a:pPr eaLnBrk="1" hangingPunct="1">
              <a:defRPr/>
            </a:pPr>
            <a:r>
              <a:rPr lang="en-US" sz="2800" smtClean="0"/>
              <a:t>Cantidad alimento que puede ser usado por unidad de área por día está limitada por eficiencia de sistema ecológico en procesar los desechos y reoxigenar el medio.</a:t>
            </a:r>
          </a:p>
          <a:p>
            <a:pPr eaLnBrk="1" hangingPunct="1">
              <a:defRPr/>
            </a:pPr>
            <a:r>
              <a:rPr lang="en-US" sz="2800" smtClean="0"/>
              <a:t>Si OD alcanza limite por alimento, aireación, recambio o biofiltros pueden ser usados para incrementar alimentación y capacidad de carga.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Group 3"/>
          <p:cNvGrpSpPr>
            <a:grpSpLocks/>
          </p:cNvGrpSpPr>
          <p:nvPr/>
        </p:nvGrpSpPr>
        <p:grpSpPr bwMode="auto">
          <a:xfrm>
            <a:off x="338138" y="1219200"/>
            <a:ext cx="8664575" cy="5638800"/>
            <a:chOff x="213" y="768"/>
            <a:chExt cx="5458" cy="3552"/>
          </a:xfrm>
        </p:grpSpPr>
        <p:graphicFrame>
          <p:nvGraphicFramePr>
            <p:cNvPr id="5122" name="Object 4"/>
            <p:cNvGraphicFramePr>
              <a:graphicFrameLocks noChangeAspect="1"/>
            </p:cNvGraphicFramePr>
            <p:nvPr/>
          </p:nvGraphicFramePr>
          <p:xfrm>
            <a:off x="213" y="768"/>
            <a:ext cx="5403" cy="3552"/>
          </p:xfrm>
          <a:graphic>
            <a:graphicData uri="http://schemas.openxmlformats.org/presentationml/2006/ole">
              <p:oleObj spid="_x0000_s5122" name="Dibujo" r:id="rId3" imgW="1458000" imgH="1065600" progId="FLW3Drawing">
                <p:embed/>
              </p:oleObj>
            </a:graphicData>
          </a:graphic>
        </p:graphicFrame>
        <p:graphicFrame>
          <p:nvGraphicFramePr>
            <p:cNvPr id="5123" name="Object 5"/>
            <p:cNvGraphicFramePr>
              <a:graphicFrameLocks noChangeAspect="1"/>
            </p:cNvGraphicFramePr>
            <p:nvPr/>
          </p:nvGraphicFramePr>
          <p:xfrm>
            <a:off x="336" y="1776"/>
            <a:ext cx="4128" cy="2292"/>
          </p:xfrm>
          <a:graphic>
            <a:graphicData uri="http://schemas.openxmlformats.org/presentationml/2006/ole">
              <p:oleObj spid="_x0000_s5123" name="Dibujo" r:id="rId4" imgW="5115600" imgH="2840400" progId="FLW3Drawing">
                <p:embed/>
              </p:oleObj>
            </a:graphicData>
          </a:graphic>
        </p:graphicFrame>
        <p:graphicFrame>
          <p:nvGraphicFramePr>
            <p:cNvPr id="5124" name="Object 6"/>
            <p:cNvGraphicFramePr>
              <a:graphicFrameLocks noChangeAspect="1"/>
            </p:cNvGraphicFramePr>
            <p:nvPr/>
          </p:nvGraphicFramePr>
          <p:xfrm>
            <a:off x="3408" y="1318"/>
            <a:ext cx="519" cy="170"/>
          </p:xfrm>
          <a:graphic>
            <a:graphicData uri="http://schemas.openxmlformats.org/presentationml/2006/ole">
              <p:oleObj spid="_x0000_s5124" name="Dibujo" r:id="rId5" imgW="579600" imgH="190800" progId="FLW3Drawing">
                <p:embed/>
              </p:oleObj>
            </a:graphicData>
          </a:graphic>
        </p:graphicFrame>
        <p:graphicFrame>
          <p:nvGraphicFramePr>
            <p:cNvPr id="5125" name="Object 7"/>
            <p:cNvGraphicFramePr>
              <a:graphicFrameLocks noChangeAspect="1"/>
            </p:cNvGraphicFramePr>
            <p:nvPr/>
          </p:nvGraphicFramePr>
          <p:xfrm>
            <a:off x="4632" y="1536"/>
            <a:ext cx="552" cy="310"/>
          </p:xfrm>
          <a:graphic>
            <a:graphicData uri="http://schemas.openxmlformats.org/presentationml/2006/ole">
              <p:oleObj spid="_x0000_s5125" name="Dibujo" r:id="rId6" imgW="684000" imgH="385200" progId="FLW3Drawing">
                <p:embed/>
              </p:oleObj>
            </a:graphicData>
          </a:graphic>
        </p:graphicFrame>
        <p:graphicFrame>
          <p:nvGraphicFramePr>
            <p:cNvPr id="5126" name="Object 8"/>
            <p:cNvGraphicFramePr>
              <a:graphicFrameLocks noChangeAspect="1"/>
            </p:cNvGraphicFramePr>
            <p:nvPr/>
          </p:nvGraphicFramePr>
          <p:xfrm>
            <a:off x="5520" y="1640"/>
            <a:ext cx="151" cy="1576"/>
          </p:xfrm>
          <a:graphic>
            <a:graphicData uri="http://schemas.openxmlformats.org/presentationml/2006/ole">
              <p:oleObj spid="_x0000_s5126" name="Dibujo" r:id="rId7" imgW="201600" imgH="2109600" progId="FLW3Drawing">
                <p:embed/>
              </p:oleObj>
            </a:graphicData>
          </a:graphic>
        </p:graphicFrame>
        <p:graphicFrame>
          <p:nvGraphicFramePr>
            <p:cNvPr id="5127" name="Object 9"/>
            <p:cNvGraphicFramePr>
              <a:graphicFrameLocks noChangeAspect="1"/>
            </p:cNvGraphicFramePr>
            <p:nvPr/>
          </p:nvGraphicFramePr>
          <p:xfrm>
            <a:off x="4128" y="3648"/>
            <a:ext cx="458" cy="304"/>
          </p:xfrm>
          <a:graphic>
            <a:graphicData uri="http://schemas.openxmlformats.org/presentationml/2006/ole">
              <p:oleObj spid="_x0000_s5127" name="Dibujo" r:id="rId8" imgW="540000" imgH="360000" progId="FLW3Drawing">
                <p:embed/>
              </p:oleObj>
            </a:graphicData>
          </a:graphic>
        </p:graphicFrame>
      </p:grpSp>
      <p:sp>
        <p:nvSpPr>
          <p:cNvPr id="5130" name="Rectangle 11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Capacidad de Carga Alimento y Oxigeno</a:t>
            </a:r>
            <a:endParaRPr lang="es-ES_tradnl" smtClean="0"/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Jerry\alimsuplem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1282700" y="3943350"/>
            <a:ext cx="12954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C:\Jerry\fert in hand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1282700" y="2482850"/>
            <a:ext cx="1295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C:\Jerry\ferorga.jpg"/>
          <p:cNvPicPr>
            <a:picLocks noChangeAspect="1" noChangeArrowheads="1"/>
          </p:cNvPicPr>
          <p:nvPr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>
            <a:off x="1282700" y="1022350"/>
            <a:ext cx="12954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C:\Jerry\alimcom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7900" y="5446713"/>
            <a:ext cx="184150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86" name="Group 6"/>
          <p:cNvGrpSpPr>
            <a:grpSpLocks/>
          </p:cNvGrpSpPr>
          <p:nvPr/>
        </p:nvGrpSpPr>
        <p:grpSpPr bwMode="auto">
          <a:xfrm>
            <a:off x="2819400" y="1022350"/>
            <a:ext cx="2819400" cy="5530850"/>
            <a:chOff x="1776" y="644"/>
            <a:chExt cx="1776" cy="3484"/>
          </a:xfrm>
        </p:grpSpPr>
        <p:grpSp>
          <p:nvGrpSpPr>
            <p:cNvPr id="46109" name="Group 7"/>
            <p:cNvGrpSpPr>
              <a:grpSpLocks/>
            </p:cNvGrpSpPr>
            <p:nvPr/>
          </p:nvGrpSpPr>
          <p:grpSpPr bwMode="auto">
            <a:xfrm>
              <a:off x="2496" y="644"/>
              <a:ext cx="1056" cy="3484"/>
              <a:chOff x="2496" y="644"/>
              <a:chExt cx="1056" cy="3484"/>
            </a:xfrm>
          </p:grpSpPr>
          <p:pic>
            <p:nvPicPr>
              <p:cNvPr id="46115" name="Picture 8" descr="C:\Jerry\figure3.gif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20" y="644"/>
                <a:ext cx="1032" cy="8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116" name="Picture 9" descr="C:\Jerry\figure2.gi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96" y="1968"/>
                <a:ext cx="1056" cy="8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117" name="Picture 10" descr="C:\Jerry\graph4cc.gi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496" y="3313"/>
                <a:ext cx="1056" cy="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6110" name="Group 11"/>
            <p:cNvGrpSpPr>
              <a:grpSpLocks/>
            </p:cNvGrpSpPr>
            <p:nvPr/>
          </p:nvGrpSpPr>
          <p:grpSpPr bwMode="auto">
            <a:xfrm>
              <a:off x="1776" y="1042"/>
              <a:ext cx="672" cy="2736"/>
              <a:chOff x="1776" y="1042"/>
              <a:chExt cx="672" cy="2736"/>
            </a:xfrm>
          </p:grpSpPr>
          <p:sp>
            <p:nvSpPr>
              <p:cNvPr id="1044492" name="Line 12"/>
              <p:cNvSpPr>
                <a:spLocks noChangeShapeType="1"/>
              </p:cNvSpPr>
              <p:nvPr/>
            </p:nvSpPr>
            <p:spPr bwMode="auto">
              <a:xfrm>
                <a:off x="1776" y="1042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044493" name="Line 13"/>
              <p:cNvSpPr>
                <a:spLocks noChangeShapeType="1"/>
              </p:cNvSpPr>
              <p:nvPr/>
            </p:nvSpPr>
            <p:spPr bwMode="auto">
              <a:xfrm>
                <a:off x="1776" y="1906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044494" name="Line 14"/>
              <p:cNvSpPr>
                <a:spLocks noChangeShapeType="1"/>
              </p:cNvSpPr>
              <p:nvPr/>
            </p:nvSpPr>
            <p:spPr bwMode="auto">
              <a:xfrm>
                <a:off x="1776" y="2866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044495" name="Line 15"/>
              <p:cNvSpPr>
                <a:spLocks noChangeShapeType="1"/>
              </p:cNvSpPr>
              <p:nvPr/>
            </p:nvSpPr>
            <p:spPr bwMode="auto">
              <a:xfrm>
                <a:off x="1776" y="377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</p:grpSp>
      </p:grpSp>
      <p:grpSp>
        <p:nvGrpSpPr>
          <p:cNvPr id="46087" name="Group 16"/>
          <p:cNvGrpSpPr>
            <a:grpSpLocks/>
          </p:cNvGrpSpPr>
          <p:nvPr/>
        </p:nvGrpSpPr>
        <p:grpSpPr bwMode="auto">
          <a:xfrm>
            <a:off x="5715000" y="1600200"/>
            <a:ext cx="2971800" cy="4397375"/>
            <a:chOff x="3600" y="1008"/>
            <a:chExt cx="1872" cy="2770"/>
          </a:xfrm>
        </p:grpSpPr>
        <p:grpSp>
          <p:nvGrpSpPr>
            <p:cNvPr id="46101" name="Group 17"/>
            <p:cNvGrpSpPr>
              <a:grpSpLocks/>
            </p:cNvGrpSpPr>
            <p:nvPr/>
          </p:nvGrpSpPr>
          <p:grpSpPr bwMode="auto">
            <a:xfrm>
              <a:off x="4416" y="1008"/>
              <a:ext cx="1056" cy="2723"/>
              <a:chOff x="4416" y="1008"/>
              <a:chExt cx="1056" cy="2723"/>
            </a:xfrm>
          </p:grpSpPr>
          <p:pic>
            <p:nvPicPr>
              <p:cNvPr id="46106" name="Picture 18" descr="C:\Jerry\diatom.jpg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416" y="2886"/>
                <a:ext cx="1056" cy="8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107" name="Picture 19" descr="C:\Jerry\isocrys.jp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416" y="1920"/>
                <a:ext cx="1056" cy="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108" name="Picture 20" descr="C:\Jerry\tetra.jpg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416" y="1008"/>
                <a:ext cx="1056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6102" name="Group 21"/>
            <p:cNvGrpSpPr>
              <a:grpSpLocks/>
            </p:cNvGrpSpPr>
            <p:nvPr/>
          </p:nvGrpSpPr>
          <p:grpSpPr bwMode="auto">
            <a:xfrm>
              <a:off x="3600" y="1042"/>
              <a:ext cx="672" cy="2736"/>
              <a:chOff x="3600" y="1042"/>
              <a:chExt cx="672" cy="2736"/>
            </a:xfrm>
          </p:grpSpPr>
          <p:sp>
            <p:nvSpPr>
              <p:cNvPr id="1044502" name="Line 22"/>
              <p:cNvSpPr>
                <a:spLocks noChangeShapeType="1"/>
              </p:cNvSpPr>
              <p:nvPr/>
            </p:nvSpPr>
            <p:spPr bwMode="auto">
              <a:xfrm>
                <a:off x="3600" y="1042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044503" name="Line 23"/>
              <p:cNvSpPr>
                <a:spLocks noChangeShapeType="1"/>
              </p:cNvSpPr>
              <p:nvPr/>
            </p:nvSpPr>
            <p:spPr bwMode="auto">
              <a:xfrm>
                <a:off x="3600" y="2386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044504" name="Line 24"/>
              <p:cNvSpPr>
                <a:spLocks noChangeShapeType="1"/>
              </p:cNvSpPr>
              <p:nvPr/>
            </p:nvSpPr>
            <p:spPr bwMode="auto">
              <a:xfrm>
                <a:off x="3600" y="377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</p:grpSp>
      </p:grpSp>
      <p:grpSp>
        <p:nvGrpSpPr>
          <p:cNvPr id="46088" name="Group 25"/>
          <p:cNvGrpSpPr>
            <a:grpSpLocks/>
          </p:cNvGrpSpPr>
          <p:nvPr/>
        </p:nvGrpSpPr>
        <p:grpSpPr bwMode="auto">
          <a:xfrm>
            <a:off x="1295400" y="304800"/>
            <a:ext cx="7315200" cy="457200"/>
            <a:chOff x="816" y="192"/>
            <a:chExt cx="4608" cy="288"/>
          </a:xfrm>
        </p:grpSpPr>
        <p:sp>
          <p:nvSpPr>
            <p:cNvPr id="1044506" name="AutoShape 26"/>
            <p:cNvSpPr>
              <a:spLocks noChangeArrowheads="1"/>
            </p:cNvSpPr>
            <p:nvPr/>
          </p:nvSpPr>
          <p:spPr bwMode="auto">
            <a:xfrm>
              <a:off x="4560" y="192"/>
              <a:ext cx="864" cy="28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44507" name="Line 27"/>
            <p:cNvSpPr>
              <a:spLocks noChangeShapeType="1"/>
            </p:cNvSpPr>
            <p:nvPr/>
          </p:nvSpPr>
          <p:spPr bwMode="auto">
            <a:xfrm flipH="1">
              <a:off x="2640" y="336"/>
              <a:ext cx="1920" cy="0"/>
            </a:xfrm>
            <a:prstGeom prst="line">
              <a:avLst/>
            </a:prstGeom>
            <a:noFill/>
            <a:ln w="2540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44508" name="Line 28"/>
            <p:cNvSpPr>
              <a:spLocks noChangeShapeType="1"/>
            </p:cNvSpPr>
            <p:nvPr/>
          </p:nvSpPr>
          <p:spPr bwMode="auto">
            <a:xfrm flipH="1">
              <a:off x="1344" y="336"/>
              <a:ext cx="1296" cy="1"/>
            </a:xfrm>
            <a:prstGeom prst="line">
              <a:avLst/>
            </a:prstGeom>
            <a:noFill/>
            <a:ln w="2540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44509" name="Line 29"/>
            <p:cNvSpPr>
              <a:spLocks noChangeShapeType="1"/>
            </p:cNvSpPr>
            <p:nvPr/>
          </p:nvSpPr>
          <p:spPr bwMode="auto">
            <a:xfrm flipH="1">
              <a:off x="816" y="336"/>
              <a:ext cx="528" cy="0"/>
            </a:xfrm>
            <a:prstGeom prst="line">
              <a:avLst/>
            </a:prstGeom>
            <a:noFill/>
            <a:ln w="25400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sp>
        <p:nvSpPr>
          <p:cNvPr id="1044510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2590800" y="381000"/>
            <a:ext cx="4724400" cy="304800"/>
          </a:xfrm>
        </p:spPr>
        <p:txBody>
          <a:bodyPr/>
          <a:lstStyle/>
          <a:p>
            <a:pPr marL="287338" indent="-287338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000" smtClean="0">
                <a:solidFill>
                  <a:schemeClr val="hlink"/>
                </a:solidFill>
              </a:rPr>
              <a:t>Variación de oxígeno</a:t>
            </a:r>
          </a:p>
        </p:txBody>
      </p:sp>
      <p:grpSp>
        <p:nvGrpSpPr>
          <p:cNvPr id="46090" name="Group 31"/>
          <p:cNvGrpSpPr>
            <a:grpSpLocks/>
          </p:cNvGrpSpPr>
          <p:nvPr/>
        </p:nvGrpSpPr>
        <p:grpSpPr bwMode="auto">
          <a:xfrm>
            <a:off x="457200" y="1065213"/>
            <a:ext cx="457200" cy="5259387"/>
            <a:chOff x="288" y="671"/>
            <a:chExt cx="288" cy="3313"/>
          </a:xfrm>
        </p:grpSpPr>
        <p:grpSp>
          <p:nvGrpSpPr>
            <p:cNvPr id="46091" name="Group 32"/>
            <p:cNvGrpSpPr>
              <a:grpSpLocks/>
            </p:cNvGrpSpPr>
            <p:nvPr/>
          </p:nvGrpSpPr>
          <p:grpSpPr bwMode="auto">
            <a:xfrm>
              <a:off x="288" y="671"/>
              <a:ext cx="288" cy="3313"/>
              <a:chOff x="239" y="671"/>
              <a:chExt cx="288" cy="3313"/>
            </a:xfrm>
          </p:grpSpPr>
          <p:sp>
            <p:nvSpPr>
              <p:cNvPr id="1044513" name="AutoShape 33"/>
              <p:cNvSpPr>
                <a:spLocks noChangeArrowheads="1"/>
              </p:cNvSpPr>
              <p:nvPr/>
            </p:nvSpPr>
            <p:spPr bwMode="auto">
              <a:xfrm rot="16200000">
                <a:off x="-26" y="936"/>
                <a:ext cx="817" cy="288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044514" name="Line 34"/>
              <p:cNvSpPr>
                <a:spLocks noChangeShapeType="1"/>
              </p:cNvSpPr>
              <p:nvPr/>
            </p:nvSpPr>
            <p:spPr bwMode="auto">
              <a:xfrm rot="-16200000">
                <a:off x="-48" y="1920"/>
                <a:ext cx="864" cy="0"/>
              </a:xfrm>
              <a:prstGeom prst="line">
                <a:avLst/>
              </a:prstGeom>
              <a:noFill/>
              <a:ln w="254000">
                <a:solidFill>
                  <a:srgbClr val="FF66CC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044515" name="Line 35"/>
              <p:cNvSpPr>
                <a:spLocks noChangeShapeType="1"/>
              </p:cNvSpPr>
              <p:nvPr/>
            </p:nvSpPr>
            <p:spPr bwMode="auto">
              <a:xfrm rot="16200000" flipH="1">
                <a:off x="-48" y="2784"/>
                <a:ext cx="864" cy="0"/>
              </a:xfrm>
              <a:prstGeom prst="line">
                <a:avLst/>
              </a:prstGeom>
              <a:noFill/>
              <a:ln w="2540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044516" name="Line 36"/>
              <p:cNvSpPr>
                <a:spLocks noChangeShapeType="1"/>
              </p:cNvSpPr>
              <p:nvPr/>
            </p:nvSpPr>
            <p:spPr bwMode="auto">
              <a:xfrm rot="16200000" flipH="1">
                <a:off x="0" y="3600"/>
                <a:ext cx="768" cy="0"/>
              </a:xfrm>
              <a:prstGeom prst="line">
                <a:avLst/>
              </a:prstGeom>
              <a:noFill/>
              <a:ln w="254000">
                <a:solidFill>
                  <a:srgbClr val="99CC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</p:grpSp>
        <p:sp>
          <p:nvSpPr>
            <p:cNvPr id="46092" name="Rectangle 37"/>
            <p:cNvSpPr>
              <a:spLocks noChangeArrowheads="1"/>
            </p:cNvSpPr>
            <p:nvPr/>
          </p:nvSpPr>
          <p:spPr bwMode="auto">
            <a:xfrm rot="-5400000">
              <a:off x="-1056" y="2231"/>
              <a:ext cx="29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87338" indent="-287338" algn="ctr" eaLnBrk="0" hangingPunct="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s-ES" sz="2000">
                  <a:solidFill>
                    <a:schemeClr val="hlink"/>
                  </a:solidFill>
                  <a:effectLst/>
                  <a:latin typeface="Times New Roman" pitchFamily="18" charset="0"/>
                </a:rPr>
                <a:t>Nivel de consumo de oxígeno</a:t>
              </a:r>
            </a:p>
          </p:txBody>
        </p:sp>
      </p:grp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Calidad De Agua</a:t>
            </a:r>
          </a:p>
        </p:txBody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83058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Otros factores de calidad de agua pueden influenciar en producción pero o no son tan comunes o directa o indirectamente se relacionan a cantidad de alimentación y OD.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N, P, CO2.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Metodología de cultivo debe tomar en cuenta muy de cerca calidad de agua.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Monitoreo y manejo de calidad de agua es muy importante.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Muchas estrategias de manejo no tienen pie ni cabeza. Relacionar teoría con practica.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Recordar que base de calidad de agua son ciencias exactas (química, fisica y matemáticas).</a:t>
            </a:r>
            <a:endParaRPr lang="es-ES_tradnl" sz="2800" smtClean="0"/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Destino De Alimento</a:t>
            </a:r>
          </a:p>
        </p:txBody>
      </p:sp>
      <p:pic>
        <p:nvPicPr>
          <p:cNvPr id="48131" name="Picture 3" descr="aliment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41475"/>
            <a:ext cx="77724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Destino De Alimento</a:t>
            </a: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180388" cy="46132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E. Bruta: Calorias que consume el animal (no importa calidad).</a:t>
            </a:r>
          </a:p>
          <a:p>
            <a:pPr lvl="1" eaLnBrk="1" hangingPunct="1">
              <a:defRPr/>
            </a:pPr>
            <a:r>
              <a:rPr lang="en-US" sz="2400" smtClean="0"/>
              <a:t>E. Fecal: Es la energía no absorbida.</a:t>
            </a:r>
          </a:p>
          <a:p>
            <a:pPr lvl="1" eaLnBrk="1" hangingPunct="1">
              <a:defRPr/>
            </a:pPr>
            <a:r>
              <a:rPr lang="en-US" sz="2400" smtClean="0"/>
              <a:t>E. Digerible: Energía absorbida del alimento.</a:t>
            </a:r>
          </a:p>
          <a:p>
            <a:pPr lvl="2" eaLnBrk="1" hangingPunct="1">
              <a:defRPr/>
            </a:pPr>
            <a:r>
              <a:rPr lang="en-US" sz="1800" smtClean="0"/>
              <a:t>E. Excreción: Orine, branquias piel, etc.</a:t>
            </a:r>
          </a:p>
          <a:p>
            <a:pPr lvl="2" eaLnBrk="1" hangingPunct="1">
              <a:defRPr/>
            </a:pPr>
            <a:r>
              <a:rPr lang="en-US" sz="1800" smtClean="0"/>
              <a:t>E. Metabolizable: Es la que le queda al organismo para sus demandas de Energía y crecer.</a:t>
            </a:r>
          </a:p>
          <a:p>
            <a:pPr lvl="2" eaLnBrk="1" hangingPunct="1">
              <a:defRPr/>
            </a:pPr>
            <a:endParaRPr lang="en-US" sz="1800" smtClean="0"/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Destino de Nitrogeno y</a:t>
            </a:r>
            <a:br>
              <a:rPr lang="en-US" smtClean="0"/>
            </a:br>
            <a:r>
              <a:rPr lang="en-US" smtClean="0"/>
              <a:t>Fosforo de Alimento</a:t>
            </a:r>
          </a:p>
        </p:txBody>
      </p:sp>
      <p:sp>
        <p:nvSpPr>
          <p:cNvPr id="1035267" name="Rectangle 3"/>
          <p:cNvSpPr>
            <a:spLocks noChangeArrowheads="1"/>
          </p:cNvSpPr>
          <p:nvPr/>
        </p:nvSpPr>
        <p:spPr bwMode="auto">
          <a:xfrm>
            <a:off x="71438" y="0"/>
            <a:ext cx="0" cy="80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pic>
        <p:nvPicPr>
          <p:cNvPr id="50180" name="Picture 4" descr="yperc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60169"/>
              </a:clrFrom>
              <a:clrTo>
                <a:srgbClr val="2601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2667000"/>
            <a:ext cx="34290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7010400" y="1905000"/>
            <a:ext cx="1149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tx2"/>
                </a:solidFill>
                <a:effectLst/>
              </a:rPr>
              <a:t>Aplicado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tx2"/>
                </a:solidFill>
                <a:effectLst/>
              </a:rPr>
              <a:t>100% 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tx2"/>
                </a:solidFill>
                <a:effectLst/>
              </a:rPr>
              <a:t>100% P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sz="1800" b="1">
              <a:solidFill>
                <a:schemeClr val="tx2"/>
              </a:solidFill>
              <a:effectLst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593850" y="1828800"/>
            <a:ext cx="1162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tx2"/>
                </a:solidFill>
                <a:effectLst/>
              </a:rPr>
              <a:t>Retenido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tx2"/>
                </a:solidFill>
                <a:effectLst/>
              </a:rPr>
              <a:t>30% 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tx2"/>
                </a:solidFill>
                <a:effectLst/>
              </a:rPr>
              <a:t>32% P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305550" y="5103813"/>
            <a:ext cx="12128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tx2"/>
                </a:solidFill>
                <a:effectLst/>
              </a:rPr>
              <a:t>Disolvido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tx2"/>
                </a:solidFill>
                <a:effectLst/>
              </a:rPr>
              <a:t>87% 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tx2"/>
                </a:solidFill>
                <a:effectLst/>
              </a:rPr>
              <a:t>10-40% P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1752600" y="5133975"/>
            <a:ext cx="1187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tx2"/>
                </a:solidFill>
                <a:effectLst/>
              </a:rPr>
              <a:t>Solidos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tx2"/>
                </a:solidFill>
                <a:effectLst/>
              </a:rPr>
              <a:t>13% 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tx2"/>
                </a:solidFill>
                <a:effectLst/>
              </a:rPr>
              <a:t>60-90% P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sz="1800" b="1">
              <a:solidFill>
                <a:schemeClr val="tx2"/>
              </a:solidFill>
              <a:effectLst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4178300" y="5105400"/>
            <a:ext cx="1212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tx2"/>
                </a:solidFill>
                <a:effectLst/>
              </a:rPr>
              <a:t>Efluentes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tx2"/>
                </a:solidFill>
                <a:effectLst/>
              </a:rPr>
              <a:t>70% 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chemeClr val="tx2"/>
                </a:solidFill>
                <a:effectLst/>
              </a:rPr>
              <a:t>68% P</a:t>
            </a:r>
          </a:p>
        </p:txBody>
      </p:sp>
      <p:sp>
        <p:nvSpPr>
          <p:cNvPr id="1035274" name="Line 10"/>
          <p:cNvSpPr>
            <a:spLocks noChangeShapeType="1"/>
          </p:cNvSpPr>
          <p:nvPr/>
        </p:nvSpPr>
        <p:spPr bwMode="auto">
          <a:xfrm flipH="1">
            <a:off x="6019800" y="2362200"/>
            <a:ext cx="990600" cy="99060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1035275" name="Line 11"/>
          <p:cNvSpPr>
            <a:spLocks noChangeShapeType="1"/>
          </p:cNvSpPr>
          <p:nvPr/>
        </p:nvSpPr>
        <p:spPr bwMode="auto">
          <a:xfrm flipH="1">
            <a:off x="5105400" y="4191000"/>
            <a:ext cx="685800" cy="685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1035276" name="Line 12"/>
          <p:cNvSpPr>
            <a:spLocks noChangeShapeType="1"/>
          </p:cNvSpPr>
          <p:nvPr/>
        </p:nvSpPr>
        <p:spPr bwMode="auto">
          <a:xfrm flipH="1">
            <a:off x="5105400" y="3886200"/>
            <a:ext cx="304800" cy="114300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1035277" name="Line 13"/>
          <p:cNvSpPr>
            <a:spLocks noChangeShapeType="1"/>
          </p:cNvSpPr>
          <p:nvPr/>
        </p:nvSpPr>
        <p:spPr bwMode="auto">
          <a:xfrm>
            <a:off x="4114800" y="3886200"/>
            <a:ext cx="304800" cy="114300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1035278" name="Line 14"/>
          <p:cNvSpPr>
            <a:spLocks noChangeShapeType="1"/>
          </p:cNvSpPr>
          <p:nvPr/>
        </p:nvSpPr>
        <p:spPr bwMode="auto">
          <a:xfrm flipH="1">
            <a:off x="2819400" y="5562600"/>
            <a:ext cx="1447800" cy="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1035279" name="Line 15"/>
          <p:cNvSpPr>
            <a:spLocks noChangeShapeType="1"/>
          </p:cNvSpPr>
          <p:nvPr/>
        </p:nvSpPr>
        <p:spPr bwMode="auto">
          <a:xfrm>
            <a:off x="5257800" y="5562600"/>
            <a:ext cx="1143000" cy="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1035280" name="Line 16"/>
          <p:cNvSpPr>
            <a:spLocks noChangeShapeType="1"/>
          </p:cNvSpPr>
          <p:nvPr/>
        </p:nvSpPr>
        <p:spPr bwMode="auto">
          <a:xfrm>
            <a:off x="2514600" y="2438400"/>
            <a:ext cx="762000" cy="76200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Nitrogeno</a:t>
            </a:r>
            <a:endParaRPr lang="es-ES_tradnl" smtClean="0"/>
          </a:p>
        </p:txBody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80772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N2</a:t>
            </a:r>
            <a:r>
              <a:rPr lang="en-US" smtClean="0"/>
              <a:t>: </a:t>
            </a:r>
            <a:r>
              <a:rPr lang="es-ES_tradnl" smtClean="0"/>
              <a:t>Gas.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NH3</a:t>
            </a:r>
            <a:r>
              <a:rPr lang="en-US" smtClean="0"/>
              <a:t>: </a:t>
            </a:r>
            <a:r>
              <a:rPr lang="es-ES_tradnl" smtClean="0"/>
              <a:t>Amoniaco o Amonio no ioni</a:t>
            </a:r>
            <a:r>
              <a:rPr lang="en-US" smtClean="0"/>
              <a:t>z</a:t>
            </a:r>
            <a:r>
              <a:rPr lang="es-ES_tradnl" smtClean="0"/>
              <a:t>ado (1-2 ppm toxico).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NH4</a:t>
            </a:r>
            <a:r>
              <a:rPr lang="en-US" smtClean="0"/>
              <a:t>: </a:t>
            </a:r>
            <a:r>
              <a:rPr lang="es-ES_tradnl" smtClean="0"/>
              <a:t>Amoniaco Ioni</a:t>
            </a:r>
            <a:r>
              <a:rPr lang="en-US" smtClean="0"/>
              <a:t>z</a:t>
            </a:r>
            <a:r>
              <a:rPr lang="es-ES_tradnl" smtClean="0"/>
              <a:t>ado (Ion amonia).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TAN (</a:t>
            </a:r>
            <a:r>
              <a:rPr lang="es-ES_tradnl" smtClean="0"/>
              <a:t>NH4 + NH3</a:t>
            </a:r>
            <a:r>
              <a:rPr lang="en-US" smtClean="0"/>
              <a:t>)</a:t>
            </a:r>
            <a:r>
              <a:rPr lang="es-ES_tradnl" smtClean="0"/>
              <a:t>.</a:t>
            </a:r>
            <a:r>
              <a:rPr lang="en-US" smtClean="0"/>
              <a:t> </a:t>
            </a:r>
            <a:r>
              <a:rPr lang="es-ES_tradnl" smtClean="0"/>
              <a:t>Total amoniacal nitrogen</a:t>
            </a:r>
            <a:r>
              <a:rPr lang="en-US" smtClean="0"/>
              <a:t>, %  anteriores depende pH</a:t>
            </a:r>
            <a:r>
              <a:rPr lang="es-ES_tradnl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NO2</a:t>
            </a:r>
            <a:r>
              <a:rPr lang="en-US" smtClean="0"/>
              <a:t>: </a:t>
            </a:r>
            <a:r>
              <a:rPr lang="es-ES_tradnl" smtClean="0"/>
              <a:t>Nitrito</a:t>
            </a:r>
            <a:r>
              <a:rPr lang="en-US" smtClean="0"/>
              <a:t>. Toxico para peces en agua dulce.</a:t>
            </a:r>
            <a:endParaRPr lang="es-ES_tradnl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NO3</a:t>
            </a:r>
            <a:r>
              <a:rPr lang="en-US" smtClean="0"/>
              <a:t>: </a:t>
            </a:r>
            <a:r>
              <a:rPr lang="es-ES_tradnl" smtClean="0"/>
              <a:t>Nitrato.</a:t>
            </a: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Nitrogeno Orgánico:N</a:t>
            </a:r>
            <a:r>
              <a:rPr lang="en-US" smtClean="0"/>
              <a:t>itrogeno </a:t>
            </a:r>
            <a:r>
              <a:rPr lang="es-ES_tradnl" smtClean="0"/>
              <a:t>en aminoacidos, prote</a:t>
            </a:r>
            <a:r>
              <a:rPr lang="en-US" smtClean="0"/>
              <a:t>i</a:t>
            </a:r>
            <a:r>
              <a:rPr lang="es-ES_tradnl" smtClean="0"/>
              <a:t>nas, etc. encontrados en cuerpos de animales y plantas.</a:t>
            </a: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Jerry\ciclonitro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5"/>
            <a:ext cx="9144000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Objetivos Acuicultura</a:t>
            </a:r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4582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Cultivo de peces como proteína barata.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Especies de fácil cultivo y poco exigentes.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Atractibilidad comercial no tan importante.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Poca inversión y bajos costos.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Cultivos familiares o comunales para consumo propio.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En teoría se podría prestar para negocio también.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Cultivo de especies de alto valor comercial.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Principal punto es atract</a:t>
            </a:r>
            <a:r>
              <a:rPr lang="en-US" sz="2400" smtClean="0"/>
              <a:t>ivo</a:t>
            </a:r>
            <a:r>
              <a:rPr lang="es-ES_tradnl" sz="2400" smtClean="0"/>
              <a:t> comercial.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Dificultad de cultivo a veces ventaja competitiva.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País necesita divisas mas que alimento barato.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Empresas exitosas generan empleos que permiten </a:t>
            </a:r>
            <a:r>
              <a:rPr lang="en-US" sz="2400" smtClean="0"/>
              <a:t>a sus empleados </a:t>
            </a:r>
            <a:r>
              <a:rPr lang="es-ES_tradnl" sz="2400" smtClean="0"/>
              <a:t>comprar alimento y otras cosas.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No solo alimento: Cuero, químicos, materia prima, etc.</a:t>
            </a: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991600" cy="1143000"/>
          </a:xfrm>
        </p:spPr>
        <p:txBody>
          <a:bodyPr/>
          <a:lstStyle/>
          <a:p>
            <a:pPr eaLnBrk="1" hangingPunct="1"/>
            <a:r>
              <a:rPr lang="es-ES_tradnl" sz="2600" smtClean="0"/>
              <a:t>Variación niveles de Amonia, </a:t>
            </a:r>
            <a:r>
              <a:rPr lang="en-US" sz="2600" smtClean="0"/>
              <a:t>NO2 </a:t>
            </a:r>
            <a:r>
              <a:rPr lang="es-ES_tradnl" sz="2600" smtClean="0"/>
              <a:t>y </a:t>
            </a:r>
            <a:r>
              <a:rPr lang="en-US" sz="2600" smtClean="0"/>
              <a:t>NO3</a:t>
            </a:r>
            <a:r>
              <a:rPr lang="es-ES_tradnl" sz="2600" smtClean="0"/>
              <a:t> en respuesta a la oxidación bacteriana en el tiempo (Shilo and Rimon, 1982).</a:t>
            </a:r>
          </a:p>
        </p:txBody>
      </p:sp>
      <p:pic>
        <p:nvPicPr>
          <p:cNvPr id="53251" name="Picture 3" descr="C:\Jerry\varno3no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33450"/>
            <a:ext cx="88392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Fosforo</a:t>
            </a:r>
            <a:endParaRPr lang="es-ES_tradnl" smtClean="0"/>
          </a:p>
        </p:txBody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/>
              <a:t>Principal fuente: Alimento (70% de la proteína).</a:t>
            </a:r>
          </a:p>
          <a:p>
            <a:pPr eaLnBrk="1" hangingPunct="1">
              <a:defRPr/>
            </a:pPr>
            <a:r>
              <a:rPr lang="es-ES_tradnl" smtClean="0"/>
              <a:t>No toxico, pero exceso puede provocar blooms de fito que pueden causar problemas de oxígeno y mal olor o sabor a lodo.</a:t>
            </a:r>
          </a:p>
          <a:p>
            <a:pPr eaLnBrk="1" hangingPunct="1">
              <a:defRPr/>
            </a:pPr>
            <a:r>
              <a:rPr lang="es-ES_tradnl" smtClean="0"/>
              <a:t>Es el mas limitante por tener poca capacidad de retornar al medio (ciclo).</a:t>
            </a:r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Ciclo de P (Boyd, 1990)</a:t>
            </a:r>
            <a:endParaRPr lang="es-ES_tradnl" smtClean="0"/>
          </a:p>
        </p:txBody>
      </p:sp>
      <p:pic>
        <p:nvPicPr>
          <p:cNvPr id="55299" name="Picture 3" descr="C:\Jerry\fosfcic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38188"/>
            <a:ext cx="8839200" cy="611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CO2</a:t>
            </a:r>
            <a:endParaRPr lang="es-ES_tradnl" smtClean="0"/>
          </a:p>
        </p:txBody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Proveniente de la respiracion animal y vegetal y de procesos bacterianos.</a:t>
            </a:r>
          </a:p>
          <a:p>
            <a:pPr eaLnBrk="1" hangingPunct="1">
              <a:defRPr/>
            </a:pPr>
            <a:r>
              <a:rPr lang="en-US" smtClean="0"/>
              <a:t>Normalmente no toxico excepto en concentraciones altas o de bajo OD.</a:t>
            </a:r>
          </a:p>
          <a:p>
            <a:pPr eaLnBrk="1" hangingPunct="1">
              <a:defRPr/>
            </a:pPr>
            <a:r>
              <a:rPr lang="es-ES_tradnl" smtClean="0"/>
              <a:t>El CO2 es importante para la fotosíntesis y puede presentarse como un limitante en estos sistemas acuáticos, si este no se presenta libre.</a:t>
            </a:r>
          </a:p>
          <a:p>
            <a:pPr eaLnBrk="1" hangingPunct="1">
              <a:defRPr/>
            </a:pPr>
            <a:r>
              <a:rPr lang="en-US" smtClean="0"/>
              <a:t>Composocion de carbono en relacion al pH es importante.</a:t>
            </a:r>
            <a:endParaRPr lang="es-ES_tradnl" smtClean="0"/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:\FAC\usado\fotosint.jpg"/>
          <p:cNvPicPr>
            <a:picLocks noChangeAspect="1" noChangeArrowheads="1"/>
          </p:cNvPicPr>
          <p:nvPr/>
        </p:nvPicPr>
        <p:blipFill>
          <a:blip r:embed="rId2"/>
          <a:srcRect l="833" t="44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85788" y="1252538"/>
          <a:ext cx="8558212" cy="5584825"/>
        </p:xfrm>
        <a:graphic>
          <a:graphicData uri="http://schemas.openxmlformats.org/presentationml/2006/ole">
            <p:oleObj spid="_x0000_s6146" name="Dibujo" r:id="rId3" imgW="1472400" imgH="1098000" progId="FLW3Drawing">
              <p:embed/>
            </p:oleObj>
          </a:graphicData>
        </a:graphic>
      </p:graphicFrame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Presencia de Carbono en funcion de pH</a:t>
            </a:r>
            <a:endParaRPr lang="es-ES_tradnl" smtClean="0"/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Calidad de Agua</a:t>
            </a:r>
            <a:endParaRPr lang="es-ES_tradnl" smtClean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3058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Hay una relación directa entre la concentración de CO2 y la cantidad de alimento administrado.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Concentración de amoni</a:t>
            </a:r>
            <a:r>
              <a:rPr lang="en-US" sz="2800" smtClean="0"/>
              <a:t>o</a:t>
            </a:r>
            <a:r>
              <a:rPr lang="es-ES_tradnl" sz="2800" smtClean="0"/>
              <a:t> se relaciona directamente con la cantidad de alimento.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La aireación aumenta la capacidad de carga, pero si la cantidad de alimento y acumulación de desechos es demasiado, este sistema no será efectivo.</a:t>
            </a: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La capacidad de carga por unidad de área puede ser incrementada por recambio de agua, para reducir la concentración de materia orgánica y la DBO e incrementar los niveles de oxígeno disuelto que han sido reducidos por la gran cantidad de alimento.</a:t>
            </a: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Jerry\circ taiw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Jerry\trout racew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Recirculacion y Filtrado</a:t>
            </a:r>
            <a:endParaRPr lang="es-ES_tradnl" smtClean="0"/>
          </a:p>
        </p:txBody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En sistemas en donde la disponibilidad o costo del agua es alto, se pueden usar metodologias de recirculacion o de mejoramiento para adecuar la calidad de agua sin necesidad de recambio.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Hay 2 esquemas basicos: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Recirculacion: El agua sale del recipiente de cultivo y es tratada por medio de sedimentacion, filtracion mecanica, quimica, biologica y/o desinfeccion antes de regresar al recipiente de cultivo.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Sistemas cero recambio: Se desarrolla un medio en donde los desechos y metabolitos son procesados o sintetizados dentro del mismo recipiente de cultivo. </a:t>
            </a:r>
            <a:endParaRPr lang="es-ES_tradnl" sz="2400" smtClean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Objetivos Acuicultura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4582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Pesca deportiva / peces ornamentales / carnada.</a:t>
            </a:r>
          </a:p>
          <a:p>
            <a:pPr lvl="1" eaLnBrk="1" hangingPunct="1">
              <a:defRPr/>
            </a:pPr>
            <a:r>
              <a:rPr lang="es-ES_tradnl" sz="2000" smtClean="0"/>
              <a:t>Estrategia de segmentación de anterior. </a:t>
            </a:r>
          </a:p>
          <a:p>
            <a:pPr lvl="1" eaLnBrk="1" hangingPunct="1">
              <a:defRPr/>
            </a:pPr>
            <a:r>
              <a:rPr lang="es-ES_tradnl" sz="2000" smtClean="0"/>
              <a:t>Busca Nicho de mercado.</a:t>
            </a:r>
            <a:endParaRPr lang="es-ES_tradnl" sz="2400" smtClean="0"/>
          </a:p>
          <a:p>
            <a:pPr eaLnBrk="1" hangingPunct="1">
              <a:defRPr/>
            </a:pPr>
            <a:r>
              <a:rPr lang="es-ES_tradnl" sz="2800" smtClean="0"/>
              <a:t>Desarrollo científico y profesional.</a:t>
            </a:r>
          </a:p>
          <a:p>
            <a:pPr lvl="1" eaLnBrk="1" hangingPunct="1">
              <a:defRPr/>
            </a:pPr>
            <a:r>
              <a:rPr lang="es-ES_tradnl" sz="2000" smtClean="0"/>
              <a:t>Cultivar una especie para ver si se puede.</a:t>
            </a:r>
          </a:p>
          <a:p>
            <a:pPr lvl="1" eaLnBrk="1" hangingPunct="1">
              <a:defRPr/>
            </a:pPr>
            <a:r>
              <a:rPr lang="es-ES_tradnl" sz="2000" smtClean="0"/>
              <a:t>Cultivo para investigación de otro tipo.</a:t>
            </a:r>
          </a:p>
          <a:p>
            <a:pPr eaLnBrk="1" hangingPunct="1">
              <a:defRPr/>
            </a:pPr>
            <a:r>
              <a:rPr lang="es-ES_tradnl" sz="2800" smtClean="0"/>
              <a:t>Repoblar embalses públicos, rios o mar.</a:t>
            </a:r>
          </a:p>
          <a:p>
            <a:pPr lvl="1" eaLnBrk="1" hangingPunct="1">
              <a:defRPr/>
            </a:pPr>
            <a:r>
              <a:rPr lang="es-ES_tradnl" sz="2000" smtClean="0"/>
              <a:t>Usualmente hecho por entidades gubernamentales.</a:t>
            </a:r>
          </a:p>
          <a:p>
            <a:pPr lvl="1" eaLnBrk="1" hangingPunct="1">
              <a:defRPr/>
            </a:pPr>
            <a:r>
              <a:rPr lang="es-ES_tradnl" sz="2000" smtClean="0"/>
              <a:t>Usualmente sin fines de lucro, o por lo menos no directamente.</a:t>
            </a:r>
            <a:endParaRPr lang="es-ES_tradnl" sz="2400" smtClean="0"/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Freeform 2"/>
          <p:cNvSpPr>
            <a:spLocks/>
          </p:cNvSpPr>
          <p:nvPr/>
        </p:nvSpPr>
        <p:spPr bwMode="auto">
          <a:xfrm>
            <a:off x="4329113" y="5757863"/>
            <a:ext cx="1651000" cy="492125"/>
          </a:xfrm>
          <a:custGeom>
            <a:avLst/>
            <a:gdLst/>
            <a:ahLst/>
            <a:cxnLst>
              <a:cxn ang="0">
                <a:pos x="283" y="309"/>
              </a:cxn>
              <a:cxn ang="0">
                <a:pos x="0" y="186"/>
              </a:cxn>
              <a:cxn ang="0">
                <a:pos x="283" y="62"/>
              </a:cxn>
              <a:cxn ang="0">
                <a:pos x="283" y="124"/>
              </a:cxn>
              <a:cxn ang="0">
                <a:pos x="846" y="124"/>
              </a:cxn>
              <a:cxn ang="0">
                <a:pos x="886" y="115"/>
              </a:cxn>
              <a:cxn ang="0">
                <a:pos x="916" y="98"/>
              </a:cxn>
              <a:cxn ang="0">
                <a:pos x="932" y="74"/>
              </a:cxn>
              <a:cxn ang="0">
                <a:pos x="938" y="38"/>
              </a:cxn>
              <a:cxn ang="0">
                <a:pos x="938" y="0"/>
              </a:cxn>
              <a:cxn ang="0">
                <a:pos x="1126" y="0"/>
              </a:cxn>
              <a:cxn ang="0">
                <a:pos x="1125" y="59"/>
              </a:cxn>
              <a:cxn ang="0">
                <a:pos x="1118" y="86"/>
              </a:cxn>
              <a:cxn ang="0">
                <a:pos x="1111" y="115"/>
              </a:cxn>
              <a:cxn ang="0">
                <a:pos x="1100" y="136"/>
              </a:cxn>
              <a:cxn ang="0">
                <a:pos x="1083" y="157"/>
              </a:cxn>
              <a:cxn ang="0">
                <a:pos x="1066" y="176"/>
              </a:cxn>
              <a:cxn ang="0">
                <a:pos x="1037" y="196"/>
              </a:cxn>
              <a:cxn ang="0">
                <a:pos x="1005" y="214"/>
              </a:cxn>
              <a:cxn ang="0">
                <a:pos x="972" y="226"/>
              </a:cxn>
              <a:cxn ang="0">
                <a:pos x="935" y="239"/>
              </a:cxn>
              <a:cxn ang="0">
                <a:pos x="888" y="246"/>
              </a:cxn>
              <a:cxn ang="0">
                <a:pos x="846" y="247"/>
              </a:cxn>
              <a:cxn ang="0">
                <a:pos x="283" y="247"/>
              </a:cxn>
              <a:cxn ang="0">
                <a:pos x="283" y="309"/>
              </a:cxn>
            </a:cxnLst>
            <a:rect l="0" t="0" r="r" b="b"/>
            <a:pathLst>
              <a:path w="1127" h="310">
                <a:moveTo>
                  <a:pt x="283" y="309"/>
                </a:moveTo>
                <a:lnTo>
                  <a:pt x="0" y="186"/>
                </a:lnTo>
                <a:lnTo>
                  <a:pt x="283" y="62"/>
                </a:lnTo>
                <a:lnTo>
                  <a:pt x="283" y="124"/>
                </a:lnTo>
                <a:lnTo>
                  <a:pt x="846" y="124"/>
                </a:lnTo>
                <a:lnTo>
                  <a:pt x="886" y="115"/>
                </a:lnTo>
                <a:lnTo>
                  <a:pt x="916" y="98"/>
                </a:lnTo>
                <a:lnTo>
                  <a:pt x="932" y="74"/>
                </a:lnTo>
                <a:lnTo>
                  <a:pt x="938" y="38"/>
                </a:lnTo>
                <a:lnTo>
                  <a:pt x="938" y="0"/>
                </a:lnTo>
                <a:lnTo>
                  <a:pt x="1126" y="0"/>
                </a:lnTo>
                <a:lnTo>
                  <a:pt x="1125" y="59"/>
                </a:lnTo>
                <a:lnTo>
                  <a:pt x="1118" y="86"/>
                </a:lnTo>
                <a:lnTo>
                  <a:pt x="1111" y="115"/>
                </a:lnTo>
                <a:lnTo>
                  <a:pt x="1100" y="136"/>
                </a:lnTo>
                <a:lnTo>
                  <a:pt x="1083" y="157"/>
                </a:lnTo>
                <a:lnTo>
                  <a:pt x="1066" y="176"/>
                </a:lnTo>
                <a:lnTo>
                  <a:pt x="1037" y="196"/>
                </a:lnTo>
                <a:lnTo>
                  <a:pt x="1005" y="214"/>
                </a:lnTo>
                <a:lnTo>
                  <a:pt x="972" y="226"/>
                </a:lnTo>
                <a:lnTo>
                  <a:pt x="935" y="239"/>
                </a:lnTo>
                <a:lnTo>
                  <a:pt x="888" y="246"/>
                </a:lnTo>
                <a:lnTo>
                  <a:pt x="846" y="247"/>
                </a:lnTo>
                <a:lnTo>
                  <a:pt x="283" y="247"/>
                </a:lnTo>
                <a:lnTo>
                  <a:pt x="283" y="309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1081347" name="Freeform 3"/>
          <p:cNvSpPr>
            <a:spLocks/>
          </p:cNvSpPr>
          <p:nvPr/>
        </p:nvSpPr>
        <p:spPr bwMode="auto">
          <a:xfrm>
            <a:off x="2008188" y="1717675"/>
            <a:ext cx="2001837" cy="417513"/>
          </a:xfrm>
          <a:custGeom>
            <a:avLst/>
            <a:gdLst/>
            <a:ahLst/>
            <a:cxnLst>
              <a:cxn ang="0">
                <a:pos x="1023" y="0"/>
              </a:cxn>
              <a:cxn ang="0">
                <a:pos x="1366" y="105"/>
              </a:cxn>
              <a:cxn ang="0">
                <a:pos x="1023" y="210"/>
              </a:cxn>
              <a:cxn ang="0">
                <a:pos x="1023" y="157"/>
              </a:cxn>
              <a:cxn ang="0">
                <a:pos x="340" y="157"/>
              </a:cxn>
              <a:cxn ang="0">
                <a:pos x="291" y="164"/>
              </a:cxn>
              <a:cxn ang="0">
                <a:pos x="255" y="179"/>
              </a:cxn>
              <a:cxn ang="0">
                <a:pos x="235" y="199"/>
              </a:cxn>
              <a:cxn ang="0">
                <a:pos x="228" y="229"/>
              </a:cxn>
              <a:cxn ang="0">
                <a:pos x="228" y="262"/>
              </a:cxn>
              <a:cxn ang="0">
                <a:pos x="0" y="262"/>
              </a:cxn>
              <a:cxn ang="0">
                <a:pos x="1" y="212"/>
              </a:cxn>
              <a:cxn ang="0">
                <a:pos x="9" y="189"/>
              </a:cxn>
              <a:cxn ang="0">
                <a:pos x="19" y="164"/>
              </a:cxn>
              <a:cxn ang="0">
                <a:pos x="32" y="147"/>
              </a:cxn>
              <a:cxn ang="0">
                <a:pos x="52" y="129"/>
              </a:cxn>
              <a:cxn ang="0">
                <a:pos x="73" y="113"/>
              </a:cxn>
              <a:cxn ang="0">
                <a:pos x="108" y="96"/>
              </a:cxn>
              <a:cxn ang="0">
                <a:pos x="147" y="81"/>
              </a:cxn>
              <a:cxn ang="0">
                <a:pos x="187" y="70"/>
              </a:cxn>
              <a:cxn ang="0">
                <a:pos x="232" y="60"/>
              </a:cxn>
              <a:cxn ang="0">
                <a:pos x="288" y="54"/>
              </a:cxn>
              <a:cxn ang="0">
                <a:pos x="340" y="52"/>
              </a:cxn>
              <a:cxn ang="0">
                <a:pos x="1023" y="52"/>
              </a:cxn>
              <a:cxn ang="0">
                <a:pos x="1023" y="0"/>
              </a:cxn>
            </a:cxnLst>
            <a:rect l="0" t="0" r="r" b="b"/>
            <a:pathLst>
              <a:path w="1367" h="263">
                <a:moveTo>
                  <a:pt x="1023" y="0"/>
                </a:moveTo>
                <a:lnTo>
                  <a:pt x="1366" y="105"/>
                </a:lnTo>
                <a:lnTo>
                  <a:pt x="1023" y="210"/>
                </a:lnTo>
                <a:lnTo>
                  <a:pt x="1023" y="157"/>
                </a:lnTo>
                <a:lnTo>
                  <a:pt x="340" y="157"/>
                </a:lnTo>
                <a:lnTo>
                  <a:pt x="291" y="164"/>
                </a:lnTo>
                <a:lnTo>
                  <a:pt x="255" y="179"/>
                </a:lnTo>
                <a:lnTo>
                  <a:pt x="235" y="199"/>
                </a:lnTo>
                <a:lnTo>
                  <a:pt x="228" y="229"/>
                </a:lnTo>
                <a:lnTo>
                  <a:pt x="228" y="262"/>
                </a:lnTo>
                <a:lnTo>
                  <a:pt x="0" y="262"/>
                </a:lnTo>
                <a:lnTo>
                  <a:pt x="1" y="212"/>
                </a:lnTo>
                <a:lnTo>
                  <a:pt x="9" y="189"/>
                </a:lnTo>
                <a:lnTo>
                  <a:pt x="19" y="164"/>
                </a:lnTo>
                <a:lnTo>
                  <a:pt x="32" y="147"/>
                </a:lnTo>
                <a:lnTo>
                  <a:pt x="52" y="129"/>
                </a:lnTo>
                <a:lnTo>
                  <a:pt x="73" y="113"/>
                </a:lnTo>
                <a:lnTo>
                  <a:pt x="108" y="96"/>
                </a:lnTo>
                <a:lnTo>
                  <a:pt x="147" y="81"/>
                </a:lnTo>
                <a:lnTo>
                  <a:pt x="187" y="70"/>
                </a:lnTo>
                <a:lnTo>
                  <a:pt x="232" y="60"/>
                </a:lnTo>
                <a:lnTo>
                  <a:pt x="288" y="54"/>
                </a:lnTo>
                <a:lnTo>
                  <a:pt x="340" y="52"/>
                </a:lnTo>
                <a:lnTo>
                  <a:pt x="1023" y="52"/>
                </a:lnTo>
                <a:lnTo>
                  <a:pt x="1023" y="0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1081348" name="Freeform 4"/>
          <p:cNvSpPr>
            <a:spLocks/>
          </p:cNvSpPr>
          <p:nvPr/>
        </p:nvSpPr>
        <p:spPr bwMode="auto">
          <a:xfrm>
            <a:off x="4610100" y="2938463"/>
            <a:ext cx="2095500" cy="492125"/>
          </a:xfrm>
          <a:custGeom>
            <a:avLst/>
            <a:gdLst/>
            <a:ahLst/>
            <a:cxnLst>
              <a:cxn ang="0">
                <a:pos x="843" y="309"/>
              </a:cxn>
              <a:cxn ang="0">
                <a:pos x="1126" y="186"/>
              </a:cxn>
              <a:cxn ang="0">
                <a:pos x="843" y="62"/>
              </a:cxn>
              <a:cxn ang="0">
                <a:pos x="843" y="124"/>
              </a:cxn>
              <a:cxn ang="0">
                <a:pos x="280" y="124"/>
              </a:cxn>
              <a:cxn ang="0">
                <a:pos x="240" y="115"/>
              </a:cxn>
              <a:cxn ang="0">
                <a:pos x="210" y="98"/>
              </a:cxn>
              <a:cxn ang="0">
                <a:pos x="194" y="74"/>
              </a:cxn>
              <a:cxn ang="0">
                <a:pos x="188" y="38"/>
              </a:cxn>
              <a:cxn ang="0">
                <a:pos x="188" y="0"/>
              </a:cxn>
              <a:cxn ang="0">
                <a:pos x="0" y="0"/>
              </a:cxn>
              <a:cxn ang="0">
                <a:pos x="1" y="59"/>
              </a:cxn>
              <a:cxn ang="0">
                <a:pos x="8" y="86"/>
              </a:cxn>
              <a:cxn ang="0">
                <a:pos x="15" y="115"/>
              </a:cxn>
              <a:cxn ang="0">
                <a:pos x="26" y="136"/>
              </a:cxn>
              <a:cxn ang="0">
                <a:pos x="43" y="157"/>
              </a:cxn>
              <a:cxn ang="0">
                <a:pos x="60" y="176"/>
              </a:cxn>
              <a:cxn ang="0">
                <a:pos x="89" y="196"/>
              </a:cxn>
              <a:cxn ang="0">
                <a:pos x="121" y="214"/>
              </a:cxn>
              <a:cxn ang="0">
                <a:pos x="154" y="226"/>
              </a:cxn>
              <a:cxn ang="0">
                <a:pos x="191" y="239"/>
              </a:cxn>
              <a:cxn ang="0">
                <a:pos x="238" y="246"/>
              </a:cxn>
              <a:cxn ang="0">
                <a:pos x="280" y="247"/>
              </a:cxn>
              <a:cxn ang="0">
                <a:pos x="843" y="247"/>
              </a:cxn>
              <a:cxn ang="0">
                <a:pos x="843" y="309"/>
              </a:cxn>
            </a:cxnLst>
            <a:rect l="0" t="0" r="r" b="b"/>
            <a:pathLst>
              <a:path w="1127" h="310">
                <a:moveTo>
                  <a:pt x="843" y="309"/>
                </a:moveTo>
                <a:lnTo>
                  <a:pt x="1126" y="186"/>
                </a:lnTo>
                <a:lnTo>
                  <a:pt x="843" y="62"/>
                </a:lnTo>
                <a:lnTo>
                  <a:pt x="843" y="124"/>
                </a:lnTo>
                <a:lnTo>
                  <a:pt x="280" y="124"/>
                </a:lnTo>
                <a:lnTo>
                  <a:pt x="240" y="115"/>
                </a:lnTo>
                <a:lnTo>
                  <a:pt x="210" y="98"/>
                </a:lnTo>
                <a:lnTo>
                  <a:pt x="194" y="74"/>
                </a:lnTo>
                <a:lnTo>
                  <a:pt x="188" y="38"/>
                </a:lnTo>
                <a:lnTo>
                  <a:pt x="188" y="0"/>
                </a:lnTo>
                <a:lnTo>
                  <a:pt x="0" y="0"/>
                </a:lnTo>
                <a:lnTo>
                  <a:pt x="1" y="59"/>
                </a:lnTo>
                <a:lnTo>
                  <a:pt x="8" y="86"/>
                </a:lnTo>
                <a:lnTo>
                  <a:pt x="15" y="115"/>
                </a:lnTo>
                <a:lnTo>
                  <a:pt x="26" y="136"/>
                </a:lnTo>
                <a:lnTo>
                  <a:pt x="43" y="157"/>
                </a:lnTo>
                <a:lnTo>
                  <a:pt x="60" y="176"/>
                </a:lnTo>
                <a:lnTo>
                  <a:pt x="89" y="196"/>
                </a:lnTo>
                <a:lnTo>
                  <a:pt x="121" y="214"/>
                </a:lnTo>
                <a:lnTo>
                  <a:pt x="154" y="226"/>
                </a:lnTo>
                <a:lnTo>
                  <a:pt x="191" y="239"/>
                </a:lnTo>
                <a:lnTo>
                  <a:pt x="238" y="246"/>
                </a:lnTo>
                <a:lnTo>
                  <a:pt x="280" y="247"/>
                </a:lnTo>
                <a:lnTo>
                  <a:pt x="843" y="247"/>
                </a:lnTo>
                <a:lnTo>
                  <a:pt x="843" y="309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grpSp>
        <p:nvGrpSpPr>
          <p:cNvPr id="62469" name="Group 5"/>
          <p:cNvGrpSpPr>
            <a:grpSpLocks/>
          </p:cNvGrpSpPr>
          <p:nvPr/>
        </p:nvGrpSpPr>
        <p:grpSpPr bwMode="auto">
          <a:xfrm>
            <a:off x="4146550" y="1630363"/>
            <a:ext cx="704850" cy="1285875"/>
            <a:chOff x="2830" y="1027"/>
            <a:chExt cx="481" cy="810"/>
          </a:xfrm>
        </p:grpSpPr>
        <p:grpSp>
          <p:nvGrpSpPr>
            <p:cNvPr id="62504" name="Group 6"/>
            <p:cNvGrpSpPr>
              <a:grpSpLocks/>
            </p:cNvGrpSpPr>
            <p:nvPr/>
          </p:nvGrpSpPr>
          <p:grpSpPr bwMode="auto">
            <a:xfrm>
              <a:off x="2830" y="1027"/>
              <a:ext cx="481" cy="810"/>
              <a:chOff x="2830" y="1027"/>
              <a:chExt cx="481" cy="810"/>
            </a:xfrm>
          </p:grpSpPr>
          <p:sp>
            <p:nvSpPr>
              <p:cNvPr id="1081351" name="AutoShape 7"/>
              <p:cNvSpPr>
                <a:spLocks noChangeArrowheads="1"/>
              </p:cNvSpPr>
              <p:nvPr/>
            </p:nvSpPr>
            <p:spPr bwMode="auto">
              <a:xfrm>
                <a:off x="2830" y="1039"/>
                <a:ext cx="446" cy="787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rgbClr val="919191"/>
                  </a:gs>
                  <a:gs pos="50000">
                    <a:srgbClr val="919191">
                      <a:gamma/>
                      <a:shade val="29804"/>
                      <a:invGamma/>
                    </a:srgbClr>
                  </a:gs>
                  <a:gs pos="100000">
                    <a:srgbClr val="919191"/>
                  </a:gs>
                </a:gsLst>
                <a:lin ang="2700000" scaled="1"/>
              </a:gradFill>
              <a:ln w="254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081352" name="AutoShape 8"/>
              <p:cNvSpPr>
                <a:spLocks noChangeArrowheads="1"/>
              </p:cNvSpPr>
              <p:nvPr/>
            </p:nvSpPr>
            <p:spPr bwMode="auto">
              <a:xfrm>
                <a:off x="2848" y="1027"/>
                <a:ext cx="443" cy="786"/>
              </a:xfrm>
              <a:prstGeom prst="roundRect">
                <a:avLst>
                  <a:gd name="adj" fmla="val 12495"/>
                </a:avLst>
              </a:prstGeom>
              <a:gradFill rotWithShape="0">
                <a:gsLst>
                  <a:gs pos="0">
                    <a:srgbClr val="919191"/>
                  </a:gs>
                  <a:gs pos="50000">
                    <a:srgbClr val="919191">
                      <a:gamma/>
                      <a:shade val="29804"/>
                      <a:invGamma/>
                    </a:srgbClr>
                  </a:gs>
                  <a:gs pos="100000">
                    <a:srgbClr val="919191"/>
                  </a:gs>
                </a:gsLst>
                <a:lin ang="2700000" scaled="1"/>
              </a:gradFill>
              <a:ln w="254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081353" name="AutoShape 9"/>
              <p:cNvSpPr>
                <a:spLocks noChangeArrowheads="1"/>
              </p:cNvSpPr>
              <p:nvPr/>
            </p:nvSpPr>
            <p:spPr bwMode="auto">
              <a:xfrm>
                <a:off x="2865" y="1050"/>
                <a:ext cx="446" cy="787"/>
              </a:xfrm>
              <a:prstGeom prst="roundRect">
                <a:avLst>
                  <a:gd name="adj" fmla="val 9278"/>
                </a:avLst>
              </a:prstGeom>
              <a:gradFill rotWithShape="0">
                <a:gsLst>
                  <a:gs pos="0">
                    <a:srgbClr val="919191"/>
                  </a:gs>
                  <a:gs pos="50000">
                    <a:srgbClr val="919191">
                      <a:gamma/>
                      <a:shade val="29804"/>
                      <a:invGamma/>
                    </a:srgbClr>
                  </a:gs>
                  <a:gs pos="100000">
                    <a:srgbClr val="919191"/>
                  </a:gs>
                </a:gsLst>
                <a:lin ang="2700000" scaled="1"/>
              </a:gradFill>
              <a:ln w="254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</p:grpSp>
        <p:sp useBgFill="1">
          <p:nvSpPr>
            <p:cNvPr id="1081354" name="Oval 10"/>
            <p:cNvSpPr>
              <a:spLocks noChangeArrowheads="1"/>
            </p:cNvSpPr>
            <p:nvPr/>
          </p:nvSpPr>
          <p:spPr bwMode="auto">
            <a:xfrm>
              <a:off x="2917" y="1141"/>
              <a:ext cx="70" cy="70"/>
            </a:xfrm>
            <a:prstGeom prst="ellipse">
              <a:avLst/>
            </a:prstGeom>
            <a:ln w="38100" cmpd="dbl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 useBgFill="1">
          <p:nvSpPr>
            <p:cNvPr id="1081355" name="Oval 11"/>
            <p:cNvSpPr>
              <a:spLocks noChangeArrowheads="1"/>
            </p:cNvSpPr>
            <p:nvPr/>
          </p:nvSpPr>
          <p:spPr bwMode="auto">
            <a:xfrm>
              <a:off x="3157" y="1669"/>
              <a:ext cx="69" cy="70"/>
            </a:xfrm>
            <a:prstGeom prst="ellipse">
              <a:avLst/>
            </a:prstGeom>
            <a:ln w="38100" cmpd="dbl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sp>
        <p:nvSpPr>
          <p:cNvPr id="1081356" name="AutoShape 12" descr="Large confetti"/>
          <p:cNvSpPr>
            <a:spLocks noChangeArrowheads="1"/>
          </p:cNvSpPr>
          <p:nvPr/>
        </p:nvSpPr>
        <p:spPr bwMode="auto">
          <a:xfrm>
            <a:off x="82550" y="1536700"/>
            <a:ext cx="2508250" cy="3784600"/>
          </a:xfrm>
          <a:prstGeom prst="octagon">
            <a:avLst>
              <a:gd name="adj" fmla="val 29282"/>
            </a:avLst>
          </a:prstGeom>
          <a:pattFill prst="lgConfetti">
            <a:fgClr>
              <a:schemeClr val="hlink"/>
            </a:fgClr>
            <a:bgClr>
              <a:schemeClr val="folHlink"/>
            </a:bgClr>
          </a:pattFill>
          <a:ln w="254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grpSp>
        <p:nvGrpSpPr>
          <p:cNvPr id="62471" name="Group 14"/>
          <p:cNvGrpSpPr>
            <a:grpSpLocks/>
          </p:cNvGrpSpPr>
          <p:nvPr/>
        </p:nvGrpSpPr>
        <p:grpSpPr bwMode="auto">
          <a:xfrm>
            <a:off x="1624013" y="5187950"/>
            <a:ext cx="2730500" cy="1587500"/>
            <a:chOff x="1108" y="3268"/>
            <a:chExt cx="1864" cy="1000"/>
          </a:xfrm>
        </p:grpSpPr>
        <p:grpSp>
          <p:nvGrpSpPr>
            <p:cNvPr id="62492" name="Group 15"/>
            <p:cNvGrpSpPr>
              <a:grpSpLocks/>
            </p:cNvGrpSpPr>
            <p:nvPr/>
          </p:nvGrpSpPr>
          <p:grpSpPr bwMode="auto">
            <a:xfrm>
              <a:off x="1108" y="3268"/>
              <a:ext cx="1562" cy="1000"/>
              <a:chOff x="1108" y="3268"/>
              <a:chExt cx="1562" cy="1000"/>
            </a:xfrm>
          </p:grpSpPr>
          <p:sp>
            <p:nvSpPr>
              <p:cNvPr id="1081360" name="Oval 16"/>
              <p:cNvSpPr>
                <a:spLocks noChangeArrowheads="1"/>
              </p:cNvSpPr>
              <p:nvPr/>
            </p:nvSpPr>
            <p:spPr bwMode="auto">
              <a:xfrm>
                <a:off x="1108" y="3268"/>
                <a:ext cx="1320" cy="1000"/>
              </a:xfrm>
              <a:prstGeom prst="ellipse">
                <a:avLst/>
              </a:prstGeom>
              <a:gradFill rotWithShape="0">
                <a:gsLst>
                  <a:gs pos="0">
                    <a:srgbClr val="063DE8">
                      <a:gamma/>
                      <a:shade val="80000"/>
                      <a:invGamma/>
                    </a:srgbClr>
                  </a:gs>
                  <a:gs pos="100000">
                    <a:srgbClr val="063DE8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51D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081361" name="Oval 17"/>
              <p:cNvSpPr>
                <a:spLocks noChangeArrowheads="1"/>
              </p:cNvSpPr>
              <p:nvPr/>
            </p:nvSpPr>
            <p:spPr bwMode="auto">
              <a:xfrm>
                <a:off x="1169" y="3268"/>
                <a:ext cx="1319" cy="1000"/>
              </a:xfrm>
              <a:prstGeom prst="ellipse">
                <a:avLst/>
              </a:prstGeom>
              <a:gradFill rotWithShape="0">
                <a:gsLst>
                  <a:gs pos="0">
                    <a:srgbClr val="063DE8">
                      <a:gamma/>
                      <a:shade val="80000"/>
                      <a:invGamma/>
                    </a:srgbClr>
                  </a:gs>
                  <a:gs pos="100000">
                    <a:srgbClr val="063DE8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51D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081362" name="Oval 18"/>
              <p:cNvSpPr>
                <a:spLocks noChangeArrowheads="1"/>
              </p:cNvSpPr>
              <p:nvPr/>
            </p:nvSpPr>
            <p:spPr bwMode="auto">
              <a:xfrm>
                <a:off x="1227" y="3268"/>
                <a:ext cx="1321" cy="1000"/>
              </a:xfrm>
              <a:prstGeom prst="ellipse">
                <a:avLst/>
              </a:prstGeom>
              <a:gradFill rotWithShape="0">
                <a:gsLst>
                  <a:gs pos="0">
                    <a:srgbClr val="063DE8">
                      <a:gamma/>
                      <a:shade val="80000"/>
                      <a:invGamma/>
                    </a:srgbClr>
                  </a:gs>
                  <a:gs pos="100000">
                    <a:srgbClr val="063DE8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51D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081363" name="Oval 19"/>
              <p:cNvSpPr>
                <a:spLocks noChangeArrowheads="1"/>
              </p:cNvSpPr>
              <p:nvPr/>
            </p:nvSpPr>
            <p:spPr bwMode="auto">
              <a:xfrm>
                <a:off x="1291" y="3268"/>
                <a:ext cx="1320" cy="1000"/>
              </a:xfrm>
              <a:prstGeom prst="ellipse">
                <a:avLst/>
              </a:prstGeom>
              <a:gradFill rotWithShape="0">
                <a:gsLst>
                  <a:gs pos="0">
                    <a:srgbClr val="063DE8">
                      <a:gamma/>
                      <a:shade val="80000"/>
                      <a:invGamma/>
                    </a:srgbClr>
                  </a:gs>
                  <a:gs pos="100000">
                    <a:srgbClr val="063DE8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51D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081364" name="Oval 20"/>
              <p:cNvSpPr>
                <a:spLocks noChangeArrowheads="1"/>
              </p:cNvSpPr>
              <p:nvPr/>
            </p:nvSpPr>
            <p:spPr bwMode="auto">
              <a:xfrm>
                <a:off x="1351" y="3268"/>
                <a:ext cx="1319" cy="1000"/>
              </a:xfrm>
              <a:prstGeom prst="ellipse">
                <a:avLst/>
              </a:prstGeom>
              <a:gradFill rotWithShape="0">
                <a:gsLst>
                  <a:gs pos="0">
                    <a:srgbClr val="063DE8">
                      <a:gamma/>
                      <a:shade val="80000"/>
                      <a:invGamma/>
                    </a:srgbClr>
                  </a:gs>
                  <a:gs pos="100000">
                    <a:srgbClr val="063DE8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51D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</p:grpSp>
        <p:grpSp>
          <p:nvGrpSpPr>
            <p:cNvPr id="62493" name="Group 21"/>
            <p:cNvGrpSpPr>
              <a:grpSpLocks/>
            </p:cNvGrpSpPr>
            <p:nvPr/>
          </p:nvGrpSpPr>
          <p:grpSpPr bwMode="auto">
            <a:xfrm>
              <a:off x="1410" y="3268"/>
              <a:ext cx="1562" cy="1000"/>
              <a:chOff x="1410" y="3268"/>
              <a:chExt cx="1562" cy="1000"/>
            </a:xfrm>
          </p:grpSpPr>
          <p:sp>
            <p:nvSpPr>
              <p:cNvPr id="1081366" name="Oval 22"/>
              <p:cNvSpPr>
                <a:spLocks noChangeArrowheads="1"/>
              </p:cNvSpPr>
              <p:nvPr/>
            </p:nvSpPr>
            <p:spPr bwMode="auto">
              <a:xfrm>
                <a:off x="1410" y="3268"/>
                <a:ext cx="1319" cy="1000"/>
              </a:xfrm>
              <a:prstGeom prst="ellipse">
                <a:avLst/>
              </a:prstGeom>
              <a:gradFill rotWithShape="0">
                <a:gsLst>
                  <a:gs pos="0">
                    <a:srgbClr val="063DE8">
                      <a:gamma/>
                      <a:shade val="80000"/>
                      <a:invGamma/>
                    </a:srgbClr>
                  </a:gs>
                  <a:gs pos="100000">
                    <a:srgbClr val="063DE8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51D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081367" name="Oval 23"/>
              <p:cNvSpPr>
                <a:spLocks noChangeArrowheads="1"/>
              </p:cNvSpPr>
              <p:nvPr/>
            </p:nvSpPr>
            <p:spPr bwMode="auto">
              <a:xfrm>
                <a:off x="1469" y="3268"/>
                <a:ext cx="1320" cy="1000"/>
              </a:xfrm>
              <a:prstGeom prst="ellipse">
                <a:avLst/>
              </a:prstGeom>
              <a:gradFill rotWithShape="0">
                <a:gsLst>
                  <a:gs pos="0">
                    <a:srgbClr val="063DE8">
                      <a:gamma/>
                      <a:shade val="80000"/>
                      <a:invGamma/>
                    </a:srgbClr>
                  </a:gs>
                  <a:gs pos="100000">
                    <a:srgbClr val="063DE8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51D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081368" name="Oval 24"/>
              <p:cNvSpPr>
                <a:spLocks noChangeArrowheads="1"/>
              </p:cNvSpPr>
              <p:nvPr/>
            </p:nvSpPr>
            <p:spPr bwMode="auto">
              <a:xfrm>
                <a:off x="1532" y="3268"/>
                <a:ext cx="1321" cy="1000"/>
              </a:xfrm>
              <a:prstGeom prst="ellipse">
                <a:avLst/>
              </a:prstGeom>
              <a:gradFill rotWithShape="0">
                <a:gsLst>
                  <a:gs pos="0">
                    <a:srgbClr val="063DE8">
                      <a:gamma/>
                      <a:shade val="80000"/>
                      <a:invGamma/>
                    </a:srgbClr>
                  </a:gs>
                  <a:gs pos="100000">
                    <a:srgbClr val="063DE8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51D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081369" name="Oval 25"/>
              <p:cNvSpPr>
                <a:spLocks noChangeArrowheads="1"/>
              </p:cNvSpPr>
              <p:nvPr/>
            </p:nvSpPr>
            <p:spPr bwMode="auto">
              <a:xfrm>
                <a:off x="1592" y="3268"/>
                <a:ext cx="1319" cy="1000"/>
              </a:xfrm>
              <a:prstGeom prst="ellipse">
                <a:avLst/>
              </a:prstGeom>
              <a:gradFill rotWithShape="0">
                <a:gsLst>
                  <a:gs pos="0">
                    <a:srgbClr val="063DE8">
                      <a:gamma/>
                      <a:shade val="80000"/>
                      <a:invGamma/>
                    </a:srgbClr>
                  </a:gs>
                  <a:gs pos="100000">
                    <a:srgbClr val="063DE8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51D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081370" name="Oval 26"/>
              <p:cNvSpPr>
                <a:spLocks noChangeArrowheads="1"/>
              </p:cNvSpPr>
              <p:nvPr/>
            </p:nvSpPr>
            <p:spPr bwMode="auto">
              <a:xfrm>
                <a:off x="1652" y="3268"/>
                <a:ext cx="1320" cy="1000"/>
              </a:xfrm>
              <a:prstGeom prst="ellipse">
                <a:avLst/>
              </a:prstGeom>
              <a:gradFill rotWithShape="0">
                <a:gsLst>
                  <a:gs pos="0">
                    <a:srgbClr val="063DE8">
                      <a:gamma/>
                      <a:shade val="80000"/>
                      <a:invGamma/>
                    </a:srgbClr>
                  </a:gs>
                  <a:gs pos="100000">
                    <a:srgbClr val="063DE8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51D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</p:grpSp>
      </p:grpSp>
      <p:sp>
        <p:nvSpPr>
          <p:cNvPr id="62472" name="Rectangle 27"/>
          <p:cNvSpPr>
            <a:spLocks noChangeArrowheads="1"/>
          </p:cNvSpPr>
          <p:nvPr/>
        </p:nvSpPr>
        <p:spPr bwMode="auto">
          <a:xfrm>
            <a:off x="2484438" y="5853113"/>
            <a:ext cx="1612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25" tIns="30162" rIns="60325" bIns="30162">
            <a:spAutoFit/>
          </a:bodyPr>
          <a:lstStyle/>
          <a:p>
            <a:pPr defTabSz="593725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sz="1600" b="1">
                <a:effectLst/>
              </a:rPr>
              <a:t>Filtro Mecanico</a:t>
            </a:r>
          </a:p>
        </p:txBody>
      </p:sp>
      <p:sp>
        <p:nvSpPr>
          <p:cNvPr id="62473" name="Rectangle 28"/>
          <p:cNvSpPr>
            <a:spLocks noChangeArrowheads="1"/>
          </p:cNvSpPr>
          <p:nvPr/>
        </p:nvSpPr>
        <p:spPr bwMode="auto">
          <a:xfrm>
            <a:off x="4799013" y="1662113"/>
            <a:ext cx="15890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25" tIns="30162" rIns="60325" bIns="30162">
            <a:spAutoFit/>
          </a:bodyPr>
          <a:lstStyle/>
          <a:p>
            <a:pPr defTabSz="593725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sz="1600" b="1">
                <a:effectLst/>
              </a:rPr>
              <a:t>Intercambiador</a:t>
            </a:r>
          </a:p>
          <a:p>
            <a:pPr defTabSz="593725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sz="1600" b="1">
                <a:effectLst/>
              </a:rPr>
              <a:t>Calor</a:t>
            </a:r>
          </a:p>
        </p:txBody>
      </p:sp>
      <p:grpSp>
        <p:nvGrpSpPr>
          <p:cNvPr id="62474" name="Group 29"/>
          <p:cNvGrpSpPr>
            <a:grpSpLocks/>
          </p:cNvGrpSpPr>
          <p:nvPr/>
        </p:nvGrpSpPr>
        <p:grpSpPr bwMode="auto">
          <a:xfrm>
            <a:off x="6862763" y="1828800"/>
            <a:ext cx="584200" cy="1597025"/>
            <a:chOff x="4313" y="1152"/>
            <a:chExt cx="398" cy="1006"/>
          </a:xfrm>
        </p:grpSpPr>
        <p:sp>
          <p:nvSpPr>
            <p:cNvPr id="1081374" name="Rectangle 30"/>
            <p:cNvSpPr>
              <a:spLocks noChangeArrowheads="1"/>
            </p:cNvSpPr>
            <p:nvPr/>
          </p:nvSpPr>
          <p:spPr bwMode="auto">
            <a:xfrm>
              <a:off x="4417" y="1152"/>
              <a:ext cx="190" cy="1006"/>
            </a:xfrm>
            <a:prstGeom prst="rect">
              <a:avLst/>
            </a:prstGeom>
            <a:gradFill rotWithShape="0">
              <a:gsLst>
                <a:gs pos="0">
                  <a:srgbClr val="FC0128"/>
                </a:gs>
                <a:gs pos="50000">
                  <a:srgbClr val="FC0128">
                    <a:gamma/>
                    <a:tint val="0"/>
                    <a:invGamma/>
                  </a:srgbClr>
                </a:gs>
                <a:gs pos="100000">
                  <a:srgbClr val="FC0128"/>
                </a:gs>
              </a:gsLst>
              <a:lin ang="5400000" scaled="1"/>
            </a:gra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 useBgFill="1">
          <p:nvSpPr>
            <p:cNvPr id="1081375" name="Rectangle 31"/>
            <p:cNvSpPr>
              <a:spLocks noChangeArrowheads="1"/>
            </p:cNvSpPr>
            <p:nvPr/>
          </p:nvSpPr>
          <p:spPr bwMode="auto">
            <a:xfrm flipH="1">
              <a:off x="4313" y="1974"/>
              <a:ext cx="1" cy="153"/>
            </a:xfrm>
            <a:prstGeom prst="rect">
              <a:avLst/>
            </a:prstGeom>
            <a:ln w="47625" cmpd="thinThick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81376" name="Rectangle 32"/>
            <p:cNvSpPr>
              <a:spLocks noChangeArrowheads="1"/>
            </p:cNvSpPr>
            <p:nvPr/>
          </p:nvSpPr>
          <p:spPr bwMode="auto">
            <a:xfrm>
              <a:off x="4332" y="2003"/>
              <a:ext cx="77" cy="94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 useBgFill="1">
          <p:nvSpPr>
            <p:cNvPr id="1081377" name="Rectangle 33"/>
            <p:cNvSpPr>
              <a:spLocks noChangeArrowheads="1"/>
            </p:cNvSpPr>
            <p:nvPr/>
          </p:nvSpPr>
          <p:spPr bwMode="auto">
            <a:xfrm flipH="1">
              <a:off x="4710" y="1183"/>
              <a:ext cx="1" cy="153"/>
            </a:xfrm>
            <a:prstGeom prst="rect">
              <a:avLst/>
            </a:prstGeom>
            <a:ln w="47625" cmpd="thinThick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81378" name="Rectangle 34"/>
            <p:cNvSpPr>
              <a:spLocks noChangeArrowheads="1"/>
            </p:cNvSpPr>
            <p:nvPr/>
          </p:nvSpPr>
          <p:spPr bwMode="auto">
            <a:xfrm>
              <a:off x="4615" y="1213"/>
              <a:ext cx="77" cy="93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sp>
        <p:nvSpPr>
          <p:cNvPr id="62475" name="Rectangle 35"/>
          <p:cNvSpPr>
            <a:spLocks noChangeArrowheads="1"/>
          </p:cNvSpPr>
          <p:nvPr/>
        </p:nvSpPr>
        <p:spPr bwMode="auto">
          <a:xfrm>
            <a:off x="5334000" y="2438400"/>
            <a:ext cx="17526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9688" tIns="19050" rIns="39688" bIns="19050">
            <a:spAutoFit/>
          </a:bodyPr>
          <a:lstStyle/>
          <a:p>
            <a:pPr defTabSz="385763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sz="1600" b="1">
                <a:effectLst/>
              </a:rPr>
              <a:t>Esterilizador U.V.</a:t>
            </a:r>
          </a:p>
        </p:txBody>
      </p:sp>
      <p:sp>
        <p:nvSpPr>
          <p:cNvPr id="62476" name="Rectangle 36"/>
          <p:cNvSpPr>
            <a:spLocks noChangeArrowheads="1"/>
          </p:cNvSpPr>
          <p:nvPr/>
        </p:nvSpPr>
        <p:spPr bwMode="auto">
          <a:xfrm>
            <a:off x="2587625" y="3100388"/>
            <a:ext cx="186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sz="1800" b="1">
                <a:effectLst/>
              </a:rPr>
              <a:t>Filtro Biologico</a:t>
            </a:r>
          </a:p>
        </p:txBody>
      </p:sp>
      <p:sp>
        <p:nvSpPr>
          <p:cNvPr id="1081381" name="Freeform 37"/>
          <p:cNvSpPr>
            <a:spLocks/>
          </p:cNvSpPr>
          <p:nvPr/>
        </p:nvSpPr>
        <p:spPr bwMode="auto">
          <a:xfrm>
            <a:off x="7529513" y="1830388"/>
            <a:ext cx="471487" cy="1752600"/>
          </a:xfrm>
          <a:custGeom>
            <a:avLst/>
            <a:gdLst/>
            <a:ahLst/>
            <a:cxnLst>
              <a:cxn ang="0">
                <a:pos x="320" y="827"/>
              </a:cxn>
              <a:cxn ang="0">
                <a:pos x="192" y="1103"/>
              </a:cxn>
              <a:cxn ang="0">
                <a:pos x="64" y="827"/>
              </a:cxn>
              <a:cxn ang="0">
                <a:pos x="128" y="827"/>
              </a:cxn>
              <a:cxn ang="0">
                <a:pos x="128" y="275"/>
              </a:cxn>
              <a:cxn ang="0">
                <a:pos x="119" y="235"/>
              </a:cxn>
              <a:cxn ang="0">
                <a:pos x="101" y="206"/>
              </a:cxn>
              <a:cxn ang="0">
                <a:pos x="77" y="190"/>
              </a:cxn>
              <a:cxn ang="0">
                <a:pos x="40" y="184"/>
              </a:cxn>
              <a:cxn ang="0">
                <a:pos x="0" y="184"/>
              </a:cxn>
              <a:cxn ang="0">
                <a:pos x="0" y="0"/>
              </a:cxn>
              <a:cxn ang="0">
                <a:pos x="62" y="1"/>
              </a:cxn>
              <a:cxn ang="0">
                <a:pos x="89" y="8"/>
              </a:cxn>
              <a:cxn ang="0">
                <a:pos x="119" y="15"/>
              </a:cxn>
              <a:cxn ang="0">
                <a:pos x="140" y="26"/>
              </a:cxn>
              <a:cxn ang="0">
                <a:pos x="162" y="42"/>
              </a:cxn>
              <a:cxn ang="0">
                <a:pos x="181" y="59"/>
              </a:cxn>
              <a:cxn ang="0">
                <a:pos x="203" y="87"/>
              </a:cxn>
              <a:cxn ang="0">
                <a:pos x="222" y="119"/>
              </a:cxn>
              <a:cxn ang="0">
                <a:pos x="234" y="151"/>
              </a:cxn>
              <a:cxn ang="0">
                <a:pos x="247" y="188"/>
              </a:cxn>
              <a:cxn ang="0">
                <a:pos x="255" y="233"/>
              </a:cxn>
              <a:cxn ang="0">
                <a:pos x="256" y="275"/>
              </a:cxn>
              <a:cxn ang="0">
                <a:pos x="256" y="827"/>
              </a:cxn>
              <a:cxn ang="0">
                <a:pos x="320" y="827"/>
              </a:cxn>
            </a:cxnLst>
            <a:rect l="0" t="0" r="r" b="b"/>
            <a:pathLst>
              <a:path w="321" h="1104">
                <a:moveTo>
                  <a:pt x="320" y="827"/>
                </a:moveTo>
                <a:lnTo>
                  <a:pt x="192" y="1103"/>
                </a:lnTo>
                <a:lnTo>
                  <a:pt x="64" y="827"/>
                </a:lnTo>
                <a:lnTo>
                  <a:pt x="128" y="827"/>
                </a:lnTo>
                <a:lnTo>
                  <a:pt x="128" y="275"/>
                </a:lnTo>
                <a:lnTo>
                  <a:pt x="119" y="235"/>
                </a:lnTo>
                <a:lnTo>
                  <a:pt x="101" y="206"/>
                </a:lnTo>
                <a:lnTo>
                  <a:pt x="77" y="190"/>
                </a:lnTo>
                <a:lnTo>
                  <a:pt x="40" y="184"/>
                </a:lnTo>
                <a:lnTo>
                  <a:pt x="0" y="184"/>
                </a:lnTo>
                <a:lnTo>
                  <a:pt x="0" y="0"/>
                </a:lnTo>
                <a:lnTo>
                  <a:pt x="62" y="1"/>
                </a:lnTo>
                <a:lnTo>
                  <a:pt x="89" y="8"/>
                </a:lnTo>
                <a:lnTo>
                  <a:pt x="119" y="15"/>
                </a:lnTo>
                <a:lnTo>
                  <a:pt x="140" y="26"/>
                </a:lnTo>
                <a:lnTo>
                  <a:pt x="162" y="42"/>
                </a:lnTo>
                <a:lnTo>
                  <a:pt x="181" y="59"/>
                </a:lnTo>
                <a:lnTo>
                  <a:pt x="203" y="87"/>
                </a:lnTo>
                <a:lnTo>
                  <a:pt x="222" y="119"/>
                </a:lnTo>
                <a:lnTo>
                  <a:pt x="234" y="151"/>
                </a:lnTo>
                <a:lnTo>
                  <a:pt x="247" y="188"/>
                </a:lnTo>
                <a:lnTo>
                  <a:pt x="255" y="233"/>
                </a:lnTo>
                <a:lnTo>
                  <a:pt x="256" y="275"/>
                </a:lnTo>
                <a:lnTo>
                  <a:pt x="256" y="827"/>
                </a:lnTo>
                <a:lnTo>
                  <a:pt x="320" y="827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grpSp>
        <p:nvGrpSpPr>
          <p:cNvPr id="62478" name="Group 38"/>
          <p:cNvGrpSpPr>
            <a:grpSpLocks/>
          </p:cNvGrpSpPr>
          <p:nvPr/>
        </p:nvGrpSpPr>
        <p:grpSpPr bwMode="auto">
          <a:xfrm>
            <a:off x="2746375" y="3875088"/>
            <a:ext cx="6169025" cy="1897062"/>
            <a:chOff x="1874" y="2441"/>
            <a:chExt cx="4210" cy="1195"/>
          </a:xfrm>
        </p:grpSpPr>
        <p:sp>
          <p:nvSpPr>
            <p:cNvPr id="1081383" name="AutoShape 39"/>
            <p:cNvSpPr>
              <a:spLocks noChangeArrowheads="1"/>
            </p:cNvSpPr>
            <p:nvPr/>
          </p:nvSpPr>
          <p:spPr bwMode="auto">
            <a:xfrm rot="16200000" flipH="1">
              <a:off x="2454" y="1861"/>
              <a:ext cx="812" cy="1972"/>
            </a:xfrm>
            <a:prstGeom prst="homePlate">
              <a:avLst>
                <a:gd name="adj" fmla="val 33333"/>
              </a:avLst>
            </a:prstGeom>
            <a:gradFill rotWithShape="0">
              <a:gsLst>
                <a:gs pos="0">
                  <a:srgbClr val="063DE8">
                    <a:gamma/>
                    <a:tint val="70196"/>
                    <a:invGamma/>
                  </a:srgbClr>
                </a:gs>
                <a:gs pos="100000">
                  <a:srgbClr val="063DE8"/>
                </a:gs>
              </a:gsLst>
              <a:lin ang="5400000" scaled="1"/>
            </a:gradFill>
            <a:ln w="38100" cmpd="dbl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81384" name="AutoShape 40"/>
            <p:cNvSpPr>
              <a:spLocks noChangeArrowheads="1"/>
            </p:cNvSpPr>
            <p:nvPr/>
          </p:nvSpPr>
          <p:spPr bwMode="auto">
            <a:xfrm rot="16200000" flipH="1">
              <a:off x="4692" y="1861"/>
              <a:ext cx="812" cy="1972"/>
            </a:xfrm>
            <a:prstGeom prst="homePlate">
              <a:avLst>
                <a:gd name="adj" fmla="val 33333"/>
              </a:avLst>
            </a:prstGeom>
            <a:gradFill rotWithShape="0">
              <a:gsLst>
                <a:gs pos="0">
                  <a:srgbClr val="063DE8">
                    <a:gamma/>
                    <a:tint val="70196"/>
                    <a:invGamma/>
                  </a:srgbClr>
                </a:gs>
                <a:gs pos="100000">
                  <a:srgbClr val="063DE8"/>
                </a:gs>
              </a:gsLst>
              <a:lin ang="5400000" scaled="1"/>
            </a:gradFill>
            <a:ln w="38100" cmpd="dbl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81385" name="AutoShape 41"/>
            <p:cNvSpPr>
              <a:spLocks noChangeArrowheads="1"/>
            </p:cNvSpPr>
            <p:nvPr/>
          </p:nvSpPr>
          <p:spPr bwMode="auto">
            <a:xfrm rot="16200000" flipH="1">
              <a:off x="3597" y="2244"/>
              <a:ext cx="812" cy="1972"/>
            </a:xfrm>
            <a:prstGeom prst="homePlate">
              <a:avLst>
                <a:gd name="adj" fmla="val 33333"/>
              </a:avLst>
            </a:prstGeom>
            <a:gradFill rotWithShape="0">
              <a:gsLst>
                <a:gs pos="0">
                  <a:srgbClr val="063DE8">
                    <a:gamma/>
                    <a:tint val="70196"/>
                    <a:invGamma/>
                  </a:srgbClr>
                </a:gs>
                <a:gs pos="100000">
                  <a:srgbClr val="063DE8"/>
                </a:gs>
              </a:gsLst>
              <a:lin ang="5400000" scaled="1"/>
            </a:gradFill>
            <a:ln w="38100" cmpd="dbl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sp>
        <p:nvSpPr>
          <p:cNvPr id="62479" name="Rectangle 42"/>
          <p:cNvSpPr>
            <a:spLocks noChangeArrowheads="1"/>
          </p:cNvSpPr>
          <p:nvPr/>
        </p:nvSpPr>
        <p:spPr bwMode="auto">
          <a:xfrm>
            <a:off x="8428038" y="1751013"/>
            <a:ext cx="792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sz="1600" b="1">
                <a:effectLst/>
              </a:rPr>
              <a:t>Agua 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 sz="1600" b="1">
                <a:effectLst/>
              </a:rPr>
              <a:t>Nueva</a:t>
            </a:r>
          </a:p>
        </p:txBody>
      </p:sp>
      <p:sp>
        <p:nvSpPr>
          <p:cNvPr id="1081387" name="Freeform 43"/>
          <p:cNvSpPr>
            <a:spLocks/>
          </p:cNvSpPr>
          <p:nvPr/>
        </p:nvSpPr>
        <p:spPr bwMode="auto">
          <a:xfrm>
            <a:off x="7988300" y="1830388"/>
            <a:ext cx="469900" cy="1752600"/>
          </a:xfrm>
          <a:custGeom>
            <a:avLst/>
            <a:gdLst/>
            <a:ahLst/>
            <a:cxnLst>
              <a:cxn ang="0">
                <a:pos x="0" y="827"/>
              </a:cxn>
              <a:cxn ang="0">
                <a:pos x="128" y="1103"/>
              </a:cxn>
              <a:cxn ang="0">
                <a:pos x="256" y="827"/>
              </a:cxn>
              <a:cxn ang="0">
                <a:pos x="192" y="827"/>
              </a:cxn>
              <a:cxn ang="0">
                <a:pos x="192" y="275"/>
              </a:cxn>
              <a:cxn ang="0">
                <a:pos x="201" y="235"/>
              </a:cxn>
              <a:cxn ang="0">
                <a:pos x="219" y="206"/>
              </a:cxn>
              <a:cxn ang="0">
                <a:pos x="243" y="190"/>
              </a:cxn>
              <a:cxn ang="0">
                <a:pos x="280" y="184"/>
              </a:cxn>
              <a:cxn ang="0">
                <a:pos x="320" y="184"/>
              </a:cxn>
              <a:cxn ang="0">
                <a:pos x="320" y="0"/>
              </a:cxn>
              <a:cxn ang="0">
                <a:pos x="258" y="1"/>
              </a:cxn>
              <a:cxn ang="0">
                <a:pos x="231" y="8"/>
              </a:cxn>
              <a:cxn ang="0">
                <a:pos x="201" y="15"/>
              </a:cxn>
              <a:cxn ang="0">
                <a:pos x="180" y="26"/>
              </a:cxn>
              <a:cxn ang="0">
                <a:pos x="158" y="42"/>
              </a:cxn>
              <a:cxn ang="0">
                <a:pos x="139" y="59"/>
              </a:cxn>
              <a:cxn ang="0">
                <a:pos x="117" y="87"/>
              </a:cxn>
              <a:cxn ang="0">
                <a:pos x="98" y="119"/>
              </a:cxn>
              <a:cxn ang="0">
                <a:pos x="86" y="151"/>
              </a:cxn>
              <a:cxn ang="0">
                <a:pos x="73" y="188"/>
              </a:cxn>
              <a:cxn ang="0">
                <a:pos x="65" y="233"/>
              </a:cxn>
              <a:cxn ang="0">
                <a:pos x="64" y="275"/>
              </a:cxn>
              <a:cxn ang="0">
                <a:pos x="64" y="827"/>
              </a:cxn>
              <a:cxn ang="0">
                <a:pos x="0" y="827"/>
              </a:cxn>
            </a:cxnLst>
            <a:rect l="0" t="0" r="r" b="b"/>
            <a:pathLst>
              <a:path w="321" h="1104">
                <a:moveTo>
                  <a:pt x="0" y="827"/>
                </a:moveTo>
                <a:lnTo>
                  <a:pt x="128" y="1103"/>
                </a:lnTo>
                <a:lnTo>
                  <a:pt x="256" y="827"/>
                </a:lnTo>
                <a:lnTo>
                  <a:pt x="192" y="827"/>
                </a:lnTo>
                <a:lnTo>
                  <a:pt x="192" y="275"/>
                </a:lnTo>
                <a:lnTo>
                  <a:pt x="201" y="235"/>
                </a:lnTo>
                <a:lnTo>
                  <a:pt x="219" y="206"/>
                </a:lnTo>
                <a:lnTo>
                  <a:pt x="243" y="190"/>
                </a:lnTo>
                <a:lnTo>
                  <a:pt x="280" y="184"/>
                </a:lnTo>
                <a:lnTo>
                  <a:pt x="320" y="184"/>
                </a:lnTo>
                <a:lnTo>
                  <a:pt x="320" y="0"/>
                </a:lnTo>
                <a:lnTo>
                  <a:pt x="258" y="1"/>
                </a:lnTo>
                <a:lnTo>
                  <a:pt x="231" y="8"/>
                </a:lnTo>
                <a:lnTo>
                  <a:pt x="201" y="15"/>
                </a:lnTo>
                <a:lnTo>
                  <a:pt x="180" y="26"/>
                </a:lnTo>
                <a:lnTo>
                  <a:pt x="158" y="42"/>
                </a:lnTo>
                <a:lnTo>
                  <a:pt x="139" y="59"/>
                </a:lnTo>
                <a:lnTo>
                  <a:pt x="117" y="87"/>
                </a:lnTo>
                <a:lnTo>
                  <a:pt x="98" y="119"/>
                </a:lnTo>
                <a:lnTo>
                  <a:pt x="86" y="151"/>
                </a:lnTo>
                <a:lnTo>
                  <a:pt x="73" y="188"/>
                </a:lnTo>
                <a:lnTo>
                  <a:pt x="65" y="233"/>
                </a:lnTo>
                <a:lnTo>
                  <a:pt x="64" y="275"/>
                </a:lnTo>
                <a:lnTo>
                  <a:pt x="64" y="827"/>
                </a:lnTo>
                <a:lnTo>
                  <a:pt x="0" y="827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1081388" name="Freeform 44"/>
          <p:cNvSpPr>
            <a:spLocks/>
          </p:cNvSpPr>
          <p:nvPr/>
        </p:nvSpPr>
        <p:spPr bwMode="auto">
          <a:xfrm>
            <a:off x="1195388" y="4672013"/>
            <a:ext cx="376237" cy="1401762"/>
          </a:xfrm>
          <a:custGeom>
            <a:avLst/>
            <a:gdLst/>
            <a:ahLst/>
            <a:cxnLst>
              <a:cxn ang="0">
                <a:pos x="0" y="221"/>
              </a:cxn>
              <a:cxn ang="0">
                <a:pos x="103" y="0"/>
              </a:cxn>
              <a:cxn ang="0">
                <a:pos x="205" y="221"/>
              </a:cxn>
              <a:cxn ang="0">
                <a:pos x="154" y="221"/>
              </a:cxn>
              <a:cxn ang="0">
                <a:pos x="154" y="662"/>
              </a:cxn>
              <a:cxn ang="0">
                <a:pos x="161" y="694"/>
              </a:cxn>
              <a:cxn ang="0">
                <a:pos x="175" y="717"/>
              </a:cxn>
              <a:cxn ang="0">
                <a:pos x="195" y="730"/>
              </a:cxn>
              <a:cxn ang="0">
                <a:pos x="224" y="735"/>
              </a:cxn>
              <a:cxn ang="0">
                <a:pos x="256" y="735"/>
              </a:cxn>
              <a:cxn ang="0">
                <a:pos x="256" y="882"/>
              </a:cxn>
              <a:cxn ang="0">
                <a:pos x="207" y="881"/>
              </a:cxn>
              <a:cxn ang="0">
                <a:pos x="184" y="876"/>
              </a:cxn>
              <a:cxn ang="0">
                <a:pos x="161" y="870"/>
              </a:cxn>
              <a:cxn ang="0">
                <a:pos x="144" y="861"/>
              </a:cxn>
              <a:cxn ang="0">
                <a:pos x="126" y="848"/>
              </a:cxn>
              <a:cxn ang="0">
                <a:pos x="111" y="835"/>
              </a:cxn>
              <a:cxn ang="0">
                <a:pos x="94" y="812"/>
              </a:cxn>
              <a:cxn ang="0">
                <a:pos x="79" y="787"/>
              </a:cxn>
              <a:cxn ang="0">
                <a:pos x="69" y="761"/>
              </a:cxn>
              <a:cxn ang="0">
                <a:pos x="58" y="732"/>
              </a:cxn>
              <a:cxn ang="0">
                <a:pos x="52" y="696"/>
              </a:cxn>
              <a:cxn ang="0">
                <a:pos x="51" y="662"/>
              </a:cxn>
              <a:cxn ang="0">
                <a:pos x="51" y="221"/>
              </a:cxn>
              <a:cxn ang="0">
                <a:pos x="0" y="221"/>
              </a:cxn>
            </a:cxnLst>
            <a:rect l="0" t="0" r="r" b="b"/>
            <a:pathLst>
              <a:path w="257" h="883">
                <a:moveTo>
                  <a:pt x="0" y="221"/>
                </a:moveTo>
                <a:lnTo>
                  <a:pt x="103" y="0"/>
                </a:lnTo>
                <a:lnTo>
                  <a:pt x="205" y="221"/>
                </a:lnTo>
                <a:lnTo>
                  <a:pt x="154" y="221"/>
                </a:lnTo>
                <a:lnTo>
                  <a:pt x="154" y="662"/>
                </a:lnTo>
                <a:lnTo>
                  <a:pt x="161" y="694"/>
                </a:lnTo>
                <a:lnTo>
                  <a:pt x="175" y="717"/>
                </a:lnTo>
                <a:lnTo>
                  <a:pt x="195" y="730"/>
                </a:lnTo>
                <a:lnTo>
                  <a:pt x="224" y="735"/>
                </a:lnTo>
                <a:lnTo>
                  <a:pt x="256" y="735"/>
                </a:lnTo>
                <a:lnTo>
                  <a:pt x="256" y="882"/>
                </a:lnTo>
                <a:lnTo>
                  <a:pt x="207" y="881"/>
                </a:lnTo>
                <a:lnTo>
                  <a:pt x="184" y="876"/>
                </a:lnTo>
                <a:lnTo>
                  <a:pt x="161" y="870"/>
                </a:lnTo>
                <a:lnTo>
                  <a:pt x="144" y="861"/>
                </a:lnTo>
                <a:lnTo>
                  <a:pt x="126" y="848"/>
                </a:lnTo>
                <a:lnTo>
                  <a:pt x="111" y="835"/>
                </a:lnTo>
                <a:lnTo>
                  <a:pt x="94" y="812"/>
                </a:lnTo>
                <a:lnTo>
                  <a:pt x="79" y="787"/>
                </a:lnTo>
                <a:lnTo>
                  <a:pt x="69" y="761"/>
                </a:lnTo>
                <a:lnTo>
                  <a:pt x="58" y="732"/>
                </a:lnTo>
                <a:lnTo>
                  <a:pt x="52" y="696"/>
                </a:lnTo>
                <a:lnTo>
                  <a:pt x="51" y="662"/>
                </a:lnTo>
                <a:lnTo>
                  <a:pt x="51" y="221"/>
                </a:lnTo>
                <a:lnTo>
                  <a:pt x="0" y="221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62482" name="Rectangle 45"/>
          <p:cNvSpPr>
            <a:spLocks noChangeArrowheads="1"/>
          </p:cNvSpPr>
          <p:nvPr/>
        </p:nvSpPr>
        <p:spPr bwMode="auto">
          <a:xfrm>
            <a:off x="7910513" y="6445250"/>
            <a:ext cx="1157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s-ES" sz="1600" b="1">
                <a:solidFill>
                  <a:srgbClr val="FFFF00"/>
                </a:solidFill>
                <a:effectLst/>
                <a:latin typeface="Times New Roman" pitchFamily="18" charset="0"/>
              </a:rPr>
              <a:t>Moretti, 99</a:t>
            </a:r>
            <a:endParaRPr lang="en-GB" sz="1600" b="1"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2483" name="Rectangle 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Esquema Recirculacion</a:t>
            </a:r>
            <a:endParaRPr lang="es-ES_tradnl" smtClean="0"/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Filtro Biologico</a:t>
            </a:r>
            <a:endParaRPr lang="es-ES_tradnl" smtClean="0"/>
          </a:p>
        </p:txBody>
      </p:sp>
      <p:pic>
        <p:nvPicPr>
          <p:cNvPr id="63491" name="Picture 3" descr="C:\Mis documentos\Espol\Informacion\Fotos\CAMARON\MVC-0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1079500"/>
            <a:ext cx="75819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1143000"/>
          </a:xfrm>
        </p:spPr>
        <p:txBody>
          <a:bodyPr/>
          <a:lstStyle/>
          <a:p>
            <a:pPr eaLnBrk="1" hangingPunct="1"/>
            <a:r>
              <a:rPr lang="es-PA" smtClean="0"/>
              <a:t>Sistema Heterotrófico Cero Recambio (ZEHS)</a:t>
            </a:r>
          </a:p>
        </p:txBody>
      </p:sp>
      <p:pic>
        <p:nvPicPr>
          <p:cNvPr id="64515" name="Picture 3" descr="F:\aireador3.jpg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30363" y="1219200"/>
            <a:ext cx="6645275" cy="5638800"/>
          </a:xfrm>
          <a:noFill/>
        </p:spPr>
      </p:pic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Tamaño a Cosecha</a:t>
            </a:r>
            <a:endParaRPr lang="es-ES_tradnl" smtClean="0"/>
          </a:p>
        </p:txBody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Cuando la calidad de agua no es limitante, para una capacidad de carga “x”, el peso de los organismos cultivados puede estar compuesto de un gran número de peces pequeños o un pequeño número de peces grandes de la misma especie</a:t>
            </a:r>
            <a:r>
              <a:rPr lang="en-US" sz="2800" smtClean="0"/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Peces pequeños pueden aprovechar mejor la productividad prinaria.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Peces pequeños tienen una mayor velocidad metabolica por peso del individuo.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Tamaño pequeño puede limitar la capacidad de carga para una misma especie.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Grado de crecimiento depende de tamaño de organismo.</a:t>
            </a:r>
          </a:p>
        </p:txBody>
      </p:sp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8"/>
          <p:cNvGraphicFramePr>
            <a:graphicFrameLocks noChangeAspect="1"/>
          </p:cNvGraphicFramePr>
          <p:nvPr/>
        </p:nvGraphicFramePr>
        <p:xfrm>
          <a:off x="323850" y="1212850"/>
          <a:ext cx="8591550" cy="5638800"/>
        </p:xfrm>
        <a:graphic>
          <a:graphicData uri="http://schemas.openxmlformats.org/presentationml/2006/ole">
            <p:oleObj spid="_x0000_s7170" name="Dibujo" r:id="rId3" imgW="1638000" imgH="1198800" progId="FLW3Drawing">
              <p:embed/>
            </p:oleObj>
          </a:graphicData>
        </a:graphic>
      </p:graphicFrame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Influencia de Tamaño y Densidad en Capacidad de Carga</a:t>
            </a:r>
            <a:endParaRPr lang="es-ES_tradnl" sz="3600" smtClean="0"/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6629400" y="2187575"/>
          <a:ext cx="896938" cy="479425"/>
        </p:xfrm>
        <a:graphic>
          <a:graphicData uri="http://schemas.openxmlformats.org/presentationml/2006/ole">
            <p:oleObj spid="_x0000_s7171" name="Dibujo" r:id="rId4" imgW="745200" imgH="399600" progId="FLW3Drawing">
              <p:embed/>
            </p:oleObj>
          </a:graphicData>
        </a:graphic>
      </p:graphicFrame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7543800" y="2133600"/>
          <a:ext cx="990600" cy="247650"/>
        </p:xfrm>
        <a:graphic>
          <a:graphicData uri="http://schemas.openxmlformats.org/presentationml/2006/ole">
            <p:oleObj spid="_x0000_s7172" name="Dibujo" r:id="rId5" imgW="763200" imgH="190800" progId="FLW3Drawing">
              <p:embed/>
            </p:oleObj>
          </a:graphicData>
        </a:graphic>
      </p:graphicFrame>
      <p:graphicFrame>
        <p:nvGraphicFramePr>
          <p:cNvPr id="7173" name="Object 6"/>
          <p:cNvGraphicFramePr>
            <a:graphicFrameLocks noChangeAspect="1"/>
          </p:cNvGraphicFramePr>
          <p:nvPr/>
        </p:nvGraphicFramePr>
        <p:xfrm>
          <a:off x="6570663" y="2814638"/>
          <a:ext cx="896937" cy="479425"/>
        </p:xfrm>
        <a:graphic>
          <a:graphicData uri="http://schemas.openxmlformats.org/presentationml/2006/ole">
            <p:oleObj spid="_x0000_s7173" name="Dibujo" r:id="rId6" imgW="745200" imgH="399600" progId="FLW3Drawing">
              <p:embed/>
            </p:oleObj>
          </a:graphicData>
        </a:graphic>
      </p:graphicFrame>
      <p:graphicFrame>
        <p:nvGraphicFramePr>
          <p:cNvPr id="7174" name="Object 7"/>
          <p:cNvGraphicFramePr>
            <a:graphicFrameLocks noChangeAspect="1"/>
          </p:cNvGraphicFramePr>
          <p:nvPr/>
        </p:nvGraphicFramePr>
        <p:xfrm>
          <a:off x="7604125" y="2797175"/>
          <a:ext cx="854075" cy="247650"/>
        </p:xfrm>
        <a:graphic>
          <a:graphicData uri="http://schemas.openxmlformats.org/presentationml/2006/ole">
            <p:oleObj spid="_x0000_s7174" name="Dibujo" r:id="rId7" imgW="640800" imgH="187200" progId="FLW3Drawing">
              <p:embed/>
            </p:oleObj>
          </a:graphicData>
        </a:graphic>
      </p:graphicFrame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Grado de Crecimiento</a:t>
            </a:r>
            <a:endParaRPr lang="es-ES_tradnl" smtClean="0"/>
          </a:p>
        </p:txBody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Capacidad de Carga</a:t>
            </a:r>
            <a:r>
              <a:rPr lang="en-US" sz="2800" smtClean="0"/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Peso/área</a:t>
            </a:r>
            <a:r>
              <a:rPr lang="en-US" sz="2400" smtClean="0"/>
              <a:t> (</a:t>
            </a:r>
            <a:r>
              <a:rPr lang="es-ES_tradnl" sz="2400" smtClean="0"/>
              <a:t>Kg./ha</a:t>
            </a:r>
            <a:r>
              <a:rPr lang="en-US" sz="2400" smtClean="0"/>
              <a:t>).</a:t>
            </a:r>
            <a:endParaRPr lang="es-ES_tradnl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Grado de crecimiento</a:t>
            </a:r>
            <a:r>
              <a:rPr lang="en-US" sz="2800" smtClean="0"/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Peso/tiempo</a:t>
            </a:r>
            <a:r>
              <a:rPr lang="en-US" sz="2400" smtClean="0"/>
              <a:t> (</a:t>
            </a:r>
            <a:r>
              <a:rPr lang="es-ES_tradnl" sz="2400" smtClean="0"/>
              <a:t>gr./</a:t>
            </a:r>
            <a:r>
              <a:rPr lang="en-US" sz="2400" smtClean="0"/>
              <a:t>individuo/</a:t>
            </a:r>
            <a:r>
              <a:rPr lang="es-ES_tradnl" sz="2400" smtClean="0"/>
              <a:t>día</a:t>
            </a:r>
            <a:r>
              <a:rPr lang="en-US" sz="2400" smtClean="0"/>
              <a:t>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Afectan: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Temperatura.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Calidad de agua.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Alimento.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Genético.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Densidad.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Edad.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Salud.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Sexo.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/>
              <a:t>Tamaño.</a:t>
            </a:r>
          </a:p>
        </p:txBody>
      </p:sp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Crecimiento de Organismo</a:t>
            </a:r>
            <a:br>
              <a:rPr lang="en-US" smtClean="0"/>
            </a:br>
            <a:r>
              <a:rPr lang="en-US" smtClean="0"/>
              <a:t>(Alimento no limitante)</a:t>
            </a:r>
            <a:endParaRPr lang="es-ES_tradnl" smtClean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4495800" y="1822450"/>
          <a:ext cx="1790700" cy="412750"/>
        </p:xfrm>
        <a:graphic>
          <a:graphicData uri="http://schemas.openxmlformats.org/presentationml/2006/ole">
            <p:oleObj spid="_x0000_s8194" name="Dibujo" r:id="rId3" imgW="1562400" imgH="414000" progId="FLW3Drawing">
              <p:embed/>
            </p:oleObj>
          </a:graphicData>
        </a:graphic>
      </p:graphicFrame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304800" y="1231900"/>
          <a:ext cx="8610600" cy="5619750"/>
        </p:xfrm>
        <a:graphic>
          <a:graphicData uri="http://schemas.openxmlformats.org/presentationml/2006/ole">
            <p:oleObj spid="_x0000_s8195" name="Dibujo" r:id="rId4" imgW="1846800" imgH="1198800" progId="FLW3Drawing">
              <p:embed/>
            </p:oleObj>
          </a:graphicData>
        </a:graphic>
      </p:graphicFrame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Crecimiento de Organismo</a:t>
            </a:r>
            <a:br>
              <a:rPr lang="en-US" smtClean="0"/>
            </a:br>
            <a:r>
              <a:rPr lang="en-US" smtClean="0"/>
              <a:t>(Alimento no limitante)</a:t>
            </a:r>
            <a:endParaRPr lang="es-ES_tradnl" smtClean="0"/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6056313" y="3803650"/>
          <a:ext cx="1258887" cy="349250"/>
        </p:xfrm>
        <a:graphic>
          <a:graphicData uri="http://schemas.openxmlformats.org/presentationml/2006/ole">
            <p:oleObj spid="_x0000_s9218" name="Dibujo" r:id="rId3" imgW="1260000" imgH="349200" progId="FLW3Drawing">
              <p:embed/>
            </p:oleObj>
          </a:graphicData>
        </a:graphic>
      </p:graphicFrame>
      <p:graphicFrame>
        <p:nvGraphicFramePr>
          <p:cNvPr id="9219" name="Object 7"/>
          <p:cNvGraphicFramePr>
            <a:graphicFrameLocks noChangeAspect="1"/>
          </p:cNvGraphicFramePr>
          <p:nvPr/>
        </p:nvGraphicFramePr>
        <p:xfrm>
          <a:off x="5942013" y="2736850"/>
          <a:ext cx="230187" cy="2590800"/>
        </p:xfrm>
        <a:graphic>
          <a:graphicData uri="http://schemas.openxmlformats.org/presentationml/2006/ole">
            <p:oleObj spid="_x0000_s9219" name="Dibujo" r:id="rId4" imgW="208800" imgH="1447200" progId="FLW3Drawing">
              <p:embed/>
            </p:oleObj>
          </a:graphicData>
        </a:graphic>
      </p:graphicFrame>
      <p:graphicFrame>
        <p:nvGraphicFramePr>
          <p:cNvPr id="9220" name="Object 8"/>
          <p:cNvGraphicFramePr>
            <a:graphicFrameLocks noChangeAspect="1"/>
          </p:cNvGraphicFramePr>
          <p:nvPr/>
        </p:nvGraphicFramePr>
        <p:xfrm>
          <a:off x="304800" y="1212850"/>
          <a:ext cx="8610600" cy="5638800"/>
        </p:xfrm>
        <a:graphic>
          <a:graphicData uri="http://schemas.openxmlformats.org/presentationml/2006/ole">
            <p:oleObj spid="_x0000_s9220" name="Dibujo" r:id="rId5" imgW="1677600" imgH="1198800" progId="FLW3Drawing">
              <p:embed/>
            </p:oleObj>
          </a:graphicData>
        </a:graphic>
      </p:graphicFrame>
      <p:graphicFrame>
        <p:nvGraphicFramePr>
          <p:cNvPr id="9221" name="Object 9"/>
          <p:cNvGraphicFramePr>
            <a:graphicFrameLocks noChangeAspect="1"/>
          </p:cNvGraphicFramePr>
          <p:nvPr/>
        </p:nvGraphicFramePr>
        <p:xfrm>
          <a:off x="3276600" y="2508250"/>
          <a:ext cx="2743200" cy="3048000"/>
        </p:xfrm>
        <a:graphic>
          <a:graphicData uri="http://schemas.openxmlformats.org/presentationml/2006/ole">
            <p:oleObj spid="_x0000_s9221" name="Dibujo" r:id="rId6" imgW="1951200" imgH="2458800" progId="FLW3Drawing">
              <p:embed/>
            </p:oleObj>
          </a:graphicData>
        </a:graphic>
      </p:graphicFrame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Grado de Crecimiento</a:t>
            </a:r>
            <a:endParaRPr lang="es-ES_tradnl" smtClean="0"/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Cuando el organismo es pequeño</a:t>
            </a:r>
            <a:r>
              <a:rPr lang="en-US" sz="2800" smtClean="0"/>
              <a:t>, a pesar que el % de crecimiento relativo es altisimo,</a:t>
            </a:r>
            <a:r>
              <a:rPr lang="es-ES_tradnl" sz="2800" smtClean="0"/>
              <a:t> no tiene la capacidad de crecer muy rápido</a:t>
            </a:r>
            <a:r>
              <a:rPr lang="en-US" sz="2800" smtClean="0"/>
              <a:t> en peso absoluto </a:t>
            </a:r>
            <a:r>
              <a:rPr lang="es-ES_tradnl" sz="2800" smtClean="0"/>
              <a:t>, puesto que su peso es pequeño</a:t>
            </a:r>
            <a:r>
              <a:rPr lang="en-US" sz="2800" smtClean="0"/>
              <a:t>.</a:t>
            </a:r>
            <a:endParaRPr lang="es-ES_tradnl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Cuando</a:t>
            </a:r>
            <a:r>
              <a:rPr lang="es-ES_tradnl" sz="2800" smtClean="0"/>
              <a:t> se incrementa el tamaño, este tiene la habilidad de adicionar peso y por lo tanto este se incrementa</a:t>
            </a:r>
            <a:r>
              <a:rPr lang="en-US" sz="2800" smtClean="0"/>
              <a:t>.</a:t>
            </a:r>
            <a:endParaRPr lang="es-ES_tradnl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Finalmente puede alcanzar un punto en donde una máxima capacidad de adicionar peso a sido alcanzada.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Después de este estado él llega a un punto en que su grado de crecimiento disminuye.</a:t>
            </a:r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28600"/>
            <a:ext cx="8610600" cy="1143000"/>
          </a:xfrm>
        </p:spPr>
        <p:txBody>
          <a:bodyPr/>
          <a:lstStyle/>
          <a:p>
            <a:pPr eaLnBrk="1" hangingPunct="1"/>
            <a:r>
              <a:rPr lang="en-US" smtClean="0"/>
              <a:t>Crecimiento Absoluto y Relativo</a:t>
            </a:r>
            <a:endParaRPr lang="es-ES_tradnl" smtClean="0"/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80010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Organismos</a:t>
            </a:r>
            <a:r>
              <a:rPr lang="es-ES_tradnl" smtClean="0"/>
              <a:t> pequeños tienen un potencial crecimiento relativo alto pero bajo potencial de crecimiento absoluto, en peces grandes es lo contrario</a:t>
            </a:r>
            <a:r>
              <a:rPr lang="en-US" smtClean="0"/>
              <a:t>.</a:t>
            </a:r>
            <a:endParaRPr lang="es-ES_tradnl" smtClean="0"/>
          </a:p>
          <a:p>
            <a:pPr eaLnBrk="1" hangingPunct="1">
              <a:defRPr/>
            </a:pPr>
            <a:r>
              <a:rPr lang="es-ES_tradnl" smtClean="0"/>
              <a:t>Ej: Un pez pequeño que se sembró en 10 g, después de 30 días alcanza 40</a:t>
            </a:r>
            <a:r>
              <a:rPr lang="en-US" smtClean="0"/>
              <a:t>, </a:t>
            </a:r>
            <a:r>
              <a:rPr lang="es-ES_tradnl" smtClean="0"/>
              <a:t>creció 30 g.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_tradnl" sz="2000" smtClean="0"/>
              <a:t>Crec. Relativo = </a:t>
            </a:r>
            <a:r>
              <a:rPr lang="es-ES_tradnl" sz="2000" u="sng" smtClean="0"/>
              <a:t>Incremento en Peso x 100</a:t>
            </a:r>
            <a:r>
              <a:rPr lang="es-ES_tradnl" sz="2000" smtClean="0"/>
              <a:t> = 30/10 * 100 = 300%.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_tradnl" sz="2000" smtClean="0"/>
              <a:t>		</a:t>
            </a:r>
            <a:r>
              <a:rPr lang="en-US" sz="2000" smtClean="0"/>
              <a:t>                         </a:t>
            </a:r>
            <a:r>
              <a:rPr lang="es-ES_tradnl" sz="2000" smtClean="0"/>
              <a:t>Peso</a:t>
            </a:r>
            <a:r>
              <a:rPr lang="en-US" sz="2000" smtClean="0"/>
              <a:t> </a:t>
            </a:r>
            <a:r>
              <a:rPr lang="es-ES_tradnl" sz="2000" smtClean="0"/>
              <a:t>Inicial.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_tradnl" sz="20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_tradnl" sz="2000" smtClean="0"/>
              <a:t>Crec. Absoluto= </a:t>
            </a:r>
            <a:r>
              <a:rPr lang="es-ES_tradnl" sz="2000" u="sng" smtClean="0"/>
              <a:t>Incremento en Peso       </a:t>
            </a:r>
            <a:r>
              <a:rPr lang="es-ES_tradnl" sz="2000" smtClean="0"/>
              <a:t>  =   30 g/30 d    = 1 g/d.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smtClean="0"/>
              <a:t> </a:t>
            </a:r>
            <a:r>
              <a:rPr lang="es-ES_tradnl" sz="2000" smtClean="0"/>
              <a:t>		  </a:t>
            </a:r>
            <a:r>
              <a:rPr lang="en-US" sz="2000" smtClean="0"/>
              <a:t>               </a:t>
            </a:r>
            <a:r>
              <a:rPr lang="es-ES_tradnl" sz="2000" smtClean="0"/>
              <a:t>Tiempo (días).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_tradnl" sz="2000" smtClean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Factores q’ Afectan Productividad: Asociados Al Organismo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408988" cy="453707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Homeotérmico: animal mantiene T</a:t>
            </a:r>
            <a:r>
              <a:rPr lang="es-ES_tradnl" sz="2800" smtClean="0">
                <a:cs typeface="Arial" charset="0"/>
              </a:rPr>
              <a:t>ºC corporal sin importar TºC ambiente:</a:t>
            </a:r>
          </a:p>
          <a:p>
            <a:pPr lvl="1" eaLnBrk="1" hangingPunct="1">
              <a:defRPr/>
            </a:pPr>
            <a:r>
              <a:rPr lang="es-ES_tradnl" sz="2400" smtClean="0">
                <a:cs typeface="Arial" charset="0"/>
              </a:rPr>
              <a:t>Crecen igual a diferentes </a:t>
            </a:r>
            <a:r>
              <a:rPr lang="es-ES_tradnl" sz="2400" smtClean="0"/>
              <a:t>T</a:t>
            </a:r>
            <a:r>
              <a:rPr lang="es-ES_tradnl" sz="2400" smtClean="0">
                <a:cs typeface="Arial" charset="0"/>
              </a:rPr>
              <a:t>ºC, pero gastan energía en controlar </a:t>
            </a:r>
            <a:r>
              <a:rPr lang="es-ES_tradnl" sz="2400" smtClean="0"/>
              <a:t>T</a:t>
            </a:r>
            <a:r>
              <a:rPr lang="es-ES_tradnl" sz="2400" smtClean="0">
                <a:cs typeface="Arial" charset="0"/>
              </a:rPr>
              <a:t>ºC.</a:t>
            </a:r>
          </a:p>
          <a:p>
            <a:pPr eaLnBrk="1" hangingPunct="1">
              <a:defRPr/>
            </a:pPr>
            <a:r>
              <a:rPr lang="es-ES_tradnl" sz="2800" smtClean="0"/>
              <a:t>Poiquilotérmico: Animal toma T</a:t>
            </a:r>
            <a:r>
              <a:rPr lang="es-ES_tradnl" sz="2800" smtClean="0">
                <a:cs typeface="Arial" charset="0"/>
              </a:rPr>
              <a:t>º</a:t>
            </a:r>
            <a:r>
              <a:rPr lang="es-ES_tradnl" sz="2800" smtClean="0"/>
              <a:t>C ambiente:</a:t>
            </a:r>
          </a:p>
          <a:p>
            <a:pPr lvl="1" eaLnBrk="1" hangingPunct="1">
              <a:defRPr/>
            </a:pPr>
            <a:r>
              <a:rPr lang="es-ES_tradnl" sz="2400" smtClean="0"/>
              <a:t>Crecen poco a bajas T</a:t>
            </a:r>
            <a:r>
              <a:rPr lang="es-ES_tradnl" sz="2400" smtClean="0">
                <a:cs typeface="Arial" charset="0"/>
              </a:rPr>
              <a:t>ºC (enzimas).</a:t>
            </a:r>
          </a:p>
          <a:p>
            <a:pPr lvl="1" eaLnBrk="1" hangingPunct="1">
              <a:defRPr/>
            </a:pPr>
            <a:r>
              <a:rPr lang="es-ES_tradnl" sz="2400" smtClean="0">
                <a:cs typeface="Arial" charset="0"/>
              </a:rPr>
              <a:t>En trópico crecen mejor porque no gastan energía en mantener </a:t>
            </a:r>
            <a:r>
              <a:rPr lang="es-ES_tradnl" sz="2400" smtClean="0"/>
              <a:t>T</a:t>
            </a:r>
            <a:r>
              <a:rPr lang="es-ES_tradnl" sz="2400" smtClean="0">
                <a:cs typeface="Arial" charset="0"/>
              </a:rPr>
              <a:t>ºC.</a:t>
            </a:r>
          </a:p>
          <a:p>
            <a:pPr lvl="1" eaLnBrk="1" hangingPunct="1">
              <a:defRPr/>
            </a:pPr>
            <a:r>
              <a:rPr lang="es-ES_tradnl" sz="2400" smtClean="0">
                <a:cs typeface="Arial" charset="0"/>
              </a:rPr>
              <a:t>Aumento 10ºC duplica crecimiento.</a:t>
            </a:r>
          </a:p>
        </p:txBody>
      </p:sp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304800" y="1231900"/>
          <a:ext cx="8610600" cy="5619750"/>
        </p:xfrm>
        <a:graphic>
          <a:graphicData uri="http://schemas.openxmlformats.org/presentationml/2006/ole">
            <p:oleObj spid="_x0000_s10242" name="Dibujo" r:id="rId3" imgW="1846800" imgH="1198800" progId="FLW3Drawing">
              <p:embed/>
            </p:oleObj>
          </a:graphicData>
        </a:graphic>
      </p:graphicFrame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Crecimiento Absoluto</a:t>
            </a:r>
            <a:endParaRPr lang="es-ES_tradnl" smtClean="0"/>
          </a:p>
        </p:txBody>
      </p:sp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Crecimiento Relativo</a:t>
            </a:r>
            <a:endParaRPr lang="es-ES_tradnl" smtClean="0"/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304800" y="1204913"/>
          <a:ext cx="8610600" cy="5646737"/>
        </p:xfrm>
        <a:graphic>
          <a:graphicData uri="http://schemas.openxmlformats.org/presentationml/2006/ole">
            <p:oleObj spid="_x0000_s11266" name="Dibujo" r:id="rId3" imgW="1486800" imgH="1162800" progId="FLW3Drawing">
              <p:embed/>
            </p:oleObj>
          </a:graphicData>
        </a:graphic>
      </p:graphicFrame>
    </p:spTree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Energia dedicada a Crecimiento</a:t>
            </a:r>
            <a:endParaRPr lang="es-ES_tradnl" sz="4000" smtClean="0"/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E. de crecimiento = (E. asimilada) - (E. de mantenimiento).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Actividades de mantenimiento: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Respiración</a:t>
            </a:r>
            <a:r>
              <a:rPr lang="en-US" smtClean="0"/>
              <a:t>.</a:t>
            </a:r>
            <a:endParaRPr lang="es-ES_tradnl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Reproducción</a:t>
            </a:r>
            <a:r>
              <a:rPr lang="en-US" smtClean="0"/>
              <a:t>.</a:t>
            </a:r>
            <a:endParaRPr lang="es-ES_tradnl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Regulación catabólica (osmótica)</a:t>
            </a:r>
            <a:r>
              <a:rPr lang="en-US" smtClean="0"/>
              <a:t>.</a:t>
            </a:r>
            <a:endParaRPr lang="es-ES_tradnl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Actividad muscular (movimiento, alimentación)</a:t>
            </a:r>
            <a:r>
              <a:rPr lang="en-US" smtClean="0"/>
              <a:t>.</a:t>
            </a:r>
            <a:endParaRPr lang="es-ES_tradnl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Digestión</a:t>
            </a:r>
            <a:r>
              <a:rPr lang="en-US" smtClean="0"/>
              <a:t>.</a:t>
            </a:r>
            <a:endParaRPr lang="es-ES_tradnl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Excreción</a:t>
            </a:r>
            <a:r>
              <a:rPr lang="en-US" smtClean="0"/>
              <a:t>.</a:t>
            </a:r>
            <a:endParaRPr lang="es-ES_tradnl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Reparación</a:t>
            </a:r>
            <a:r>
              <a:rPr lang="en-US" smtClean="0"/>
              <a:t>.</a:t>
            </a:r>
            <a:endParaRPr lang="es-ES_tradnl" smtClean="0"/>
          </a:p>
          <a:p>
            <a:pPr eaLnBrk="1" hangingPunct="1">
              <a:lnSpc>
                <a:spcPct val="90000"/>
              </a:lnSpc>
              <a:defRPr/>
            </a:pPr>
            <a:endParaRPr lang="es-ES_tradnl" smtClean="0"/>
          </a:p>
        </p:txBody>
      </p:sp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Caracteristicas del Crecimiento</a:t>
            </a:r>
            <a:endParaRPr lang="es-ES_tradnl" sz="4000" smtClean="0"/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mtClean="0"/>
              <a:t>Un alimento debe ser capaz de poder mantener las actividades y luego hacer crecer al organismo.</a:t>
            </a:r>
          </a:p>
          <a:p>
            <a:pPr eaLnBrk="1" hangingPunct="1">
              <a:defRPr/>
            </a:pPr>
            <a:r>
              <a:rPr lang="es-ES_tradnl" smtClean="0"/>
              <a:t>Si el organismo alcanza su madure</a:t>
            </a:r>
            <a:r>
              <a:rPr lang="en-US" smtClean="0"/>
              <a:t>z</a:t>
            </a:r>
            <a:r>
              <a:rPr lang="es-ES_tradnl" smtClean="0"/>
              <a:t> sexual, el crecimiento puede verse reducido.</a:t>
            </a:r>
          </a:p>
          <a:p>
            <a:pPr eaLnBrk="1" hangingPunct="1">
              <a:defRPr/>
            </a:pPr>
            <a:r>
              <a:rPr lang="es-ES_tradnl" smtClean="0"/>
              <a:t>Un máximo crecimiento se puede alcanzar en aguas con optimo de calidad, temperatura adecuada, alimento adecuado para el organismo.</a:t>
            </a:r>
          </a:p>
          <a:p>
            <a:pPr eaLnBrk="1" hangingPunct="1">
              <a:defRPr/>
            </a:pPr>
            <a:endParaRPr lang="es-ES_tradnl" smtClean="0"/>
          </a:p>
        </p:txBody>
      </p:sp>
    </p:spTree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Dsiponibilidad de Alimento</a:t>
            </a:r>
            <a:endParaRPr lang="es-ES_tradnl" smtClean="0"/>
          </a:p>
        </p:txBody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Cuando la densidad de organismos incrementa, la captura de alimento natural por unidad de área aumenta y  su disponibilidad disminuye. Cuando la cantidad de alimento alcanza niveles </a:t>
            </a:r>
            <a:r>
              <a:rPr lang="en-US" sz="2800" smtClean="0"/>
              <a:t>criticos</a:t>
            </a:r>
            <a:r>
              <a:rPr lang="es-ES_tradnl" sz="2800" smtClean="0"/>
              <a:t> o el OD desciende por la gran cantidad de alimento, el grado de crecimiento podría declinar hasta llegar a detenerse</a:t>
            </a:r>
            <a:r>
              <a:rPr lang="en-US" sz="28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El tamaño inicial y densidad puede provocar un decrecimiento mas temprano del grado de crecimiento.</a:t>
            </a: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La densidad afecta tambien a la eficiencia de aprovechamiento de alimento.</a:t>
            </a:r>
            <a:endParaRPr lang="es-ES_tradnl" sz="2800" smtClean="0"/>
          </a:p>
        </p:txBody>
      </p:sp>
    </p:spTree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305800" cy="1143000"/>
          </a:xfrm>
        </p:spPr>
        <p:txBody>
          <a:bodyPr/>
          <a:lstStyle/>
          <a:p>
            <a:pPr eaLnBrk="1" hangingPunct="1"/>
            <a:r>
              <a:rPr lang="en-US" smtClean="0"/>
              <a:t>Relacion Densidad Crecimiento</a:t>
            </a:r>
            <a:endParaRPr lang="es-ES_tradnl" smtClean="0"/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Para un nivel dado de abundancia de alimento, cuando la capacidad crítica de alimentación ha sido alcanzada en un periodo de cultivo, la más alta densidad sembrada conlleva a un mínimo peso promedio de cosecha</a:t>
            </a:r>
            <a:r>
              <a:rPr lang="en-US" sz="28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Meta es</a:t>
            </a:r>
            <a:r>
              <a:rPr lang="es-ES_tradnl" sz="2800" smtClean="0"/>
              <a:t> encontrar máxima densidad en la cual se pueda alcanzar el peso deseado para un tiempo dado.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Para un periodo corto de tiempo, se puede regular la densidad y el peso promedio a cosechar en función del numero inicial sembrado.</a:t>
            </a:r>
          </a:p>
        </p:txBody>
      </p:sp>
    </p:spTree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Relacion Densidad Crecimiento</a:t>
            </a:r>
            <a:endParaRPr lang="es-ES_tradnl" sz="4000" smtClean="0"/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304800" y="1212850"/>
          <a:ext cx="8610600" cy="5638800"/>
        </p:xfrm>
        <a:graphic>
          <a:graphicData uri="http://schemas.openxmlformats.org/presentationml/2006/ole">
            <p:oleObj spid="_x0000_s12290" name="Dibujo" r:id="rId3" imgW="1501200" imgH="1130400" progId="FLW3Drawing">
              <p:embed/>
            </p:oleObj>
          </a:graphicData>
        </a:graphic>
      </p:graphicFrame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304800" y="1212850"/>
          <a:ext cx="8610600" cy="5638800"/>
        </p:xfrm>
        <a:graphic>
          <a:graphicData uri="http://schemas.openxmlformats.org/presentationml/2006/ole">
            <p:oleObj spid="_x0000_s12291" name="Dibujo" r:id="rId4" imgW="1501200" imgH="1130400" progId="FLW3Drawing">
              <p:embed/>
            </p:oleObj>
          </a:graphicData>
        </a:graphic>
      </p:graphicFrame>
      <p:graphicFrame>
        <p:nvGraphicFramePr>
          <p:cNvPr id="12292" name="Object 5"/>
          <p:cNvGraphicFramePr>
            <a:graphicFrameLocks noChangeAspect="1"/>
          </p:cNvGraphicFramePr>
          <p:nvPr/>
        </p:nvGraphicFramePr>
        <p:xfrm>
          <a:off x="304800" y="1212850"/>
          <a:ext cx="8610600" cy="5638800"/>
        </p:xfrm>
        <a:graphic>
          <a:graphicData uri="http://schemas.openxmlformats.org/presentationml/2006/ole">
            <p:oleObj spid="_x0000_s12292" name="Dibujo" r:id="rId5" imgW="1501200" imgH="1130400" progId="FLW3Drawing">
              <p:embed/>
            </p:oleObj>
          </a:graphicData>
        </a:graphic>
      </p:graphicFrame>
      <p:graphicFrame>
        <p:nvGraphicFramePr>
          <p:cNvPr id="12293" name="Object 6"/>
          <p:cNvGraphicFramePr>
            <a:graphicFrameLocks noChangeAspect="1"/>
          </p:cNvGraphicFramePr>
          <p:nvPr/>
        </p:nvGraphicFramePr>
        <p:xfrm>
          <a:off x="1143000" y="3727450"/>
          <a:ext cx="708025" cy="190500"/>
        </p:xfrm>
        <a:graphic>
          <a:graphicData uri="http://schemas.openxmlformats.org/presentationml/2006/ole">
            <p:oleObj spid="_x0000_s12293" name="Dibujo" r:id="rId6" imgW="709200" imgH="190800" progId="FLW3Drawing">
              <p:embed/>
            </p:oleObj>
          </a:graphicData>
        </a:graphic>
      </p:graphicFrame>
      <p:graphicFrame>
        <p:nvGraphicFramePr>
          <p:cNvPr id="12294" name="Object 7"/>
          <p:cNvGraphicFramePr>
            <a:graphicFrameLocks noChangeAspect="1"/>
          </p:cNvGraphicFramePr>
          <p:nvPr/>
        </p:nvGraphicFramePr>
        <p:xfrm>
          <a:off x="1143000" y="4679950"/>
          <a:ext cx="708025" cy="190500"/>
        </p:xfrm>
        <a:graphic>
          <a:graphicData uri="http://schemas.openxmlformats.org/presentationml/2006/ole">
            <p:oleObj spid="_x0000_s12294" name="Dibujo" r:id="rId7" imgW="709200" imgH="190800" progId="FLW3Drawing">
              <p:embed/>
            </p:oleObj>
          </a:graphicData>
        </a:graphic>
      </p:graphicFrame>
      <p:graphicFrame>
        <p:nvGraphicFramePr>
          <p:cNvPr id="12295" name="Object 8"/>
          <p:cNvGraphicFramePr>
            <a:graphicFrameLocks noChangeAspect="1"/>
          </p:cNvGraphicFramePr>
          <p:nvPr/>
        </p:nvGraphicFramePr>
        <p:xfrm>
          <a:off x="3886200" y="6127750"/>
          <a:ext cx="708025" cy="190500"/>
        </p:xfrm>
        <a:graphic>
          <a:graphicData uri="http://schemas.openxmlformats.org/presentationml/2006/ole">
            <p:oleObj spid="_x0000_s12295" name="Dibujo" r:id="rId8" imgW="709200" imgH="190800" progId="FLW3Drawing">
              <p:embed/>
            </p:oleObj>
          </a:graphicData>
        </a:graphic>
      </p:graphicFrame>
      <p:graphicFrame>
        <p:nvGraphicFramePr>
          <p:cNvPr id="12296" name="Object 9"/>
          <p:cNvGraphicFramePr>
            <a:graphicFrameLocks noChangeAspect="1"/>
          </p:cNvGraphicFramePr>
          <p:nvPr/>
        </p:nvGraphicFramePr>
        <p:xfrm>
          <a:off x="5791200" y="6127750"/>
          <a:ext cx="708025" cy="190500"/>
        </p:xfrm>
        <a:graphic>
          <a:graphicData uri="http://schemas.openxmlformats.org/presentationml/2006/ole">
            <p:oleObj spid="_x0000_s12296" name="Dibujo" r:id="rId9" imgW="709200" imgH="190800" progId="FLW3Drawing">
              <p:embed/>
            </p:oleObj>
          </a:graphicData>
        </a:graphic>
      </p:graphicFrame>
      <p:graphicFrame>
        <p:nvGraphicFramePr>
          <p:cNvPr id="12297" name="Object 10"/>
          <p:cNvGraphicFramePr>
            <a:graphicFrameLocks noChangeAspect="1"/>
          </p:cNvGraphicFramePr>
          <p:nvPr/>
        </p:nvGraphicFramePr>
        <p:xfrm>
          <a:off x="7445375" y="6127750"/>
          <a:ext cx="708025" cy="190500"/>
        </p:xfrm>
        <a:graphic>
          <a:graphicData uri="http://schemas.openxmlformats.org/presentationml/2006/ole">
            <p:oleObj spid="_x0000_s12297" name="Dibujo" r:id="rId10" imgW="709200" imgH="190800" progId="FLW3Drawing">
              <p:embed/>
            </p:oleObj>
          </a:graphicData>
        </a:graphic>
      </p:graphicFrame>
      <p:graphicFrame>
        <p:nvGraphicFramePr>
          <p:cNvPr id="12298" name="Object 11"/>
          <p:cNvGraphicFramePr>
            <a:graphicFrameLocks noChangeAspect="1"/>
          </p:cNvGraphicFramePr>
          <p:nvPr/>
        </p:nvGraphicFramePr>
        <p:xfrm>
          <a:off x="5105400" y="3035300"/>
          <a:ext cx="1143000" cy="522288"/>
        </p:xfrm>
        <a:graphic>
          <a:graphicData uri="http://schemas.openxmlformats.org/presentationml/2006/ole">
            <p:oleObj spid="_x0000_s12298" name="Dibujo" r:id="rId11" imgW="810000" imgH="370800" progId="FLW3Drawing">
              <p:embed/>
            </p:oleObj>
          </a:graphicData>
        </a:graphic>
      </p:graphicFrame>
      <p:graphicFrame>
        <p:nvGraphicFramePr>
          <p:cNvPr id="12299" name="Object 12"/>
          <p:cNvGraphicFramePr>
            <a:graphicFrameLocks noChangeAspect="1"/>
          </p:cNvGraphicFramePr>
          <p:nvPr/>
        </p:nvGraphicFramePr>
        <p:xfrm>
          <a:off x="3429000" y="3021013"/>
          <a:ext cx="1676400" cy="554037"/>
        </p:xfrm>
        <a:graphic>
          <a:graphicData uri="http://schemas.openxmlformats.org/presentationml/2006/ole">
            <p:oleObj spid="_x0000_s12299" name="Dibujo" r:id="rId12" imgW="1447200" imgH="554400" progId="FLW3Drawing">
              <p:embed/>
            </p:oleObj>
          </a:graphicData>
        </a:graphic>
      </p:graphicFrame>
      <p:graphicFrame>
        <p:nvGraphicFramePr>
          <p:cNvPr id="12300" name="Object 13"/>
          <p:cNvGraphicFramePr>
            <a:graphicFrameLocks noChangeAspect="1"/>
          </p:cNvGraphicFramePr>
          <p:nvPr/>
        </p:nvGraphicFramePr>
        <p:xfrm>
          <a:off x="4953000" y="3619500"/>
          <a:ext cx="447675" cy="315913"/>
        </p:xfrm>
        <a:graphic>
          <a:graphicData uri="http://schemas.openxmlformats.org/presentationml/2006/ole">
            <p:oleObj spid="_x0000_s12300" name="Dibujo" r:id="rId13" imgW="295200" imgH="208800" progId="FLW3Drawing">
              <p:embed/>
            </p:oleObj>
          </a:graphicData>
        </a:graphic>
      </p:graphicFrame>
      <p:graphicFrame>
        <p:nvGraphicFramePr>
          <p:cNvPr id="12301" name="Object 14"/>
          <p:cNvGraphicFramePr>
            <a:graphicFrameLocks noChangeAspect="1"/>
          </p:cNvGraphicFramePr>
          <p:nvPr/>
        </p:nvGraphicFramePr>
        <p:xfrm>
          <a:off x="6096000" y="3651250"/>
          <a:ext cx="1295400" cy="1295400"/>
        </p:xfrm>
        <a:graphic>
          <a:graphicData uri="http://schemas.openxmlformats.org/presentationml/2006/ole">
            <p:oleObj spid="_x0000_s12301" name="Dibujo" r:id="rId14" imgW="784800" imgH="784800" progId="FLW3Drawing">
              <p:embed/>
            </p:oleObj>
          </a:graphicData>
        </a:graphic>
      </p:graphicFrame>
      <p:graphicFrame>
        <p:nvGraphicFramePr>
          <p:cNvPr id="12302" name="Object 15"/>
          <p:cNvGraphicFramePr>
            <a:graphicFrameLocks noChangeAspect="1"/>
          </p:cNvGraphicFramePr>
          <p:nvPr/>
        </p:nvGraphicFramePr>
        <p:xfrm>
          <a:off x="1143000" y="2813050"/>
          <a:ext cx="708025" cy="190500"/>
        </p:xfrm>
        <a:graphic>
          <a:graphicData uri="http://schemas.openxmlformats.org/presentationml/2006/ole">
            <p:oleObj spid="_x0000_s12302" name="Dibujo" r:id="rId15" imgW="709200" imgH="190800" progId="FLW3Drawing">
              <p:embed/>
            </p:oleObj>
          </a:graphicData>
        </a:graphic>
      </p:graphicFrame>
      <p:graphicFrame>
        <p:nvGraphicFramePr>
          <p:cNvPr id="12303" name="Object 16"/>
          <p:cNvGraphicFramePr>
            <a:graphicFrameLocks noChangeAspect="1"/>
          </p:cNvGraphicFramePr>
          <p:nvPr/>
        </p:nvGraphicFramePr>
        <p:xfrm>
          <a:off x="4475163" y="5091113"/>
          <a:ext cx="3144837" cy="1150937"/>
        </p:xfrm>
        <a:graphic>
          <a:graphicData uri="http://schemas.openxmlformats.org/presentationml/2006/ole">
            <p:oleObj spid="_x0000_s12303" name="Dibujo" r:id="rId16" imgW="2232000" imgH="817200" progId="FLW3Drawing">
              <p:embed/>
            </p:oleObj>
          </a:graphicData>
        </a:graphic>
      </p:graphicFrame>
      <p:graphicFrame>
        <p:nvGraphicFramePr>
          <p:cNvPr id="12304" name="Object 17"/>
          <p:cNvGraphicFramePr>
            <a:graphicFrameLocks noChangeAspect="1"/>
          </p:cNvGraphicFramePr>
          <p:nvPr/>
        </p:nvGraphicFramePr>
        <p:xfrm>
          <a:off x="6324600" y="5259388"/>
          <a:ext cx="1676400" cy="1017587"/>
        </p:xfrm>
        <a:graphic>
          <a:graphicData uri="http://schemas.openxmlformats.org/presentationml/2006/ole">
            <p:oleObj spid="_x0000_s12304" name="Dibujo" r:id="rId17" imgW="1062000" imgH="644400" progId="FLW3Drawing">
              <p:embed/>
            </p:oleObj>
          </a:graphicData>
        </a:graphic>
      </p:graphicFrame>
      <p:graphicFrame>
        <p:nvGraphicFramePr>
          <p:cNvPr id="12305" name="Object 18"/>
          <p:cNvGraphicFramePr>
            <a:graphicFrameLocks noChangeAspect="1"/>
          </p:cNvGraphicFramePr>
          <p:nvPr/>
        </p:nvGraphicFramePr>
        <p:xfrm>
          <a:off x="8105775" y="5327650"/>
          <a:ext cx="463550" cy="990600"/>
        </p:xfrm>
        <a:graphic>
          <a:graphicData uri="http://schemas.openxmlformats.org/presentationml/2006/ole">
            <p:oleObj spid="_x0000_s12305" name="Dibujo" r:id="rId18" imgW="277200" imgH="590400" progId="FLW3Drawing">
              <p:embed/>
            </p:oleObj>
          </a:graphicData>
        </a:graphic>
      </p:graphicFrame>
      <p:graphicFrame>
        <p:nvGraphicFramePr>
          <p:cNvPr id="12306" name="Object 19"/>
          <p:cNvGraphicFramePr>
            <a:graphicFrameLocks noChangeAspect="1"/>
          </p:cNvGraphicFramePr>
          <p:nvPr/>
        </p:nvGraphicFramePr>
        <p:xfrm>
          <a:off x="7543800" y="4641850"/>
          <a:ext cx="1166813" cy="533400"/>
        </p:xfrm>
        <a:graphic>
          <a:graphicData uri="http://schemas.openxmlformats.org/presentationml/2006/ole">
            <p:oleObj spid="_x0000_s12306" name="Dibujo" r:id="rId19" imgW="810000" imgH="370800" progId="FLW3Drawing">
              <p:embed/>
            </p:oleObj>
          </a:graphicData>
        </a:graphic>
      </p:graphicFrame>
      <p:graphicFrame>
        <p:nvGraphicFramePr>
          <p:cNvPr id="12307" name="Object 20"/>
          <p:cNvGraphicFramePr>
            <a:graphicFrameLocks noChangeAspect="1"/>
          </p:cNvGraphicFramePr>
          <p:nvPr/>
        </p:nvGraphicFramePr>
        <p:xfrm>
          <a:off x="3994150" y="2333625"/>
          <a:ext cx="4311650" cy="631825"/>
        </p:xfrm>
        <a:graphic>
          <a:graphicData uri="http://schemas.openxmlformats.org/presentationml/2006/ole">
            <p:oleObj spid="_x0000_s12307" name="Dibujo" r:id="rId20" imgW="2527200" imgH="370800" progId="FLW3Drawing">
              <p:embed/>
            </p:oleObj>
          </a:graphicData>
        </a:graphic>
      </p:graphicFrame>
    </p:spTree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Crecimiento vs Tiempo</a:t>
            </a:r>
            <a:br>
              <a:rPr lang="en-US" sz="3600" smtClean="0"/>
            </a:br>
            <a:r>
              <a:rPr lang="en-US" sz="3600" smtClean="0"/>
              <a:t>(en 3 densidades)</a:t>
            </a:r>
            <a:endParaRPr lang="es-ES_tradnl" sz="3600" smtClean="0"/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381000" y="1219200"/>
          <a:ext cx="8534400" cy="5561013"/>
        </p:xfrm>
        <a:graphic>
          <a:graphicData uri="http://schemas.openxmlformats.org/presentationml/2006/ole">
            <p:oleObj spid="_x0000_s13314" name="Dibujo" r:id="rId3" imgW="1501200" imgH="1130400" progId="FLW3Drawing">
              <p:embed/>
            </p:oleObj>
          </a:graphicData>
        </a:graphic>
      </p:graphicFrame>
    </p:spTree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Tamaño de Cosecha</a:t>
            </a:r>
            <a:endParaRPr lang="es-ES_tradnl" smtClean="0"/>
          </a:p>
        </p:txBody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82296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Rendimiento financiero influenciado por: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Mercado: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Determinados mercados exigen ciertos tamaños.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Precios relacionados al tamaño: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Precios de ciertas especies ligados a tamaño.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Tasa de crecimiento: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Diferente crecimiento a distinto tamaño.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Rotación del cultivo: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Se pueden obtener mas ciclos por area por año y por ende mayor biomasa por area por año.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Relacion Costos fijos  Costos variables: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Si es alta, costo por lb sera menor al aumentar rotacion.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Costo de semilla: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Generalmente incrementa al aumentar la densidad.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Puede haber economias de escala.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Costos de preparacion, llenado y cosecha: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En funcion de numero de cosechas.</a:t>
            </a:r>
            <a:endParaRPr lang="es-ES_tradnl" sz="2000" smtClean="0"/>
          </a:p>
        </p:txBody>
      </p:sp>
    </p:spTree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Salud</a:t>
            </a:r>
            <a:endParaRPr lang="es-ES_tradnl" smtClean="0"/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Organismos enfermos </a:t>
            </a:r>
            <a:r>
              <a:rPr lang="en-US" smtClean="0"/>
              <a:t>o estresados </a:t>
            </a:r>
            <a:r>
              <a:rPr lang="es-ES_tradnl" smtClean="0"/>
              <a:t>no pueden crecer tan rápidamente como los organismos sanos</a:t>
            </a:r>
            <a:r>
              <a:rPr lang="en-US" smtClean="0"/>
              <a:t>.</a:t>
            </a:r>
            <a:endParaRPr lang="es-ES_tradnl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Factores que inluyen en salud: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Nutrición.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Calidad de agua.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Organismos indeseables (virus o bacterias).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Mala manipulación.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Altas densidades.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mtClean="0"/>
              <a:t>Temperatura del agua.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s-ES_tradnl" smtClean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295400"/>
          </a:xfrm>
        </p:spPr>
        <p:txBody>
          <a:bodyPr/>
          <a:lstStyle/>
          <a:p>
            <a:pPr eaLnBrk="1" hangingPunct="1"/>
            <a:r>
              <a:rPr lang="es-ES_tradnl" smtClean="0"/>
              <a:t>Ahorros Energía Animales Acuáticos Sangre Fría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56588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Flotabilidad reduce requerimientos energía para mantener posición/movimientos casuales.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/>
              <a:t>No gasta energía en mantener T</a:t>
            </a:r>
            <a:r>
              <a:rPr lang="es-ES_tradnl" sz="2800" smtClean="0">
                <a:cs typeface="Arial" charset="0"/>
              </a:rPr>
              <a:t>ºC constante. Ahorra energía en </a:t>
            </a:r>
            <a:r>
              <a:rPr lang="es-ES_tradnl" sz="2800" smtClean="0"/>
              <a:t>T</a:t>
            </a:r>
            <a:r>
              <a:rPr lang="es-ES_tradnl" sz="2800" smtClean="0">
                <a:cs typeface="Arial" charset="0"/>
              </a:rPr>
              <a:t>ºC óptima.</a:t>
            </a:r>
            <a:endParaRPr lang="en-US" sz="280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>
                <a:cs typeface="Arial" charset="0"/>
              </a:rPr>
              <a:t>Energía reducida para tomar alimento</a:t>
            </a:r>
            <a:r>
              <a:rPr lang="en-US" sz="2800" smtClean="0">
                <a:cs typeface="Arial" charset="0"/>
              </a:rPr>
              <a:t>.</a:t>
            </a:r>
            <a:endParaRPr lang="es-ES_tradnl" sz="280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>
                <a:cs typeface="Arial" charset="0"/>
              </a:rPr>
              <a:t>Forma más simple eliminar N: NH</a:t>
            </a:r>
            <a:r>
              <a:rPr lang="es-ES_tradnl" sz="2800" baseline="-25000" smtClean="0">
                <a:cs typeface="Arial" charset="0"/>
              </a:rPr>
              <a:t>4</a:t>
            </a:r>
            <a:r>
              <a:rPr lang="es-ES_tradnl" sz="2800" smtClean="0">
                <a:cs typeface="Arial" charset="0"/>
              </a:rPr>
              <a:t> vs úrea y ácido úrico (Sangre Caliente Terrestre).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z="2800" smtClean="0">
                <a:cs typeface="Arial" charset="0"/>
              </a:rPr>
              <a:t>Menos requerimiento energía / gr proteína.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>
                <a:cs typeface="Arial" charset="0"/>
              </a:rPr>
              <a:t>SCT: 30-35 KCal En. Dig. / gr Proteína.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_tradnl" sz="2000" smtClean="0">
                <a:cs typeface="Arial" charset="0"/>
              </a:rPr>
              <a:t>14-20% Prot.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_tradnl" sz="2400" smtClean="0">
                <a:cs typeface="Arial" charset="0"/>
              </a:rPr>
              <a:t>SFA: Peces: 8-9 KCal En. Dig. / gr Prot.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s-ES_tradnl" sz="2000" smtClean="0">
                <a:cs typeface="Arial" charset="0"/>
              </a:rPr>
              <a:t>25-35% Prot. (menos carbohidratos).</a:t>
            </a:r>
          </a:p>
        </p:txBody>
      </p:sp>
    </p:spTree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pptps\lesions-catfi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0"/>
            <a:ext cx="6051550" cy="2768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935163"/>
            <a:ext cx="4352925" cy="39243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5780" name="Picture 4" descr="C:\pptps\branchiomycos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950" y="238125"/>
            <a:ext cx="5302250" cy="34480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22288" y="830263"/>
            <a:ext cx="8258175" cy="4478337"/>
            <a:chOff x="329" y="523"/>
            <a:chExt cx="5202" cy="2821"/>
          </a:xfrm>
        </p:grpSpPr>
        <p:sp>
          <p:nvSpPr>
            <p:cNvPr id="1059846" name="Rectangle 6"/>
            <p:cNvSpPr>
              <a:spLocks noChangeArrowheads="1"/>
            </p:cNvSpPr>
            <p:nvPr/>
          </p:nvSpPr>
          <p:spPr bwMode="auto">
            <a:xfrm>
              <a:off x="329" y="523"/>
              <a:ext cx="5114" cy="2207"/>
            </a:xfrm>
            <a:prstGeom prst="rect">
              <a:avLst/>
            </a:prstGeom>
            <a:solidFill>
              <a:srgbClr val="FFFFCC">
                <a:alpha val="50000"/>
              </a:srgb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75783" name="Text Box 7"/>
            <p:cNvSpPr txBox="1">
              <a:spLocks noChangeArrowheads="1"/>
            </p:cNvSpPr>
            <p:nvPr/>
          </p:nvSpPr>
          <p:spPr bwMode="auto">
            <a:xfrm>
              <a:off x="1840" y="523"/>
              <a:ext cx="2265" cy="2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>
                  <a:solidFill>
                    <a:srgbClr val="FF0000"/>
                  </a:solidFill>
                  <a:effectLst/>
                </a:rPr>
                <a:t>Tratamiento de</a:t>
              </a:r>
            </a:p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>
                  <a:solidFill>
                    <a:srgbClr val="FF0000"/>
                  </a:solidFill>
                  <a:effectLst/>
                </a:rPr>
                <a:t>Enfermedades</a:t>
              </a:r>
              <a:endParaRPr lang="en-US" b="1">
                <a:solidFill>
                  <a:srgbClr val="000099"/>
                </a:solidFill>
                <a:effectLst/>
              </a:endParaRPr>
            </a:p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>
                  <a:solidFill>
                    <a:srgbClr val="000099"/>
                  </a:solidFill>
                  <a:effectLst/>
                </a:rPr>
                <a:t>(antibioticos</a:t>
              </a:r>
            </a:p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>
                  <a:solidFill>
                    <a:srgbClr val="000099"/>
                  </a:solidFill>
                  <a:effectLst/>
                </a:rPr>
                <a:t>Y otros)</a:t>
              </a:r>
            </a:p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b="1">
                <a:solidFill>
                  <a:srgbClr val="000099"/>
                </a:solidFill>
                <a:effectLst/>
              </a:endParaRPr>
            </a:p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b="1">
                <a:solidFill>
                  <a:srgbClr val="000099"/>
                </a:solidFill>
                <a:effectLst/>
              </a:endParaRPr>
            </a:p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endParaRPr lang="en-US" b="1">
                <a:solidFill>
                  <a:srgbClr val="000099"/>
                </a:solidFill>
                <a:effectLst/>
              </a:endParaRPr>
            </a:p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>
                  <a:solidFill>
                    <a:srgbClr val="FF0000"/>
                  </a:solidFill>
                  <a:effectLst/>
                </a:rPr>
                <a:t>PREVENCION DE</a:t>
              </a:r>
            </a:p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>
                  <a:solidFill>
                    <a:srgbClr val="FF0000"/>
                  </a:solidFill>
                  <a:effectLst/>
                </a:rPr>
                <a:t>ENFERMEDADES</a:t>
              </a:r>
              <a:endParaRPr lang="en-US">
                <a:solidFill>
                  <a:srgbClr val="000099"/>
                </a:solidFill>
                <a:effectLst/>
              </a:endParaRPr>
            </a:p>
          </p:txBody>
        </p:sp>
        <p:sp>
          <p:nvSpPr>
            <p:cNvPr id="1059848" name="AutoShape 8"/>
            <p:cNvSpPr>
              <a:spLocks noChangeArrowheads="1"/>
            </p:cNvSpPr>
            <p:nvPr/>
          </p:nvSpPr>
          <p:spPr bwMode="auto">
            <a:xfrm>
              <a:off x="1733" y="1195"/>
              <a:ext cx="469" cy="318"/>
            </a:xfrm>
            <a:prstGeom prst="leftArrow">
              <a:avLst>
                <a:gd name="adj1" fmla="val 50000"/>
                <a:gd name="adj2" fmla="val 36871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75785" name="Text Box 9"/>
            <p:cNvSpPr txBox="1">
              <a:spLocks noChangeArrowheads="1"/>
            </p:cNvSpPr>
            <p:nvPr/>
          </p:nvSpPr>
          <p:spPr bwMode="auto">
            <a:xfrm>
              <a:off x="4095" y="1186"/>
              <a:ext cx="14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 b="1">
                  <a:solidFill>
                    <a:srgbClr val="000099"/>
                  </a:solidFill>
                  <a:effectLst/>
                </a:rPr>
                <a:t>Consumidor</a:t>
              </a:r>
              <a:endParaRPr lang="en-US" sz="2800">
                <a:solidFill>
                  <a:srgbClr val="FFFF00"/>
                </a:solidFill>
                <a:effectLst/>
              </a:endParaRPr>
            </a:p>
          </p:txBody>
        </p:sp>
        <p:sp>
          <p:nvSpPr>
            <p:cNvPr id="75786" name="Text Box 10"/>
            <p:cNvSpPr txBox="1">
              <a:spLocks noChangeArrowheads="1"/>
            </p:cNvSpPr>
            <p:nvPr/>
          </p:nvSpPr>
          <p:spPr bwMode="auto">
            <a:xfrm>
              <a:off x="481" y="1179"/>
              <a:ext cx="113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800" b="1">
                  <a:solidFill>
                    <a:srgbClr val="000099"/>
                  </a:solidFill>
                  <a:effectLst/>
                </a:rPr>
                <a:t>Ambiente</a:t>
              </a:r>
              <a:endParaRPr lang="en-US" sz="2800">
                <a:solidFill>
                  <a:srgbClr val="FFFF00"/>
                </a:solidFill>
                <a:effectLst/>
              </a:endParaRPr>
            </a:p>
          </p:txBody>
        </p:sp>
        <p:sp>
          <p:nvSpPr>
            <p:cNvPr id="1059851" name="AutoShape 11"/>
            <p:cNvSpPr>
              <a:spLocks noChangeArrowheads="1"/>
            </p:cNvSpPr>
            <p:nvPr/>
          </p:nvSpPr>
          <p:spPr bwMode="auto">
            <a:xfrm flipH="1">
              <a:off x="3750" y="1195"/>
              <a:ext cx="469" cy="318"/>
            </a:xfrm>
            <a:prstGeom prst="leftArrow">
              <a:avLst>
                <a:gd name="adj1" fmla="val 50000"/>
                <a:gd name="adj2" fmla="val 36871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059852" name="AutoShape 12"/>
            <p:cNvSpPr>
              <a:spLocks noChangeArrowheads="1"/>
            </p:cNvSpPr>
            <p:nvPr/>
          </p:nvSpPr>
          <p:spPr bwMode="auto">
            <a:xfrm rot="-5400000">
              <a:off x="2710" y="1779"/>
              <a:ext cx="469" cy="318"/>
            </a:xfrm>
            <a:prstGeom prst="leftArrow">
              <a:avLst>
                <a:gd name="adj1" fmla="val 50000"/>
                <a:gd name="adj2" fmla="val 3687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pptps\lesions-catfi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0"/>
            <a:ext cx="6051550" cy="2768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935163"/>
            <a:ext cx="4352925" cy="39243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6804" name="Picture 4" descr="C:\pptps\branchiomycos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613" y="238125"/>
            <a:ext cx="5302250" cy="34480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2517775" y="601663"/>
            <a:ext cx="4206875" cy="1563687"/>
          </a:xfrm>
          <a:prstGeom prst="rect">
            <a:avLst/>
          </a:prstGeom>
          <a:solidFill>
            <a:srgbClr val="FFFFCC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FF0000"/>
                </a:solidFill>
                <a:effectLst/>
              </a:rPr>
              <a:t>CONTROL DE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FF0000"/>
                </a:solidFill>
                <a:effectLst/>
              </a:rPr>
              <a:t>ENFERMEDADES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FF0000"/>
                </a:solidFill>
                <a:effectLst/>
              </a:rPr>
              <a:t>Medidas Preventivas</a:t>
            </a:r>
            <a:endParaRPr lang="en-US">
              <a:solidFill>
                <a:srgbClr val="FF0000"/>
              </a:solidFill>
              <a:effectLst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195388" y="3192463"/>
            <a:ext cx="7499350" cy="3513137"/>
          </a:xfrm>
          <a:prstGeom prst="rect">
            <a:avLst/>
          </a:prstGeom>
          <a:solidFill>
            <a:srgbClr val="FFFFCC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 typeface="CommonBullets" pitchFamily="34" charset="2"/>
              <a:buNone/>
            </a:pPr>
            <a:r>
              <a:rPr lang="en-US" b="1">
                <a:solidFill>
                  <a:srgbClr val="000099"/>
                </a:solidFill>
                <a:effectLst/>
              </a:rPr>
              <a:t>BUENAS PRACTICAS DE MANEJO</a:t>
            </a:r>
          </a:p>
          <a:p>
            <a:pPr lvl="4" eaLnBrk="0" hangingPunct="0">
              <a:spcBef>
                <a:spcPct val="0"/>
              </a:spcBef>
              <a:buClrTx/>
              <a:buSzTx/>
              <a:buFont typeface="CommonBullets" pitchFamily="34" charset="2"/>
              <a:buNone/>
            </a:pPr>
            <a:r>
              <a:rPr lang="en-US" b="1">
                <a:solidFill>
                  <a:srgbClr val="000099"/>
                </a:solidFill>
                <a:effectLst/>
              </a:rPr>
              <a:t> ° Calidad de Agua</a:t>
            </a:r>
          </a:p>
          <a:p>
            <a:pPr lvl="4" eaLnBrk="0" hangingPunct="0">
              <a:spcBef>
                <a:spcPct val="0"/>
              </a:spcBef>
              <a:buClrTx/>
              <a:buSzTx/>
              <a:buFont typeface="CommonBullets" pitchFamily="34" charset="2"/>
              <a:buNone/>
            </a:pPr>
            <a:r>
              <a:rPr lang="en-US" b="1">
                <a:solidFill>
                  <a:srgbClr val="000099"/>
                </a:solidFill>
                <a:effectLst/>
              </a:rPr>
              <a:t> ° Aireacion</a:t>
            </a:r>
          </a:p>
          <a:p>
            <a:pPr lvl="4" eaLnBrk="0" hangingPunct="0">
              <a:spcBef>
                <a:spcPct val="0"/>
              </a:spcBef>
              <a:buClrTx/>
              <a:buSzTx/>
              <a:buFont typeface="CommonBullets" pitchFamily="34" charset="2"/>
              <a:buNone/>
            </a:pPr>
            <a:r>
              <a:rPr lang="en-US" b="1">
                <a:solidFill>
                  <a:srgbClr val="000099"/>
                </a:solidFill>
                <a:effectLst/>
              </a:rPr>
              <a:t> ° Semilla</a:t>
            </a:r>
          </a:p>
          <a:p>
            <a:pPr lvl="4" eaLnBrk="0" hangingPunct="0">
              <a:spcBef>
                <a:spcPct val="0"/>
              </a:spcBef>
              <a:buClrTx/>
              <a:buSzTx/>
              <a:buFont typeface="CommonBullets" pitchFamily="34" charset="2"/>
              <a:buNone/>
            </a:pPr>
            <a:r>
              <a:rPr lang="en-US" b="1">
                <a:solidFill>
                  <a:srgbClr val="000099"/>
                </a:solidFill>
                <a:effectLst/>
              </a:rPr>
              <a:t> ° Estres</a:t>
            </a:r>
          </a:p>
          <a:p>
            <a:pPr lvl="4" eaLnBrk="0" hangingPunct="0">
              <a:spcBef>
                <a:spcPct val="0"/>
              </a:spcBef>
              <a:buClrTx/>
              <a:buSzTx/>
              <a:buFont typeface="CommonBullets" pitchFamily="34" charset="2"/>
              <a:buNone/>
            </a:pPr>
            <a:r>
              <a:rPr lang="en-US" b="1">
                <a:solidFill>
                  <a:srgbClr val="000099"/>
                </a:solidFill>
                <a:effectLst/>
              </a:rPr>
              <a:t> ° Nutricion y Alimento</a:t>
            </a:r>
          </a:p>
          <a:p>
            <a:pPr lvl="4" eaLnBrk="0" hangingPunct="0">
              <a:spcBef>
                <a:spcPct val="0"/>
              </a:spcBef>
              <a:buClrTx/>
              <a:buSzTx/>
              <a:buFont typeface="CommonBullets" pitchFamily="34" charset="2"/>
              <a:buNone/>
            </a:pPr>
            <a:r>
              <a:rPr lang="en-US" b="1">
                <a:solidFill>
                  <a:srgbClr val="000099"/>
                </a:solidFill>
                <a:effectLst/>
              </a:rPr>
              <a:t> ° Tratamiento efluentes</a:t>
            </a:r>
            <a:endParaRPr lang="en-US">
              <a:solidFill>
                <a:srgbClr val="000099"/>
              </a:solidFill>
              <a:effectLst/>
            </a:endParaRPr>
          </a:p>
        </p:txBody>
      </p:sp>
      <p:sp>
        <p:nvSpPr>
          <p:cNvPr id="1061895" name="AutoShape 7"/>
          <p:cNvSpPr>
            <a:spLocks noChangeArrowheads="1"/>
          </p:cNvSpPr>
          <p:nvPr/>
        </p:nvSpPr>
        <p:spPr bwMode="auto">
          <a:xfrm>
            <a:off x="4343400" y="2362200"/>
            <a:ext cx="438150" cy="655638"/>
          </a:xfrm>
          <a:prstGeom prst="upArrow">
            <a:avLst>
              <a:gd name="adj1" fmla="val 50000"/>
              <a:gd name="adj2" fmla="val 3740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</p:spTree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935163"/>
            <a:ext cx="4352925" cy="39243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063939" name="Picture 3" descr="I:\PS\sydney\WSSV-PC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613" y="238125"/>
            <a:ext cx="4316412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 descr="C:\pptps\branchiomycos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1055688"/>
            <a:ext cx="4948237" cy="27543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7829" name="Picture 5" descr="C:\pptps\lesions-catfish.jpg"/>
          <p:cNvPicPr>
            <a:picLocks noChangeAspect="1" noChangeArrowheads="1"/>
          </p:cNvPicPr>
          <p:nvPr/>
        </p:nvPicPr>
        <p:blipFill>
          <a:blip r:embed="rId6"/>
          <a:srcRect r="20409"/>
          <a:stretch>
            <a:fillRect/>
          </a:stretch>
        </p:blipFill>
        <p:spPr bwMode="auto">
          <a:xfrm>
            <a:off x="228600" y="3810000"/>
            <a:ext cx="4816475" cy="2768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063942" name="Text Box 6"/>
          <p:cNvSpPr txBox="1">
            <a:spLocks noChangeArrowheads="1"/>
          </p:cNvSpPr>
          <p:nvPr/>
        </p:nvSpPr>
        <p:spPr bwMode="auto">
          <a:xfrm>
            <a:off x="1331913" y="1055688"/>
            <a:ext cx="4948237" cy="4487862"/>
          </a:xfrm>
          <a:prstGeom prst="rect">
            <a:avLst/>
          </a:prstGeom>
          <a:solidFill>
            <a:srgbClr val="FFFFCC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FF0000"/>
                </a:solidFill>
                <a:effectLst/>
              </a:rPr>
              <a:t>DIAGNOSTICO</a:t>
            </a:r>
            <a:endParaRPr lang="en-US" b="1">
              <a:solidFill>
                <a:srgbClr val="000099"/>
              </a:solidFill>
              <a:effectLst/>
            </a:endParaRP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FF0000"/>
                </a:solidFill>
                <a:effectLst/>
              </a:rPr>
              <a:t>Microbiologia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FF0000"/>
                </a:solidFill>
                <a:effectLst/>
              </a:rPr>
              <a:t>Analisis Microscopio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FF0000"/>
                </a:solidFill>
                <a:effectLst/>
              </a:rPr>
              <a:t>Histopatologia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FF0000"/>
                </a:solidFill>
                <a:effectLst/>
              </a:rPr>
              <a:t>Observacion directa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FF0000"/>
                </a:solidFill>
                <a:effectLst/>
              </a:rPr>
              <a:t>Tecnicas moleculares</a:t>
            </a:r>
            <a:endParaRPr lang="en-US" b="1">
              <a:solidFill>
                <a:srgbClr val="000099"/>
              </a:solidFill>
              <a:effectLst/>
            </a:endParaRP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000099"/>
                </a:solidFill>
                <a:effectLst/>
              </a:rPr>
              <a:t>Desarrollo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000099"/>
                </a:solidFill>
                <a:effectLst/>
              </a:rPr>
              <a:t>Validacion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000099"/>
                </a:solidFill>
                <a:effectLst/>
              </a:rPr>
              <a:t>Uso correcto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6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6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942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pptps\a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3025" y="3257550"/>
            <a:ext cx="4181475" cy="27860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3950" y="1847850"/>
            <a:ext cx="3381375" cy="3124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8852" name="Picture 4" descr="I:\PS\sydney\ba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6625" y="258763"/>
            <a:ext cx="4587875" cy="29987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3943350" y="2438400"/>
            <a:ext cx="2808288" cy="2051050"/>
          </a:xfrm>
          <a:prstGeom prst="rect">
            <a:avLst/>
          </a:prstGeom>
          <a:solidFill>
            <a:srgbClr val="FFFFCC">
              <a:alpha val="50195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FF0000"/>
                </a:solidFill>
                <a:effectLst/>
              </a:rPr>
              <a:t>Vacunas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FF0000"/>
                </a:solidFill>
                <a:effectLst/>
              </a:rPr>
              <a:t>Cuarantena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FF0000"/>
                </a:solidFill>
                <a:effectLst/>
              </a:rPr>
              <a:t>Imunologia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FF0000"/>
                </a:solidFill>
                <a:effectLst/>
              </a:rPr>
              <a:t>Bioseguridad</a:t>
            </a:r>
            <a:endParaRPr lang="en-US" sz="280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Resistencia de Especie</a:t>
            </a:r>
            <a:endParaRPr lang="es-ES_tradnl" smtClean="0"/>
          </a:p>
        </p:txBody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382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mtClean="0"/>
              <a:t>En un medio donde el crecimiento es limitado por </a:t>
            </a:r>
            <a:r>
              <a:rPr lang="en-US" smtClean="0"/>
              <a:t>calidad de agua</a:t>
            </a:r>
            <a:r>
              <a:rPr lang="es-ES_tradnl" smtClean="0"/>
              <a:t>, la máxima biomasa de organismos que puede ser mantenido en una piscina depende de la capacidad de los organismos a crecer en aguas de pobre calidad</a:t>
            </a:r>
          </a:p>
        </p:txBody>
      </p:sp>
    </p:spTree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Rentabilidad</a:t>
            </a:r>
            <a:endParaRPr lang="es-ES_tradnl" smtClean="0"/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Todos los sistemas en acuacultura deberán tener beneficios económicos.</a:t>
            </a:r>
          </a:p>
          <a:p>
            <a:pPr eaLnBrk="1" hangingPunct="1">
              <a:defRPr/>
            </a:pPr>
            <a:r>
              <a:rPr lang="en-US" smtClean="0"/>
              <a:t>Mayores </a:t>
            </a:r>
            <a:r>
              <a:rPr lang="es-ES_tradnl" smtClean="0"/>
              <a:t>producciones </a:t>
            </a:r>
            <a:r>
              <a:rPr lang="en-US" smtClean="0"/>
              <a:t>mediante el uso de fertilizacion, alimentacion y/o aireacion, </a:t>
            </a:r>
            <a:r>
              <a:rPr lang="es-ES_tradnl" smtClean="0"/>
              <a:t>no </a:t>
            </a:r>
            <a:r>
              <a:rPr lang="en-US" smtClean="0"/>
              <a:t>aseguran mayor</a:t>
            </a:r>
            <a:r>
              <a:rPr lang="es-ES_tradnl" smtClean="0"/>
              <a:t> rentab</a:t>
            </a:r>
            <a:r>
              <a:rPr lang="en-US" smtClean="0"/>
              <a:t>i</a:t>
            </a:r>
            <a:r>
              <a:rPr lang="es-ES_tradnl" smtClean="0"/>
              <a:t>l</a:t>
            </a:r>
            <a:r>
              <a:rPr lang="en-US" smtClean="0"/>
              <a:t>idad. Esto se logra </a:t>
            </a:r>
            <a:r>
              <a:rPr lang="es-ES_tradnl" smtClean="0"/>
              <a:t>en cualquier sistema </a:t>
            </a:r>
            <a:r>
              <a:rPr lang="en-US" smtClean="0"/>
              <a:t>cuando </a:t>
            </a:r>
            <a:r>
              <a:rPr lang="es-ES_tradnl" smtClean="0"/>
              <a:t>se alcanza el punto de producción</a:t>
            </a:r>
            <a:r>
              <a:rPr lang="en-US" smtClean="0"/>
              <a:t> critica.</a:t>
            </a:r>
            <a:endParaRPr lang="es-ES_tradnl" smtClean="0"/>
          </a:p>
        </p:txBody>
      </p:sp>
    </p:spTree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7"/>
          <p:cNvGraphicFramePr>
            <a:graphicFrameLocks noChangeAspect="1"/>
          </p:cNvGraphicFramePr>
          <p:nvPr/>
        </p:nvGraphicFramePr>
        <p:xfrm>
          <a:off x="304800" y="555625"/>
          <a:ext cx="7620000" cy="5991225"/>
        </p:xfrm>
        <a:graphic>
          <a:graphicData uri="http://schemas.openxmlformats.org/presentationml/2006/ole">
            <p:oleObj spid="_x0000_s14338" name="Dibujo" r:id="rId3" imgW="1501200" imgH="1130400" progId="FLW3Drawing">
              <p:embed/>
            </p:oleObj>
          </a:graphicData>
        </a:graphic>
      </p:graphicFrame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Productividad (kg/Ha)y Utilidad</a:t>
            </a:r>
            <a:endParaRPr lang="es-ES_tradnl" smtClean="0"/>
          </a:p>
        </p:txBody>
      </p:sp>
      <p:graphicFrame>
        <p:nvGraphicFramePr>
          <p:cNvPr id="14339" name="Object 11"/>
          <p:cNvGraphicFramePr>
            <a:graphicFrameLocks noChangeAspect="1"/>
          </p:cNvGraphicFramePr>
          <p:nvPr/>
        </p:nvGraphicFramePr>
        <p:xfrm>
          <a:off x="304800" y="679450"/>
          <a:ext cx="7620000" cy="5826125"/>
        </p:xfrm>
        <a:graphic>
          <a:graphicData uri="http://schemas.openxmlformats.org/presentationml/2006/ole">
            <p:oleObj spid="_x0000_s14339" name="Dibujo" r:id="rId4" imgW="1501200" imgH="1130400" progId="FLW3Drawing">
              <p:embed/>
            </p:oleObj>
          </a:graphicData>
        </a:graphic>
      </p:graphicFrame>
      <p:graphicFrame>
        <p:nvGraphicFramePr>
          <p:cNvPr id="14340" name="Object 13"/>
          <p:cNvGraphicFramePr>
            <a:graphicFrameLocks noChangeAspect="1"/>
          </p:cNvGraphicFramePr>
          <p:nvPr/>
        </p:nvGraphicFramePr>
        <p:xfrm>
          <a:off x="4343400" y="3346450"/>
          <a:ext cx="1155700" cy="1306513"/>
        </p:xfrm>
        <a:graphic>
          <a:graphicData uri="http://schemas.openxmlformats.org/presentationml/2006/ole">
            <p:oleObj spid="_x0000_s14340" name="Dibujo" r:id="rId5" imgW="900000" imgH="1018800" progId="FLW3Drawing">
              <p:embed/>
            </p:oleObj>
          </a:graphicData>
        </a:graphic>
      </p:graphicFrame>
      <p:graphicFrame>
        <p:nvGraphicFramePr>
          <p:cNvPr id="14341" name="Object 14"/>
          <p:cNvGraphicFramePr>
            <a:graphicFrameLocks noChangeAspect="1"/>
          </p:cNvGraphicFramePr>
          <p:nvPr/>
        </p:nvGraphicFramePr>
        <p:xfrm>
          <a:off x="6096000" y="1822450"/>
          <a:ext cx="1381125" cy="679450"/>
        </p:xfrm>
        <a:graphic>
          <a:graphicData uri="http://schemas.openxmlformats.org/presentationml/2006/ole">
            <p:oleObj spid="_x0000_s14341" name="Dibujo" r:id="rId6" imgW="1076400" imgH="529200" progId="FLW3Drawing">
              <p:embed/>
            </p:oleObj>
          </a:graphicData>
        </a:graphic>
      </p:graphicFrame>
      <p:graphicFrame>
        <p:nvGraphicFramePr>
          <p:cNvPr id="14342" name="Object 15"/>
          <p:cNvGraphicFramePr>
            <a:graphicFrameLocks noChangeAspect="1"/>
          </p:cNvGraphicFramePr>
          <p:nvPr/>
        </p:nvGraphicFramePr>
        <p:xfrm>
          <a:off x="2819400" y="2124075"/>
          <a:ext cx="1316038" cy="612775"/>
        </p:xfrm>
        <a:graphic>
          <a:graphicData uri="http://schemas.openxmlformats.org/presentationml/2006/ole">
            <p:oleObj spid="_x0000_s14342" name="Dibujo" r:id="rId7" imgW="1026000" imgH="478800" progId="FLW3Drawing">
              <p:embed/>
            </p:oleObj>
          </a:graphicData>
        </a:graphic>
      </p:graphicFrame>
      <p:graphicFrame>
        <p:nvGraphicFramePr>
          <p:cNvPr id="14343" name="Object 16"/>
          <p:cNvGraphicFramePr>
            <a:graphicFrameLocks noChangeAspect="1"/>
          </p:cNvGraphicFramePr>
          <p:nvPr/>
        </p:nvGraphicFramePr>
        <p:xfrm>
          <a:off x="609600" y="1670050"/>
          <a:ext cx="8153400" cy="5181600"/>
        </p:xfrm>
        <a:graphic>
          <a:graphicData uri="http://schemas.openxmlformats.org/presentationml/2006/ole">
            <p:oleObj spid="_x0000_s14343" name="Dibujo" r:id="rId8" imgW="1612800" imgH="1144800" progId="FLW3Drawing">
              <p:embed/>
            </p:oleObj>
          </a:graphicData>
        </a:graphic>
      </p:graphicFrame>
    </p:spTree>
  </p:cSld>
  <p:clrMapOvr>
    <a:masterClrMapping/>
  </p:clrMapOvr>
  <p:transition spd="slow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Relacion Costo - Ingreso</a:t>
            </a:r>
            <a:endParaRPr lang="es-ES_tradnl" smtClean="0"/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228600" y="925513"/>
          <a:ext cx="8839200" cy="5926137"/>
        </p:xfrm>
        <a:graphic>
          <a:graphicData uri="http://schemas.openxmlformats.org/presentationml/2006/ole">
            <p:oleObj spid="_x0000_s15362" name="Dibujo" r:id="rId3" imgW="1530000" imgH="1209600" progId="FLW3Drawing">
              <p:embed/>
            </p:oleObj>
          </a:graphicData>
        </a:graphic>
      </p:graphicFrame>
    </p:spTree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Tipos de Sistemas en Acuacultura</a:t>
            </a:r>
            <a:br>
              <a:rPr lang="en-US" sz="4000" smtClean="0"/>
            </a:br>
            <a:r>
              <a:rPr lang="en-US" sz="4000" smtClean="0"/>
              <a:t>Por Intensidad de Manejo</a:t>
            </a:r>
            <a:endParaRPr lang="es-ES_tradnl" sz="4000" smtClean="0"/>
          </a:p>
        </p:txBody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mtClean="0"/>
              <a:t>Niveles de Densidad de Manejo (FAO, 1984)</a:t>
            </a:r>
            <a:r>
              <a:rPr lang="en-US" smtClean="0"/>
              <a:t>:</a:t>
            </a:r>
            <a:endParaRPr lang="es-ES_tradnl" smtClean="0"/>
          </a:p>
          <a:p>
            <a:pPr lvl="1" eaLnBrk="1" hangingPunct="1">
              <a:defRPr/>
            </a:pPr>
            <a:r>
              <a:rPr lang="es-ES_tradnl" smtClean="0"/>
              <a:t>Extensivo.</a:t>
            </a:r>
          </a:p>
          <a:p>
            <a:pPr lvl="1" eaLnBrk="1" hangingPunct="1">
              <a:defRPr/>
            </a:pPr>
            <a:r>
              <a:rPr lang="es-ES_tradnl" smtClean="0"/>
              <a:t>Semi-intensivo.</a:t>
            </a:r>
          </a:p>
          <a:p>
            <a:pPr lvl="1" eaLnBrk="1" hangingPunct="1">
              <a:defRPr/>
            </a:pPr>
            <a:r>
              <a:rPr lang="es-ES_tradnl" smtClean="0"/>
              <a:t>Intensivo.</a:t>
            </a:r>
          </a:p>
          <a:p>
            <a:pPr eaLnBrk="1" hangingPunct="1">
              <a:defRPr/>
            </a:pPr>
            <a:r>
              <a:rPr lang="es-ES_tradnl" smtClean="0"/>
              <a:t>Niveles de Intensidad de Manejo:</a:t>
            </a:r>
          </a:p>
          <a:p>
            <a:pPr lvl="1" eaLnBrk="1" hangingPunct="1">
              <a:defRPr/>
            </a:pPr>
            <a:r>
              <a:rPr lang="es-ES_tradnl" smtClean="0"/>
              <a:t>Calidad/cantidad de introducción de nutrientes</a:t>
            </a:r>
            <a:r>
              <a:rPr lang="en-US" smtClean="0"/>
              <a:t>.</a:t>
            </a:r>
            <a:endParaRPr lang="es-ES_tradnl" smtClean="0"/>
          </a:p>
          <a:p>
            <a:pPr lvl="1" eaLnBrk="1" hangingPunct="1">
              <a:defRPr/>
            </a:pPr>
            <a:r>
              <a:rPr lang="es-ES_tradnl" smtClean="0"/>
              <a:t>Magnitud de modificación del ambiente</a:t>
            </a:r>
            <a:r>
              <a:rPr lang="en-US" smtClean="0"/>
              <a:t>.</a:t>
            </a:r>
            <a:endParaRPr lang="es-ES_tradnl" smtClean="0"/>
          </a:p>
          <a:p>
            <a:pPr lvl="1" eaLnBrk="1" hangingPunct="1">
              <a:defRPr/>
            </a:pPr>
            <a:r>
              <a:rPr lang="es-ES_tradnl" smtClean="0"/>
              <a:t>Magnitud de control del ambiente</a:t>
            </a:r>
            <a:r>
              <a:rPr lang="en-US" smtClean="0"/>
              <a:t>.</a:t>
            </a:r>
            <a:endParaRPr lang="es-ES_tradnl" smtClean="0"/>
          </a:p>
        </p:txBody>
      </p:sp>
    </p:spTree>
  </p:cSld>
  <p:clrMapOvr>
    <a:masterClrMapping/>
  </p:clrMapOvr>
  <p:transition spd="slow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915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Efectos Nutrición : Productividad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6868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Nutrición es factor clave para cualquier especie:</a:t>
            </a:r>
          </a:p>
          <a:p>
            <a:pPr lvl="1" eaLnBrk="1" hangingPunct="1">
              <a:defRPr/>
            </a:pPr>
            <a:r>
              <a:rPr lang="es-ES_tradnl" sz="2400" smtClean="0"/>
              <a:t>“</a:t>
            </a:r>
            <a:r>
              <a:rPr lang="es-ES_tradnl" sz="2000" smtClean="0"/>
              <a:t>Enfermo que come no muere.”</a:t>
            </a:r>
          </a:p>
          <a:p>
            <a:pPr lvl="1" eaLnBrk="1" hangingPunct="1">
              <a:defRPr/>
            </a:pPr>
            <a:r>
              <a:rPr lang="es-ES_tradnl" sz="2000" smtClean="0"/>
              <a:t>Siempre uno de factores mas importantes. Distintos sistemas dependen mas o menos de entrada directa  de nutrientes y/o aporte producción natural.</a:t>
            </a:r>
          </a:p>
          <a:p>
            <a:pPr eaLnBrk="1" hangingPunct="1">
              <a:defRPr/>
            </a:pPr>
            <a:r>
              <a:rPr lang="es-ES_tradnl" sz="2800" smtClean="0"/>
              <a:t>Control / costo depende de intensidad del manejo:</a:t>
            </a:r>
          </a:p>
          <a:p>
            <a:pPr lvl="1" eaLnBrk="1" hangingPunct="1">
              <a:defRPr/>
            </a:pPr>
            <a:r>
              <a:rPr lang="es-ES_tradnl" sz="2000" smtClean="0"/>
              <a:t>Extensivo sin adición de nutrientes.</a:t>
            </a:r>
          </a:p>
          <a:p>
            <a:pPr lvl="1" eaLnBrk="1" hangingPunct="1">
              <a:defRPr/>
            </a:pPr>
            <a:r>
              <a:rPr lang="es-ES_tradnl" sz="2000" smtClean="0"/>
              <a:t>Extensivo con fertilización.</a:t>
            </a:r>
          </a:p>
          <a:p>
            <a:pPr lvl="1" eaLnBrk="1" hangingPunct="1">
              <a:defRPr/>
            </a:pPr>
            <a:r>
              <a:rPr lang="es-ES_tradnl" sz="2000" smtClean="0"/>
              <a:t>Fertilización intensiva.</a:t>
            </a:r>
          </a:p>
          <a:p>
            <a:pPr lvl="1" eaLnBrk="1" hangingPunct="1">
              <a:defRPr/>
            </a:pPr>
            <a:r>
              <a:rPr lang="es-ES_tradnl" sz="2000" smtClean="0"/>
              <a:t>Alimentación extensiva. (consumo directo).</a:t>
            </a:r>
          </a:p>
          <a:p>
            <a:pPr lvl="1" eaLnBrk="1" hangingPunct="1">
              <a:defRPr/>
            </a:pPr>
            <a:r>
              <a:rPr lang="es-ES_tradnl" sz="2000" smtClean="0"/>
              <a:t>Alimentación intensiva. Alta calidad pero no completa).</a:t>
            </a:r>
          </a:p>
          <a:p>
            <a:pPr lvl="1" eaLnBrk="1" hangingPunct="1">
              <a:defRPr/>
            </a:pPr>
            <a:r>
              <a:rPr lang="es-ES_tradnl" sz="2000" smtClean="0"/>
              <a:t>Alimentación hiperintensiva. Alimento completo no depende casi de medio natural???</a:t>
            </a:r>
          </a:p>
          <a:p>
            <a:pPr lvl="1" eaLnBrk="1" hangingPunct="1">
              <a:defRPr/>
            </a:pPr>
            <a:r>
              <a:rPr lang="es-ES_tradnl" sz="2000" smtClean="0"/>
              <a:t>Alimentación ultrahiperintensiva. Ambiente artificial, control total.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Conversión De Proteína Para 100 gr De Dieta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990600" y="2209800"/>
          <a:ext cx="7799388" cy="2608263"/>
        </p:xfrm>
        <a:graphic>
          <a:graphicData uri="http://schemas.openxmlformats.org/presentationml/2006/ole">
            <p:oleObj spid="_x0000_s1026" name="Hoja de cálculo" r:id="rId3" imgW="2934242" imgH="981316" progId="Excel.Sheet.8">
              <p:embed/>
            </p:oleObj>
          </a:graphicData>
        </a:graphic>
      </p:graphicFrame>
    </p:spTree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Nivel 1: Extensivo Sin Nutrientes</a:t>
            </a:r>
          </a:p>
        </p:txBody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332788" cy="4994275"/>
          </a:xfrm>
        </p:spPr>
        <p:txBody>
          <a:bodyPr/>
          <a:lstStyle/>
          <a:p>
            <a:pPr eaLnBrk="1" hangingPunct="1">
              <a:defRPr/>
            </a:pPr>
            <a:r>
              <a:rPr lang="es-ES_tradnl" smtClean="0"/>
              <a:t>No se adicionan nutrientes.</a:t>
            </a:r>
          </a:p>
          <a:p>
            <a:pPr eaLnBrk="1" hangingPunct="1">
              <a:defRPr/>
            </a:pPr>
            <a:r>
              <a:rPr lang="es-ES_tradnl" smtClean="0"/>
              <a:t>Poca o ninguna modificación a la topografía y vegetación original.</a:t>
            </a:r>
          </a:p>
          <a:p>
            <a:pPr eaLnBrk="1" hangingPunct="1">
              <a:defRPr/>
            </a:pPr>
            <a:r>
              <a:rPr lang="es-ES_tradnl" smtClean="0"/>
              <a:t>Poco control sobre provisión de agua, drenaje nulo o incompleto, no se puede vaciar estanque. Cosecha incompleta.</a:t>
            </a:r>
          </a:p>
          <a:p>
            <a:pPr eaLnBrk="1" hangingPunct="1">
              <a:defRPr/>
            </a:pPr>
            <a:r>
              <a:rPr lang="es-ES_tradnl" smtClean="0"/>
              <a:t>Control incompleto sobre las especies, composición, número y tamaño de las especies.</a:t>
            </a:r>
          </a:p>
        </p:txBody>
      </p:sp>
    </p:spTree>
  </p:cSld>
  <p:clrMapOvr>
    <a:masterClrMapping/>
  </p:clrMapOvr>
  <p:transition spd="slow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Nivel 2: Fertilización Extensiva</a:t>
            </a:r>
            <a:endParaRPr lang="en-US" smtClean="0"/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534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No se adiciona comida directamente, pero la fuente de alimentos es aumentada indirectamente por la adición de nutrientes requeridos para la fotosíntesis y/o organismos de alimentación natural.</a:t>
            </a:r>
          </a:p>
          <a:p>
            <a:pPr eaLnBrk="1" hangingPunct="1">
              <a:defRPr/>
            </a:pPr>
            <a:r>
              <a:rPr lang="en-US" sz="2800" smtClean="0"/>
              <a:t>Cantidad de nutrientes no causan problemas de calidad de agua.</a:t>
            </a:r>
          </a:p>
          <a:p>
            <a:pPr eaLnBrk="1" hangingPunct="1">
              <a:defRPr/>
            </a:pPr>
            <a:r>
              <a:rPr lang="en-US" sz="2800" smtClean="0"/>
              <a:t>Modificación del ambiente no usualmente grande.</a:t>
            </a:r>
          </a:p>
          <a:p>
            <a:pPr eaLnBrk="1" hangingPunct="1">
              <a:defRPr/>
            </a:pPr>
            <a:r>
              <a:rPr lang="en-US" sz="2800" smtClean="0"/>
              <a:t>Incompleto control sobre nivel de agua y cosecha.</a:t>
            </a:r>
          </a:p>
          <a:p>
            <a:pPr eaLnBrk="1" hangingPunct="1">
              <a:defRPr/>
            </a:pPr>
            <a:r>
              <a:rPr lang="en-US" sz="2800" smtClean="0"/>
              <a:t>Control sobre composición de especies similar a nivel 1.</a:t>
            </a:r>
          </a:p>
        </p:txBody>
      </p:sp>
    </p:spTree>
  </p:cSld>
  <p:clrMapOvr>
    <a:masterClrMapping/>
  </p:clrMapOvr>
  <p:transition spd="slow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Nivel </a:t>
            </a:r>
            <a:r>
              <a:rPr lang="en-US" smtClean="0"/>
              <a:t>3</a:t>
            </a:r>
            <a:r>
              <a:rPr lang="es-ES_tradnl" smtClean="0"/>
              <a:t>: Fertilización </a:t>
            </a:r>
            <a:r>
              <a:rPr lang="en-US" smtClean="0"/>
              <a:t>In</a:t>
            </a:r>
            <a:r>
              <a:rPr lang="es-ES_tradnl" smtClean="0"/>
              <a:t>tensiva</a:t>
            </a:r>
            <a:endParaRPr lang="en-US" smtClean="0"/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534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Fotosintesis y organismos naturales modificados como en nivel 2, pero cantidad y calidad casi suficiente para obtener máxima respuesta de producción.</a:t>
            </a:r>
          </a:p>
          <a:p>
            <a:pPr eaLnBrk="1" hangingPunct="1">
              <a:defRPr/>
            </a:pPr>
            <a:r>
              <a:rPr lang="en-US" sz="2800" smtClean="0"/>
              <a:t>OD y otros problemas de calidad de agua mas comunes, pero poca acción correctiva tomada.</a:t>
            </a:r>
          </a:p>
          <a:p>
            <a:pPr eaLnBrk="1" hangingPunct="1">
              <a:defRPr/>
            </a:pPr>
            <a:r>
              <a:rPr lang="en-US" sz="2800" smtClean="0"/>
              <a:t>Modificación ambiente suficiente para permitir vaciado y cosecha completa.</a:t>
            </a:r>
          </a:p>
          <a:p>
            <a:pPr eaLnBrk="1" hangingPunct="1">
              <a:defRPr/>
            </a:pPr>
            <a:r>
              <a:rPr lang="en-US" sz="2800" smtClean="0"/>
              <a:t>Provisión de agua controlada pero con problemas.</a:t>
            </a:r>
          </a:p>
          <a:p>
            <a:pPr eaLnBrk="1" hangingPunct="1">
              <a:defRPr/>
            </a:pPr>
            <a:r>
              <a:rPr lang="en-US" sz="2800" smtClean="0"/>
              <a:t>Mas o menos control de las especies en el estanque (involuntario).</a:t>
            </a:r>
          </a:p>
        </p:txBody>
      </p:sp>
    </p:spTree>
  </p:cSld>
  <p:clrMapOvr>
    <a:masterClrMapping/>
  </p:clrMapOvr>
  <p:transition spd="slow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Nivel </a:t>
            </a:r>
            <a:r>
              <a:rPr lang="en-US" smtClean="0"/>
              <a:t>4</a:t>
            </a:r>
            <a:r>
              <a:rPr lang="es-ES_tradnl" smtClean="0"/>
              <a:t>: </a:t>
            </a:r>
            <a:r>
              <a:rPr lang="en-US" smtClean="0"/>
              <a:t>Alimentación</a:t>
            </a:r>
            <a:r>
              <a:rPr lang="es-ES_tradnl" smtClean="0"/>
              <a:t> </a:t>
            </a:r>
            <a:r>
              <a:rPr lang="en-US" smtClean="0"/>
              <a:t>Ex</a:t>
            </a:r>
            <a:r>
              <a:rPr lang="es-ES_tradnl" smtClean="0"/>
              <a:t>tensiva</a:t>
            </a:r>
            <a:endParaRPr lang="en-US" smtClean="0"/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534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Nutrientes adicionados para consumo directo de las especies, pero cantidad y calidad inferiores a los niveles optimos.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Calidad de agua similar a nivel 3.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Ambiente modificado para drenaje y cosecha completa.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Suministro de agua generalmente controlado.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Considerable control sobre numero, especie y tamaño.</a:t>
            </a:r>
          </a:p>
        </p:txBody>
      </p:sp>
    </p:spTree>
  </p:cSld>
  <p:clrMapOvr>
    <a:masterClrMapping/>
  </p:clrMapOvr>
  <p:transition spd="slow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Nivel </a:t>
            </a:r>
            <a:r>
              <a:rPr lang="en-US" smtClean="0"/>
              <a:t>5</a:t>
            </a:r>
            <a:r>
              <a:rPr lang="es-ES_tradnl" smtClean="0"/>
              <a:t>: </a:t>
            </a:r>
            <a:r>
              <a:rPr lang="en-US" smtClean="0"/>
              <a:t>Alimentación</a:t>
            </a:r>
            <a:r>
              <a:rPr lang="es-ES_tradnl" smtClean="0"/>
              <a:t> </a:t>
            </a:r>
            <a:r>
              <a:rPr lang="en-US" smtClean="0"/>
              <a:t>In</a:t>
            </a:r>
            <a:r>
              <a:rPr lang="es-ES_tradnl" smtClean="0"/>
              <a:t>tensiva</a:t>
            </a:r>
            <a:endParaRPr lang="en-US" smtClean="0"/>
          </a:p>
        </p:txBody>
      </p:sp>
      <p:sp>
        <p:nvSpPr>
          <p:cNvPr id="100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534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Comida de alta calidad pero no necesaria</a:t>
            </a:r>
            <a:r>
              <a:rPr lang="en-US" smtClean="0"/>
              <a:t>- </a:t>
            </a:r>
            <a:r>
              <a:rPr lang="es-ES_tradnl" smtClean="0"/>
              <a:t>mente completa. Ya es la fuente pcpal de calorías. Produce mas crecimiento que el alimento natural.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Cantidad de alimento tan baja que no necesita aireación o gran </a:t>
            </a:r>
            <a:r>
              <a:rPr lang="en-US" smtClean="0"/>
              <a:t>r</a:t>
            </a:r>
            <a:r>
              <a:rPr lang="es-ES_tradnl" smtClean="0"/>
              <a:t>ecambio de agua, excepto como medida de emergencia.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Gran modificación del ambiente.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Suministro de agua y cosecha controladas.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_tradnl" smtClean="0"/>
              <a:t>Tamaño y número de especies controladas.</a:t>
            </a:r>
          </a:p>
        </p:txBody>
      </p:sp>
    </p:spTree>
  </p:cSld>
  <p:clrMapOvr>
    <a:masterClrMapping/>
  </p:clrMapOvr>
  <p:transition spd="slow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144000" cy="1143000"/>
          </a:xfrm>
        </p:spPr>
        <p:txBody>
          <a:bodyPr/>
          <a:lstStyle/>
          <a:p>
            <a:pPr eaLnBrk="1" hangingPunct="1"/>
            <a:r>
              <a:rPr lang="es-ES_tradnl" smtClean="0"/>
              <a:t>Nivel</a:t>
            </a:r>
            <a:r>
              <a:rPr lang="en-US" smtClean="0"/>
              <a:t>6</a:t>
            </a:r>
            <a:r>
              <a:rPr lang="es-ES_tradnl" smtClean="0"/>
              <a:t>: </a:t>
            </a:r>
            <a:r>
              <a:rPr lang="en-US" smtClean="0"/>
              <a:t>Alimentación</a:t>
            </a:r>
            <a:r>
              <a:rPr lang="es-ES_tradnl" smtClean="0"/>
              <a:t> </a:t>
            </a:r>
            <a:r>
              <a:rPr lang="en-US" smtClean="0"/>
              <a:t>Hyperin</a:t>
            </a:r>
            <a:r>
              <a:rPr lang="es-ES_tradnl" smtClean="0"/>
              <a:t>tensiva</a:t>
            </a:r>
            <a:endParaRPr lang="en-US" smtClean="0"/>
          </a:p>
        </p:txBody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534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Alimento nutricionalmente completo y de calidad y cantidad que elimina alimento natural como consideración nutricional. ???</a:t>
            </a:r>
          </a:p>
          <a:p>
            <a:pPr eaLnBrk="1" hangingPunct="1">
              <a:defRPr/>
            </a:pPr>
            <a:r>
              <a:rPr lang="es-ES_tradnl" sz="2800" smtClean="0"/>
              <a:t>Adición de nutrientes tan grande que calidad de agua es manejada diariamente por aireación mecánica y/o recambios de agua durante mayor parte del ciclo. </a:t>
            </a:r>
          </a:p>
          <a:p>
            <a:pPr eaLnBrk="1" hangingPunct="1">
              <a:defRPr/>
            </a:pPr>
            <a:r>
              <a:rPr lang="es-ES_tradnl" sz="2800" smtClean="0"/>
              <a:t>Gran modificación del ambiente.</a:t>
            </a:r>
          </a:p>
          <a:p>
            <a:pPr eaLnBrk="1" hangingPunct="1">
              <a:defRPr/>
            </a:pPr>
            <a:r>
              <a:rPr lang="es-ES_tradnl" sz="2800" smtClean="0"/>
              <a:t>Control sobre provisión de agua casi completa.</a:t>
            </a:r>
          </a:p>
          <a:p>
            <a:pPr eaLnBrk="1" hangingPunct="1">
              <a:defRPr/>
            </a:pPr>
            <a:r>
              <a:rPr lang="es-ES_tradnl" sz="2800" smtClean="0"/>
              <a:t>Tamaño, número y tipo de especies altamente controlado.</a:t>
            </a:r>
          </a:p>
          <a:p>
            <a:pPr eaLnBrk="1" hangingPunct="1">
              <a:defRPr/>
            </a:pPr>
            <a:endParaRPr lang="es-ES_tradnl" sz="2800" smtClean="0"/>
          </a:p>
        </p:txBody>
      </p:sp>
    </p:spTree>
  </p:cSld>
  <p:clrMapOvr>
    <a:masterClrMapping/>
  </p:clrMapOvr>
  <p:transition spd="slow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-152400"/>
            <a:ext cx="9677400" cy="1143000"/>
          </a:xfrm>
        </p:spPr>
        <p:txBody>
          <a:bodyPr/>
          <a:lstStyle/>
          <a:p>
            <a:pPr eaLnBrk="1" hangingPunct="1"/>
            <a:r>
              <a:rPr lang="es-ES_tradnl" sz="4000" smtClean="0"/>
              <a:t>Nivel</a:t>
            </a:r>
            <a:r>
              <a:rPr lang="en-US" sz="4000" smtClean="0"/>
              <a:t> 7</a:t>
            </a:r>
            <a:r>
              <a:rPr lang="es-ES_tradnl" sz="4000" smtClean="0"/>
              <a:t>: </a:t>
            </a:r>
            <a:r>
              <a:rPr lang="en-US" sz="4000" smtClean="0"/>
              <a:t>Alimentación</a:t>
            </a:r>
            <a:r>
              <a:rPr lang="es-ES_tradnl" sz="4000" smtClean="0"/>
              <a:t> </a:t>
            </a:r>
            <a:r>
              <a:rPr lang="en-US" sz="4000" smtClean="0"/>
              <a:t>Superin</a:t>
            </a:r>
            <a:r>
              <a:rPr lang="es-ES_tradnl" sz="4000" smtClean="0"/>
              <a:t>tensiva</a:t>
            </a:r>
            <a:endParaRPr lang="en-US" sz="4000" smtClean="0"/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763000" cy="609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Calidad agua como nivel 6 pero densidad de cultivo mayor debido a continuo y casi completo control de parametros como </a:t>
            </a:r>
            <a:r>
              <a:rPr lang="es-ES_tradnl" sz="2800" smtClean="0"/>
              <a:t>T</a:t>
            </a:r>
            <a:r>
              <a:rPr lang="es-ES_tradnl" sz="2800" smtClean="0">
                <a:cs typeface="Arial" charset="0"/>
              </a:rPr>
              <a:t>ºC</a:t>
            </a:r>
            <a:r>
              <a:rPr lang="en-US" sz="2800" smtClean="0">
                <a:cs typeface="Arial" charset="0"/>
              </a:rPr>
              <a:t>, OD, CO</a:t>
            </a:r>
            <a:r>
              <a:rPr lang="en-US" sz="2800" baseline="-25000" smtClean="0">
                <a:cs typeface="Arial" charset="0"/>
              </a:rPr>
              <a:t>2</a:t>
            </a:r>
            <a:r>
              <a:rPr lang="en-US" sz="2800" smtClean="0">
                <a:cs typeface="Arial" charset="0"/>
              </a:rPr>
              <a:t>, NH</a:t>
            </a:r>
            <a:r>
              <a:rPr lang="en-US" sz="2800" baseline="-25000" smtClean="0">
                <a:cs typeface="Arial" charset="0"/>
              </a:rPr>
              <a:t>4</a:t>
            </a:r>
            <a:r>
              <a:rPr lang="en-US" sz="2800" smtClean="0">
                <a:cs typeface="Arial" charset="0"/>
              </a:rPr>
              <a:t> y otros metabolitos toxicos.</a:t>
            </a:r>
          </a:p>
          <a:p>
            <a:pPr eaLnBrk="1" hangingPunct="1">
              <a:defRPr/>
            </a:pPr>
            <a:r>
              <a:rPr lang="en-US" sz="2800" smtClean="0">
                <a:cs typeface="Arial" charset="0"/>
              </a:rPr>
              <a:t>Ambiente de cultivo artificial. (tanques, silos acuarios) y control planeado por completo.</a:t>
            </a:r>
          </a:p>
          <a:p>
            <a:pPr eaLnBrk="1" hangingPunct="1">
              <a:defRPr/>
            </a:pPr>
            <a:r>
              <a:rPr lang="en-US" sz="2800" smtClean="0">
                <a:cs typeface="Arial" charset="0"/>
              </a:rPr>
              <a:t>Control de agua estrictamente controlado y al menos parcialmente reciclada despues de tratamiento.</a:t>
            </a:r>
          </a:p>
          <a:p>
            <a:pPr eaLnBrk="1" hangingPunct="1">
              <a:defRPr/>
            </a:pPr>
            <a:r>
              <a:rPr lang="en-US" sz="2800" smtClean="0">
                <a:cs typeface="Arial" charset="0"/>
              </a:rPr>
              <a:t>Mortalidad masiva dentro de horas inevitable si se pierde control sobre calidad de agua.</a:t>
            </a:r>
          </a:p>
          <a:p>
            <a:pPr eaLnBrk="1" hangingPunct="1">
              <a:defRPr/>
            </a:pPr>
            <a:r>
              <a:rPr lang="es-ES_tradnl" sz="2800" smtClean="0"/>
              <a:t>Alimento nutricionalmente completo </a:t>
            </a:r>
            <a:r>
              <a:rPr lang="en-US" sz="2800" smtClean="0"/>
              <a:t>como única fuente de nutrición.</a:t>
            </a:r>
          </a:p>
          <a:p>
            <a:pPr eaLnBrk="1" hangingPunct="1">
              <a:defRPr/>
            </a:pPr>
            <a:endParaRPr lang="es-ES_tradnl" sz="2800" smtClean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382000" cy="1295400"/>
          </a:xfrm>
        </p:spPr>
        <p:txBody>
          <a:bodyPr/>
          <a:lstStyle/>
          <a:p>
            <a:pPr eaLnBrk="1" hangingPunct="1"/>
            <a:r>
              <a:rPr lang="es-ES_tradnl" sz="4000" smtClean="0"/>
              <a:t>Ventajas Y </a:t>
            </a:r>
            <a:r>
              <a:rPr lang="es-ES_tradnl" sz="4000" b="1" smtClean="0">
                <a:solidFill>
                  <a:srgbClr val="FF0000"/>
                </a:solidFill>
              </a:rPr>
              <a:t>Desventajas</a:t>
            </a:r>
            <a:r>
              <a:rPr lang="es-ES_tradnl" sz="4000" smtClean="0"/>
              <a:t> Del Agua Como Medio De Cultivo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7630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sz="2800" smtClean="0"/>
              <a:t>Sitios adecuados pueden ser limitados.</a:t>
            </a:r>
          </a:p>
          <a:p>
            <a:pPr lvl="1" eaLnBrk="1" hangingPunct="1">
              <a:defRPr/>
            </a:pPr>
            <a:r>
              <a:rPr lang="es-ES_tradnl" sz="2000" smtClean="0"/>
              <a:t>Disponibilidad/ calidad agua, tipo suelo, topografía, clima.</a:t>
            </a:r>
          </a:p>
          <a:p>
            <a:pPr lvl="1" eaLnBrk="1" hangingPunct="1">
              <a:defRPr/>
            </a:pPr>
            <a:r>
              <a:rPr lang="es-ES_tradnl" sz="2000" smtClean="0"/>
              <a:t>Controversia uso terrenos: Turismo, ecología, agricultura.</a:t>
            </a:r>
          </a:p>
          <a:p>
            <a:pPr lvl="1" eaLnBrk="1" hangingPunct="1">
              <a:defRPr/>
            </a:pPr>
            <a:r>
              <a:rPr lang="es-ES_tradnl" sz="2000" smtClean="0"/>
              <a:t>Accesibilidad</a:t>
            </a:r>
            <a:r>
              <a:rPr lang="es-ES_tradnl" sz="2400" smtClean="0"/>
              <a:t>.</a:t>
            </a:r>
          </a:p>
          <a:p>
            <a:pPr eaLnBrk="1" hangingPunct="1">
              <a:defRPr/>
            </a:pPr>
            <a:r>
              <a:rPr lang="es-ES_tradnl" sz="2800" smtClean="0"/>
              <a:t>Altos costos iniciales.</a:t>
            </a:r>
          </a:p>
          <a:p>
            <a:pPr lvl="1" eaLnBrk="1" hangingPunct="1">
              <a:defRPr/>
            </a:pPr>
            <a:r>
              <a:rPr lang="es-ES_tradnl" sz="2000" smtClean="0"/>
              <a:t>Toma de agua.</a:t>
            </a:r>
          </a:p>
          <a:p>
            <a:pPr lvl="1" eaLnBrk="1" hangingPunct="1">
              <a:defRPr/>
            </a:pPr>
            <a:r>
              <a:rPr lang="es-ES_tradnl" sz="2000" smtClean="0"/>
              <a:t>Infraestructura contención agua</a:t>
            </a:r>
            <a:r>
              <a:rPr lang="es-ES_tradnl" sz="2400" smtClean="0"/>
              <a:t>.</a:t>
            </a:r>
          </a:p>
          <a:p>
            <a:pPr eaLnBrk="1" hangingPunct="1">
              <a:defRPr/>
            </a:pPr>
            <a:r>
              <a:rPr lang="es-ES_tradnl" sz="2800" smtClean="0"/>
              <a:t>Menor flexibilidad en uso de la tierra.</a:t>
            </a:r>
          </a:p>
          <a:p>
            <a:pPr lvl="1" eaLnBrk="1" hangingPunct="1">
              <a:defRPr/>
            </a:pPr>
            <a:r>
              <a:rPr lang="es-ES_tradnl" sz="2000" smtClean="0"/>
              <a:t>Piscina para acuicultura o bañarse. Para poco mas.</a:t>
            </a:r>
          </a:p>
          <a:p>
            <a:pPr eaLnBrk="1" hangingPunct="1">
              <a:defRPr/>
            </a:pPr>
            <a:r>
              <a:rPr lang="es-ES_tradnl" sz="2800" smtClean="0"/>
              <a:t>Más difícil observación de organismos cultivados.</a:t>
            </a:r>
          </a:p>
          <a:p>
            <a:pPr lvl="1" eaLnBrk="1" hangingPunct="1">
              <a:defRPr/>
            </a:pPr>
            <a:r>
              <a:rPr lang="es-ES_tradnl" sz="2000" smtClean="0"/>
              <a:t>Incertidumbre manejo y toma decisiones.</a:t>
            </a:r>
          </a:p>
          <a:p>
            <a:pPr lvl="1" eaLnBrk="1" hangingPunct="1">
              <a:defRPr/>
            </a:pPr>
            <a:r>
              <a:rPr lang="es-ES_tradnl" sz="2000" smtClean="0"/>
              <a:t>Poco control sobre inventario. Robo, mortalidad.</a:t>
            </a:r>
          </a:p>
          <a:p>
            <a:pPr lvl="1" eaLnBrk="1" hangingPunct="1">
              <a:defRPr/>
            </a:pPr>
            <a:r>
              <a:rPr lang="es-ES_tradnl" sz="2000" smtClean="0"/>
              <a:t>Puede causar gran estrés. Al productor.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7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7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Office\Templates\Presentation Designs\Azure.pot</Template>
  <TotalTime>3776</TotalTime>
  <Words>3846</Words>
  <Application>Microsoft PowerPoint</Application>
  <PresentationFormat>Presentación en pantalla (4:3)</PresentationFormat>
  <Paragraphs>466</Paragraphs>
  <Slides>86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86</vt:i4>
      </vt:variant>
    </vt:vector>
  </HeadingPairs>
  <TitlesOfParts>
    <vt:vector size="94" baseType="lpstr">
      <vt:lpstr>Arial</vt:lpstr>
      <vt:lpstr>Wingdings</vt:lpstr>
      <vt:lpstr>Times New Roman</vt:lpstr>
      <vt:lpstr>Arial Narrow</vt:lpstr>
      <vt:lpstr>CommonBullets</vt:lpstr>
      <vt:lpstr>Azure</vt:lpstr>
      <vt:lpstr>Hoja de cálculo de Microsoft Excel</vt:lpstr>
      <vt:lpstr>Lotus Freelance 96 Dibujo</vt:lpstr>
      <vt:lpstr>Seminarios de Graduación Acuicultura 2006 Manejo de Cultivos Intensivos Clase 1</vt:lpstr>
      <vt:lpstr>Fabrizio Marcillo Morla</vt:lpstr>
      <vt:lpstr>Que es la Acuicultura</vt:lpstr>
      <vt:lpstr>Objetivos Acuicultura</vt:lpstr>
      <vt:lpstr>Objetivos Acuicultura</vt:lpstr>
      <vt:lpstr>Factores q’ Afectan Productividad: Asociados Al Organismo</vt:lpstr>
      <vt:lpstr>Ahorros Energía Animales Acuáticos Sangre Fría</vt:lpstr>
      <vt:lpstr>Conversión De Proteína Para 100 gr De Dieta</vt:lpstr>
      <vt:lpstr>Ventajas Y Desventajas Del Agua Como Medio De Cultivo</vt:lpstr>
      <vt:lpstr>Ventajas Y Desventajas Del Agua Como Medio De Cultivo</vt:lpstr>
      <vt:lpstr>Ventajas Y Desventajas Del Agua Como Medio De Cultivo</vt:lpstr>
      <vt:lpstr>Ventajas Y Desventajas Del Agua Como Medio De Cultivo</vt:lpstr>
      <vt:lpstr>Ventajas Y Desventajas Del Agua Como Medio De Cultivo</vt:lpstr>
      <vt:lpstr>Terminos a Usar</vt:lpstr>
      <vt:lpstr>Terminos a Usar</vt:lpstr>
      <vt:lpstr>Nivel Critico de Cosecha en Pie (NCCP)</vt:lpstr>
      <vt:lpstr>Ley de Liebig’s del MINIMO</vt:lpstr>
      <vt:lpstr>Ley de Shelford de la TOLERANCIA</vt:lpstr>
      <vt:lpstr>Diapositiva 19</vt:lpstr>
      <vt:lpstr>Limites de Crecimiento</vt:lpstr>
      <vt:lpstr>Capacidad de Carga</vt:lpstr>
      <vt:lpstr>Limites de Crecimiento</vt:lpstr>
      <vt:lpstr>Esquema Baja Densidad</vt:lpstr>
      <vt:lpstr>Esquema Alta Densidad</vt:lpstr>
      <vt:lpstr>Fertilización</vt:lpstr>
      <vt:lpstr>Distancia Cadena Trófica, Inversa A Producción</vt:lpstr>
      <vt:lpstr>Alimentación</vt:lpstr>
      <vt:lpstr>Alimento Completo</vt:lpstr>
      <vt:lpstr>Alimento Completo</vt:lpstr>
      <vt:lpstr>Formas de Incrementar Capacidad Carga</vt:lpstr>
      <vt:lpstr>Oxigeno Disuelto</vt:lpstr>
      <vt:lpstr>Capacidad de Carga Alimento y Oxigeno</vt:lpstr>
      <vt:lpstr>Diapositiva 33</vt:lpstr>
      <vt:lpstr>Calidad De Agua</vt:lpstr>
      <vt:lpstr>Destino De Alimento</vt:lpstr>
      <vt:lpstr>Destino De Alimento</vt:lpstr>
      <vt:lpstr>Destino de Nitrogeno y Fosforo de Alimento</vt:lpstr>
      <vt:lpstr>Nitrogeno</vt:lpstr>
      <vt:lpstr>Diapositiva 39</vt:lpstr>
      <vt:lpstr>Variación niveles de Amonia, NO2 y NO3 en respuesta a la oxidación bacteriana en el tiempo (Shilo and Rimon, 1982).</vt:lpstr>
      <vt:lpstr>Fosforo</vt:lpstr>
      <vt:lpstr>Ciclo de P (Boyd, 1990)</vt:lpstr>
      <vt:lpstr>CO2</vt:lpstr>
      <vt:lpstr>Diapositiva 44</vt:lpstr>
      <vt:lpstr>Presencia de Carbono en funcion de pH</vt:lpstr>
      <vt:lpstr>Calidad de Agua</vt:lpstr>
      <vt:lpstr>Diapositiva 47</vt:lpstr>
      <vt:lpstr>Diapositiva 48</vt:lpstr>
      <vt:lpstr>Recirculacion y Filtrado</vt:lpstr>
      <vt:lpstr>Esquema Recirculacion</vt:lpstr>
      <vt:lpstr>Filtro Biologico</vt:lpstr>
      <vt:lpstr>Sistema Heterotrófico Cero Recambio (ZEHS)</vt:lpstr>
      <vt:lpstr>Tamaño a Cosecha</vt:lpstr>
      <vt:lpstr>Influencia de Tamaño y Densidad en Capacidad de Carga</vt:lpstr>
      <vt:lpstr>Grado de Crecimiento</vt:lpstr>
      <vt:lpstr>Crecimiento de Organismo (Alimento no limitante)</vt:lpstr>
      <vt:lpstr>Crecimiento de Organismo (Alimento no limitante)</vt:lpstr>
      <vt:lpstr>Grado de Crecimiento</vt:lpstr>
      <vt:lpstr>Crecimiento Absoluto y Relativo</vt:lpstr>
      <vt:lpstr>Crecimiento Absoluto</vt:lpstr>
      <vt:lpstr>Crecimiento Relativo</vt:lpstr>
      <vt:lpstr>Energia dedicada a Crecimiento</vt:lpstr>
      <vt:lpstr>Caracteristicas del Crecimiento</vt:lpstr>
      <vt:lpstr>Dsiponibilidad de Alimento</vt:lpstr>
      <vt:lpstr>Relacion Densidad Crecimiento</vt:lpstr>
      <vt:lpstr>Relacion Densidad Crecimiento</vt:lpstr>
      <vt:lpstr>Crecimiento vs Tiempo (en 3 densidades)</vt:lpstr>
      <vt:lpstr>Tamaño de Cosecha</vt:lpstr>
      <vt:lpstr>Salud</vt:lpstr>
      <vt:lpstr>Diapositiva 70</vt:lpstr>
      <vt:lpstr>Diapositiva 71</vt:lpstr>
      <vt:lpstr>Diapositiva 72</vt:lpstr>
      <vt:lpstr>Diapositiva 73</vt:lpstr>
      <vt:lpstr>Resistencia de Especie</vt:lpstr>
      <vt:lpstr>Rentabilidad</vt:lpstr>
      <vt:lpstr>Productividad (kg/Ha)y Utilidad</vt:lpstr>
      <vt:lpstr>Relacion Costo - Ingreso</vt:lpstr>
      <vt:lpstr>Tipos de Sistemas en Acuacultura Por Intensidad de Manejo</vt:lpstr>
      <vt:lpstr>Efectos Nutrición : Productividad</vt:lpstr>
      <vt:lpstr>Nivel 1: Extensivo Sin Nutrientes</vt:lpstr>
      <vt:lpstr>Nivel 2: Fertilización Extensiva</vt:lpstr>
      <vt:lpstr>Nivel 3: Fertilización Intensiva</vt:lpstr>
      <vt:lpstr>Nivel 4: Alimentación Extensiva</vt:lpstr>
      <vt:lpstr>Nivel 5: Alimentación Intensiva</vt:lpstr>
      <vt:lpstr>Nivel6: Alimentación Hyperintensiva</vt:lpstr>
      <vt:lpstr>Nivel 7: Alimentación Superintensiva</vt:lpstr>
    </vt:vector>
  </TitlesOfParts>
  <Manager>Barcillo Barzinister</Manager>
  <Company>ESPOL</Company>
  <LinksUpToDate>false</LinksUpToDate>
  <SharedDoc>false</SharedDoc>
  <HyperlinkBase>www.barcillo.com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Manejo de Cultivos Intensivos</dc:title>
  <dc:subject>Seminarios de Graduacion</dc:subject>
  <dc:creator>Fabrizio Marcillo</dc:creator>
  <cp:lastModifiedBy>Administrador</cp:lastModifiedBy>
  <cp:revision>721</cp:revision>
  <cp:lastPrinted>1601-01-01T00:00:00Z</cp:lastPrinted>
  <dcterms:created xsi:type="dcterms:W3CDTF">2002-07-19T11:47:45Z</dcterms:created>
  <dcterms:modified xsi:type="dcterms:W3CDTF">2010-02-01T16:46:24Z</dcterms:modified>
</cp:coreProperties>
</file>