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3"/>
  </p:notesMasterIdLst>
  <p:handoutMasterIdLst>
    <p:handoutMasterId r:id="rId34"/>
  </p:handoutMasterIdLst>
  <p:sldIdLst>
    <p:sldId id="286" r:id="rId2"/>
    <p:sldId id="287" r:id="rId3"/>
    <p:sldId id="257" r:id="rId4"/>
    <p:sldId id="258" r:id="rId5"/>
    <p:sldId id="259" r:id="rId6"/>
    <p:sldId id="260" r:id="rId7"/>
    <p:sldId id="262" r:id="rId8"/>
    <p:sldId id="261" r:id="rId9"/>
    <p:sldId id="263" r:id="rId10"/>
    <p:sldId id="264" r:id="rId11"/>
    <p:sldId id="265" r:id="rId12"/>
    <p:sldId id="266" r:id="rId13"/>
    <p:sldId id="267" r:id="rId14"/>
    <p:sldId id="268" r:id="rId15"/>
    <p:sldId id="269" r:id="rId16"/>
    <p:sldId id="271" r:id="rId17"/>
    <p:sldId id="270"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5" r:id="rId31"/>
    <p:sldId id="284" r:id="rId32"/>
  </p:sldIdLst>
  <p:sldSz cx="9144000" cy="6858000" type="screen4x3"/>
  <p:notesSz cx="6858000" cy="9144000"/>
  <p:defaultTextStyle>
    <a:defPPr>
      <a:defRPr lang="en-US"/>
    </a:defPPr>
    <a:lvl1pPr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l" rtl="0" fontAlgn="base">
      <a:spcBef>
        <a:spcPct val="20000"/>
      </a:spcBef>
      <a:spcAft>
        <a:spcPct val="0"/>
      </a:spcAft>
      <a:buClr>
        <a:srgbClr val="FF0000"/>
      </a:buClr>
      <a:buSzPct val="75000"/>
      <a:buFont typeface="Wingdings" pitchFamily="2" charset="2"/>
      <a:buChar char="n"/>
      <a:defRPr sz="3200"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3200" kern="1200">
        <a:solidFill>
          <a:schemeClr val="tx1"/>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3366"/>
    <a:srgbClr val="0000FF"/>
    <a:srgbClr val="000066"/>
    <a:srgbClr val="000099"/>
    <a:srgbClr val="003399"/>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2787"/>
    <p:restoredTop sz="90990" autoAdjust="0"/>
  </p:normalViewPr>
  <p:slideViewPr>
    <p:cSldViewPr>
      <p:cViewPr varScale="1">
        <p:scale>
          <a:sx n="71" d="100"/>
          <a:sy n="71" d="100"/>
        </p:scale>
        <p:origin x="-174" y="-10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1252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smtClean="0">
                <a:effectLst/>
                <a:latin typeface="Times New Roman" pitchFamily="18" charset="0"/>
              </a:defRPr>
            </a:lvl1pPr>
          </a:lstStyle>
          <a:p>
            <a:pPr>
              <a:defRPr/>
            </a:pPr>
            <a:endParaRPr lang="es-ES_tradnl"/>
          </a:p>
        </p:txBody>
      </p:sp>
      <p:sp>
        <p:nvSpPr>
          <p:cNvPr id="2662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smtClean="0">
                <a:effectLst/>
                <a:latin typeface="Times New Roman" pitchFamily="18" charset="0"/>
              </a:defRPr>
            </a:lvl1pPr>
          </a:lstStyle>
          <a:p>
            <a:pPr>
              <a:defRPr/>
            </a:pPr>
            <a:endParaRPr lang="es-ES_tradnl"/>
          </a:p>
        </p:txBody>
      </p:sp>
      <p:sp>
        <p:nvSpPr>
          <p:cNvPr id="2662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smtClean="0">
                <a:effectLst/>
                <a:latin typeface="Times New Roman" pitchFamily="18" charset="0"/>
              </a:defRPr>
            </a:lvl1pPr>
          </a:lstStyle>
          <a:p>
            <a:pPr>
              <a:defRPr/>
            </a:pPr>
            <a:endParaRPr lang="es-ES_tradnl"/>
          </a:p>
        </p:txBody>
      </p:sp>
      <p:sp>
        <p:nvSpPr>
          <p:cNvPr id="2662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smtClean="0">
                <a:effectLst/>
                <a:latin typeface="Times New Roman" pitchFamily="18" charset="0"/>
              </a:defRPr>
            </a:lvl1pPr>
          </a:lstStyle>
          <a:p>
            <a:pPr>
              <a:defRPr/>
            </a:pPr>
            <a:fld id="{DB2D55BC-4373-48AC-8486-C31160E07059}" type="slidenum">
              <a:rPr lang="es-ES_tradnl"/>
              <a:pPr>
                <a:defRPr/>
              </a:pPr>
              <a:t>‹Nº›</a:t>
            </a:fld>
            <a:endParaRPr lang="es-ES_trad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smtClean="0">
                <a:effectLst/>
                <a:latin typeface="Times New Roman" pitchFamily="18" charset="0"/>
              </a:defRPr>
            </a:lvl1pPr>
          </a:lstStyle>
          <a:p>
            <a:pPr>
              <a:defRPr/>
            </a:pPr>
            <a:endParaRPr lang="es-ES_tradnl"/>
          </a:p>
        </p:txBody>
      </p:sp>
      <p:sp>
        <p:nvSpPr>
          <p:cNvPr id="348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smtClean="0">
                <a:effectLst/>
                <a:latin typeface="Times New Roman" pitchFamily="18" charset="0"/>
              </a:defRPr>
            </a:lvl1pPr>
          </a:lstStyle>
          <a:p>
            <a:pPr>
              <a:defRPr/>
            </a:pPr>
            <a:endParaRPr lang="es-ES_tradnl"/>
          </a:p>
        </p:txBody>
      </p:sp>
      <p:sp>
        <p:nvSpPr>
          <p:cNvPr id="3482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p>
        </p:txBody>
      </p:sp>
      <p:sp>
        <p:nvSpPr>
          <p:cNvPr id="348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smtClean="0">
                <a:effectLst/>
                <a:latin typeface="Times New Roman" pitchFamily="18" charset="0"/>
              </a:defRPr>
            </a:lvl1pPr>
          </a:lstStyle>
          <a:p>
            <a:pPr>
              <a:defRPr/>
            </a:pPr>
            <a:endParaRPr lang="es-ES_tradnl"/>
          </a:p>
        </p:txBody>
      </p:sp>
      <p:sp>
        <p:nvSpPr>
          <p:cNvPr id="348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smtClean="0">
                <a:effectLst/>
                <a:latin typeface="Times New Roman" pitchFamily="18" charset="0"/>
              </a:defRPr>
            </a:lvl1pPr>
          </a:lstStyle>
          <a:p>
            <a:pPr>
              <a:defRPr/>
            </a:pPr>
            <a:fld id="{7AC9AA16-0195-49CD-8E62-748624D8EB4C}"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6DF7673-9A29-43D6-A741-2EC64A03670C}" type="slidenum">
              <a:rPr lang="es-ES_tradnl"/>
              <a:pPr/>
              <a:t>1</a:t>
            </a:fld>
            <a:endParaRPr lang="es-ES_tradnl"/>
          </a:p>
        </p:txBody>
      </p:sp>
      <p:sp>
        <p:nvSpPr>
          <p:cNvPr id="35843" name="Rectangle 2"/>
          <p:cNvSpPr>
            <a:spLocks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endParaRPr lang="es-ES_trad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a:ln/>
        </p:spPr>
      </p:sp>
      <p:sp>
        <p:nvSpPr>
          <p:cNvPr id="31747" name="2 Marcador de notas"/>
          <p:cNvSpPr>
            <a:spLocks noGrp="1"/>
          </p:cNvSpPr>
          <p:nvPr>
            <p:ph type="body" idx="1"/>
          </p:nvPr>
        </p:nvSpPr>
        <p:spPr>
          <a:noFill/>
          <a:ln/>
        </p:spPr>
        <p:txBody>
          <a:bodyPr/>
          <a:lstStyle/>
          <a:p>
            <a:endParaRPr lang="es-US" smtClean="0"/>
          </a:p>
        </p:txBody>
      </p:sp>
      <p:sp>
        <p:nvSpPr>
          <p:cNvPr id="31748" name="3 Marcador de número de diapositiva"/>
          <p:cNvSpPr>
            <a:spLocks noGrp="1"/>
          </p:cNvSpPr>
          <p:nvPr>
            <p:ph type="sldNum" sz="quarter" idx="5"/>
          </p:nvPr>
        </p:nvSpPr>
        <p:spPr>
          <a:noFill/>
        </p:spPr>
        <p:txBody>
          <a:bodyPr/>
          <a:lstStyle/>
          <a:p>
            <a:fld id="{20734390-84C2-44BC-903C-361989BA8F05}" type="slidenum">
              <a:rPr lang="es-ES_tradnl" smtClean="0"/>
              <a:pPr/>
              <a:t>2</a:t>
            </a:fld>
            <a:endParaRPr lang="es-ES_tradn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ES"/>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8" name="Rectangle 6"/>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9"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0" name="Rectangle 8"/>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1"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2" name="Rectangle 10"/>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3"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4" name="Rectangle 12"/>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5"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6" name="Rectangle 14"/>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7" name="Rectangle 15"/>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8" name="Rectangle 16"/>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19"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 name="Rectangle 18"/>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1"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2"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3"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4" name="Rectangle 22"/>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5"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6"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7"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8" name="Rectangle 26"/>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9" name="Rectangle 27"/>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0"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1"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2"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3" name="Rectangle 31"/>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4"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35"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grpSp>
      </p:grpSp>
      <p:sp>
        <p:nvSpPr>
          <p:cNvPr id="3106" name="Rectangle 34"/>
          <p:cNvSpPr>
            <a:spLocks noGrp="1" noChangeArrowheads="1"/>
          </p:cNvSpPr>
          <p:nvPr>
            <p:ph type="ctrTitle" sz="quarter"/>
          </p:nvPr>
        </p:nvSpPr>
        <p:spPr>
          <a:xfrm>
            <a:off x="1143000" y="2286000"/>
            <a:ext cx="7772400" cy="1143000"/>
          </a:xfrm>
        </p:spPr>
        <p:txBody>
          <a:bodyPr/>
          <a:lstStyle>
            <a:lvl1pPr>
              <a:defRPr/>
            </a:lvl1pPr>
          </a:lstStyle>
          <a:p>
            <a:r>
              <a:rPr lang="es-ES_tradnl"/>
              <a:t>Click to edit Master title style</a:t>
            </a:r>
          </a:p>
        </p:txBody>
      </p:sp>
      <p:sp>
        <p:nvSpPr>
          <p:cNvPr id="3107"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s-ES_tradnl"/>
              <a:t>Click to edit Master subtitle style</a:t>
            </a:r>
          </a:p>
        </p:txBody>
      </p:sp>
      <p:sp>
        <p:nvSpPr>
          <p:cNvPr id="36" name="Rectangle 36"/>
          <p:cNvSpPr>
            <a:spLocks noGrp="1" noChangeArrowheads="1"/>
          </p:cNvSpPr>
          <p:nvPr>
            <p:ph type="dt" sz="quarter" idx="10"/>
          </p:nvPr>
        </p:nvSpPr>
        <p:spPr bwMode="auto">
          <a:xfrm>
            <a:off x="11430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spcBef>
                <a:spcPct val="0"/>
              </a:spcBef>
              <a:buClrTx/>
              <a:buSzTx/>
              <a:buFontTx/>
              <a:buNone/>
              <a:defRPr sz="1400" smtClean="0">
                <a:solidFill>
                  <a:srgbClr val="FFFFFF"/>
                </a:solidFill>
                <a:effectLst/>
              </a:defRPr>
            </a:lvl1pPr>
          </a:lstStyle>
          <a:p>
            <a:pPr>
              <a:defRPr/>
            </a:pPr>
            <a:endParaRPr lang="es-ES_tradnl"/>
          </a:p>
        </p:txBody>
      </p:sp>
      <p:sp>
        <p:nvSpPr>
          <p:cNvPr id="37" name="Rectangle 37"/>
          <p:cNvSpPr>
            <a:spLocks noGrp="1" noChangeArrowheads="1"/>
          </p:cNvSpPr>
          <p:nvPr>
            <p:ph type="ftr" sz="quarter" idx="11"/>
          </p:nvPr>
        </p:nvSpPr>
        <p:spPr bwMode="auto">
          <a:xfrm>
            <a:off x="3581400" y="6248400"/>
            <a:ext cx="28956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ctr">
              <a:spcBef>
                <a:spcPct val="0"/>
              </a:spcBef>
              <a:buClrTx/>
              <a:buSzTx/>
              <a:buFontTx/>
              <a:buNone/>
              <a:defRPr sz="1400" smtClean="0">
                <a:solidFill>
                  <a:srgbClr val="FFFFFF"/>
                </a:solidFill>
                <a:effectLst/>
              </a:defRPr>
            </a:lvl1pPr>
          </a:lstStyle>
          <a:p>
            <a:pPr>
              <a:defRPr/>
            </a:pPr>
            <a:endParaRPr lang="es-ES_tradnl"/>
          </a:p>
        </p:txBody>
      </p:sp>
      <p:sp>
        <p:nvSpPr>
          <p:cNvPr id="38" name="Rectangle 38"/>
          <p:cNvSpPr>
            <a:spLocks noGrp="1" noChangeArrowheads="1"/>
          </p:cNvSpPr>
          <p:nvPr>
            <p:ph type="sldNum" sz="quarter" idx="12"/>
          </p:nvPr>
        </p:nvSpPr>
        <p:spPr bwMode="auto">
          <a:xfrm>
            <a:off x="7010400" y="6248400"/>
            <a:ext cx="19050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r">
              <a:spcBef>
                <a:spcPct val="0"/>
              </a:spcBef>
              <a:buClrTx/>
              <a:buSzTx/>
              <a:buFontTx/>
              <a:buNone/>
              <a:defRPr sz="1400" smtClean="0">
                <a:solidFill>
                  <a:srgbClr val="FFFFFF"/>
                </a:solidFill>
                <a:effectLst/>
              </a:defRPr>
            </a:lvl1pPr>
          </a:lstStyle>
          <a:p>
            <a:pPr>
              <a:defRPr/>
            </a:pPr>
            <a:fld id="{F36AC173-612A-4891-A15C-0B35790901D6}" type="slidenum">
              <a:rPr lang="es-ES_tradnl"/>
              <a:pPr>
                <a:defRPr/>
              </a:pPr>
              <a:t>‹Nº›</a:t>
            </a:fld>
            <a:endParaRPr lang="es-ES_tradnl"/>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77050" y="-228600"/>
            <a:ext cx="1962150" cy="69342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990600" y="-228600"/>
            <a:ext cx="5734050" cy="6934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066800" y="1066800"/>
            <a:ext cx="38100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029200" y="1066800"/>
            <a:ext cx="38100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1085850" cy="6854825"/>
            <a:chOff x="0" y="0"/>
            <a:chExt cx="684" cy="4318"/>
          </a:xfrm>
        </p:grpSpPr>
        <p:sp>
          <p:nvSpPr>
            <p:cNvPr id="2051"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ES"/>
            </a:p>
          </p:txBody>
        </p:sp>
        <p:grpSp>
          <p:nvGrpSpPr>
            <p:cNvPr id="3078" name="Group 4"/>
            <p:cNvGrpSpPr>
              <a:grpSpLocks/>
            </p:cNvGrpSpPr>
            <p:nvPr/>
          </p:nvGrpSpPr>
          <p:grpSpPr bwMode="auto">
            <a:xfrm>
              <a:off x="48" y="102"/>
              <a:ext cx="96" cy="4128"/>
              <a:chOff x="48" y="102"/>
              <a:chExt cx="96" cy="4128"/>
            </a:xfrm>
          </p:grpSpPr>
          <p:sp>
            <p:nvSpPr>
              <p:cNvPr id="2053"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4" name="Rectangle 6"/>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5"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6" name="Rectangle 8"/>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7"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8" name="Rectangle 10"/>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59"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0" name="Rectangle 12"/>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1"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2" name="Rectangle 14"/>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3" name="Rectangle 15"/>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4" name="Rectangle 16"/>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5"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6" name="Rectangle 18"/>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7"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8"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69"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0" name="Rectangle 22"/>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1"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2"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3"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4" name="Rectangle 26"/>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5" name="Rectangle 27"/>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6"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7"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8"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79" name="Rectangle 31"/>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80"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sp>
            <p:nvSpPr>
              <p:cNvPr id="2081"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ES"/>
              </a:p>
            </p:txBody>
          </p:sp>
        </p:grpSp>
      </p:grpSp>
      <p:sp>
        <p:nvSpPr>
          <p:cNvPr id="3075" name="Rectangle 34"/>
          <p:cNvSpPr>
            <a:spLocks noGrp="1" noChangeArrowheads="1"/>
          </p:cNvSpPr>
          <p:nvPr>
            <p:ph type="title"/>
          </p:nvPr>
        </p:nvSpPr>
        <p:spPr bwMode="auto">
          <a:xfrm>
            <a:off x="990600" y="-228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s-ES_tradnl" smtClean="0"/>
              <a:t>Click to edit Master title style</a:t>
            </a:r>
          </a:p>
        </p:txBody>
      </p:sp>
      <p:sp>
        <p:nvSpPr>
          <p:cNvPr id="2087" name="Rectangle 39"/>
          <p:cNvSpPr>
            <a:spLocks noGrp="1" noChangeArrowheads="1"/>
          </p:cNvSpPr>
          <p:nvPr>
            <p:ph type="body" idx="1"/>
          </p:nvPr>
        </p:nvSpPr>
        <p:spPr bwMode="auto">
          <a:xfrm>
            <a:off x="1066800" y="1066800"/>
            <a:ext cx="7772400" cy="5638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txStyles>
    <p:titleStyle>
      <a:lvl1pPr algn="ctr" rtl="0" eaLnBrk="0" fontAlgn="base" hangingPunct="0">
        <a:spcBef>
          <a:spcPct val="0"/>
        </a:spcBef>
        <a:spcAft>
          <a:spcPct val="0"/>
        </a:spcAft>
        <a:defRPr sz="4400">
          <a:solidFill>
            <a:srgbClr val="FFFF00"/>
          </a:solidFill>
          <a:latin typeface="+mj-lt"/>
          <a:ea typeface="+mj-ea"/>
          <a:cs typeface="+mj-cs"/>
        </a:defRPr>
      </a:lvl1pPr>
      <a:lvl2pPr algn="ctr" rtl="0" eaLnBrk="0" fontAlgn="base" hangingPunct="0">
        <a:spcBef>
          <a:spcPct val="0"/>
        </a:spcBef>
        <a:spcAft>
          <a:spcPct val="0"/>
        </a:spcAft>
        <a:defRPr sz="4400">
          <a:solidFill>
            <a:srgbClr val="FFFF00"/>
          </a:solidFill>
          <a:latin typeface="Arial" charset="0"/>
        </a:defRPr>
      </a:lvl2pPr>
      <a:lvl3pPr algn="ctr" rtl="0" eaLnBrk="0" fontAlgn="base" hangingPunct="0">
        <a:spcBef>
          <a:spcPct val="0"/>
        </a:spcBef>
        <a:spcAft>
          <a:spcPct val="0"/>
        </a:spcAft>
        <a:defRPr sz="4400">
          <a:solidFill>
            <a:srgbClr val="FFFF00"/>
          </a:solidFill>
          <a:latin typeface="Arial" charset="0"/>
        </a:defRPr>
      </a:lvl3pPr>
      <a:lvl4pPr algn="ctr" rtl="0" eaLnBrk="0" fontAlgn="base" hangingPunct="0">
        <a:spcBef>
          <a:spcPct val="0"/>
        </a:spcBef>
        <a:spcAft>
          <a:spcPct val="0"/>
        </a:spcAft>
        <a:defRPr sz="4400">
          <a:solidFill>
            <a:srgbClr val="FFFF00"/>
          </a:solidFill>
          <a:latin typeface="Arial" charset="0"/>
        </a:defRPr>
      </a:lvl4pPr>
      <a:lvl5pPr algn="ctr" rtl="0" eaLnBrk="0" fontAlgn="base" hangingPunct="0">
        <a:spcBef>
          <a:spcPct val="0"/>
        </a:spcBef>
        <a:spcAft>
          <a:spcPct val="0"/>
        </a:spcAft>
        <a:defRPr sz="4400">
          <a:solidFill>
            <a:srgbClr val="FFFF00"/>
          </a:solidFill>
          <a:latin typeface="Arial" charset="0"/>
        </a:defRPr>
      </a:lvl5pPr>
      <a:lvl6pPr marL="457200" algn="ctr" rtl="0" fontAlgn="base">
        <a:spcBef>
          <a:spcPct val="0"/>
        </a:spcBef>
        <a:spcAft>
          <a:spcPct val="0"/>
        </a:spcAft>
        <a:defRPr sz="4400">
          <a:solidFill>
            <a:srgbClr val="FFFF00"/>
          </a:solidFill>
          <a:latin typeface="Arial" charset="0"/>
        </a:defRPr>
      </a:lvl6pPr>
      <a:lvl7pPr marL="914400" algn="ctr" rtl="0" fontAlgn="base">
        <a:spcBef>
          <a:spcPct val="0"/>
        </a:spcBef>
        <a:spcAft>
          <a:spcPct val="0"/>
        </a:spcAft>
        <a:defRPr sz="4400">
          <a:solidFill>
            <a:srgbClr val="FFFF00"/>
          </a:solidFill>
          <a:latin typeface="Arial" charset="0"/>
        </a:defRPr>
      </a:lvl7pPr>
      <a:lvl8pPr marL="1371600" algn="ctr" rtl="0" fontAlgn="base">
        <a:spcBef>
          <a:spcPct val="0"/>
        </a:spcBef>
        <a:spcAft>
          <a:spcPct val="0"/>
        </a:spcAft>
        <a:defRPr sz="4400">
          <a:solidFill>
            <a:srgbClr val="FFFF00"/>
          </a:solidFill>
          <a:latin typeface="Arial" charset="0"/>
        </a:defRPr>
      </a:lvl8pPr>
      <a:lvl9pPr marL="1828800" algn="ctr" rtl="0" fontAlgn="base">
        <a:spcBef>
          <a:spcPct val="0"/>
        </a:spcBef>
        <a:spcAft>
          <a:spcPct val="0"/>
        </a:spcAft>
        <a:defRPr sz="4400">
          <a:solidFill>
            <a:srgbClr val="FFFF00"/>
          </a:solidFill>
          <a:latin typeface="Arial" charset="0"/>
        </a:defRPr>
      </a:lvl9pPr>
    </p:titleStyle>
    <p:bodyStyle>
      <a:lvl1pPr marL="342900" indent="-342900" algn="l" rtl="0" eaLnBrk="0" fontAlgn="base" hangingPunct="0">
        <a:spcBef>
          <a:spcPct val="20000"/>
        </a:spcBef>
        <a:spcAft>
          <a:spcPct val="0"/>
        </a:spcAft>
        <a:buClr>
          <a:srgbClr val="FF0000"/>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FFFF00"/>
        </a:buClr>
        <a:buSzPct val="60000"/>
        <a:buFont typeface="Wingdings" pitchFamily="2" charset="2"/>
        <a:buChar char="u"/>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barcillo@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dspace.espol.edu.ec/browse?type=author&amp;order=ASC&amp;rpp=20&amp;value=Marcillo+Morla%2C+Fabrizio"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Hoja_de_c_lculo_de_Microsoft_Office_Excel_97-20031.xls"/><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3" Type="http://schemas.openxmlformats.org/officeDocument/2006/relationships/oleObject" Target="../embeddings/Hoja_de_c_lculo_de_Microsoft_Office_Excel_97-20032.xls"/><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066800" y="609600"/>
            <a:ext cx="7772400" cy="1676400"/>
          </a:xfrm>
        </p:spPr>
        <p:txBody>
          <a:bodyPr/>
          <a:lstStyle/>
          <a:p>
            <a:pPr eaLnBrk="1" hangingPunct="1"/>
            <a:r>
              <a:rPr lang="en-US" b="1" smtClean="0"/>
              <a:t>Seminarios de Graduación Acuicultura 2006</a:t>
            </a:r>
          </a:p>
        </p:txBody>
      </p:sp>
      <p:sp>
        <p:nvSpPr>
          <p:cNvPr id="28675" name="Rectangle 3"/>
          <p:cNvSpPr>
            <a:spLocks noGrp="1" noChangeArrowheads="1"/>
          </p:cNvSpPr>
          <p:nvPr>
            <p:ph type="subTitle" idx="1"/>
          </p:nvPr>
        </p:nvSpPr>
        <p:spPr>
          <a:xfrm>
            <a:off x="1828800" y="3886200"/>
            <a:ext cx="6400800" cy="838200"/>
          </a:xfrm>
        </p:spPr>
        <p:txBody>
          <a:bodyPr/>
          <a:lstStyle/>
          <a:p>
            <a:pPr algn="l" eaLnBrk="1" hangingPunct="1">
              <a:defRPr/>
            </a:pPr>
            <a:r>
              <a:rPr lang="es-ES_tradnl" dirty="0" smtClean="0"/>
              <a:t>Fabrizio Marcillo </a:t>
            </a:r>
            <a:r>
              <a:rPr lang="es-ES_tradnl" dirty="0" err="1" smtClean="0"/>
              <a:t>Morla</a:t>
            </a:r>
            <a:r>
              <a:rPr lang="es-ES_tradnl" dirty="0" smtClean="0"/>
              <a:t> </a:t>
            </a:r>
            <a:r>
              <a:rPr lang="es-ES_tradnl" dirty="0" err="1" smtClean="0"/>
              <a:t>MBA</a:t>
            </a:r>
            <a:endParaRPr lang="es-ES_tradnl" dirty="0" smtClean="0"/>
          </a:p>
        </p:txBody>
      </p:sp>
      <p:pic>
        <p:nvPicPr>
          <p:cNvPr id="5124" name="Picture 9" descr="Logofimcm"/>
          <p:cNvPicPr>
            <a:picLocks noChangeAspect="1" noChangeArrowheads="1"/>
          </p:cNvPicPr>
          <p:nvPr/>
        </p:nvPicPr>
        <p:blipFill>
          <a:blip r:embed="rId3"/>
          <a:srcRect/>
          <a:stretch>
            <a:fillRect/>
          </a:stretch>
        </p:blipFill>
        <p:spPr bwMode="auto">
          <a:xfrm>
            <a:off x="7162800" y="2286000"/>
            <a:ext cx="1676400" cy="1673225"/>
          </a:xfrm>
          <a:prstGeom prst="rect">
            <a:avLst/>
          </a:prstGeom>
          <a:noFill/>
          <a:ln w="9525">
            <a:noFill/>
            <a:miter lim="800000"/>
            <a:headEnd/>
            <a:tailEnd/>
          </a:ln>
        </p:spPr>
      </p:pic>
      <p:sp>
        <p:nvSpPr>
          <p:cNvPr id="3077" name="Text Box 10"/>
          <p:cNvSpPr txBox="1">
            <a:spLocks noChangeArrowheads="1"/>
          </p:cNvSpPr>
          <p:nvPr/>
        </p:nvSpPr>
        <p:spPr bwMode="auto">
          <a:xfrm>
            <a:off x="4932363" y="4960938"/>
            <a:ext cx="2711450" cy="1422400"/>
          </a:xfrm>
          <a:prstGeom prst="rect">
            <a:avLst/>
          </a:prstGeom>
          <a:noFill/>
          <a:ln w="9525">
            <a:noFill/>
            <a:miter lim="800000"/>
            <a:headEnd/>
            <a:tailEnd/>
          </a:ln>
        </p:spPr>
        <p:txBody>
          <a:bodyPr wrap="none">
            <a:spAutoFit/>
          </a:bodyPr>
          <a:lstStyle/>
          <a:p>
            <a:pPr>
              <a:spcBef>
                <a:spcPct val="0"/>
              </a:spcBef>
              <a:buFont typeface="Wingdings" pitchFamily="2" charset="2"/>
              <a:buNone/>
              <a:defRPr/>
            </a:pPr>
            <a:r>
              <a:rPr lang="en-US" sz="2400" dirty="0">
                <a:latin typeface="Times New Roman" pitchFamily="18" charset="0"/>
                <a:hlinkClick r:id="rId4"/>
              </a:rPr>
              <a:t>barcillo@gmail.com</a:t>
            </a:r>
          </a:p>
          <a:p>
            <a:pPr>
              <a:spcBef>
                <a:spcPct val="0"/>
              </a:spcBef>
              <a:buFont typeface="Wingdings" pitchFamily="2" charset="2"/>
              <a:buNone/>
              <a:defRPr/>
            </a:pPr>
            <a:r>
              <a:rPr lang="en-US" sz="2400" dirty="0">
                <a:latin typeface="Times New Roman" pitchFamily="18" charset="0"/>
                <a:hlinkClick r:id="rId4"/>
              </a:rPr>
              <a:t>(593-9) 4194239</a:t>
            </a:r>
          </a:p>
          <a:p>
            <a:pPr>
              <a:defRPr/>
            </a:pPr>
            <a:endParaRPr lang="es-ES" dirty="0"/>
          </a:p>
        </p:txBody>
      </p:sp>
      <p:pic>
        <p:nvPicPr>
          <p:cNvPr id="5126" name="6 Imagen" descr="espol1-300x299.png"/>
          <p:cNvPicPr>
            <a:picLocks noChangeAspect="1"/>
          </p:cNvPicPr>
          <p:nvPr/>
        </p:nvPicPr>
        <p:blipFill>
          <a:blip r:embed="rId5"/>
          <a:srcRect/>
          <a:stretch>
            <a:fillRect/>
          </a:stretch>
        </p:blipFill>
        <p:spPr bwMode="auto">
          <a:xfrm>
            <a:off x="0" y="2071688"/>
            <a:ext cx="1792288" cy="1785937"/>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Solicitud Aprobacion Tesis</a:t>
            </a:r>
            <a:endParaRPr lang="es-ES_tradnl" smtClean="0"/>
          </a:p>
        </p:txBody>
      </p:sp>
      <p:sp>
        <p:nvSpPr>
          <p:cNvPr id="950275" name="Rectangle 3"/>
          <p:cNvSpPr>
            <a:spLocks noGrp="1" noChangeArrowheads="1"/>
          </p:cNvSpPr>
          <p:nvPr>
            <p:ph type="body" idx="1"/>
          </p:nvPr>
        </p:nvSpPr>
        <p:spPr>
          <a:xfrm>
            <a:off x="609600" y="685800"/>
            <a:ext cx="8229600" cy="5715000"/>
          </a:xfrm>
        </p:spPr>
        <p:txBody>
          <a:bodyPr/>
          <a:lstStyle/>
          <a:p>
            <a:pPr eaLnBrk="1" hangingPunct="1">
              <a:lnSpc>
                <a:spcPct val="90000"/>
              </a:lnSpc>
              <a:defRPr/>
            </a:pPr>
            <a:r>
              <a:rPr lang="en-US" sz="2200" smtClean="0"/>
              <a:t>Presentada en la Facultad hasta el 15 de diciembre en Especie Valorada.</a:t>
            </a:r>
          </a:p>
          <a:p>
            <a:pPr eaLnBrk="1" hangingPunct="1">
              <a:lnSpc>
                <a:spcPct val="90000"/>
              </a:lnSpc>
              <a:defRPr/>
            </a:pPr>
            <a:r>
              <a:rPr lang="en-US" sz="2200" smtClean="0"/>
              <a:t>Firmada por alumnos y Director de Tesis.</a:t>
            </a:r>
          </a:p>
          <a:p>
            <a:pPr eaLnBrk="1" hangingPunct="1">
              <a:lnSpc>
                <a:spcPct val="90000"/>
              </a:lnSpc>
              <a:defRPr/>
            </a:pPr>
            <a:r>
              <a:rPr lang="en-US" sz="2200" smtClean="0"/>
              <a:t>Usar Formato  TemarioAcuaculturaDetallado.doc, incluye:</a:t>
            </a:r>
          </a:p>
          <a:p>
            <a:pPr lvl="1" eaLnBrk="1" hangingPunct="1">
              <a:lnSpc>
                <a:spcPct val="90000"/>
              </a:lnSpc>
              <a:defRPr/>
            </a:pPr>
            <a:r>
              <a:rPr lang="en-US" sz="2000" smtClean="0"/>
              <a:t>Solicitud.</a:t>
            </a:r>
          </a:p>
          <a:p>
            <a:pPr lvl="1" eaLnBrk="1" hangingPunct="1">
              <a:lnSpc>
                <a:spcPct val="90000"/>
              </a:lnSpc>
              <a:defRPr/>
            </a:pPr>
            <a:r>
              <a:rPr lang="en-US" sz="2000" smtClean="0"/>
              <a:t>Justificacion.</a:t>
            </a:r>
          </a:p>
          <a:p>
            <a:pPr lvl="1" eaLnBrk="1" hangingPunct="1">
              <a:lnSpc>
                <a:spcPct val="90000"/>
              </a:lnSpc>
              <a:defRPr/>
            </a:pPr>
            <a:r>
              <a:rPr lang="en-US" sz="2000" smtClean="0"/>
              <a:t>Objetivos.</a:t>
            </a:r>
          </a:p>
          <a:p>
            <a:pPr lvl="1" eaLnBrk="1" hangingPunct="1">
              <a:lnSpc>
                <a:spcPct val="90000"/>
              </a:lnSpc>
              <a:defRPr/>
            </a:pPr>
            <a:r>
              <a:rPr lang="en-US" sz="2000" smtClean="0"/>
              <a:t>Cronograma Tentativo (conservador). </a:t>
            </a:r>
          </a:p>
          <a:p>
            <a:pPr lvl="1" eaLnBrk="1" hangingPunct="1">
              <a:lnSpc>
                <a:spcPct val="90000"/>
              </a:lnSpc>
              <a:defRPr/>
            </a:pPr>
            <a:r>
              <a:rPr lang="en-US" sz="2000" smtClean="0"/>
              <a:t>Temario.</a:t>
            </a:r>
          </a:p>
          <a:p>
            <a:pPr lvl="1" eaLnBrk="1" hangingPunct="1">
              <a:lnSpc>
                <a:spcPct val="90000"/>
              </a:lnSpc>
              <a:defRPr/>
            </a:pPr>
            <a:r>
              <a:rPr lang="en-US" sz="2000" smtClean="0"/>
              <a:t>Bibliografia citada.</a:t>
            </a:r>
          </a:p>
          <a:p>
            <a:pPr eaLnBrk="1" hangingPunct="1">
              <a:lnSpc>
                <a:spcPct val="90000"/>
              </a:lnSpc>
              <a:defRPr/>
            </a:pPr>
            <a:r>
              <a:rPr lang="en-US" sz="2200" smtClean="0"/>
              <a:t>Rellenar los espacios en donde falta informacion especifica de cada tesis.</a:t>
            </a:r>
          </a:p>
          <a:p>
            <a:pPr eaLnBrk="1" hangingPunct="1">
              <a:lnSpc>
                <a:spcPct val="90000"/>
              </a:lnSpc>
              <a:defRPr/>
            </a:pPr>
            <a:r>
              <a:rPr lang="en-US" sz="2200" smtClean="0"/>
              <a:t>Modificar Justificacion con sus propias palabras y buscar sustento bibliografico.</a:t>
            </a:r>
          </a:p>
          <a:p>
            <a:pPr eaLnBrk="1" hangingPunct="1">
              <a:lnSpc>
                <a:spcPct val="90000"/>
              </a:lnSpc>
              <a:defRPr/>
            </a:pPr>
            <a:r>
              <a:rPr lang="en-US" sz="2200" smtClean="0"/>
              <a:t>Bibliografia, debe de estar en el formato solicitado por la ESPOL.</a:t>
            </a:r>
          </a:p>
          <a:p>
            <a:pPr eaLnBrk="1" hangingPunct="1">
              <a:lnSpc>
                <a:spcPct val="90000"/>
              </a:lnSpc>
              <a:defRPr/>
            </a:pPr>
            <a:r>
              <a:rPr lang="en-US" sz="2200" smtClean="0"/>
              <a:t>Eliminar Explicacion, lo que esta escrito en amarillo. Esto solo es para dar idea de que va en cada parte.</a:t>
            </a:r>
            <a:endParaRPr lang="es-ES_tradnl" sz="2200" smtClean="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Resumen e Indices</a:t>
            </a:r>
            <a:endParaRPr lang="es-ES_tradnl" smtClean="0"/>
          </a:p>
        </p:txBody>
      </p:sp>
      <p:sp>
        <p:nvSpPr>
          <p:cNvPr id="951299" name="Rectangle 3"/>
          <p:cNvSpPr>
            <a:spLocks noGrp="1" noChangeArrowheads="1"/>
          </p:cNvSpPr>
          <p:nvPr>
            <p:ph type="body" idx="1"/>
          </p:nvPr>
        </p:nvSpPr>
        <p:spPr/>
        <p:txBody>
          <a:bodyPr/>
          <a:lstStyle/>
          <a:p>
            <a:pPr eaLnBrk="1" hangingPunct="1">
              <a:lnSpc>
                <a:spcPct val="90000"/>
              </a:lnSpc>
              <a:defRPr/>
            </a:pPr>
            <a:r>
              <a:rPr lang="en-US" smtClean="0"/>
              <a:t>A pesar de ser la primera parte de la tesis, esto se lo elabora al final. </a:t>
            </a:r>
          </a:p>
          <a:p>
            <a:pPr eaLnBrk="1" hangingPunct="1">
              <a:lnSpc>
                <a:spcPct val="90000"/>
              </a:lnSpc>
              <a:defRPr/>
            </a:pPr>
            <a:r>
              <a:rPr lang="en-US" smtClean="0"/>
              <a:t>Para facilitar la creacion y actualizacion de indices se recomienda usar los “estilos” de word. Esto permite igualmente cambiar facilemente el formato a todo el documento para cumpir con los requisitos de la ESPOL, basados en los estilos. </a:t>
            </a:r>
          </a:p>
          <a:p>
            <a:pPr eaLnBrk="1" hangingPunct="1">
              <a:lnSpc>
                <a:spcPct val="90000"/>
              </a:lnSpc>
              <a:defRPr/>
            </a:pPr>
            <a:r>
              <a:rPr lang="en-US" smtClean="0"/>
              <a:t>Resumen explica brevemente el trabajo, sus resultados y conclusiones.</a:t>
            </a:r>
            <a:endParaRPr lang="es-ES_tradnl" smtClean="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Introduccion</a:t>
            </a:r>
            <a:endParaRPr lang="es-ES_tradnl" smtClean="0"/>
          </a:p>
        </p:txBody>
      </p:sp>
      <p:sp>
        <p:nvSpPr>
          <p:cNvPr id="952323" name="Rectangle 3"/>
          <p:cNvSpPr>
            <a:spLocks noGrp="1" noChangeArrowheads="1"/>
          </p:cNvSpPr>
          <p:nvPr>
            <p:ph type="body" idx="1"/>
          </p:nvPr>
        </p:nvSpPr>
        <p:spPr>
          <a:xfrm>
            <a:off x="1066800" y="609600"/>
            <a:ext cx="7772400" cy="5638800"/>
          </a:xfrm>
        </p:spPr>
        <p:txBody>
          <a:bodyPr/>
          <a:lstStyle/>
          <a:p>
            <a:pPr eaLnBrk="1" hangingPunct="1">
              <a:lnSpc>
                <a:spcPct val="90000"/>
              </a:lnSpc>
              <a:defRPr/>
            </a:pPr>
            <a:r>
              <a:rPr lang="en-US" sz="2800" smtClean="0"/>
              <a:t>Bajo el esquema del temario presentado, esta es la uncia parte que podria considerarse “lata”. Aun asi, no es necesario escribir algo largo, solo algo al punto.</a:t>
            </a:r>
          </a:p>
          <a:p>
            <a:pPr eaLnBrk="1" hangingPunct="1">
              <a:lnSpc>
                <a:spcPct val="90000"/>
              </a:lnSpc>
              <a:defRPr/>
            </a:pPr>
            <a:r>
              <a:rPr lang="en-US" sz="2800" smtClean="0"/>
              <a:t>Si se desarrolló correctamente la justificacion y objetivos. Estos mismos pueden usarse como introduccion.</a:t>
            </a:r>
          </a:p>
          <a:p>
            <a:pPr eaLnBrk="1" hangingPunct="1">
              <a:lnSpc>
                <a:spcPct val="90000"/>
              </a:lnSpc>
              <a:defRPr/>
            </a:pPr>
            <a:r>
              <a:rPr lang="en-US" sz="2800" smtClean="0"/>
              <a:t>Al menos debe incluir:</a:t>
            </a:r>
          </a:p>
          <a:p>
            <a:pPr lvl="1" eaLnBrk="1" hangingPunct="1">
              <a:lnSpc>
                <a:spcPct val="90000"/>
              </a:lnSpc>
              <a:defRPr/>
            </a:pPr>
            <a:r>
              <a:rPr lang="en-US" sz="2400" smtClean="0"/>
              <a:t>Descripcion del entorno.</a:t>
            </a:r>
          </a:p>
          <a:p>
            <a:pPr lvl="1" eaLnBrk="1" hangingPunct="1">
              <a:lnSpc>
                <a:spcPct val="90000"/>
              </a:lnSpc>
              <a:defRPr/>
            </a:pPr>
            <a:r>
              <a:rPr lang="en-US" sz="2400" smtClean="0"/>
              <a:t>Descripcion del problema.</a:t>
            </a:r>
          </a:p>
          <a:p>
            <a:pPr lvl="1" eaLnBrk="1" hangingPunct="1">
              <a:lnSpc>
                <a:spcPct val="90000"/>
              </a:lnSpc>
              <a:defRPr/>
            </a:pPr>
            <a:r>
              <a:rPr lang="en-US" sz="2400" smtClean="0"/>
              <a:t>Que se quiere investigar.</a:t>
            </a:r>
          </a:p>
          <a:p>
            <a:pPr lvl="1" eaLnBrk="1" hangingPunct="1">
              <a:lnSpc>
                <a:spcPct val="90000"/>
              </a:lnSpc>
              <a:defRPr/>
            </a:pPr>
            <a:r>
              <a:rPr lang="en-US" sz="2400" smtClean="0"/>
              <a:t>Que se piensa obtener.</a:t>
            </a:r>
          </a:p>
          <a:p>
            <a:pPr lvl="1" eaLnBrk="1" hangingPunct="1">
              <a:lnSpc>
                <a:spcPct val="90000"/>
              </a:lnSpc>
              <a:defRPr/>
            </a:pPr>
            <a:r>
              <a:rPr lang="en-US" sz="2400" smtClean="0"/>
              <a:t>Beneficios de la investigacion.</a:t>
            </a:r>
          </a:p>
          <a:p>
            <a:pPr eaLnBrk="1" hangingPunct="1">
              <a:lnSpc>
                <a:spcPct val="90000"/>
              </a:lnSpc>
              <a:defRPr/>
            </a:pPr>
            <a:r>
              <a:rPr lang="en-US" sz="2800" smtClean="0"/>
              <a:t>Debe de estar correctamente soportada por citas bibliograficas.</a:t>
            </a:r>
            <a:endParaRPr lang="es-ES_tradnl" sz="2800" smtClean="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1- Informacion General</a:t>
            </a:r>
            <a:endParaRPr lang="es-ES_tradnl" smtClean="0"/>
          </a:p>
        </p:txBody>
      </p:sp>
      <p:sp>
        <p:nvSpPr>
          <p:cNvPr id="953347" name="Rectangle 3"/>
          <p:cNvSpPr>
            <a:spLocks noGrp="1" noChangeArrowheads="1"/>
          </p:cNvSpPr>
          <p:nvPr>
            <p:ph type="body" idx="1"/>
          </p:nvPr>
        </p:nvSpPr>
        <p:spPr/>
        <p:txBody>
          <a:bodyPr/>
          <a:lstStyle/>
          <a:p>
            <a:pPr eaLnBrk="1" hangingPunct="1">
              <a:defRPr/>
            </a:pPr>
            <a:r>
              <a:rPr lang="en-US" smtClean="0"/>
              <a:t>Informacion para marcar el entorno y permitir al lector entender las caracteristicas basicas de la zona.</a:t>
            </a:r>
          </a:p>
          <a:p>
            <a:pPr eaLnBrk="1" hangingPunct="1">
              <a:defRPr/>
            </a:pPr>
            <a:r>
              <a:rPr lang="en-US" smtClean="0"/>
              <a:t>Permite enmarcar al estudio por las caracteristicas de la zona y por la posicion y relacion de la zona con el resto del pais.</a:t>
            </a:r>
          </a:p>
          <a:p>
            <a:pPr eaLnBrk="1" hangingPunct="1">
              <a:defRPr/>
            </a:pPr>
            <a:r>
              <a:rPr lang="en-US" smtClean="0"/>
              <a:t>Esta informacion deben de obtenerla y es parte de la investigacion.</a:t>
            </a:r>
            <a:endParaRPr lang="es-ES_tradnl" smtClean="0"/>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04800" y="-228600"/>
            <a:ext cx="8686800" cy="1143000"/>
          </a:xfrm>
        </p:spPr>
        <p:txBody>
          <a:bodyPr/>
          <a:lstStyle/>
          <a:p>
            <a:pPr eaLnBrk="1" hangingPunct="1"/>
            <a:r>
              <a:rPr lang="en-US" sz="3600" smtClean="0"/>
              <a:t>1.1. </a:t>
            </a:r>
            <a:r>
              <a:rPr lang="es-EC" sz="3600" smtClean="0">
                <a:cs typeface="Times New Roman" pitchFamily="18" charset="0"/>
              </a:rPr>
              <a:t>Características Generales de la zona</a:t>
            </a:r>
            <a:endParaRPr lang="es-ES_tradnl" sz="3600" smtClean="0">
              <a:cs typeface="Times New Roman" pitchFamily="18" charset="0"/>
            </a:endParaRPr>
          </a:p>
        </p:txBody>
      </p:sp>
      <p:sp>
        <p:nvSpPr>
          <p:cNvPr id="954371" name="Rectangle 3"/>
          <p:cNvSpPr>
            <a:spLocks noGrp="1" noChangeArrowheads="1"/>
          </p:cNvSpPr>
          <p:nvPr>
            <p:ph type="body" idx="1"/>
          </p:nvPr>
        </p:nvSpPr>
        <p:spPr>
          <a:xfrm>
            <a:off x="1066800" y="838200"/>
            <a:ext cx="7772400" cy="5638800"/>
          </a:xfrm>
        </p:spPr>
        <p:txBody>
          <a:bodyPr/>
          <a:lstStyle/>
          <a:p>
            <a:pPr marL="609600" indent="-609600" eaLnBrk="1" hangingPunct="1">
              <a:defRPr/>
            </a:pPr>
            <a:r>
              <a:rPr lang="es-ES_tradnl" sz="2800" smtClean="0"/>
              <a:t>Descripción de la zona de estudio. Da características de la zona para enmarcar el estudio con base en estas.</a:t>
            </a:r>
            <a:endParaRPr lang="en-US" sz="2800" smtClean="0"/>
          </a:p>
          <a:p>
            <a:pPr marL="609600" indent="-609600" eaLnBrk="1" hangingPunct="1">
              <a:buFont typeface="Wingdings" pitchFamily="2" charset="2"/>
              <a:buAutoNum type="arabicPeriod"/>
              <a:defRPr/>
            </a:pPr>
            <a:r>
              <a:rPr lang="es-ES_tradnl" sz="2800" smtClean="0"/>
              <a:t>Ubicación Geográfica.</a:t>
            </a:r>
            <a:endParaRPr lang="en-US" sz="2800" smtClean="0"/>
          </a:p>
          <a:p>
            <a:pPr marL="990600" lvl="1" indent="-533400" eaLnBrk="1" hangingPunct="1">
              <a:buFont typeface="Wingdings" pitchFamily="2" charset="2"/>
              <a:buChar char="n"/>
              <a:defRPr/>
            </a:pPr>
            <a:r>
              <a:rPr lang="en-US" sz="2400" i="1" smtClean="0"/>
              <a:t>Ubicación geográfica detallada. Límites, posición geográfica, ubicación política, características que la limitan y separan de otras zonas aledañas.</a:t>
            </a:r>
          </a:p>
          <a:p>
            <a:pPr marL="609600" indent="-609600" eaLnBrk="1" hangingPunct="1">
              <a:buFont typeface="Wingdings" pitchFamily="2" charset="2"/>
              <a:buAutoNum type="arabicPeriod"/>
              <a:defRPr/>
            </a:pPr>
            <a:r>
              <a:rPr lang="es-ES_tradnl" sz="2800" smtClean="0"/>
              <a:t>Características climáticas.</a:t>
            </a:r>
            <a:endParaRPr lang="en-US" sz="2800" smtClean="0"/>
          </a:p>
          <a:p>
            <a:pPr marL="990600" lvl="1" indent="-533400" eaLnBrk="1" hangingPunct="1">
              <a:buFont typeface="Wingdings" pitchFamily="2" charset="2"/>
              <a:buChar char="n"/>
              <a:defRPr/>
            </a:pPr>
            <a:r>
              <a:rPr lang="en-US" sz="2400" i="1" smtClean="0"/>
              <a:t>Temperatura, Pluviosidad, características de sol y nubosidad, mareas, influencias climáticas, Variaciones anuales y estacionales de estos parámetros. Máximos y mínimos históricos.</a:t>
            </a:r>
            <a:endParaRPr lang="es-ES_tradnl" sz="2400" smtClean="0"/>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04800" y="-228600"/>
            <a:ext cx="8686800" cy="1143000"/>
          </a:xfrm>
        </p:spPr>
        <p:txBody>
          <a:bodyPr/>
          <a:lstStyle/>
          <a:p>
            <a:pPr eaLnBrk="1" hangingPunct="1"/>
            <a:r>
              <a:rPr lang="en-US" sz="3600" smtClean="0"/>
              <a:t>1.1. </a:t>
            </a:r>
            <a:r>
              <a:rPr lang="es-EC" sz="3600" smtClean="0">
                <a:cs typeface="Times New Roman" pitchFamily="18" charset="0"/>
              </a:rPr>
              <a:t>Características Generales de la zona</a:t>
            </a:r>
            <a:endParaRPr lang="es-ES_tradnl" sz="3600" smtClean="0">
              <a:cs typeface="Times New Roman" pitchFamily="18" charset="0"/>
            </a:endParaRPr>
          </a:p>
        </p:txBody>
      </p:sp>
      <p:sp>
        <p:nvSpPr>
          <p:cNvPr id="955395" name="Rectangle 3"/>
          <p:cNvSpPr>
            <a:spLocks noGrp="1" noChangeArrowheads="1"/>
          </p:cNvSpPr>
          <p:nvPr>
            <p:ph type="body" idx="1"/>
          </p:nvPr>
        </p:nvSpPr>
        <p:spPr>
          <a:xfrm>
            <a:off x="1066800" y="838200"/>
            <a:ext cx="7772400" cy="5638800"/>
          </a:xfrm>
        </p:spPr>
        <p:txBody>
          <a:bodyPr/>
          <a:lstStyle/>
          <a:p>
            <a:pPr marL="609600" indent="-609600" eaLnBrk="1" hangingPunct="1">
              <a:lnSpc>
                <a:spcPct val="90000"/>
              </a:lnSpc>
              <a:buFont typeface="Wingdings" pitchFamily="2" charset="2"/>
              <a:buAutoNum type="arabicPeriod" startAt="3"/>
              <a:defRPr/>
            </a:pPr>
            <a:r>
              <a:rPr lang="en-US" sz="2800" smtClean="0"/>
              <a:t>Fuentes de agua.</a:t>
            </a:r>
          </a:p>
          <a:p>
            <a:pPr marL="990600" lvl="1" indent="-533400" eaLnBrk="1" hangingPunct="1">
              <a:lnSpc>
                <a:spcPct val="90000"/>
              </a:lnSpc>
              <a:buFont typeface="Wingdings" pitchFamily="2" charset="2"/>
              <a:buChar char="n"/>
              <a:defRPr/>
            </a:pPr>
            <a:r>
              <a:rPr lang="en-US" sz="2400" smtClean="0"/>
              <a:t>Descripción y características de las fuentes de agua superficial y subterránea disponibles en la zona. Parámetros físico químicos. Inventario. Cuantificación de volumenes, efectos de marea. Disponibilidad estacional. Factores que influyen al abastecimiento y calidad de agua en la zona.</a:t>
            </a:r>
          </a:p>
          <a:p>
            <a:pPr marL="609600" indent="-609600" eaLnBrk="1" hangingPunct="1">
              <a:lnSpc>
                <a:spcPct val="90000"/>
              </a:lnSpc>
              <a:buFont typeface="Wingdings" pitchFamily="2" charset="2"/>
              <a:buAutoNum type="arabicPeriod" startAt="3"/>
              <a:defRPr/>
            </a:pPr>
            <a:r>
              <a:rPr lang="en-US" sz="2800" smtClean="0"/>
              <a:t>Características del terreno.</a:t>
            </a:r>
          </a:p>
          <a:p>
            <a:pPr marL="990600" lvl="1" indent="-533400" eaLnBrk="1" hangingPunct="1">
              <a:lnSpc>
                <a:spcPct val="90000"/>
              </a:lnSpc>
              <a:buFont typeface="Wingdings" pitchFamily="2" charset="2"/>
              <a:buChar char="n"/>
              <a:defRPr/>
            </a:pPr>
            <a:r>
              <a:rPr lang="en-US" sz="2400" smtClean="0"/>
              <a:t>Descripción y cuantificación en el área. Disponibilidad, tipos de propiedad (privada, estatal, zona de playas y bahias, concesiones, comunas, etc). Características topográficas. Características de los suelos. En zonas costeras incluir detalle de posibles zonas marítimas explotadas o factibles de ser explotadas mediante cultivos en mar abierto o jaulas.</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228600"/>
            <a:ext cx="8686800" cy="1143000"/>
          </a:xfrm>
        </p:spPr>
        <p:txBody>
          <a:bodyPr/>
          <a:lstStyle/>
          <a:p>
            <a:pPr eaLnBrk="1" hangingPunct="1"/>
            <a:r>
              <a:rPr lang="en-US" sz="3600" smtClean="0"/>
              <a:t>1.1. </a:t>
            </a:r>
            <a:r>
              <a:rPr lang="es-EC" sz="3600" smtClean="0">
                <a:cs typeface="Times New Roman" pitchFamily="18" charset="0"/>
              </a:rPr>
              <a:t>Características Generales de la zona</a:t>
            </a:r>
            <a:endParaRPr lang="es-ES_tradnl" sz="3600" smtClean="0">
              <a:cs typeface="Times New Roman" pitchFamily="18" charset="0"/>
            </a:endParaRPr>
          </a:p>
        </p:txBody>
      </p:sp>
      <p:sp>
        <p:nvSpPr>
          <p:cNvPr id="957443" name="Rectangle 3"/>
          <p:cNvSpPr>
            <a:spLocks noGrp="1" noChangeArrowheads="1"/>
          </p:cNvSpPr>
          <p:nvPr>
            <p:ph type="body" idx="1"/>
          </p:nvPr>
        </p:nvSpPr>
        <p:spPr>
          <a:xfrm>
            <a:off x="1066800" y="838200"/>
            <a:ext cx="7772400" cy="5638800"/>
          </a:xfrm>
        </p:spPr>
        <p:txBody>
          <a:bodyPr/>
          <a:lstStyle/>
          <a:p>
            <a:pPr marL="609600" indent="-609600" eaLnBrk="1" hangingPunct="1">
              <a:lnSpc>
                <a:spcPct val="90000"/>
              </a:lnSpc>
              <a:buFont typeface="Wingdings" pitchFamily="2" charset="2"/>
              <a:buAutoNum type="arabicPeriod" startAt="5"/>
              <a:defRPr/>
            </a:pPr>
            <a:r>
              <a:rPr lang="en-US" sz="2800" smtClean="0"/>
              <a:t>Vías de acceso.</a:t>
            </a:r>
          </a:p>
          <a:p>
            <a:pPr marL="990600" lvl="1" indent="-533400" eaLnBrk="1" hangingPunct="1">
              <a:lnSpc>
                <a:spcPct val="90000"/>
              </a:lnSpc>
              <a:buFont typeface="Wingdings" pitchFamily="2" charset="2"/>
              <a:buChar char="n"/>
              <a:defRPr/>
            </a:pPr>
            <a:r>
              <a:rPr lang="en-US" sz="2400" smtClean="0"/>
              <a:t>Descripción de vias de acceso y logística a la zona. Incluir vias terrestres, marítimas, fluviales y aéreas. Características de las mismas.</a:t>
            </a:r>
          </a:p>
          <a:p>
            <a:pPr marL="609600" indent="-609600" eaLnBrk="1" hangingPunct="1">
              <a:lnSpc>
                <a:spcPct val="90000"/>
              </a:lnSpc>
              <a:buFont typeface="Wingdings" pitchFamily="2" charset="2"/>
              <a:buAutoNum type="arabicPeriod" startAt="5"/>
              <a:defRPr/>
            </a:pPr>
            <a:r>
              <a:rPr lang="en-US" sz="2800" smtClean="0"/>
              <a:t>Desarrollo socioeconómico del sector.</a:t>
            </a:r>
          </a:p>
          <a:p>
            <a:pPr marL="990600" lvl="1" indent="-533400" eaLnBrk="1" hangingPunct="1">
              <a:lnSpc>
                <a:spcPct val="90000"/>
              </a:lnSpc>
              <a:buFont typeface="Wingdings" pitchFamily="2" charset="2"/>
              <a:buChar char="n"/>
              <a:defRPr/>
            </a:pPr>
            <a:r>
              <a:rPr lang="en-US" sz="2400" smtClean="0"/>
              <a:t>Caracterización social y económica del área. Poblaciones existentes, disponibilidad de mano de obra. Disponibilidad de servicios. Efectos de la industria acuícola en el desarrollo del área. Relaciones con los pobladores.</a:t>
            </a:r>
          </a:p>
          <a:p>
            <a:pPr marL="609600" indent="-609600" eaLnBrk="1" hangingPunct="1">
              <a:lnSpc>
                <a:spcPct val="90000"/>
              </a:lnSpc>
              <a:buFont typeface="Wingdings" pitchFamily="2" charset="2"/>
              <a:buAutoNum type="arabicPeriod" startAt="5"/>
              <a:defRPr/>
            </a:pPr>
            <a:r>
              <a:rPr lang="en-US" sz="2800" smtClean="0"/>
              <a:t>Infraestructura de apoyo.</a:t>
            </a:r>
          </a:p>
          <a:p>
            <a:pPr marL="990600" lvl="1" indent="-533400" eaLnBrk="1" hangingPunct="1">
              <a:lnSpc>
                <a:spcPct val="90000"/>
              </a:lnSpc>
              <a:buFont typeface="Wingdings" pitchFamily="2" charset="2"/>
              <a:buChar char="n"/>
              <a:defRPr/>
            </a:pPr>
            <a:r>
              <a:rPr lang="en-US" sz="2400" smtClean="0"/>
              <a:t>Infraestructura e industria de apoyo en el área. Proveedores, clientes, servicios públicos, seguridad.</a:t>
            </a:r>
          </a:p>
          <a:p>
            <a:pPr marL="609600" indent="-609600" eaLnBrk="1" hangingPunct="1">
              <a:lnSpc>
                <a:spcPct val="90000"/>
              </a:lnSpc>
              <a:buFont typeface="Wingdings" pitchFamily="2" charset="2"/>
              <a:buAutoNum type="arabicPeriod" startAt="5"/>
              <a:defRPr/>
            </a:pPr>
            <a:endParaRPr lang="en-US" sz="2800" smtClean="0"/>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28600" y="-152400"/>
            <a:ext cx="9372600" cy="1143000"/>
          </a:xfrm>
        </p:spPr>
        <p:txBody>
          <a:bodyPr/>
          <a:lstStyle/>
          <a:p>
            <a:pPr eaLnBrk="1" hangingPunct="1"/>
            <a:r>
              <a:rPr lang="en-US" sz="3600" smtClean="0"/>
              <a:t>1.2. </a:t>
            </a:r>
            <a:r>
              <a:rPr lang="es-ES_tradnl" sz="3600" smtClean="0"/>
              <a:t>Relacion con industria acuícola nacional</a:t>
            </a:r>
          </a:p>
        </p:txBody>
      </p:sp>
      <p:sp>
        <p:nvSpPr>
          <p:cNvPr id="956419" name="Rectangle 3"/>
          <p:cNvSpPr>
            <a:spLocks noGrp="1" noChangeArrowheads="1"/>
          </p:cNvSpPr>
          <p:nvPr>
            <p:ph type="body" idx="1"/>
          </p:nvPr>
        </p:nvSpPr>
        <p:spPr>
          <a:xfrm>
            <a:off x="228600" y="762000"/>
            <a:ext cx="8763000" cy="5715000"/>
          </a:xfrm>
        </p:spPr>
        <p:txBody>
          <a:bodyPr/>
          <a:lstStyle/>
          <a:p>
            <a:pPr marL="609600" indent="-609600" eaLnBrk="1" hangingPunct="1">
              <a:lnSpc>
                <a:spcPct val="90000"/>
              </a:lnSpc>
              <a:defRPr/>
            </a:pPr>
            <a:r>
              <a:rPr lang="en-US" sz="2800" smtClean="0"/>
              <a:t>Enmarca zona con pais. Relaciones con otros sectores. Peso zona a nivel plano nacional.</a:t>
            </a:r>
          </a:p>
          <a:p>
            <a:pPr marL="609600" indent="-609600" eaLnBrk="1" hangingPunct="1">
              <a:lnSpc>
                <a:spcPct val="90000"/>
              </a:lnSpc>
              <a:buFont typeface="Wingdings" pitchFamily="2" charset="2"/>
              <a:buAutoNum type="arabicPeriod"/>
              <a:defRPr/>
            </a:pPr>
            <a:r>
              <a:rPr lang="en-US" sz="2800" smtClean="0"/>
              <a:t>Proveedores.</a:t>
            </a:r>
          </a:p>
          <a:p>
            <a:pPr marL="990600" lvl="1" indent="-533400" eaLnBrk="1" hangingPunct="1">
              <a:lnSpc>
                <a:spcPct val="90000"/>
              </a:lnSpc>
              <a:buFont typeface="Wingdings" pitchFamily="2" charset="2"/>
              <a:buChar char="n"/>
              <a:defRPr/>
            </a:pPr>
            <a:r>
              <a:rPr lang="en-US" sz="2400" smtClean="0"/>
              <a:t>Relacion y accesibilidad a proveedores de materia prima, materiales, suministros y servicios.</a:t>
            </a:r>
          </a:p>
          <a:p>
            <a:pPr marL="609600" indent="-609600" eaLnBrk="1" hangingPunct="1">
              <a:lnSpc>
                <a:spcPct val="90000"/>
              </a:lnSpc>
              <a:buFont typeface="Wingdings" pitchFamily="2" charset="2"/>
              <a:buAutoNum type="arabicPeriod"/>
              <a:defRPr/>
            </a:pPr>
            <a:r>
              <a:rPr lang="en-US" sz="2800" smtClean="0"/>
              <a:t>Clientes.</a:t>
            </a:r>
          </a:p>
          <a:p>
            <a:pPr marL="990600" lvl="1" indent="-533400" eaLnBrk="1" hangingPunct="1">
              <a:lnSpc>
                <a:spcPct val="90000"/>
              </a:lnSpc>
              <a:buFont typeface="Wingdings" pitchFamily="2" charset="2"/>
              <a:buChar char="n"/>
              <a:defRPr/>
            </a:pPr>
            <a:r>
              <a:rPr lang="en-US" sz="2400" smtClean="0"/>
              <a:t>Relaciones y accesibilidad a clientes, ya sea mayoristas o directos.</a:t>
            </a:r>
          </a:p>
          <a:p>
            <a:pPr marL="609600" indent="-609600" eaLnBrk="1" hangingPunct="1">
              <a:lnSpc>
                <a:spcPct val="90000"/>
              </a:lnSpc>
              <a:buFont typeface="Wingdings" pitchFamily="2" charset="2"/>
              <a:buAutoNum type="arabicPeriod"/>
              <a:defRPr/>
            </a:pPr>
            <a:r>
              <a:rPr lang="en-US" sz="2800" smtClean="0"/>
              <a:t>Competidores.</a:t>
            </a:r>
          </a:p>
          <a:p>
            <a:pPr marL="990600" lvl="1" indent="-533400" eaLnBrk="1" hangingPunct="1">
              <a:lnSpc>
                <a:spcPct val="90000"/>
              </a:lnSpc>
              <a:buFont typeface="Wingdings" pitchFamily="2" charset="2"/>
              <a:buChar char="n"/>
              <a:defRPr/>
            </a:pPr>
            <a:r>
              <a:rPr lang="en-US" sz="2400" smtClean="0"/>
              <a:t>Principales competidores, ya sea directos o indirectos, o competidores por clientes o por proveedores.</a:t>
            </a:r>
          </a:p>
          <a:p>
            <a:pPr marL="609600" indent="-609600" eaLnBrk="1" hangingPunct="1">
              <a:lnSpc>
                <a:spcPct val="90000"/>
              </a:lnSpc>
              <a:buFont typeface="Wingdings" pitchFamily="2" charset="2"/>
              <a:buAutoNum type="arabicPeriod"/>
              <a:defRPr/>
            </a:pPr>
            <a:r>
              <a:rPr lang="en-US" sz="2800" smtClean="0"/>
              <a:t>Infraestructura de apoyo.</a:t>
            </a:r>
          </a:p>
          <a:p>
            <a:pPr marL="990600" lvl="1" indent="-533400" eaLnBrk="1" hangingPunct="1">
              <a:lnSpc>
                <a:spcPct val="90000"/>
              </a:lnSpc>
              <a:buFont typeface="Wingdings" pitchFamily="2" charset="2"/>
              <a:buChar char="n"/>
              <a:defRPr/>
            </a:pPr>
            <a:r>
              <a:rPr lang="en-US" sz="2400" smtClean="0"/>
              <a:t>Accesibilidad a la infraestructura e industria de apoyo a nivel nacional, a diferencia del punto 1.1.7 que solo se centra en la disponible en el sector.</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228600"/>
            <a:ext cx="8458200" cy="1143000"/>
          </a:xfrm>
        </p:spPr>
        <p:txBody>
          <a:bodyPr/>
          <a:lstStyle/>
          <a:p>
            <a:pPr eaLnBrk="1" hangingPunct="1"/>
            <a:r>
              <a:rPr lang="en-US" sz="3600" smtClean="0"/>
              <a:t>2- </a:t>
            </a:r>
            <a:r>
              <a:rPr lang="es-ES_tradnl" sz="3600" smtClean="0"/>
              <a:t>Evolución </a:t>
            </a:r>
            <a:r>
              <a:rPr lang="en-US" sz="3600" smtClean="0"/>
              <a:t>De </a:t>
            </a:r>
            <a:r>
              <a:rPr lang="es-ES_tradnl" sz="3600" smtClean="0"/>
              <a:t>Acuicultura En La Zona</a:t>
            </a:r>
          </a:p>
        </p:txBody>
      </p:sp>
      <p:sp>
        <p:nvSpPr>
          <p:cNvPr id="958467" name="Rectangle 3"/>
          <p:cNvSpPr>
            <a:spLocks noGrp="1" noChangeArrowheads="1"/>
          </p:cNvSpPr>
          <p:nvPr>
            <p:ph type="body" idx="1"/>
          </p:nvPr>
        </p:nvSpPr>
        <p:spPr>
          <a:xfrm>
            <a:off x="609600" y="762000"/>
            <a:ext cx="8229600" cy="5943600"/>
          </a:xfrm>
        </p:spPr>
        <p:txBody>
          <a:bodyPr/>
          <a:lstStyle/>
          <a:p>
            <a:pPr marL="533400" indent="-533400" eaLnBrk="1" hangingPunct="1">
              <a:lnSpc>
                <a:spcPct val="90000"/>
              </a:lnSpc>
              <a:defRPr/>
            </a:pPr>
            <a:r>
              <a:rPr lang="en-US" sz="2600" smtClean="0"/>
              <a:t>C</a:t>
            </a:r>
            <a:r>
              <a:rPr lang="es-ES_tradnl" sz="2600" smtClean="0"/>
              <a:t>ómo evolucionó</a:t>
            </a:r>
            <a:r>
              <a:rPr lang="en-US" sz="2600" smtClean="0"/>
              <a:t>, </a:t>
            </a:r>
            <a:r>
              <a:rPr lang="es-ES_tradnl" sz="2600" smtClean="0"/>
              <a:t>desarrolló, cambió y adaptó a lo largo del tiempo hasta estado actual. </a:t>
            </a:r>
            <a:r>
              <a:rPr lang="en-US" sz="2600" smtClean="0"/>
              <a:t>F</a:t>
            </a:r>
            <a:r>
              <a:rPr lang="es-ES_tradnl" sz="2600" smtClean="0"/>
              <a:t>actores que afectaron desarrollo. </a:t>
            </a:r>
            <a:r>
              <a:rPr lang="en-US" sz="2600" smtClean="0"/>
              <a:t>Situacion actual</a:t>
            </a:r>
            <a:r>
              <a:rPr lang="es-ES_tradnl" sz="2600" smtClean="0"/>
              <a:t>.</a:t>
            </a:r>
          </a:p>
          <a:p>
            <a:pPr marL="533400" indent="-533400" eaLnBrk="1" hangingPunct="1">
              <a:lnSpc>
                <a:spcPct val="90000"/>
              </a:lnSpc>
              <a:buFont typeface="Wingdings" pitchFamily="2" charset="2"/>
              <a:buAutoNum type="arabicPeriod"/>
              <a:defRPr/>
            </a:pPr>
            <a:r>
              <a:rPr lang="es-ES_tradnl" sz="2600" smtClean="0"/>
              <a:t>Evolución de especies cultivadas.</a:t>
            </a:r>
          </a:p>
          <a:p>
            <a:pPr marL="914400" lvl="1" indent="-457200" eaLnBrk="1" hangingPunct="1">
              <a:lnSpc>
                <a:spcPct val="90000"/>
              </a:lnSpc>
              <a:defRPr/>
            </a:pPr>
            <a:r>
              <a:rPr lang="es-ES_tradnl" sz="2400" smtClean="0"/>
              <a:t>Especies cultivadas </a:t>
            </a:r>
            <a:r>
              <a:rPr lang="en-US" sz="2400" smtClean="0"/>
              <a:t>en </a:t>
            </a:r>
            <a:r>
              <a:rPr lang="es-ES_tradnl" sz="2400" smtClean="0"/>
              <a:t>el tiempo. Especies cultivadas actualmente. </a:t>
            </a:r>
            <a:r>
              <a:rPr lang="en-US" sz="2400" smtClean="0"/>
              <a:t>E</a:t>
            </a:r>
            <a:r>
              <a:rPr lang="es-ES_tradnl" sz="2400" smtClean="0"/>
              <a:t>species introducidas a la zona y que ya se encuentran en el medio natural.</a:t>
            </a:r>
          </a:p>
          <a:p>
            <a:pPr marL="533400" indent="-533400" eaLnBrk="1" hangingPunct="1">
              <a:lnSpc>
                <a:spcPct val="90000"/>
              </a:lnSpc>
              <a:buFont typeface="Wingdings" pitchFamily="2" charset="2"/>
              <a:buAutoNum type="arabicPeriod"/>
              <a:defRPr/>
            </a:pPr>
            <a:r>
              <a:rPr lang="es-ES_tradnl" sz="2600" smtClean="0"/>
              <a:t>Desarrollo de áreas de cultivo.</a:t>
            </a:r>
          </a:p>
          <a:p>
            <a:pPr marL="914400" lvl="1" indent="-457200" eaLnBrk="1" hangingPunct="1">
              <a:lnSpc>
                <a:spcPct val="90000"/>
              </a:lnSpc>
              <a:defRPr/>
            </a:pPr>
            <a:r>
              <a:rPr lang="es-ES_tradnl" sz="2400" smtClean="0"/>
              <a:t>Evolución de área dedicada a la acuicultura a lo largo del tiempo en esa zona. Areas actu</a:t>
            </a:r>
            <a:r>
              <a:rPr lang="en-US" sz="2400" smtClean="0"/>
              <a:t>a</a:t>
            </a:r>
            <a:r>
              <a:rPr lang="es-ES_tradnl" sz="2400" smtClean="0"/>
              <a:t>les en producción </a:t>
            </a:r>
            <a:r>
              <a:rPr lang="en-US" sz="2400" smtClean="0"/>
              <a:t>y</a:t>
            </a:r>
            <a:r>
              <a:rPr lang="es-ES_tradnl" sz="2400" smtClean="0"/>
              <a:t> ociosas, áreas para desarrollo futuro.</a:t>
            </a:r>
          </a:p>
          <a:p>
            <a:pPr marL="533400" indent="-533400" eaLnBrk="1" hangingPunct="1">
              <a:lnSpc>
                <a:spcPct val="90000"/>
              </a:lnSpc>
              <a:buFont typeface="Wingdings" pitchFamily="2" charset="2"/>
              <a:buAutoNum type="arabicPeriod"/>
              <a:defRPr/>
            </a:pPr>
            <a:r>
              <a:rPr lang="es-ES_tradnl" sz="2600" smtClean="0"/>
              <a:t>Implementación de infraestructura.</a:t>
            </a:r>
          </a:p>
          <a:p>
            <a:pPr marL="914400" lvl="1" indent="-457200" eaLnBrk="1" hangingPunct="1">
              <a:lnSpc>
                <a:spcPct val="90000"/>
              </a:lnSpc>
              <a:defRPr/>
            </a:pPr>
            <a:r>
              <a:rPr lang="es-ES_tradnl" sz="2400" smtClean="0"/>
              <a:t>Infraestructura e inversiones </a:t>
            </a:r>
            <a:r>
              <a:rPr lang="en-US" sz="2400" smtClean="0"/>
              <a:t>en </a:t>
            </a:r>
            <a:r>
              <a:rPr lang="es-ES_tradnl" sz="2400" smtClean="0"/>
              <a:t>el tiempo.</a:t>
            </a:r>
            <a:r>
              <a:rPr lang="en-US" sz="2400" smtClean="0"/>
              <a:t>D</a:t>
            </a:r>
            <a:r>
              <a:rPr lang="es-ES_tradnl" sz="2400" smtClean="0"/>
              <a:t>iferencia punto anterior</a:t>
            </a:r>
            <a:r>
              <a:rPr lang="en-US" sz="2400" smtClean="0"/>
              <a:t>: </a:t>
            </a:r>
            <a:r>
              <a:rPr lang="es-ES_tradnl" sz="2400" smtClean="0"/>
              <a:t>obras de infraestructura para modificarla </a:t>
            </a:r>
            <a:r>
              <a:rPr lang="en-US" sz="2400" smtClean="0"/>
              <a:t>produccion de area</a:t>
            </a:r>
            <a:r>
              <a:rPr lang="es-ES_tradnl" sz="2400" smtClean="0"/>
              <a:t>. </a:t>
            </a:r>
            <a:r>
              <a:rPr lang="en-US" sz="2400" smtClean="0"/>
              <a:t>Estado </a:t>
            </a:r>
            <a:r>
              <a:rPr lang="es-ES_tradnl" sz="2400" smtClean="0"/>
              <a:t>actualmente en producción como capacidad ociosa.</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228600"/>
            <a:ext cx="8458200" cy="1143000"/>
          </a:xfrm>
        </p:spPr>
        <p:txBody>
          <a:bodyPr/>
          <a:lstStyle/>
          <a:p>
            <a:pPr eaLnBrk="1" hangingPunct="1"/>
            <a:r>
              <a:rPr lang="en-US" sz="3600" smtClean="0"/>
              <a:t>2- </a:t>
            </a:r>
            <a:r>
              <a:rPr lang="es-ES_tradnl" sz="3600" smtClean="0"/>
              <a:t>Evolución </a:t>
            </a:r>
            <a:r>
              <a:rPr lang="en-US" sz="3600" smtClean="0"/>
              <a:t>De </a:t>
            </a:r>
            <a:r>
              <a:rPr lang="es-ES_tradnl" sz="3600" smtClean="0"/>
              <a:t>Acuicultura En La Zona</a:t>
            </a:r>
          </a:p>
        </p:txBody>
      </p:sp>
      <p:sp>
        <p:nvSpPr>
          <p:cNvPr id="959491" name="Rectangle 3"/>
          <p:cNvSpPr>
            <a:spLocks noGrp="1" noChangeArrowheads="1"/>
          </p:cNvSpPr>
          <p:nvPr>
            <p:ph type="body" idx="1"/>
          </p:nvPr>
        </p:nvSpPr>
        <p:spPr>
          <a:xfrm>
            <a:off x="609600" y="762000"/>
            <a:ext cx="8229600" cy="5943600"/>
          </a:xfrm>
        </p:spPr>
        <p:txBody>
          <a:bodyPr/>
          <a:lstStyle/>
          <a:p>
            <a:pPr marL="533400" indent="-533400" eaLnBrk="1" hangingPunct="1">
              <a:buFont typeface="Wingdings" pitchFamily="2" charset="2"/>
              <a:buAutoNum type="arabicPeriod" startAt="4"/>
              <a:defRPr/>
            </a:pPr>
            <a:r>
              <a:rPr lang="es-ES_tradnl" sz="2800" smtClean="0"/>
              <a:t>Evolución de metodologías de cultivo.</a:t>
            </a:r>
          </a:p>
          <a:p>
            <a:pPr marL="914400" lvl="1" indent="-457200" eaLnBrk="1" hangingPunct="1">
              <a:defRPr/>
            </a:pPr>
            <a:r>
              <a:rPr lang="es-ES_tradnl" sz="2400" smtClean="0"/>
              <a:t>Metodologías usadas a lo largo del tiempo para el cultivo de las distintas especies en esa zona. Incluir técnicas que se usaron para aprovechar ventajas o minimizar desventajas de la zona. Metodologías de cultivo actualmente usadas en esa zona. Explicación del porque se las está usando actualmente.</a:t>
            </a:r>
          </a:p>
          <a:p>
            <a:pPr marL="533400" indent="-533400" eaLnBrk="1" hangingPunct="1">
              <a:buFont typeface="Wingdings" pitchFamily="2" charset="2"/>
              <a:buAutoNum type="arabicPeriod" startAt="4"/>
              <a:defRPr/>
            </a:pPr>
            <a:r>
              <a:rPr lang="es-ES_tradnl" sz="2800" smtClean="0"/>
              <a:t>Intensidad de cultivo y niveles de producción.</a:t>
            </a:r>
          </a:p>
          <a:p>
            <a:pPr marL="914400" lvl="1" indent="-457200" eaLnBrk="1" hangingPunct="1">
              <a:defRPr/>
            </a:pPr>
            <a:r>
              <a:rPr lang="es-ES_tradnl" sz="2400" smtClean="0"/>
              <a:t>Cubre tanto las densidades de cultivo utilizadas, como los rendimientos logrados a lo largo del tiempo en esa zona hasta el presente.</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1228725" y="0"/>
            <a:ext cx="7772400" cy="1143000"/>
          </a:xfrm>
        </p:spPr>
        <p:txBody>
          <a:bodyPr/>
          <a:lstStyle/>
          <a:p>
            <a:pPr algn="r" eaLnBrk="1" hangingPunct="1"/>
            <a:r>
              <a:rPr lang="en-US" smtClean="0"/>
              <a:t>Fabrizio Marcillo Morla</a:t>
            </a:r>
            <a:endParaRPr lang="es-US" smtClean="0"/>
          </a:p>
        </p:txBody>
      </p:sp>
      <p:sp>
        <p:nvSpPr>
          <p:cNvPr id="3" name="2 Marcador de contenido"/>
          <p:cNvSpPr>
            <a:spLocks noGrp="1"/>
          </p:cNvSpPr>
          <p:nvPr>
            <p:ph idx="1"/>
          </p:nvPr>
        </p:nvSpPr>
        <p:spPr>
          <a:xfrm>
            <a:off x="1169988" y="928688"/>
            <a:ext cx="7772400" cy="4114800"/>
          </a:xfrm>
        </p:spPr>
        <p:txBody>
          <a:bodyPr/>
          <a:lstStyle/>
          <a:p>
            <a:pPr algn="r" eaLnBrk="1" hangingPunct="1">
              <a:defRPr/>
            </a:pPr>
            <a:r>
              <a:rPr lang="es-EC" dirty="0" smtClean="0"/>
              <a:t>Guayaquil, 1966.</a:t>
            </a:r>
          </a:p>
          <a:p>
            <a:pPr algn="r" eaLnBrk="1" hangingPunct="1">
              <a:defRPr/>
            </a:pPr>
            <a:r>
              <a:rPr lang="es-EC" dirty="0" err="1" smtClean="0"/>
              <a:t>BSc.</a:t>
            </a:r>
            <a:r>
              <a:rPr lang="es-EC" dirty="0" smtClean="0"/>
              <a:t> Acuicultura. (ESPOL 1991).</a:t>
            </a:r>
          </a:p>
          <a:p>
            <a:pPr algn="r" eaLnBrk="1" hangingPunct="1">
              <a:defRPr/>
            </a:pPr>
            <a:r>
              <a:rPr lang="es-EC" dirty="0" smtClean="0"/>
              <a:t>Magister en Administración de Empresas. (ESPOL, 1996).</a:t>
            </a:r>
          </a:p>
          <a:p>
            <a:pPr algn="r" eaLnBrk="1" hangingPunct="1">
              <a:defRPr/>
            </a:pPr>
            <a:r>
              <a:rPr lang="es-EC" dirty="0" smtClean="0"/>
              <a:t>Profesor ESPOL desde el 2001.</a:t>
            </a:r>
          </a:p>
          <a:p>
            <a:pPr algn="r" eaLnBrk="1" hangingPunct="1">
              <a:defRPr/>
            </a:pPr>
            <a:r>
              <a:rPr lang="es-EC" dirty="0" smtClean="0"/>
              <a:t>20 años experiencia profesional: </a:t>
            </a:r>
          </a:p>
          <a:p>
            <a:pPr lvl="1" algn="r" eaLnBrk="1" hangingPunct="1">
              <a:defRPr/>
            </a:pPr>
            <a:r>
              <a:rPr lang="es-EC" dirty="0" smtClean="0"/>
              <a:t>Producción.</a:t>
            </a:r>
          </a:p>
          <a:p>
            <a:pPr lvl="1" algn="r" eaLnBrk="1" hangingPunct="1">
              <a:defRPr/>
            </a:pPr>
            <a:r>
              <a:rPr lang="es-EC" dirty="0" smtClean="0"/>
              <a:t>Administración.</a:t>
            </a:r>
          </a:p>
          <a:p>
            <a:pPr lvl="1" algn="r" eaLnBrk="1" hangingPunct="1">
              <a:defRPr/>
            </a:pPr>
            <a:r>
              <a:rPr lang="es-EC" dirty="0" smtClean="0"/>
              <a:t>Finanzas.</a:t>
            </a:r>
          </a:p>
          <a:p>
            <a:pPr lvl="1" algn="r" eaLnBrk="1" hangingPunct="1">
              <a:defRPr/>
            </a:pPr>
            <a:r>
              <a:rPr lang="es-EC" dirty="0" smtClean="0"/>
              <a:t>Investigación.</a:t>
            </a:r>
          </a:p>
          <a:p>
            <a:pPr lvl="1" algn="r" eaLnBrk="1" hangingPunct="1">
              <a:defRPr/>
            </a:pPr>
            <a:r>
              <a:rPr lang="es-EC" dirty="0" smtClean="0"/>
              <a:t>Consultorías.</a:t>
            </a:r>
          </a:p>
        </p:txBody>
      </p:sp>
      <p:pic>
        <p:nvPicPr>
          <p:cNvPr id="4100" name="Picture 3" descr="Yop por ti."/>
          <p:cNvPicPr>
            <a:picLocks noChangeAspect="1" noChangeArrowheads="1"/>
          </p:cNvPicPr>
          <p:nvPr/>
        </p:nvPicPr>
        <p:blipFill>
          <a:blip r:embed="rId3"/>
          <a:srcRect/>
          <a:stretch>
            <a:fillRect/>
          </a:stretch>
        </p:blipFill>
        <p:spPr bwMode="auto">
          <a:xfrm>
            <a:off x="0" y="0"/>
            <a:ext cx="2571750" cy="1928813"/>
          </a:xfrm>
          <a:prstGeom prst="rect">
            <a:avLst/>
          </a:prstGeom>
          <a:noFill/>
          <a:ln w="9525">
            <a:noFill/>
            <a:miter lim="800000"/>
            <a:headEnd/>
            <a:tailEnd/>
          </a:ln>
        </p:spPr>
      </p:pic>
      <p:sp>
        <p:nvSpPr>
          <p:cNvPr id="9" name="8 Rectángulo"/>
          <p:cNvSpPr/>
          <p:nvPr/>
        </p:nvSpPr>
        <p:spPr>
          <a:xfrm>
            <a:off x="357188" y="5670550"/>
            <a:ext cx="4572000" cy="830263"/>
          </a:xfrm>
          <a:prstGeom prst="rect">
            <a:avLst/>
          </a:prstGeom>
        </p:spPr>
        <p:txBody>
          <a:bodyPr>
            <a:spAutoFit/>
          </a:bodyPr>
          <a:lstStyle/>
          <a:p>
            <a:pPr>
              <a:buFont typeface="Wingdings" pitchFamily="2" charset="2"/>
              <a:buNone/>
              <a:defRPr/>
            </a:pPr>
            <a:r>
              <a:rPr lang="es-US" sz="2400" dirty="0">
                <a:latin typeface="+mn-lt"/>
                <a:hlinkClick r:id="rId4"/>
              </a:rPr>
              <a:t>Otras Publicaciones del mismo autor en Repositorio ESPOL</a:t>
            </a:r>
            <a:endParaRPr lang="es-US" sz="2400" dirty="0">
              <a:latin typeface="+mn-lt"/>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4000" smtClean="0"/>
              <a:t>3- </a:t>
            </a:r>
            <a:r>
              <a:rPr lang="es-ES_tradnl" sz="4000" smtClean="0"/>
              <a:t>Análisis De Situación Actual</a:t>
            </a:r>
          </a:p>
        </p:txBody>
      </p:sp>
      <p:sp>
        <p:nvSpPr>
          <p:cNvPr id="960515" name="Rectangle 3"/>
          <p:cNvSpPr>
            <a:spLocks noGrp="1" noChangeArrowheads="1"/>
          </p:cNvSpPr>
          <p:nvPr>
            <p:ph type="body" idx="1"/>
          </p:nvPr>
        </p:nvSpPr>
        <p:spPr/>
        <p:txBody>
          <a:bodyPr/>
          <a:lstStyle/>
          <a:p>
            <a:pPr marL="533400" indent="-533400" eaLnBrk="1" hangingPunct="1">
              <a:defRPr/>
            </a:pPr>
            <a:r>
              <a:rPr lang="es-ES_tradnl" sz="2800" smtClean="0"/>
              <a:t>Análisis y discusión de</a:t>
            </a:r>
            <a:r>
              <a:rPr lang="en-US" sz="2800" smtClean="0"/>
              <a:t> </a:t>
            </a:r>
            <a:r>
              <a:rPr lang="es-ES_tradnl" sz="2800" smtClean="0"/>
              <a:t>l</a:t>
            </a:r>
            <a:r>
              <a:rPr lang="en-US" sz="2800" smtClean="0"/>
              <a:t>os resultados de las investigaciones de los</a:t>
            </a:r>
            <a:r>
              <a:rPr lang="es-ES_tradnl" sz="2800" smtClean="0"/>
              <a:t> capítulo</a:t>
            </a:r>
            <a:r>
              <a:rPr lang="en-US" sz="2800" smtClean="0"/>
              <a:t>s</a:t>
            </a:r>
            <a:r>
              <a:rPr lang="es-ES_tradnl" sz="2800" smtClean="0"/>
              <a:t> anterior</a:t>
            </a:r>
            <a:r>
              <a:rPr lang="en-US" sz="2800" smtClean="0"/>
              <a:t>es</a:t>
            </a:r>
            <a:r>
              <a:rPr lang="es-ES_tradnl" sz="2800" smtClean="0"/>
              <a:t>, con comentarios</a:t>
            </a:r>
            <a:r>
              <a:rPr lang="en-US" sz="2800" smtClean="0"/>
              <a:t>.</a:t>
            </a:r>
          </a:p>
          <a:p>
            <a:pPr marL="533400" indent="-533400" eaLnBrk="1" hangingPunct="1">
              <a:defRPr/>
            </a:pPr>
            <a:r>
              <a:rPr lang="en-US" sz="2800" smtClean="0"/>
              <a:t>Alto grado de aporte de criterio de alumnos. Demuestra su capacidad de pensar, analizar y sintetizar informacion. Encontrar patrones, y causas y efectos.</a:t>
            </a:r>
            <a:endParaRPr lang="es-ES_tradnl" sz="2800" smtClean="0"/>
          </a:p>
          <a:p>
            <a:pPr marL="533400" indent="-533400" eaLnBrk="1" hangingPunct="1">
              <a:buFont typeface="Wingdings" pitchFamily="2" charset="2"/>
              <a:buAutoNum type="arabicPeriod"/>
              <a:defRPr/>
            </a:pPr>
            <a:r>
              <a:rPr lang="es-ES_tradnl" sz="2800" smtClean="0"/>
              <a:t>Análisis técnico.</a:t>
            </a:r>
          </a:p>
          <a:p>
            <a:pPr marL="914400" lvl="1" indent="-457200" eaLnBrk="1" hangingPunct="1">
              <a:buFont typeface="Wingdings" pitchFamily="2" charset="2"/>
              <a:buAutoNum type="arabicPeriod"/>
              <a:defRPr/>
            </a:pPr>
            <a:r>
              <a:rPr lang="es-ES_tradnl" sz="2400" smtClean="0"/>
              <a:t>Metodología de cultivo utilizadas.</a:t>
            </a:r>
          </a:p>
          <a:p>
            <a:pPr marL="914400" lvl="1" indent="-457200" eaLnBrk="1" hangingPunct="1">
              <a:buFont typeface="Wingdings" pitchFamily="2" charset="2"/>
              <a:buAutoNum type="arabicPeriod"/>
              <a:defRPr/>
            </a:pPr>
            <a:r>
              <a:rPr lang="es-ES_tradnl" sz="2400" smtClean="0"/>
              <a:t>Impacto Ambiental.</a:t>
            </a:r>
          </a:p>
          <a:p>
            <a:pPr marL="914400" lvl="1" indent="-457200" eaLnBrk="1" hangingPunct="1">
              <a:buFont typeface="Wingdings" pitchFamily="2" charset="2"/>
              <a:buAutoNum type="arabicPeriod"/>
              <a:defRPr/>
            </a:pPr>
            <a:r>
              <a:rPr lang="es-ES_tradnl" sz="2400" smtClean="0"/>
              <a:t>Impacto socioeconómico.</a:t>
            </a:r>
          </a:p>
          <a:p>
            <a:pPr marL="914400" lvl="1" indent="-457200" eaLnBrk="1" hangingPunct="1">
              <a:buFont typeface="Wingdings" pitchFamily="2" charset="2"/>
              <a:buAutoNum type="arabicPeriod"/>
              <a:defRPr/>
            </a:pPr>
            <a:r>
              <a:rPr lang="es-ES_tradnl" sz="2400" smtClean="0"/>
              <a:t>Relaciones con la industria a nivel nacional.</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4000" smtClean="0"/>
              <a:t>3- </a:t>
            </a:r>
            <a:r>
              <a:rPr lang="es-ES_tradnl" sz="4000" smtClean="0"/>
              <a:t>Análisis De Situación Actual</a:t>
            </a:r>
          </a:p>
        </p:txBody>
      </p:sp>
      <p:sp>
        <p:nvSpPr>
          <p:cNvPr id="961539" name="Rectangle 3"/>
          <p:cNvSpPr>
            <a:spLocks noGrp="1" noChangeArrowheads="1"/>
          </p:cNvSpPr>
          <p:nvPr>
            <p:ph type="body" idx="1"/>
          </p:nvPr>
        </p:nvSpPr>
        <p:spPr>
          <a:xfrm>
            <a:off x="1066800" y="1066800"/>
            <a:ext cx="8077200" cy="5638800"/>
          </a:xfrm>
        </p:spPr>
        <p:txBody>
          <a:bodyPr/>
          <a:lstStyle/>
          <a:p>
            <a:pPr marL="609600" indent="-609600" eaLnBrk="1" hangingPunct="1">
              <a:buFont typeface="Wingdings" pitchFamily="2" charset="2"/>
              <a:buAutoNum type="arabicPeriod" startAt="2"/>
              <a:defRPr/>
            </a:pPr>
            <a:r>
              <a:rPr lang="es-ES_tradnl" sz="2800" smtClean="0"/>
              <a:t>Análisis FODA.</a:t>
            </a:r>
          </a:p>
          <a:p>
            <a:pPr marL="609600" indent="-609600" eaLnBrk="1" hangingPunct="1">
              <a:defRPr/>
            </a:pPr>
            <a:r>
              <a:rPr lang="es-ES_tradnl" sz="2800" smtClean="0"/>
              <a:t>Análisis de Fortalezas</a:t>
            </a:r>
            <a:r>
              <a:rPr lang="en-US" sz="2800" smtClean="0"/>
              <a:t>, </a:t>
            </a:r>
            <a:r>
              <a:rPr lang="es-ES_tradnl" sz="2800" smtClean="0"/>
              <a:t> </a:t>
            </a:r>
            <a:r>
              <a:rPr lang="en-US" sz="2800" smtClean="0"/>
              <a:t>D</a:t>
            </a:r>
            <a:r>
              <a:rPr lang="es-ES_tradnl" sz="2800" smtClean="0"/>
              <a:t>ebilidades, </a:t>
            </a:r>
            <a:r>
              <a:rPr lang="en-US" sz="2800" smtClean="0"/>
              <a:t>A</a:t>
            </a:r>
            <a:r>
              <a:rPr lang="es-ES_tradnl" sz="2800" smtClean="0"/>
              <a:t>menazas y </a:t>
            </a:r>
            <a:r>
              <a:rPr lang="en-US" sz="2800" smtClean="0"/>
              <a:t>O</a:t>
            </a:r>
            <a:r>
              <a:rPr lang="es-ES_tradnl" sz="2800" smtClean="0"/>
              <a:t>portunidades de la industria en esa zona, enfocándolo con respecto a otras zonas del país y en relación al mundo.</a:t>
            </a:r>
            <a:endParaRPr lang="en-US" sz="2800" smtClean="0"/>
          </a:p>
          <a:p>
            <a:pPr marL="609600" indent="-609600" eaLnBrk="1" hangingPunct="1">
              <a:defRPr/>
            </a:pPr>
            <a:r>
              <a:rPr lang="en-US" sz="2800" smtClean="0"/>
              <a:t>Trata de medir la posicion del sector en relacion con la competencia y otros actores del medio.</a:t>
            </a:r>
            <a:endParaRPr lang="es-ES_tradnl" sz="2800" smtClean="0"/>
          </a:p>
          <a:p>
            <a:pPr marL="990600" lvl="1" indent="-533400" eaLnBrk="1" hangingPunct="1">
              <a:buFont typeface="Wingdings" pitchFamily="2" charset="2"/>
              <a:buAutoNum type="arabicPeriod"/>
              <a:defRPr/>
            </a:pPr>
            <a:r>
              <a:rPr lang="es-ES_tradnl" sz="2400" smtClean="0"/>
              <a:t>Fortalezas y Debilides.</a:t>
            </a:r>
          </a:p>
          <a:p>
            <a:pPr marL="990600" lvl="1" indent="-533400" eaLnBrk="1" hangingPunct="1">
              <a:defRPr/>
            </a:pPr>
            <a:r>
              <a:rPr lang="es-ES_tradnl" sz="2400" smtClean="0"/>
              <a:t>Factores internos de la zona.</a:t>
            </a:r>
          </a:p>
          <a:p>
            <a:pPr marL="990600" lvl="1" indent="-533400" eaLnBrk="1" hangingPunct="1">
              <a:buFont typeface="Wingdings" pitchFamily="2" charset="2"/>
              <a:buAutoNum type="arabicPeriod" startAt="2"/>
              <a:defRPr/>
            </a:pPr>
            <a:r>
              <a:rPr lang="es-ES_tradnl" sz="2400" smtClean="0"/>
              <a:t>Oportunidades y Amenazas.</a:t>
            </a:r>
          </a:p>
          <a:p>
            <a:pPr marL="990600" lvl="1" indent="-533400" eaLnBrk="1" hangingPunct="1">
              <a:defRPr/>
            </a:pPr>
            <a:r>
              <a:rPr lang="es-ES_tradnl" sz="2400" smtClean="0"/>
              <a:t>Factores externos que pueden influenciar.</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4- Propuesta Técnica</a:t>
            </a:r>
            <a:endParaRPr lang="es-ES_tradnl" smtClean="0"/>
          </a:p>
        </p:txBody>
      </p:sp>
      <p:sp>
        <p:nvSpPr>
          <p:cNvPr id="962563" name="Rectangle 3"/>
          <p:cNvSpPr>
            <a:spLocks noGrp="1" noChangeArrowheads="1"/>
          </p:cNvSpPr>
          <p:nvPr>
            <p:ph type="body" idx="1"/>
          </p:nvPr>
        </p:nvSpPr>
        <p:spPr/>
        <p:txBody>
          <a:bodyPr/>
          <a:lstStyle/>
          <a:p>
            <a:pPr marL="533400" indent="-533400" eaLnBrk="1" hangingPunct="1">
              <a:defRPr/>
            </a:pPr>
            <a:r>
              <a:rPr lang="en-US" sz="2800" smtClean="0"/>
              <a:t>Muestra como el alumno puede ver a futuro, planificar y dar aportes con base en sus conocimientos y el analisis de los capitulos anteriores.</a:t>
            </a:r>
          </a:p>
          <a:p>
            <a:pPr marL="533400" indent="-533400" eaLnBrk="1" hangingPunct="1">
              <a:defRPr/>
            </a:pPr>
            <a:r>
              <a:rPr lang="en-US" sz="2800" smtClean="0"/>
              <a:t>Representa el aporte del estudio.</a:t>
            </a:r>
          </a:p>
          <a:p>
            <a:pPr marL="533400" indent="-533400" eaLnBrk="1" hangingPunct="1">
              <a:buFont typeface="Wingdings" pitchFamily="2" charset="2"/>
              <a:buAutoNum type="arabicPeriod"/>
              <a:defRPr/>
            </a:pPr>
            <a:r>
              <a:rPr lang="es-ES_tradnl" sz="2800" smtClean="0"/>
              <a:t>Propuesta para Industria acuícola actual.</a:t>
            </a:r>
            <a:endParaRPr lang="en-US" sz="2800" smtClean="0"/>
          </a:p>
          <a:p>
            <a:pPr marL="914400" lvl="1" indent="-457200" eaLnBrk="1" hangingPunct="1">
              <a:defRPr/>
            </a:pPr>
            <a:r>
              <a:rPr lang="es-ES_tradnl" sz="2400" smtClean="0"/>
              <a:t>Propuestas para mejorar el estado de la industria que actualmente se encuentra en el sector.</a:t>
            </a:r>
            <a:endParaRPr lang="en-US" sz="2400" smtClean="0"/>
          </a:p>
          <a:p>
            <a:pPr marL="533400" indent="-533400" eaLnBrk="1" hangingPunct="1">
              <a:buFont typeface="Wingdings" pitchFamily="2" charset="2"/>
              <a:buAutoNum type="arabicPeriod"/>
              <a:defRPr/>
            </a:pPr>
            <a:r>
              <a:rPr lang="es-ES_tradnl" sz="2800" smtClean="0"/>
              <a:t>4.2	Propuestas de desarrollo a futuro.</a:t>
            </a:r>
            <a:endParaRPr lang="en-US" sz="2800" smtClean="0"/>
          </a:p>
          <a:p>
            <a:pPr marL="914400" lvl="1" indent="-457200" eaLnBrk="1" hangingPunct="1">
              <a:defRPr/>
            </a:pPr>
            <a:r>
              <a:rPr lang="es-ES_tradnl" sz="2400" smtClean="0"/>
              <a:t>Sugerencias de que puede desarrollarse a futuro en esa zona</a:t>
            </a:r>
            <a:r>
              <a:rPr lang="en-US" sz="2400" smtClean="0"/>
              <a:t>.</a:t>
            </a:r>
            <a:endParaRPr lang="es-ES_tradnl" sz="2400" smtClean="0"/>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Conclusion</a:t>
            </a:r>
            <a:endParaRPr lang="es-ES_tradnl" smtClean="0"/>
          </a:p>
        </p:txBody>
      </p:sp>
      <p:sp>
        <p:nvSpPr>
          <p:cNvPr id="963587" name="Rectangle 3"/>
          <p:cNvSpPr>
            <a:spLocks noGrp="1" noChangeArrowheads="1"/>
          </p:cNvSpPr>
          <p:nvPr>
            <p:ph type="body" idx="1"/>
          </p:nvPr>
        </p:nvSpPr>
        <p:spPr>
          <a:xfrm>
            <a:off x="990600" y="838200"/>
            <a:ext cx="7772400" cy="5638800"/>
          </a:xfrm>
        </p:spPr>
        <p:txBody>
          <a:bodyPr/>
          <a:lstStyle/>
          <a:p>
            <a:pPr eaLnBrk="1" hangingPunct="1">
              <a:lnSpc>
                <a:spcPct val="90000"/>
              </a:lnSpc>
              <a:defRPr/>
            </a:pPr>
            <a:r>
              <a:rPr lang="es-ES_tradnl" sz="2800" smtClean="0"/>
              <a:t>Conclusiones y recomendaciones.</a:t>
            </a:r>
          </a:p>
          <a:p>
            <a:pPr lvl="1" eaLnBrk="1" hangingPunct="1">
              <a:lnSpc>
                <a:spcPct val="90000"/>
              </a:lnSpc>
              <a:defRPr/>
            </a:pPr>
            <a:r>
              <a:rPr lang="en-US" sz="2400" smtClean="0"/>
              <a:t>Bajo el esquema actual, esto se podria presentar como una sintesis de los capitulos 3 y 4, presentando ideas puntuales y directas.</a:t>
            </a:r>
            <a:endParaRPr lang="es-ES_tradnl" sz="2400" smtClean="0"/>
          </a:p>
          <a:p>
            <a:pPr eaLnBrk="1" hangingPunct="1">
              <a:lnSpc>
                <a:spcPct val="90000"/>
              </a:lnSpc>
              <a:defRPr/>
            </a:pPr>
            <a:r>
              <a:rPr lang="es-ES_tradnl" sz="2800" smtClean="0"/>
              <a:t>Apéndices y anexos.</a:t>
            </a:r>
          </a:p>
          <a:p>
            <a:pPr lvl="1" eaLnBrk="1" hangingPunct="1">
              <a:lnSpc>
                <a:spcPct val="90000"/>
              </a:lnSpc>
              <a:defRPr/>
            </a:pPr>
            <a:r>
              <a:rPr lang="en-US" sz="2400" smtClean="0"/>
              <a:t>Tablas, planos, mapas y graficos citados en el texto.</a:t>
            </a:r>
            <a:endParaRPr lang="es-ES_tradnl" sz="2400" smtClean="0"/>
          </a:p>
          <a:p>
            <a:pPr eaLnBrk="1" hangingPunct="1">
              <a:lnSpc>
                <a:spcPct val="90000"/>
              </a:lnSpc>
              <a:defRPr/>
            </a:pPr>
            <a:r>
              <a:rPr lang="es-ES_tradnl" sz="2800" smtClean="0"/>
              <a:t>Bibliografía.</a:t>
            </a:r>
          </a:p>
          <a:p>
            <a:pPr lvl="1" eaLnBrk="1" hangingPunct="1">
              <a:lnSpc>
                <a:spcPct val="90000"/>
              </a:lnSpc>
              <a:defRPr/>
            </a:pPr>
            <a:r>
              <a:rPr lang="en-US" sz="2400" smtClean="0"/>
              <a:t>Bibliografia citada como fuente de informacion en el texto.</a:t>
            </a:r>
          </a:p>
          <a:p>
            <a:pPr lvl="1" eaLnBrk="1" hangingPunct="1">
              <a:lnSpc>
                <a:spcPct val="90000"/>
              </a:lnSpc>
              <a:defRPr/>
            </a:pPr>
            <a:r>
              <a:rPr lang="en-US" sz="2400" smtClean="0"/>
              <a:t>Debe de ser presentada en el formato que exige la ESPOL.</a:t>
            </a:r>
          </a:p>
          <a:p>
            <a:pPr lvl="1" eaLnBrk="1" hangingPunct="1">
              <a:lnSpc>
                <a:spcPct val="90000"/>
              </a:lnSpc>
              <a:defRPr/>
            </a:pPr>
            <a:r>
              <a:rPr lang="en-US" sz="2400" smtClean="0"/>
              <a:t>Fuentes de Intenet deben de usarse con mesura, y estas deben de ser citadas de acuerdo al formato exigido.</a:t>
            </a:r>
            <a:endParaRPr lang="es-ES_tradnl" sz="2400" smtClean="0"/>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Recomendaciones Practicas</a:t>
            </a:r>
            <a:endParaRPr lang="es-ES_tradnl" smtClean="0"/>
          </a:p>
        </p:txBody>
      </p:sp>
      <p:sp>
        <p:nvSpPr>
          <p:cNvPr id="964611" name="Rectangle 3"/>
          <p:cNvSpPr>
            <a:spLocks noGrp="1" noChangeArrowheads="1"/>
          </p:cNvSpPr>
          <p:nvPr>
            <p:ph type="body" idx="1"/>
          </p:nvPr>
        </p:nvSpPr>
        <p:spPr/>
        <p:txBody>
          <a:bodyPr/>
          <a:lstStyle/>
          <a:p>
            <a:pPr eaLnBrk="1" hangingPunct="1">
              <a:defRPr/>
            </a:pPr>
            <a:r>
              <a:rPr lang="en-US" sz="3000" smtClean="0"/>
              <a:t>El objetivo de todos es que ustedes se graduen. Sin embargo, ustedes pagan por el proceso (seminarios mas seguimiento en tesis) NO por el titulo. Pongan de su parte, esfuersense por poco tiempo y ganen su titulo.</a:t>
            </a:r>
          </a:p>
          <a:p>
            <a:pPr eaLnBrk="1" hangingPunct="1">
              <a:defRPr/>
            </a:pPr>
            <a:r>
              <a:rPr lang="en-US" smtClean="0"/>
              <a:t>Aprovechen el sidweb. Revisen todo el contenido periodicamente. Si no pueden reunirse en persona para revisar avances haganlo por chat o telefono o usen el correo electronico.</a:t>
            </a:r>
            <a:endParaRPr lang="en-US" sz="3000" smtClean="0"/>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Recomendaciones Practicas</a:t>
            </a:r>
            <a:endParaRPr lang="es-ES_tradnl" smtClean="0"/>
          </a:p>
        </p:txBody>
      </p:sp>
      <p:sp>
        <p:nvSpPr>
          <p:cNvPr id="965635" name="Rectangle 3"/>
          <p:cNvSpPr>
            <a:spLocks noGrp="1" noChangeArrowheads="1"/>
          </p:cNvSpPr>
          <p:nvPr>
            <p:ph type="body" idx="1"/>
          </p:nvPr>
        </p:nvSpPr>
        <p:spPr/>
        <p:txBody>
          <a:bodyPr/>
          <a:lstStyle/>
          <a:p>
            <a:pPr eaLnBrk="1" hangingPunct="1">
              <a:defRPr/>
            </a:pPr>
            <a:r>
              <a:rPr lang="en-US" sz="3400" smtClean="0"/>
              <a:t>Si tienen un problema, hable con su director y busquen SOLUCIONES PRACTICAS. Esto no se trata de inventar el agua tibia. Seamos creativos para vencer los obstaculos. </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Recomendaciones Practicas</a:t>
            </a:r>
            <a:endParaRPr lang="es-ES_tradnl" smtClean="0"/>
          </a:p>
        </p:txBody>
      </p:sp>
      <p:sp>
        <p:nvSpPr>
          <p:cNvPr id="966659" name="Rectangle 3"/>
          <p:cNvSpPr>
            <a:spLocks noGrp="1" noChangeArrowheads="1"/>
          </p:cNvSpPr>
          <p:nvPr>
            <p:ph type="body" idx="1"/>
          </p:nvPr>
        </p:nvSpPr>
        <p:spPr>
          <a:xfrm>
            <a:off x="762000" y="762000"/>
            <a:ext cx="8077200" cy="5943600"/>
          </a:xfrm>
        </p:spPr>
        <p:txBody>
          <a:bodyPr/>
          <a:lstStyle/>
          <a:p>
            <a:pPr eaLnBrk="1" hangingPunct="1">
              <a:lnSpc>
                <a:spcPct val="90000"/>
              </a:lnSpc>
              <a:defRPr/>
            </a:pPr>
            <a:r>
              <a:rPr lang="en-US" smtClean="0"/>
              <a:t>Aprovechen la viada. Si gastaron plata en esto, vayan hasta el final. </a:t>
            </a:r>
          </a:p>
          <a:p>
            <a:pPr eaLnBrk="1" hangingPunct="1">
              <a:lnSpc>
                <a:spcPct val="90000"/>
              </a:lnSpc>
              <a:defRPr/>
            </a:pPr>
            <a:r>
              <a:rPr lang="en-US" smtClean="0"/>
              <a:t>Si no cumplen con el cronograma, cada dia que pasa sus probabilidades de graduarse disminuyen mas.</a:t>
            </a:r>
          </a:p>
          <a:p>
            <a:pPr eaLnBrk="1" hangingPunct="1">
              <a:lnSpc>
                <a:spcPct val="90000"/>
              </a:lnSpc>
              <a:defRPr/>
            </a:pPr>
            <a:r>
              <a:rPr lang="en-US" smtClean="0"/>
              <a:t>Es mejor esforzarse durante poco tiempo, que tomarlo con calma durante mucho tiempo. </a:t>
            </a:r>
          </a:p>
          <a:p>
            <a:pPr eaLnBrk="1" hangingPunct="1">
              <a:lnSpc>
                <a:spcPct val="90000"/>
              </a:lnSpc>
              <a:defRPr/>
            </a:pPr>
            <a:r>
              <a:rPr lang="en-US" smtClean="0"/>
              <a:t>Yo creo que principal problema para terminar tesis es falta de seguimiento. En eso estamos trabajando. Pongan de su parte tambien.</a:t>
            </a:r>
            <a:endParaRPr lang="es-ES_tradnl" smtClean="0"/>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Recomendaciones Practicas</a:t>
            </a:r>
            <a:endParaRPr lang="es-ES_tradnl" smtClean="0"/>
          </a:p>
        </p:txBody>
      </p:sp>
      <p:sp>
        <p:nvSpPr>
          <p:cNvPr id="967683" name="Rectangle 3"/>
          <p:cNvSpPr>
            <a:spLocks noGrp="1" noChangeArrowheads="1"/>
          </p:cNvSpPr>
          <p:nvPr>
            <p:ph type="body" idx="1"/>
          </p:nvPr>
        </p:nvSpPr>
        <p:spPr/>
        <p:txBody>
          <a:bodyPr/>
          <a:lstStyle/>
          <a:p>
            <a:pPr eaLnBrk="1" hangingPunct="1">
              <a:lnSpc>
                <a:spcPct val="90000"/>
              </a:lnSpc>
              <a:defRPr/>
            </a:pPr>
            <a:r>
              <a:rPr lang="en-US" sz="2800" smtClean="0"/>
              <a:t>Su tesis de grado NO debe de ser su obra maestra. Todo lo contrario, normalmente es su primer esfuerzo de publicar algo. </a:t>
            </a:r>
          </a:p>
          <a:p>
            <a:pPr eaLnBrk="1" hangingPunct="1">
              <a:lnSpc>
                <a:spcPct val="90000"/>
              </a:lnSpc>
              <a:defRPr/>
            </a:pPr>
            <a:r>
              <a:rPr lang="en-US" sz="2800" smtClean="0"/>
              <a:t>Si les interesa hacer algo mejor, pues tienen toda su vida para hacerlo. Ahora les interesa cumplir el requisito y graduarse.</a:t>
            </a:r>
          </a:p>
          <a:p>
            <a:pPr eaLnBrk="1" hangingPunct="1">
              <a:lnSpc>
                <a:spcPct val="90000"/>
              </a:lnSpc>
              <a:defRPr/>
            </a:pPr>
            <a:r>
              <a:rPr lang="en-US" sz="2800" smtClean="0"/>
              <a:t>Esto no quiere decir que deben de entregar cualquier payasada.</a:t>
            </a:r>
          </a:p>
          <a:p>
            <a:pPr eaLnBrk="1" hangingPunct="1">
              <a:lnSpc>
                <a:spcPct val="90000"/>
              </a:lnSpc>
              <a:defRPr/>
            </a:pPr>
            <a:r>
              <a:rPr lang="en-US" sz="2800" smtClean="0"/>
              <a:t>Temas sencillos y bien estructurados, que sigan las pautas de publicacion de trabajos cientificos tienen mas valor que temas complicados y mal desarrollados.</a:t>
            </a:r>
          </a:p>
          <a:p>
            <a:pPr eaLnBrk="1" hangingPunct="1">
              <a:lnSpc>
                <a:spcPct val="90000"/>
              </a:lnSpc>
              <a:defRPr/>
            </a:pPr>
            <a:r>
              <a:rPr lang="en-US" sz="2800" smtClean="0"/>
              <a:t>El que mucho abarca poco aprieta.</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Temas Validos</a:t>
            </a:r>
            <a:endParaRPr lang="es-ES_tradnl" smtClean="0"/>
          </a:p>
        </p:txBody>
      </p:sp>
      <p:sp>
        <p:nvSpPr>
          <p:cNvPr id="968707" name="Rectangle 3"/>
          <p:cNvSpPr>
            <a:spLocks noGrp="1" noChangeArrowheads="1"/>
          </p:cNvSpPr>
          <p:nvPr>
            <p:ph type="body" idx="1"/>
          </p:nvPr>
        </p:nvSpPr>
        <p:spPr>
          <a:xfrm>
            <a:off x="762000" y="838200"/>
            <a:ext cx="8077200" cy="5867400"/>
          </a:xfrm>
        </p:spPr>
        <p:txBody>
          <a:bodyPr/>
          <a:lstStyle/>
          <a:p>
            <a:pPr eaLnBrk="1" hangingPunct="1">
              <a:lnSpc>
                <a:spcPct val="90000"/>
              </a:lnSpc>
              <a:defRPr/>
            </a:pPr>
            <a:r>
              <a:rPr lang="en-US" smtClean="0"/>
              <a:t>Todos los siguientes temas, a pesar de sonar raros, han sido publicados:</a:t>
            </a:r>
          </a:p>
          <a:p>
            <a:pPr lvl="1" eaLnBrk="1" hangingPunct="1">
              <a:lnSpc>
                <a:spcPct val="90000"/>
              </a:lnSpc>
              <a:defRPr/>
            </a:pPr>
            <a:r>
              <a:rPr lang="en-US" smtClean="0"/>
              <a:t>Determinacion de la biomasa maxima posible de monstruos en el Lago Ness.</a:t>
            </a:r>
          </a:p>
          <a:p>
            <a:pPr lvl="1" eaLnBrk="1" hangingPunct="1">
              <a:lnSpc>
                <a:spcPct val="90000"/>
              </a:lnSpc>
              <a:defRPr/>
            </a:pPr>
            <a:r>
              <a:rPr lang="en-US" smtClean="0"/>
              <a:t>Efectos de la temperatura y tamaño del hielo en el efecto embriagante del  etanol en la psiquis de </a:t>
            </a:r>
            <a:r>
              <a:rPr lang="en-US" i="1" smtClean="0"/>
              <a:t>Homo sapiens</a:t>
            </a:r>
            <a:r>
              <a:rPr lang="en-US" smtClean="0"/>
              <a:t>.</a:t>
            </a:r>
          </a:p>
          <a:p>
            <a:pPr lvl="1" eaLnBrk="1" hangingPunct="1">
              <a:lnSpc>
                <a:spcPct val="90000"/>
              </a:lnSpc>
              <a:defRPr/>
            </a:pPr>
            <a:r>
              <a:rPr lang="en-US" smtClean="0"/>
              <a:t>Signos obvios de trastornos de la personalidad y abuso de sustancias sicotropicas en dibujos animados orientados al publico infantil.</a:t>
            </a:r>
          </a:p>
          <a:p>
            <a:pPr lvl="1" eaLnBrk="1" hangingPunct="1">
              <a:lnSpc>
                <a:spcPct val="90000"/>
              </a:lnSpc>
              <a:defRPr/>
            </a:pPr>
            <a:r>
              <a:rPr lang="en-US" smtClean="0"/>
              <a:t>Censo de prostitutas y chulos en el area urbana de Barcelona.</a:t>
            </a:r>
            <a:endParaRPr lang="es-ES_tradnl" smtClean="0"/>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Recomendaciones Practicas</a:t>
            </a:r>
            <a:endParaRPr lang="es-ES_tradnl" smtClean="0"/>
          </a:p>
        </p:txBody>
      </p:sp>
      <p:sp>
        <p:nvSpPr>
          <p:cNvPr id="969731" name="Rectangle 3"/>
          <p:cNvSpPr>
            <a:spLocks noGrp="1" noChangeArrowheads="1"/>
          </p:cNvSpPr>
          <p:nvPr>
            <p:ph type="body" idx="1"/>
          </p:nvPr>
        </p:nvSpPr>
        <p:spPr/>
        <p:txBody>
          <a:bodyPr/>
          <a:lstStyle/>
          <a:p>
            <a:pPr eaLnBrk="1" hangingPunct="1">
              <a:lnSpc>
                <a:spcPct val="90000"/>
              </a:lnSpc>
              <a:defRPr/>
            </a:pPr>
            <a:r>
              <a:rPr lang="en-US" smtClean="0"/>
              <a:t>Busquen desarrollar una tesis en donde se pueda desarrollar un marco teorico valido.</a:t>
            </a:r>
          </a:p>
          <a:p>
            <a:pPr eaLnBrk="1" hangingPunct="1">
              <a:lnSpc>
                <a:spcPct val="90000"/>
              </a:lnSpc>
              <a:defRPr/>
            </a:pPr>
            <a:r>
              <a:rPr lang="en-US" smtClean="0"/>
              <a:t>NO den todo el énfasis a la obtencion de datos. Esto es lo mas sencillo. Lo mas dificil es interpretar y llegar a una conclusion valida cientificamente.</a:t>
            </a:r>
          </a:p>
          <a:p>
            <a:pPr eaLnBrk="1" hangingPunct="1">
              <a:lnSpc>
                <a:spcPct val="90000"/>
              </a:lnSpc>
              <a:defRPr/>
            </a:pPr>
            <a:r>
              <a:rPr lang="en-US" smtClean="0"/>
              <a:t>Busquen que su tesis tenga continuidad y concordancia entre las partes.</a:t>
            </a:r>
          </a:p>
          <a:p>
            <a:pPr eaLnBrk="1" hangingPunct="1">
              <a:lnSpc>
                <a:spcPct val="90000"/>
              </a:lnSpc>
              <a:defRPr/>
            </a:pPr>
            <a:r>
              <a:rPr lang="en-US" smtClean="0"/>
              <a:t>No escriban por escribir, llenen de lata o pongan cosas desconectadas. </a:t>
            </a:r>
            <a:endParaRPr lang="es-ES_tradnl" smtClean="0"/>
          </a:p>
          <a:p>
            <a:pPr eaLnBrk="1" hangingPunct="1">
              <a:lnSpc>
                <a:spcPct val="90000"/>
              </a:lnSpc>
              <a:defRPr/>
            </a:pPr>
            <a:endParaRPr lang="es-ES_tradnl" smtClean="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Porque Seminarios?</a:t>
            </a:r>
            <a:endParaRPr lang="es-ES_tradnl" smtClean="0"/>
          </a:p>
        </p:txBody>
      </p:sp>
      <p:sp>
        <p:nvSpPr>
          <p:cNvPr id="940035" name="Rectangle 3"/>
          <p:cNvSpPr>
            <a:spLocks noGrp="1" noChangeArrowheads="1"/>
          </p:cNvSpPr>
          <p:nvPr>
            <p:ph type="body" idx="1"/>
          </p:nvPr>
        </p:nvSpPr>
        <p:spPr>
          <a:xfrm>
            <a:off x="457200" y="762000"/>
            <a:ext cx="8686800" cy="5943600"/>
          </a:xfrm>
        </p:spPr>
        <p:txBody>
          <a:bodyPr/>
          <a:lstStyle/>
          <a:p>
            <a:pPr eaLnBrk="1" hangingPunct="1">
              <a:lnSpc>
                <a:spcPct val="90000"/>
              </a:lnSpc>
              <a:defRPr/>
            </a:pPr>
            <a:r>
              <a:rPr lang="en-US" sz="2800" smtClean="0"/>
              <a:t>Problemas:</a:t>
            </a:r>
          </a:p>
          <a:p>
            <a:pPr lvl="1" eaLnBrk="1" hangingPunct="1">
              <a:lnSpc>
                <a:spcPct val="90000"/>
              </a:lnSpc>
              <a:defRPr/>
            </a:pPr>
            <a:r>
              <a:rPr lang="en-US" sz="2400" smtClean="0"/>
              <a:t>Muchos egresados de diversas promociones sin graduarse.</a:t>
            </a:r>
          </a:p>
          <a:p>
            <a:pPr lvl="2" eaLnBrk="1" hangingPunct="1">
              <a:lnSpc>
                <a:spcPct val="90000"/>
              </a:lnSpc>
              <a:defRPr/>
            </a:pPr>
            <a:r>
              <a:rPr lang="en-US" sz="2000" smtClean="0"/>
              <a:t>Tiempo, falta de oportunidad dedicarse a tesis, otras responsabilidades, falta de seguimiento???</a:t>
            </a:r>
          </a:p>
          <a:p>
            <a:pPr lvl="1" eaLnBrk="1" hangingPunct="1">
              <a:lnSpc>
                <a:spcPct val="90000"/>
              </a:lnSpc>
              <a:defRPr/>
            </a:pPr>
            <a:r>
              <a:rPr lang="en-US" sz="2400" smtClean="0"/>
              <a:t>Diversidad en asistentes: </a:t>
            </a:r>
          </a:p>
          <a:p>
            <a:pPr lvl="2" eaLnBrk="1" hangingPunct="1">
              <a:lnSpc>
                <a:spcPct val="90000"/>
              </a:lnSpc>
              <a:defRPr/>
            </a:pPr>
            <a:r>
              <a:rPr lang="en-US" sz="2000" smtClean="0"/>
              <a:t>Edad, experiencia, acercamiento al sector, etc.</a:t>
            </a:r>
          </a:p>
          <a:p>
            <a:pPr lvl="1" eaLnBrk="1" hangingPunct="1">
              <a:lnSpc>
                <a:spcPct val="90000"/>
              </a:lnSpc>
              <a:defRPr/>
            </a:pPr>
            <a:r>
              <a:rPr lang="en-US" sz="2400" smtClean="0"/>
              <a:t>ESPOL obliga a presentar Tesis para graduarse.</a:t>
            </a:r>
          </a:p>
          <a:p>
            <a:pPr lvl="1" eaLnBrk="1" hangingPunct="1">
              <a:lnSpc>
                <a:spcPct val="90000"/>
              </a:lnSpc>
              <a:defRPr/>
            </a:pPr>
            <a:r>
              <a:rPr lang="en-US" sz="2400" smtClean="0"/>
              <a:t>Otras soluciones al problema no funcionaron.</a:t>
            </a:r>
          </a:p>
          <a:p>
            <a:pPr lvl="2" eaLnBrk="1" hangingPunct="1">
              <a:lnSpc>
                <a:spcPct val="90000"/>
              </a:lnSpc>
              <a:defRPr/>
            </a:pPr>
            <a:r>
              <a:rPr lang="en-US" sz="2000" smtClean="0"/>
              <a:t>Seguimiento y arrearlos.</a:t>
            </a:r>
          </a:p>
          <a:p>
            <a:pPr eaLnBrk="1" hangingPunct="1">
              <a:lnSpc>
                <a:spcPct val="90000"/>
              </a:lnSpc>
              <a:defRPr/>
            </a:pPr>
            <a:r>
              <a:rPr lang="en-US" sz="2800" smtClean="0"/>
              <a:t>Objetivo:</a:t>
            </a:r>
          </a:p>
          <a:p>
            <a:pPr lvl="1" eaLnBrk="1" hangingPunct="1">
              <a:lnSpc>
                <a:spcPct val="90000"/>
              </a:lnSpc>
              <a:defRPr/>
            </a:pPr>
            <a:r>
              <a:rPr lang="en-US" sz="2400" smtClean="0"/>
              <a:t>Ustedes: Graduarse, Obtener título, “Papelito”.</a:t>
            </a:r>
          </a:p>
          <a:p>
            <a:pPr lvl="1" eaLnBrk="1" hangingPunct="1">
              <a:lnSpc>
                <a:spcPct val="90000"/>
              </a:lnSpc>
              <a:defRPr/>
            </a:pPr>
            <a:r>
              <a:rPr lang="en-US" sz="2400" smtClean="0"/>
              <a:t>ESPOL: Asegurar calidad y cumplir reglamento.</a:t>
            </a:r>
          </a:p>
          <a:p>
            <a:pPr lvl="1" eaLnBrk="1" hangingPunct="1">
              <a:lnSpc>
                <a:spcPct val="90000"/>
              </a:lnSpc>
              <a:defRPr/>
            </a:pPr>
            <a:r>
              <a:rPr lang="en-US" sz="2400" smtClean="0"/>
              <a:t>Autoridades Facultad: Reducir numero egresados sin titulo.</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Recomendaciones practicas</a:t>
            </a:r>
            <a:endParaRPr lang="es-ES_tradnl" smtClean="0"/>
          </a:p>
        </p:txBody>
      </p:sp>
      <p:sp>
        <p:nvSpPr>
          <p:cNvPr id="971779" name="Rectangle 3"/>
          <p:cNvSpPr>
            <a:spLocks noGrp="1" noChangeArrowheads="1"/>
          </p:cNvSpPr>
          <p:nvPr>
            <p:ph type="body" idx="1"/>
          </p:nvPr>
        </p:nvSpPr>
        <p:spPr/>
        <p:txBody>
          <a:bodyPr/>
          <a:lstStyle/>
          <a:p>
            <a:pPr eaLnBrk="1" hangingPunct="1">
              <a:lnSpc>
                <a:spcPct val="90000"/>
              </a:lnSpc>
              <a:defRPr/>
            </a:pPr>
            <a:r>
              <a:rPr lang="en-US" sz="2800" smtClean="0"/>
              <a:t>Uno de los errores mas comunes es decir cosas sin fundamento. En una tesis, toda cosa que dice debe de ser fundamentada o demostrada. Asegurese de poder respaldar todo lo que dice mediante:</a:t>
            </a:r>
          </a:p>
          <a:p>
            <a:pPr lvl="1" eaLnBrk="1" hangingPunct="1">
              <a:lnSpc>
                <a:spcPct val="90000"/>
              </a:lnSpc>
              <a:defRPr/>
            </a:pPr>
            <a:r>
              <a:rPr lang="en-US" sz="2400" smtClean="0"/>
              <a:t>Cita bibliografica valida.</a:t>
            </a:r>
          </a:p>
          <a:p>
            <a:pPr lvl="1" eaLnBrk="1" hangingPunct="1">
              <a:lnSpc>
                <a:spcPct val="90000"/>
              </a:lnSpc>
              <a:defRPr/>
            </a:pPr>
            <a:r>
              <a:rPr lang="en-US" sz="2400" smtClean="0"/>
              <a:t>Datos obtenidos de investigacion.</a:t>
            </a:r>
          </a:p>
          <a:p>
            <a:pPr lvl="1" eaLnBrk="1" hangingPunct="1">
              <a:lnSpc>
                <a:spcPct val="90000"/>
              </a:lnSpc>
              <a:defRPr/>
            </a:pPr>
            <a:r>
              <a:rPr lang="en-US" sz="2400" smtClean="0"/>
              <a:t>Proceso de razonamiento explicado, fruto del analisis de informacion obtenida de las dos maneras anteriores.</a:t>
            </a:r>
          </a:p>
          <a:p>
            <a:pPr eaLnBrk="1" hangingPunct="1">
              <a:lnSpc>
                <a:spcPct val="90000"/>
              </a:lnSpc>
              <a:defRPr/>
            </a:pPr>
            <a:r>
              <a:rPr lang="en-US" sz="2800" smtClean="0"/>
              <a:t>Mantenga una diferenciacion entre algo posible, o que aparentemente es, de algo que a ciencia cierta es. Use probabilidades cuando sea posible.</a:t>
            </a:r>
            <a:endParaRPr lang="es-ES_tradnl" sz="2800" smtClean="0"/>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Recomendaciones Practicas</a:t>
            </a:r>
            <a:endParaRPr lang="es-ES_tradnl" smtClean="0"/>
          </a:p>
        </p:txBody>
      </p:sp>
      <p:sp>
        <p:nvSpPr>
          <p:cNvPr id="970755" name="Rectangle 3"/>
          <p:cNvSpPr>
            <a:spLocks noGrp="1" noChangeArrowheads="1"/>
          </p:cNvSpPr>
          <p:nvPr>
            <p:ph type="body" idx="1"/>
          </p:nvPr>
        </p:nvSpPr>
        <p:spPr/>
        <p:txBody>
          <a:bodyPr/>
          <a:lstStyle/>
          <a:p>
            <a:pPr eaLnBrk="1" hangingPunct="1">
              <a:defRPr/>
            </a:pPr>
            <a:r>
              <a:rPr lang="en-US" smtClean="0"/>
              <a:t>Aprovechen las herramientas que brindan los procesadores de texto. </a:t>
            </a:r>
          </a:p>
          <a:p>
            <a:pPr eaLnBrk="1" hangingPunct="1">
              <a:defRPr/>
            </a:pPr>
            <a:r>
              <a:rPr lang="en-US" smtClean="0"/>
              <a:t>El uso de estilos en word para dar formato a las diferentes partes del documento puede ahorrarle mucho tiempo, acelerando la aplicacion  u cambio de formato para apegarse a las normas de la ESPOL y que los indices actualizen correctamente cualquier cambio. Utilice el mapa del documento para ver el esquema.</a:t>
            </a:r>
            <a:endParaRPr lang="es-ES_tradnl" smtClean="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Formato Seminarios</a:t>
            </a:r>
            <a:endParaRPr lang="es-ES_tradnl" smtClean="0"/>
          </a:p>
        </p:txBody>
      </p:sp>
      <p:sp>
        <p:nvSpPr>
          <p:cNvPr id="941059" name="Rectangle 3"/>
          <p:cNvSpPr>
            <a:spLocks noGrp="1" noChangeArrowheads="1"/>
          </p:cNvSpPr>
          <p:nvPr>
            <p:ph type="body" idx="1"/>
          </p:nvPr>
        </p:nvSpPr>
        <p:spPr>
          <a:xfrm>
            <a:off x="457200" y="762000"/>
            <a:ext cx="8686800" cy="5943600"/>
          </a:xfrm>
        </p:spPr>
        <p:txBody>
          <a:bodyPr/>
          <a:lstStyle/>
          <a:p>
            <a:pPr eaLnBrk="1" hangingPunct="1">
              <a:lnSpc>
                <a:spcPct val="90000"/>
              </a:lnSpc>
              <a:defRPr/>
            </a:pPr>
            <a:r>
              <a:rPr lang="en-US" sz="2800" smtClean="0"/>
              <a:t>6 seminarios sobre diversos temas:</a:t>
            </a:r>
          </a:p>
          <a:p>
            <a:pPr lvl="1" eaLnBrk="1" hangingPunct="1">
              <a:lnSpc>
                <a:spcPct val="90000"/>
              </a:lnSpc>
              <a:defRPr/>
            </a:pPr>
            <a:r>
              <a:rPr lang="en-US" sz="2400" smtClean="0"/>
              <a:t>Ayudan a refrescar conocimientos y meten en patín de “estudiante”.</a:t>
            </a:r>
          </a:p>
          <a:p>
            <a:pPr lvl="1" eaLnBrk="1" hangingPunct="1">
              <a:lnSpc>
                <a:spcPct val="90000"/>
              </a:lnSpc>
              <a:defRPr/>
            </a:pPr>
            <a:r>
              <a:rPr lang="en-US" sz="2400" smtClean="0"/>
              <a:t>Aseguran un mínimo de conocimientos a todos los participantes: Homogenización.</a:t>
            </a:r>
          </a:p>
          <a:p>
            <a:pPr lvl="1" eaLnBrk="1" hangingPunct="1">
              <a:lnSpc>
                <a:spcPct val="90000"/>
              </a:lnSpc>
              <a:defRPr/>
            </a:pPr>
            <a:r>
              <a:rPr lang="en-US" sz="2400" smtClean="0"/>
              <a:t>Dan un producto, a cambio de su pago.</a:t>
            </a:r>
          </a:p>
          <a:p>
            <a:pPr lvl="1" eaLnBrk="1" hangingPunct="1">
              <a:lnSpc>
                <a:spcPct val="90000"/>
              </a:lnSpc>
              <a:defRPr/>
            </a:pPr>
            <a:r>
              <a:rPr lang="en-US" sz="2400" smtClean="0"/>
              <a:t>No son directamente lo que los gradua.</a:t>
            </a:r>
          </a:p>
          <a:p>
            <a:pPr lvl="1" eaLnBrk="1" hangingPunct="1">
              <a:lnSpc>
                <a:spcPct val="90000"/>
              </a:lnSpc>
              <a:defRPr/>
            </a:pPr>
            <a:r>
              <a:rPr lang="en-US" sz="2400" smtClean="0"/>
              <a:t>Permiten cumplir reglamento de tesis por seminario.</a:t>
            </a:r>
          </a:p>
          <a:p>
            <a:pPr lvl="1" eaLnBrk="1" hangingPunct="1">
              <a:lnSpc>
                <a:spcPct val="90000"/>
              </a:lnSpc>
              <a:defRPr/>
            </a:pPr>
            <a:r>
              <a:rPr lang="en-US" sz="2400" smtClean="0"/>
              <a:t>Asegura audiencia captiva para desarrollar tesis.</a:t>
            </a:r>
          </a:p>
          <a:p>
            <a:pPr eaLnBrk="1" hangingPunct="1">
              <a:lnSpc>
                <a:spcPct val="90000"/>
              </a:lnSpc>
              <a:defRPr/>
            </a:pPr>
            <a:r>
              <a:rPr lang="en-US" sz="2800" smtClean="0"/>
              <a:t>Teis de grado:</a:t>
            </a:r>
          </a:p>
          <a:p>
            <a:pPr lvl="1" eaLnBrk="1" hangingPunct="1">
              <a:lnSpc>
                <a:spcPct val="90000"/>
              </a:lnSpc>
              <a:defRPr/>
            </a:pPr>
            <a:r>
              <a:rPr lang="en-US" sz="2400" smtClean="0"/>
              <a:t>Es lo que los gradua.</a:t>
            </a:r>
          </a:p>
          <a:p>
            <a:pPr lvl="1" eaLnBrk="1" hangingPunct="1">
              <a:lnSpc>
                <a:spcPct val="90000"/>
              </a:lnSpc>
              <a:defRPr/>
            </a:pPr>
            <a:r>
              <a:rPr lang="en-US" sz="2400" smtClean="0"/>
              <a:t>Compromiso de la facultad, yapa por los seminarios.</a:t>
            </a:r>
          </a:p>
          <a:p>
            <a:pPr lvl="1" eaLnBrk="1" hangingPunct="1">
              <a:lnSpc>
                <a:spcPct val="90000"/>
              </a:lnSpc>
              <a:defRPr/>
            </a:pPr>
            <a:r>
              <a:rPr lang="en-US" sz="2400" smtClean="0"/>
              <a:t>No necesariamente en los temas de seminarios, pero temas de estos si sirven para desarrollo tesis.</a:t>
            </a:r>
            <a:endParaRPr lang="es-ES_tradnl" sz="2400" smtClean="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Formato Seminarios</a:t>
            </a:r>
            <a:endParaRPr lang="es-ES_tradnl" smtClean="0"/>
          </a:p>
        </p:txBody>
      </p:sp>
      <p:sp>
        <p:nvSpPr>
          <p:cNvPr id="942083" name="Rectangle 3"/>
          <p:cNvSpPr>
            <a:spLocks noGrp="1" noChangeArrowheads="1"/>
          </p:cNvSpPr>
          <p:nvPr>
            <p:ph type="body" idx="1"/>
          </p:nvPr>
        </p:nvSpPr>
        <p:spPr/>
        <p:txBody>
          <a:bodyPr/>
          <a:lstStyle/>
          <a:p>
            <a:pPr eaLnBrk="1" hangingPunct="1">
              <a:lnSpc>
                <a:spcPct val="90000"/>
              </a:lnSpc>
              <a:defRPr/>
            </a:pPr>
            <a:r>
              <a:rPr lang="en-US" smtClean="0"/>
              <a:t>Objetivos:</a:t>
            </a:r>
          </a:p>
          <a:p>
            <a:pPr lvl="1" eaLnBrk="1" hangingPunct="1">
              <a:lnSpc>
                <a:spcPct val="90000"/>
              </a:lnSpc>
              <a:defRPr/>
            </a:pPr>
            <a:r>
              <a:rPr lang="en-US" smtClean="0"/>
              <a:t>S</a:t>
            </a:r>
            <a:r>
              <a:rPr lang="es-ES_tradnl" smtClean="0"/>
              <a:t>istematizar</a:t>
            </a:r>
            <a:r>
              <a:rPr lang="en-US" smtClean="0"/>
              <a:t> y refrescar</a:t>
            </a:r>
            <a:r>
              <a:rPr lang="es-ES_tradnl" smtClean="0"/>
              <a:t> los conocimientos adquiridos durante la carrera</a:t>
            </a:r>
            <a:r>
              <a:rPr lang="en-US" smtClean="0"/>
              <a:t>.</a:t>
            </a:r>
          </a:p>
          <a:p>
            <a:pPr lvl="1" eaLnBrk="1" hangingPunct="1">
              <a:lnSpc>
                <a:spcPct val="90000"/>
              </a:lnSpc>
              <a:defRPr/>
            </a:pPr>
            <a:r>
              <a:rPr lang="en-US" smtClean="0"/>
              <a:t>D</a:t>
            </a:r>
            <a:r>
              <a:rPr lang="es-ES_tradnl" smtClean="0"/>
              <a:t>esarrollar en secuencia los instrumentos para la elaboración consistente de la Tesis de Grado.</a:t>
            </a:r>
            <a:endParaRPr lang="en-US" smtClean="0"/>
          </a:p>
          <a:p>
            <a:pPr eaLnBrk="1" hangingPunct="1">
              <a:lnSpc>
                <a:spcPct val="90000"/>
              </a:lnSpc>
              <a:defRPr/>
            </a:pPr>
            <a:r>
              <a:rPr lang="en-US" smtClean="0"/>
              <a:t>Ambos componentes son importantes.</a:t>
            </a:r>
          </a:p>
          <a:p>
            <a:pPr lvl="1" eaLnBrk="1" hangingPunct="1">
              <a:lnSpc>
                <a:spcPct val="90000"/>
              </a:lnSpc>
              <a:defRPr/>
            </a:pPr>
            <a:r>
              <a:rPr lang="en-US" smtClean="0"/>
              <a:t>El primero es mas visible.</a:t>
            </a:r>
          </a:p>
          <a:p>
            <a:pPr lvl="1" eaLnBrk="1" hangingPunct="1">
              <a:lnSpc>
                <a:spcPct val="90000"/>
              </a:lnSpc>
              <a:defRPr/>
            </a:pPr>
            <a:r>
              <a:rPr lang="en-US" smtClean="0"/>
              <a:t>Lo que les va a ayudar a lograr meta de graduarse es el segundo.</a:t>
            </a:r>
          </a:p>
          <a:p>
            <a:pPr eaLnBrk="1" hangingPunct="1">
              <a:lnSpc>
                <a:spcPct val="90000"/>
              </a:lnSpc>
              <a:defRPr/>
            </a:pPr>
            <a:r>
              <a:rPr lang="en-US" smtClean="0"/>
              <a:t>Para lograr esto debemos cumplir cronograma. Y todos los pasos.</a:t>
            </a:r>
            <a:endParaRPr lang="es-ES_tradnl" smtClean="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smtClean="0"/>
              <a:t>Cronograma Clases</a:t>
            </a:r>
            <a:endParaRPr lang="es-ES_tradnl" smtClean="0"/>
          </a:p>
        </p:txBody>
      </p:sp>
      <p:graphicFrame>
        <p:nvGraphicFramePr>
          <p:cNvPr id="1026" name="Object 51"/>
          <p:cNvGraphicFramePr>
            <a:graphicFrameLocks noChangeAspect="1"/>
          </p:cNvGraphicFramePr>
          <p:nvPr/>
        </p:nvGraphicFramePr>
        <p:xfrm>
          <a:off x="152400" y="990600"/>
          <a:ext cx="8991600" cy="2505075"/>
        </p:xfrm>
        <a:graphic>
          <a:graphicData uri="http://schemas.openxmlformats.org/presentationml/2006/ole">
            <p:oleObj spid="_x0000_s1026" name="Worksheet" r:id="rId3" imgW="5658172" imgH="2391314" progId="Excel.Sheet.8">
              <p:embed/>
            </p:oleObj>
          </a:graphicData>
        </a:graphic>
      </p:graphicFrame>
      <p:sp>
        <p:nvSpPr>
          <p:cNvPr id="943156" name="Text Box 52"/>
          <p:cNvSpPr txBox="1">
            <a:spLocks noChangeArrowheads="1"/>
          </p:cNvSpPr>
          <p:nvPr/>
        </p:nvSpPr>
        <p:spPr bwMode="auto">
          <a:xfrm>
            <a:off x="441325" y="3752850"/>
            <a:ext cx="8397875" cy="3028950"/>
          </a:xfrm>
          <a:prstGeom prst="rect">
            <a:avLst/>
          </a:prstGeom>
          <a:noFill/>
          <a:ln w="9525">
            <a:noFill/>
            <a:miter lim="800000"/>
            <a:headEnd/>
            <a:tailEnd/>
          </a:ln>
          <a:effectLst/>
        </p:spPr>
        <p:txBody>
          <a:bodyPr>
            <a:spAutoFit/>
          </a:bodyPr>
          <a:lstStyle/>
          <a:p>
            <a:pPr>
              <a:defRPr/>
            </a:pPr>
            <a:r>
              <a:rPr lang="en-US" sz="2600">
                <a:effectLst>
                  <a:outerShdw blurRad="38100" dist="38100" dir="2700000" algn="tl">
                    <a:srgbClr val="000000"/>
                  </a:outerShdw>
                </a:effectLst>
              </a:rPr>
              <a:t>Clases de viernes dedicadas a asistencia en desarrollo de tesis.</a:t>
            </a:r>
          </a:p>
          <a:p>
            <a:pPr>
              <a:defRPr/>
            </a:pPr>
            <a:r>
              <a:rPr lang="en-US" sz="2600">
                <a:effectLst>
                  <a:outerShdw blurRad="38100" dist="38100" dir="2700000" algn="tl">
                    <a:srgbClr val="000000"/>
                  </a:outerShdw>
                </a:effectLst>
              </a:rPr>
              <a:t>Contenido originalmente planeado para viernes sera recuperado entre sabado y domingo (por pedido estudiantes).</a:t>
            </a:r>
          </a:p>
          <a:p>
            <a:pPr>
              <a:defRPr/>
            </a:pPr>
            <a:r>
              <a:rPr lang="en-US" sz="2600">
                <a:effectLst>
                  <a:outerShdw blurRad="38100" dist="38100" dir="2700000" algn="tl">
                    <a:srgbClr val="000000"/>
                  </a:outerShdw>
                </a:effectLst>
              </a:rPr>
              <a:t>Semanas sin clases presenciales necesario desarrollo tesis</a:t>
            </a:r>
            <a:endParaRPr lang="es-ES_tradnl" sz="2600">
              <a:effectLst>
                <a:outerShdw blurRad="38100" dist="38100" dir="2700000" algn="tl">
                  <a:srgbClr val="000000"/>
                </a:outerShdw>
              </a:effectLst>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smtClean="0"/>
              <a:t>Cronograma Real</a:t>
            </a:r>
            <a:endParaRPr lang="es-ES_tradnl" smtClean="0"/>
          </a:p>
        </p:txBody>
      </p:sp>
      <p:graphicFrame>
        <p:nvGraphicFramePr>
          <p:cNvPr id="2050" name="Object 4"/>
          <p:cNvGraphicFramePr>
            <a:graphicFrameLocks noChangeAspect="1"/>
          </p:cNvGraphicFramePr>
          <p:nvPr/>
        </p:nvGraphicFramePr>
        <p:xfrm>
          <a:off x="1147763" y="757238"/>
          <a:ext cx="6772275" cy="5910262"/>
        </p:xfrm>
        <a:graphic>
          <a:graphicData uri="http://schemas.openxmlformats.org/presentationml/2006/ole">
            <p:oleObj spid="_x0000_s2050" name="Worksheet" r:id="rId3" imgW="6258199" imgH="5458292" progId="Excel.Sheet.8">
              <p:embed/>
            </p:oleObj>
          </a:graphicData>
        </a:graphic>
      </p:graphicFrame>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Contenido Seminarios</a:t>
            </a:r>
            <a:endParaRPr lang="es-ES_tradnl" smtClean="0"/>
          </a:p>
        </p:txBody>
      </p:sp>
      <p:sp>
        <p:nvSpPr>
          <p:cNvPr id="944131" name="Rectangle 3"/>
          <p:cNvSpPr>
            <a:spLocks noGrp="1" noChangeArrowheads="1"/>
          </p:cNvSpPr>
          <p:nvPr>
            <p:ph type="body" idx="1"/>
          </p:nvPr>
        </p:nvSpPr>
        <p:spPr/>
        <p:txBody>
          <a:bodyPr/>
          <a:lstStyle/>
          <a:p>
            <a:pPr eaLnBrk="1" hangingPunct="1">
              <a:defRPr/>
            </a:pPr>
            <a:r>
              <a:rPr lang="en-US" sz="2400" smtClean="0"/>
              <a:t>Conocimientos y experiencia de alumnos variado y alto nivel. </a:t>
            </a:r>
          </a:p>
          <a:p>
            <a:pPr eaLnBrk="1" hangingPunct="1">
              <a:defRPr/>
            </a:pPr>
            <a:r>
              <a:rPr lang="en-US" sz="2400" smtClean="0"/>
              <a:t>Imposible dar cursos de enseñanza de forma tradicional.</a:t>
            </a:r>
          </a:p>
          <a:p>
            <a:pPr eaLnBrk="1" hangingPunct="1">
              <a:defRPr/>
            </a:pPr>
            <a:r>
              <a:rPr lang="en-US" sz="2400" smtClean="0"/>
              <a:t>Algunos pueden tener mayor experiencia o conocimientos que instructores en algunas áreas.</a:t>
            </a:r>
          </a:p>
          <a:p>
            <a:pPr eaLnBrk="1" hangingPunct="1">
              <a:defRPr/>
            </a:pPr>
            <a:r>
              <a:rPr lang="en-US" sz="2400" smtClean="0"/>
              <a:t>Aprovechar esto para desarrollar discusiones y aportar al desarrollo de clases.</a:t>
            </a:r>
          </a:p>
          <a:p>
            <a:pPr eaLnBrk="1" hangingPunct="1">
              <a:defRPr/>
            </a:pPr>
            <a:r>
              <a:rPr lang="en-US" sz="2400" smtClean="0"/>
              <a:t>Seminarios sistematizarán y refrescarán conocimientos adquiridos durante la carrera y vida profesional.</a:t>
            </a:r>
          </a:p>
          <a:p>
            <a:pPr eaLnBrk="1" hangingPunct="1">
              <a:defRPr/>
            </a:pPr>
            <a:r>
              <a:rPr lang="en-US" sz="2400" smtClean="0"/>
              <a:t>No indispensables para desarrollo de tesis, pero al ser de variados temas, ayudarán en el estudio general que se lleva a cabo para la tesis.</a:t>
            </a:r>
            <a:endParaRPr lang="es-ES_tradnl" sz="2400" smtClean="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Contenido Tesis</a:t>
            </a:r>
            <a:endParaRPr lang="es-ES_tradnl" smtClean="0"/>
          </a:p>
        </p:txBody>
      </p:sp>
      <p:sp>
        <p:nvSpPr>
          <p:cNvPr id="949251" name="Rectangle 3"/>
          <p:cNvSpPr>
            <a:spLocks noGrp="1" noChangeArrowheads="1"/>
          </p:cNvSpPr>
          <p:nvPr>
            <p:ph type="body" idx="1"/>
          </p:nvPr>
        </p:nvSpPr>
        <p:spPr>
          <a:xfrm>
            <a:off x="1066800" y="685800"/>
            <a:ext cx="7772400" cy="5638800"/>
          </a:xfrm>
        </p:spPr>
        <p:txBody>
          <a:bodyPr/>
          <a:lstStyle/>
          <a:p>
            <a:pPr eaLnBrk="1" hangingPunct="1">
              <a:lnSpc>
                <a:spcPct val="90000"/>
              </a:lnSpc>
              <a:defRPr/>
            </a:pPr>
            <a:r>
              <a:rPr lang="en-US" sz="2800" smtClean="0"/>
              <a:t>Solicitud de aprobacion de tesis.</a:t>
            </a:r>
          </a:p>
          <a:p>
            <a:pPr eaLnBrk="1" hangingPunct="1">
              <a:lnSpc>
                <a:spcPct val="90000"/>
              </a:lnSpc>
              <a:defRPr/>
            </a:pPr>
            <a:r>
              <a:rPr lang="en-US" sz="2800" smtClean="0"/>
              <a:t>Resumen.</a:t>
            </a:r>
          </a:p>
          <a:p>
            <a:pPr eaLnBrk="1" hangingPunct="1">
              <a:lnSpc>
                <a:spcPct val="90000"/>
              </a:lnSpc>
              <a:defRPr/>
            </a:pPr>
            <a:r>
              <a:rPr lang="en-US" sz="2800" smtClean="0"/>
              <a:t>Indices.</a:t>
            </a:r>
          </a:p>
          <a:p>
            <a:pPr eaLnBrk="1" hangingPunct="1">
              <a:lnSpc>
                <a:spcPct val="90000"/>
              </a:lnSpc>
              <a:defRPr/>
            </a:pPr>
            <a:r>
              <a:rPr lang="en-US" sz="2800" smtClean="0"/>
              <a:t>Introduccion.</a:t>
            </a:r>
          </a:p>
          <a:p>
            <a:pPr eaLnBrk="1" hangingPunct="1">
              <a:lnSpc>
                <a:spcPct val="90000"/>
              </a:lnSpc>
              <a:defRPr/>
            </a:pPr>
            <a:r>
              <a:rPr lang="en-US" sz="2800" smtClean="0"/>
              <a:t>Capítulo I: Informacion general.</a:t>
            </a:r>
          </a:p>
          <a:p>
            <a:pPr eaLnBrk="1" hangingPunct="1">
              <a:lnSpc>
                <a:spcPct val="90000"/>
              </a:lnSpc>
              <a:defRPr/>
            </a:pPr>
            <a:r>
              <a:rPr lang="en-US" sz="2800" smtClean="0"/>
              <a:t>Capítulo II: Evolución de la Acuicultura en la zona.</a:t>
            </a:r>
          </a:p>
          <a:p>
            <a:pPr eaLnBrk="1" hangingPunct="1">
              <a:lnSpc>
                <a:spcPct val="90000"/>
              </a:lnSpc>
              <a:defRPr/>
            </a:pPr>
            <a:r>
              <a:rPr lang="en-US" sz="2800" smtClean="0"/>
              <a:t>Capítulo III: Análisis de situación actual.</a:t>
            </a:r>
          </a:p>
          <a:p>
            <a:pPr eaLnBrk="1" hangingPunct="1">
              <a:lnSpc>
                <a:spcPct val="90000"/>
              </a:lnSpc>
              <a:defRPr/>
            </a:pPr>
            <a:r>
              <a:rPr lang="en-US" sz="2800" smtClean="0"/>
              <a:t>Capitulo IV: Propuesta técnica.</a:t>
            </a:r>
          </a:p>
          <a:p>
            <a:pPr eaLnBrk="1" hangingPunct="1">
              <a:lnSpc>
                <a:spcPct val="90000"/>
              </a:lnSpc>
              <a:defRPr/>
            </a:pPr>
            <a:r>
              <a:rPr lang="en-US" sz="2800" smtClean="0"/>
              <a:t>Conclusiones y recomendaciones.</a:t>
            </a:r>
          </a:p>
          <a:p>
            <a:pPr eaLnBrk="1" hangingPunct="1">
              <a:lnSpc>
                <a:spcPct val="90000"/>
              </a:lnSpc>
              <a:defRPr/>
            </a:pPr>
            <a:r>
              <a:rPr lang="en-US" sz="2800" smtClean="0"/>
              <a:t>Apéndices y anexos.</a:t>
            </a:r>
          </a:p>
          <a:p>
            <a:pPr eaLnBrk="1" hangingPunct="1">
              <a:lnSpc>
                <a:spcPct val="90000"/>
              </a:lnSpc>
              <a:defRPr/>
            </a:pPr>
            <a:r>
              <a:rPr lang="en-US" sz="2800" smtClean="0"/>
              <a:t>Bibliografía.</a:t>
            </a:r>
          </a:p>
        </p:txBody>
      </p:sp>
    </p:spTree>
  </p:cSld>
  <p:clrMapOvr>
    <a:masterClrMapping/>
  </p:clrMapOvr>
  <p:transition spd="med"/>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Char char="n"/>
          <a:tabLst/>
          <a:def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FF0000"/>
          </a:buClr>
          <a:buSzPct val="75000"/>
          <a:buFont typeface="Wingdings" pitchFamily="2" charset="2"/>
          <a:buChar char="n"/>
          <a:tabLst/>
          <a:defRPr kumimoji="0" lang="en-US" sz="32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Office\Templates\Presentation Designs\Azure.pot</Template>
  <TotalTime>3465</TotalTime>
  <Words>2370</Words>
  <Application>Microsoft PowerPoint</Application>
  <PresentationFormat>Presentación en pantalla (4:3)</PresentationFormat>
  <Paragraphs>216</Paragraphs>
  <Slides>31</Slides>
  <Notes>2</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1</vt:i4>
      </vt:variant>
      <vt:variant>
        <vt:lpstr>Títulos de diapositiva</vt:lpstr>
      </vt:variant>
      <vt:variant>
        <vt:i4>31</vt:i4>
      </vt:variant>
    </vt:vector>
  </HeadingPairs>
  <TitlesOfParts>
    <vt:vector size="36" baseType="lpstr">
      <vt:lpstr>Arial</vt:lpstr>
      <vt:lpstr>Wingdings</vt:lpstr>
      <vt:lpstr>Times New Roman</vt:lpstr>
      <vt:lpstr>Azure</vt:lpstr>
      <vt:lpstr>Microsoft Excel Worksheet</vt:lpstr>
      <vt:lpstr>Seminarios de Graduación Acuicultura 2006</vt:lpstr>
      <vt:lpstr>Fabrizio Marcillo Morla</vt:lpstr>
      <vt:lpstr>Porque Seminarios?</vt:lpstr>
      <vt:lpstr>Formato Seminarios</vt:lpstr>
      <vt:lpstr>Formato Seminarios</vt:lpstr>
      <vt:lpstr>Cronograma Clases</vt:lpstr>
      <vt:lpstr>Cronograma Real</vt:lpstr>
      <vt:lpstr>Contenido Seminarios</vt:lpstr>
      <vt:lpstr>Contenido Tesis</vt:lpstr>
      <vt:lpstr>Solicitud Aprobacion Tesis</vt:lpstr>
      <vt:lpstr>Resumen e Indices</vt:lpstr>
      <vt:lpstr>Introduccion</vt:lpstr>
      <vt:lpstr>1- Informacion General</vt:lpstr>
      <vt:lpstr>1.1. Características Generales de la zona</vt:lpstr>
      <vt:lpstr>1.1. Características Generales de la zona</vt:lpstr>
      <vt:lpstr>1.1. Características Generales de la zona</vt:lpstr>
      <vt:lpstr>1.2. Relacion con industria acuícola nacional</vt:lpstr>
      <vt:lpstr>2- Evolución De Acuicultura En La Zona</vt:lpstr>
      <vt:lpstr>2- Evolución De Acuicultura En La Zona</vt:lpstr>
      <vt:lpstr>3- Análisis De Situación Actual</vt:lpstr>
      <vt:lpstr>3- Análisis De Situación Actual</vt:lpstr>
      <vt:lpstr>4- Propuesta Técnica</vt:lpstr>
      <vt:lpstr>Conclusion</vt:lpstr>
      <vt:lpstr>Recomendaciones Practicas</vt:lpstr>
      <vt:lpstr>Recomendaciones Practicas</vt:lpstr>
      <vt:lpstr>Recomendaciones Practicas</vt:lpstr>
      <vt:lpstr>Recomendaciones Practicas</vt:lpstr>
      <vt:lpstr>Temas Validos</vt:lpstr>
      <vt:lpstr>Recomendaciones Practicas</vt:lpstr>
      <vt:lpstr>Recomendaciones practicas</vt:lpstr>
      <vt:lpstr>Recomendaciones Practicas</vt:lpstr>
    </vt:vector>
  </TitlesOfParts>
  <Manager>Barcillo Barzinister</Manager>
  <Company>ESPOL</Company>
  <LinksUpToDate>false</LinksUpToDate>
  <SharedDoc>false</SharedDoc>
  <HyperlinkBase>www.barcillo.com</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Manejo de Cultivos Intensivos</dc:title>
  <dc:subject>Seminarios de Graduacion</dc:subject>
  <dc:creator>Fabrizio Marcillo</dc:creator>
  <cp:lastModifiedBy>kenjjime</cp:lastModifiedBy>
  <cp:revision>629</cp:revision>
  <cp:lastPrinted>1601-01-01T00:00:00Z</cp:lastPrinted>
  <dcterms:created xsi:type="dcterms:W3CDTF">2002-07-19T11:47:45Z</dcterms:created>
  <dcterms:modified xsi:type="dcterms:W3CDTF">2010-01-29T17:21:27Z</dcterms:modified>
</cp:coreProperties>
</file>