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6"/>
  </p:notesMasterIdLst>
  <p:handoutMasterIdLst>
    <p:handoutMasterId r:id="rId57"/>
  </p:handoutMasterIdLst>
  <p:sldIdLst>
    <p:sldId id="310" r:id="rId2"/>
    <p:sldId id="311" r:id="rId3"/>
    <p:sldId id="257" r:id="rId4"/>
    <p:sldId id="261" r:id="rId5"/>
    <p:sldId id="266" r:id="rId6"/>
    <p:sldId id="262" r:id="rId7"/>
    <p:sldId id="271" r:id="rId8"/>
    <p:sldId id="263" r:id="rId9"/>
    <p:sldId id="269" r:id="rId10"/>
    <p:sldId id="265" r:id="rId11"/>
    <p:sldId id="270" r:id="rId12"/>
    <p:sldId id="267" r:id="rId13"/>
    <p:sldId id="264" r:id="rId14"/>
    <p:sldId id="259" r:id="rId15"/>
    <p:sldId id="268" r:id="rId16"/>
    <p:sldId id="272" r:id="rId17"/>
    <p:sldId id="284" r:id="rId18"/>
    <p:sldId id="273" r:id="rId19"/>
    <p:sldId id="281" r:id="rId20"/>
    <p:sldId id="282" r:id="rId21"/>
    <p:sldId id="283"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275" r:id="rId48"/>
    <p:sldId id="274" r:id="rId49"/>
    <p:sldId id="276" r:id="rId50"/>
    <p:sldId id="277" r:id="rId51"/>
    <p:sldId id="278" r:id="rId52"/>
    <p:sldId id="279" r:id="rId53"/>
    <p:sldId id="280" r:id="rId54"/>
    <p:sldId id="260" r:id="rId55"/>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FF"/>
    <a:srgbClr val="000066"/>
    <a:srgbClr val="000099"/>
    <a:srgbClr val="0033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2787"/>
    <p:restoredTop sz="90990" autoAdjust="0"/>
  </p:normalViewPr>
  <p:slideViewPr>
    <p:cSldViewPr>
      <p:cViewPr varScale="1">
        <p:scale>
          <a:sx n="31" d="100"/>
          <a:sy n="31" d="100"/>
        </p:scale>
        <p:origin x="-102" y="-6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99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8C8F038F-6280-479D-81D7-C83EC6CCAFF1}"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583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C31549E3-07A8-4199-979D-9CC9EE756633}"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12E0CE0-F155-4BD8-A26D-6EA1EACCD6AF}" type="slidenum">
              <a:rPr lang="es-ES_tradnl"/>
              <a:pPr/>
              <a:t>1</a:t>
            </a:fld>
            <a:endParaRPr lang="es-ES_tradnl"/>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s-ES_tradnl"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3F89B50-0A80-4887-98E2-E987ACF57656}" type="slidenum">
              <a:rPr lang="es-ES_tradnl"/>
              <a:pPr/>
              <a:t>10</a:t>
            </a:fld>
            <a:endParaRPr lang="es-ES_tradnl"/>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2E8AF8BE-ED6C-436D-8F8E-DD87E4B18DFE}" type="slidenum">
              <a:rPr lang="es-ES_tradnl"/>
              <a:pPr/>
              <a:t>11</a:t>
            </a:fld>
            <a:endParaRPr lang="es-ES_tradnl"/>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2631539-B807-4495-8679-223B554A37C6}" type="slidenum">
              <a:rPr lang="es-ES_tradnl"/>
              <a:pPr/>
              <a:t>12</a:t>
            </a:fld>
            <a:endParaRPr lang="es-ES_tradnl"/>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6CD0B0-A6ED-4669-BDAD-EF05842CB24D}" type="slidenum">
              <a:rPr lang="es-ES_tradnl"/>
              <a:pPr/>
              <a:t>13</a:t>
            </a:fld>
            <a:endParaRPr lang="es-ES_tradnl"/>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2FB3BAA-5CEE-404A-BAE7-104D6BF8AC9B}" type="slidenum">
              <a:rPr lang="es-ES_tradnl"/>
              <a:pPr/>
              <a:t>14</a:t>
            </a:fld>
            <a:endParaRPr lang="es-ES_tradnl"/>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5CE5EAF5-EE16-48DD-99C9-909423FD5089}" type="slidenum">
              <a:rPr lang="es-ES_tradnl"/>
              <a:pPr/>
              <a:t>15</a:t>
            </a:fld>
            <a:endParaRPr lang="es-ES_tradnl"/>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21DA035-32B8-491E-88D3-159AF265A349}" type="slidenum">
              <a:rPr lang="es-ES_tradnl"/>
              <a:pPr/>
              <a:t>16</a:t>
            </a:fld>
            <a:endParaRPr lang="es-ES_tradnl"/>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F4D480A8-CC79-449C-BF29-23BDE8B37160}" type="slidenum">
              <a:rPr lang="es-ES_tradnl"/>
              <a:pPr/>
              <a:t>17</a:t>
            </a:fld>
            <a:endParaRPr lang="es-ES_tradnl"/>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C4742EDA-9A13-4B5C-8633-333B6302FABC}" type="slidenum">
              <a:rPr lang="es-ES_tradnl"/>
              <a:pPr/>
              <a:t>18</a:t>
            </a:fld>
            <a:endParaRPr lang="es-ES_tradnl"/>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74C2A500-ECFF-413A-B5A2-EDF043AD5988}" type="slidenum">
              <a:rPr lang="es-ES_tradnl"/>
              <a:pPr/>
              <a:t>19</a:t>
            </a:fld>
            <a:endParaRPr lang="es-ES_tradnl"/>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endParaRPr lang="es-US" smtClean="0"/>
          </a:p>
        </p:txBody>
      </p:sp>
      <p:sp>
        <p:nvSpPr>
          <p:cNvPr id="62468" name="3 Marcador de número de diapositiva"/>
          <p:cNvSpPr>
            <a:spLocks noGrp="1"/>
          </p:cNvSpPr>
          <p:nvPr>
            <p:ph type="sldNum" sz="quarter" idx="5"/>
          </p:nvPr>
        </p:nvSpPr>
        <p:spPr>
          <a:noFill/>
        </p:spPr>
        <p:txBody>
          <a:bodyPr/>
          <a:lstStyle/>
          <a:p>
            <a:fld id="{561BD4DB-DE28-42F6-A9FC-538508575ED0}" type="slidenum">
              <a:rPr lang="es-ES_tradnl" smtClean="0"/>
              <a:pPr/>
              <a:t>2</a:t>
            </a:fld>
            <a:endParaRPr lang="es-ES_tradnl"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F6B9F60-0602-41A6-9396-CA37579227D2}" type="slidenum">
              <a:rPr lang="es-ES_tradnl"/>
              <a:pPr/>
              <a:t>20</a:t>
            </a:fld>
            <a:endParaRPr lang="es-ES_tradnl"/>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3A09F18-C4ED-4EE5-BAC4-D68155D93757}" type="slidenum">
              <a:rPr lang="es-ES_tradnl"/>
              <a:pPr/>
              <a:t>21</a:t>
            </a:fld>
            <a:endParaRPr lang="es-ES_tradnl"/>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F375094-F332-4404-910C-DE2DC8133D6C}" type="slidenum">
              <a:rPr lang="es-ES_tradnl"/>
              <a:pPr/>
              <a:t>22</a:t>
            </a:fld>
            <a:endParaRPr lang="es-ES_tradnl"/>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20C1F7F-979C-4551-800E-A259D1061768}" type="slidenum">
              <a:rPr lang="es-ES_tradnl"/>
              <a:pPr/>
              <a:t>23</a:t>
            </a:fld>
            <a:endParaRPr lang="es-ES_tradnl"/>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0F2D8CD5-26CA-40B2-8327-B5D1425E31E6}" type="slidenum">
              <a:rPr lang="es-ES_tradnl"/>
              <a:pPr/>
              <a:t>24</a:t>
            </a:fld>
            <a:endParaRPr lang="es-ES_tradnl"/>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CDDD65B-42CD-491C-B065-E14391D49D3A}" type="slidenum">
              <a:rPr lang="es-ES_tradnl"/>
              <a:pPr/>
              <a:t>25</a:t>
            </a:fld>
            <a:endParaRPr lang="es-ES_tradnl"/>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E17C8AE-D647-4A6F-9726-73807FB14ED4}" type="slidenum">
              <a:rPr lang="es-ES_tradnl"/>
              <a:pPr/>
              <a:t>26</a:t>
            </a:fld>
            <a:endParaRPr lang="es-ES_tradnl"/>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DBF4E10-A24A-4762-A12B-B9208A5344DC}" type="slidenum">
              <a:rPr lang="es-ES_tradnl"/>
              <a:pPr/>
              <a:t>27</a:t>
            </a:fld>
            <a:endParaRPr lang="es-ES_tradnl"/>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1ABDCDA5-3C1F-400D-8956-6B9BAE451B8B}" type="slidenum">
              <a:rPr lang="es-ES_tradnl"/>
              <a:pPr/>
              <a:t>28</a:t>
            </a:fld>
            <a:endParaRPr lang="es-ES_tradnl"/>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50BA805B-523E-4295-B61D-6AB3C8BADDEB}" type="slidenum">
              <a:rPr lang="es-ES_tradnl"/>
              <a:pPr/>
              <a:t>29</a:t>
            </a:fld>
            <a:endParaRPr lang="es-ES_tradnl"/>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093A4DF-6382-49E9-96A8-22771C557D1A}" type="slidenum">
              <a:rPr lang="es-ES_tradnl"/>
              <a:pPr/>
              <a:t>3</a:t>
            </a:fld>
            <a:endParaRPr lang="es-ES_tradnl"/>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A558DAB-77FE-4716-AADE-680BA74619AE}" type="slidenum">
              <a:rPr lang="es-ES_tradnl"/>
              <a:pPr/>
              <a:t>30</a:t>
            </a:fld>
            <a:endParaRPr lang="es-ES_tradnl"/>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20191D8-6EEF-4DB0-8A2B-6E6F6097B9A0}" type="slidenum">
              <a:rPr lang="es-ES_tradnl"/>
              <a:pPr/>
              <a:t>31</a:t>
            </a:fld>
            <a:endParaRPr lang="es-ES_tradnl"/>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BB45AC54-ABD0-4DEF-B7C5-37EC7308EFC5}" type="slidenum">
              <a:rPr lang="es-ES_tradnl"/>
              <a:pPr/>
              <a:t>32</a:t>
            </a:fld>
            <a:endParaRPr lang="es-ES_tradnl"/>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8B7F952C-C0F7-453D-8369-C3D53B6C7F73}" type="slidenum">
              <a:rPr lang="es-ES_tradnl"/>
              <a:pPr/>
              <a:t>33</a:t>
            </a:fld>
            <a:endParaRPr lang="es-ES_tradnl"/>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57781075-9056-4697-AEEE-806426680E48}" type="slidenum">
              <a:rPr lang="es-ES_tradnl"/>
              <a:pPr/>
              <a:t>34</a:t>
            </a:fld>
            <a:endParaRPr lang="es-ES_tradnl"/>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E34F834-F089-45A2-A61C-A26624DDCAE3}" type="slidenum">
              <a:rPr lang="es-ES_tradnl"/>
              <a:pPr/>
              <a:t>35</a:t>
            </a:fld>
            <a:endParaRPr lang="es-ES_tradnl"/>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C801A2AD-3412-45F3-BCB3-6ED14F8BD984}" type="slidenum">
              <a:rPr lang="es-ES_tradnl"/>
              <a:pPr/>
              <a:t>36</a:t>
            </a:fld>
            <a:endParaRPr lang="es-ES_tradnl"/>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114B683F-F2BA-42AA-A861-D87C85C9F220}" type="slidenum">
              <a:rPr lang="es-ES_tradnl"/>
              <a:pPr/>
              <a:t>37</a:t>
            </a:fld>
            <a:endParaRPr lang="es-ES_tradnl"/>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DBD1D03F-DE64-430E-B774-FD8ACEE14AC7}" type="slidenum">
              <a:rPr lang="es-ES_tradnl"/>
              <a:pPr/>
              <a:t>38</a:t>
            </a:fld>
            <a:endParaRPr lang="es-ES_tradnl"/>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EB941491-AFB2-44A9-9B7F-6F5EF6E6E595}" type="slidenum">
              <a:rPr lang="es-ES_tradnl"/>
              <a:pPr/>
              <a:t>39</a:t>
            </a:fld>
            <a:endParaRPr lang="es-ES_tradnl"/>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96FE772-B4ED-4F9A-87B4-9FAABB670980}" type="slidenum">
              <a:rPr lang="es-ES_tradnl"/>
              <a:pPr/>
              <a:t>4</a:t>
            </a:fld>
            <a:endParaRPr lang="es-ES_tradnl"/>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A9F7AD2A-7BC5-4BB7-9CFB-D337CD8AEC27}" type="slidenum">
              <a:rPr lang="es-ES_tradnl"/>
              <a:pPr/>
              <a:t>40</a:t>
            </a:fld>
            <a:endParaRPr lang="es-ES_tradnl"/>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78D179D-B0E7-4C3A-9F83-426FBC23795A}" type="slidenum">
              <a:rPr lang="es-ES_tradnl"/>
              <a:pPr/>
              <a:t>41</a:t>
            </a:fld>
            <a:endParaRPr lang="es-ES_tradnl"/>
          </a:p>
        </p:txBody>
      </p:sp>
      <p:sp>
        <p:nvSpPr>
          <p:cNvPr id="100355" name="Rectangle 2"/>
          <p:cNvSpPr>
            <a:spLocks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1E0DA8D-A264-4C91-8624-1F9C2C137DA8}" type="slidenum">
              <a:rPr lang="es-ES_tradnl"/>
              <a:pPr/>
              <a:t>42</a:t>
            </a:fld>
            <a:endParaRPr lang="es-ES_tradnl"/>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ACADC321-2619-4573-8EBA-D044E9EAE30B}" type="slidenum">
              <a:rPr lang="es-ES_tradnl"/>
              <a:pPr/>
              <a:t>43</a:t>
            </a:fld>
            <a:endParaRPr lang="es-ES_tradnl"/>
          </a:p>
        </p:txBody>
      </p:sp>
      <p:sp>
        <p:nvSpPr>
          <p:cNvPr id="102403" name="Rectangle 2"/>
          <p:cNvSpPr>
            <a:spLocks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3A5D5EB8-A737-43E6-9AE5-AB62273BC942}" type="slidenum">
              <a:rPr lang="es-ES_tradnl"/>
              <a:pPr/>
              <a:t>44</a:t>
            </a:fld>
            <a:endParaRPr lang="es-ES_tradnl"/>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B2D05707-972D-4955-B0DA-350A20D674B3}" type="slidenum">
              <a:rPr lang="es-ES_tradnl"/>
              <a:pPr/>
              <a:t>45</a:t>
            </a:fld>
            <a:endParaRPr lang="es-ES_tradnl"/>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5805823C-DA0F-4E8F-89AB-51CDA02B5534}" type="slidenum">
              <a:rPr lang="es-ES_tradnl"/>
              <a:pPr/>
              <a:t>47</a:t>
            </a:fld>
            <a:endParaRPr lang="es-ES_tradnl"/>
          </a:p>
        </p:txBody>
      </p:sp>
      <p:sp>
        <p:nvSpPr>
          <p:cNvPr id="105475" name="Rectangle 2"/>
          <p:cNvSpPr>
            <a:spLocks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AEFDEB68-7B6C-4F8C-8574-FEED6F98041B}" type="slidenum">
              <a:rPr lang="es-ES_tradnl"/>
              <a:pPr/>
              <a:t>48</a:t>
            </a:fld>
            <a:endParaRPr lang="es-ES_tradnl"/>
          </a:p>
        </p:txBody>
      </p:sp>
      <p:sp>
        <p:nvSpPr>
          <p:cNvPr id="106499" name="Rectangle 2"/>
          <p:cNvSpPr>
            <a:spLocks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0EB8007F-3C28-4738-85A9-6E3188CCCEDD}" type="slidenum">
              <a:rPr lang="es-ES_tradnl"/>
              <a:pPr/>
              <a:t>49</a:t>
            </a:fld>
            <a:endParaRPr lang="es-ES_tradnl"/>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A447102D-4E23-44BC-A19F-C411DEF5F8EB}" type="slidenum">
              <a:rPr lang="es-ES_tradnl"/>
              <a:pPr/>
              <a:t>50</a:t>
            </a:fld>
            <a:endParaRPr lang="es-ES_tradnl"/>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23752874-2DDD-48BF-A54B-5B8804300485}" type="slidenum">
              <a:rPr lang="es-ES_tradnl"/>
              <a:pPr/>
              <a:t>5</a:t>
            </a:fld>
            <a:endParaRPr lang="es-ES_tradnl"/>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700091E7-D003-4F66-A880-1D8292013DE0}" type="slidenum">
              <a:rPr lang="es-ES_tradnl"/>
              <a:pPr/>
              <a:t>51</a:t>
            </a:fld>
            <a:endParaRPr lang="es-ES_tradnl"/>
          </a:p>
        </p:txBody>
      </p:sp>
      <p:sp>
        <p:nvSpPr>
          <p:cNvPr id="109571" name="Rectangle 2"/>
          <p:cNvSpPr>
            <a:spLocks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E5F08F0A-D8B5-4C0B-AC1C-C688C25FCE28}" type="slidenum">
              <a:rPr lang="es-ES_tradnl"/>
              <a:pPr/>
              <a:t>52</a:t>
            </a:fld>
            <a:endParaRPr lang="es-ES_tradnl"/>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8CB95E47-6D49-4BEF-9F3A-3F750AE1DDC6}" type="slidenum">
              <a:rPr lang="es-ES_tradnl"/>
              <a:pPr/>
              <a:t>53</a:t>
            </a:fld>
            <a:endParaRPr lang="es-ES_tradnl"/>
          </a:p>
        </p:txBody>
      </p:sp>
      <p:sp>
        <p:nvSpPr>
          <p:cNvPr id="111619" name="Rectangle 2"/>
          <p:cNvSpPr>
            <a:spLocks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D40B839B-3991-4E2F-B449-ACF820EA41EA}" type="slidenum">
              <a:rPr lang="es-ES_tradnl"/>
              <a:pPr/>
              <a:t>54</a:t>
            </a:fld>
            <a:endParaRPr lang="es-ES_tradnl"/>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AB869F1-6318-4315-805C-6E5207141608}" type="slidenum">
              <a:rPr lang="es-ES_tradnl"/>
              <a:pPr/>
              <a:t>6</a:t>
            </a:fld>
            <a:endParaRPr lang="es-ES_tradnl"/>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675477E-3C52-4BE2-811D-198414AFB0D2}" type="slidenum">
              <a:rPr lang="es-ES_tradnl"/>
              <a:pPr/>
              <a:t>7</a:t>
            </a:fld>
            <a:endParaRPr lang="es-ES_tradnl"/>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525A95B-E0C3-4B09-A195-F69C23D82466}" type="slidenum">
              <a:rPr lang="es-ES_tradnl"/>
              <a:pPr/>
              <a:t>8</a:t>
            </a:fld>
            <a:endParaRPr lang="es-ES_tradnl"/>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9166D4D-BAA4-4881-91AC-3987B3F6D25B}" type="slidenum">
              <a:rPr lang="es-ES_tradnl"/>
              <a:pPr/>
              <a:t>9</a:t>
            </a:fld>
            <a:endParaRPr lang="es-ES_tradnl"/>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latin typeface="Arial" pitchFamily="34" charset="0"/>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smtClean="0">
                <a:solidFill>
                  <a:srgbClr val="FFFFFF"/>
                </a:solidFill>
                <a:effectLst/>
                <a:latin typeface="Arial" pitchFamily="34" charset="0"/>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smtClean="0">
                <a:solidFill>
                  <a:srgbClr val="FFFFFF"/>
                </a:solidFill>
                <a:effectLst/>
                <a:latin typeface="Arial" pitchFamily="34" charset="0"/>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smtClean="0">
                <a:solidFill>
                  <a:srgbClr val="FFFFFF"/>
                </a:solidFill>
                <a:effectLst/>
                <a:latin typeface="Arial" pitchFamily="34" charset="0"/>
              </a:defRPr>
            </a:lvl1pPr>
          </a:lstStyle>
          <a:p>
            <a:pPr>
              <a:defRPr/>
            </a:pPr>
            <a:fld id="{78D23C4D-C7F8-4E53-87F0-E7CE867B820E}"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latin typeface="Arial" pitchFamily="34" charset="0"/>
              </a:endParaRPr>
            </a:p>
          </p:txBody>
        </p:sp>
        <p:grpSp>
          <p:nvGrpSpPr>
            <p:cNvPr id="1030"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grpSp>
      </p:grpSp>
      <p:sp>
        <p:nvSpPr>
          <p:cNvPr id="1027"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pitchFamily="34" charset="0"/>
        </a:defRPr>
      </a:lvl2pPr>
      <a:lvl3pPr algn="ctr" rtl="0" eaLnBrk="0" fontAlgn="base" hangingPunct="0">
        <a:spcBef>
          <a:spcPct val="0"/>
        </a:spcBef>
        <a:spcAft>
          <a:spcPct val="0"/>
        </a:spcAft>
        <a:defRPr sz="4400">
          <a:solidFill>
            <a:srgbClr val="FFFF00"/>
          </a:solidFill>
          <a:latin typeface="Arial" pitchFamily="34" charset="0"/>
        </a:defRPr>
      </a:lvl3pPr>
      <a:lvl4pPr algn="ctr" rtl="0" eaLnBrk="0" fontAlgn="base" hangingPunct="0">
        <a:spcBef>
          <a:spcPct val="0"/>
        </a:spcBef>
        <a:spcAft>
          <a:spcPct val="0"/>
        </a:spcAft>
        <a:defRPr sz="4400">
          <a:solidFill>
            <a:srgbClr val="FFFF00"/>
          </a:solidFill>
          <a:latin typeface="Arial" pitchFamily="34" charset="0"/>
        </a:defRPr>
      </a:lvl4pPr>
      <a:lvl5pPr algn="ctr" rtl="0" eaLnBrk="0" fontAlgn="base" hangingPunct="0">
        <a:spcBef>
          <a:spcPct val="0"/>
        </a:spcBef>
        <a:spcAft>
          <a:spcPct val="0"/>
        </a:spcAft>
        <a:defRPr sz="4400">
          <a:solidFill>
            <a:srgbClr val="FFFF00"/>
          </a:solidFill>
          <a:latin typeface="Arial" pitchFamily="34" charset="0"/>
        </a:defRPr>
      </a:lvl5pPr>
      <a:lvl6pPr marL="457200" algn="ctr" rtl="0" fontAlgn="base">
        <a:spcBef>
          <a:spcPct val="0"/>
        </a:spcBef>
        <a:spcAft>
          <a:spcPct val="0"/>
        </a:spcAft>
        <a:defRPr sz="4400">
          <a:solidFill>
            <a:srgbClr val="FFFF00"/>
          </a:solidFill>
          <a:latin typeface="Arial" pitchFamily="34" charset="0"/>
        </a:defRPr>
      </a:lvl6pPr>
      <a:lvl7pPr marL="914400" algn="ctr" rtl="0" fontAlgn="base">
        <a:spcBef>
          <a:spcPct val="0"/>
        </a:spcBef>
        <a:spcAft>
          <a:spcPct val="0"/>
        </a:spcAft>
        <a:defRPr sz="4400">
          <a:solidFill>
            <a:srgbClr val="FFFF00"/>
          </a:solidFill>
          <a:latin typeface="Arial" pitchFamily="34" charset="0"/>
        </a:defRPr>
      </a:lvl7pPr>
      <a:lvl8pPr marL="1371600" algn="ctr" rtl="0" fontAlgn="base">
        <a:spcBef>
          <a:spcPct val="0"/>
        </a:spcBef>
        <a:spcAft>
          <a:spcPct val="0"/>
        </a:spcAft>
        <a:defRPr sz="4400">
          <a:solidFill>
            <a:srgbClr val="FFFF00"/>
          </a:solidFill>
          <a:latin typeface="Arial" pitchFamily="34" charset="0"/>
        </a:defRPr>
      </a:lvl8pPr>
      <a:lvl9pPr marL="1828800" algn="ctr" rtl="0" fontAlgn="base">
        <a:spcBef>
          <a:spcPct val="0"/>
        </a:spcBef>
        <a:spcAft>
          <a:spcPct val="0"/>
        </a:spcAft>
        <a:defRPr sz="4400">
          <a:solidFill>
            <a:srgbClr val="FFFF00"/>
          </a:solidFill>
          <a:latin typeface="Arial" pitchFamily="34"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arcillo.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n-US" smtClean="0"/>
              <a:t>Análisis de Términos del </a:t>
            </a:r>
            <a:br>
              <a:rPr lang="en-US" smtClean="0"/>
            </a:br>
            <a:r>
              <a:rPr lang="en-US" smtClean="0"/>
              <a:t>Habla Guayaquileña</a:t>
            </a:r>
            <a:endParaRPr lang="es-ES_tradnl"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latin typeface="Arial" pitchFamily="34" charset="0"/>
            </a:endParaRPr>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s-ES_tradnl" smtClean="0"/>
          </a:p>
        </p:txBody>
      </p:sp>
      <p:sp>
        <p:nvSpPr>
          <p:cNvPr id="1021955" name="Rectangle 3"/>
          <p:cNvSpPr>
            <a:spLocks noGrp="1" noChangeArrowheads="1"/>
          </p:cNvSpPr>
          <p:nvPr>
            <p:ph type="body" idx="1"/>
          </p:nvPr>
        </p:nvSpPr>
        <p:spPr/>
        <p:txBody>
          <a:bodyPr/>
          <a:lstStyle/>
          <a:p>
            <a:pPr eaLnBrk="1" hangingPunct="1">
              <a:defRPr/>
            </a:pPr>
            <a:r>
              <a:rPr lang="es-ES_tradnl" sz="2800" smtClean="0"/>
              <a:t>En 1996, teniendo un practicante mexicano en la empresa donde laboraba, se me ocurrió darle un pequeño diccionario de terminos de nuestra jerga para que el pudiera comunicarse cómodamente.</a:t>
            </a:r>
          </a:p>
          <a:p>
            <a:pPr eaLnBrk="1" hangingPunct="1">
              <a:defRPr/>
            </a:pPr>
            <a:r>
              <a:rPr lang="es-ES_tradnl" sz="2800" smtClean="0"/>
              <a:t>Posteriormente, comencé a recopilar, clasificar y publicar en Internet, términos del habla Guayaquileña. </a:t>
            </a:r>
          </a:p>
          <a:p>
            <a:pPr eaLnBrk="1" hangingPunct="1">
              <a:defRPr/>
            </a:pPr>
            <a:r>
              <a:rPr lang="es-ES_tradnl" sz="2800" smtClean="0"/>
              <a:t>El objetivo de esto, era difundir términos, a veces considerados “vulgares” o “poco elegantes”, como una muestra de nuestra identidad cultural.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GB" smtClean="0"/>
          </a:p>
        </p:txBody>
      </p:sp>
      <p:sp>
        <p:nvSpPr>
          <p:cNvPr id="1039363" name="Rectangle 3"/>
          <p:cNvSpPr>
            <a:spLocks noGrp="1" noChangeArrowheads="1"/>
          </p:cNvSpPr>
          <p:nvPr>
            <p:ph type="body" idx="1"/>
          </p:nvPr>
        </p:nvSpPr>
        <p:spPr/>
        <p:txBody>
          <a:bodyPr/>
          <a:lstStyle/>
          <a:p>
            <a:pPr eaLnBrk="1" hangingPunct="1">
              <a:lnSpc>
                <a:spcPct val="90000"/>
              </a:lnSpc>
              <a:defRPr/>
            </a:pPr>
            <a:r>
              <a:rPr lang="es-ES_tradnl" sz="2800" smtClean="0"/>
              <a:t>Esta pagina fue el comienzo de un esfuerzo por divulgar el habla de los  Guayaquileños, algunas palabras no son exclusivas u originarias de Guayaquil, pero la idea era darle a alguien que solo habla el "Español de Escuela" una forma de poder entender una conversación en "Guayaquileño".</a:t>
            </a:r>
          </a:p>
          <a:p>
            <a:pPr eaLnBrk="1" hangingPunct="1">
              <a:lnSpc>
                <a:spcPct val="90000"/>
              </a:lnSpc>
              <a:defRPr/>
            </a:pPr>
            <a:r>
              <a:rPr lang="en-US" sz="2800" smtClean="0"/>
              <a:t>La página </a:t>
            </a:r>
            <a:r>
              <a:rPr lang="en-US" sz="2800" smtClean="0">
                <a:hlinkClick r:id="rId3"/>
              </a:rPr>
              <a:t>www.barcillo.com</a:t>
            </a:r>
            <a:r>
              <a:rPr lang="en-US" sz="2800" smtClean="0"/>
              <a:t> se ha vuelto bastante popular, teniendo a la fecha mas de 100,000 visitantes.</a:t>
            </a:r>
          </a:p>
          <a:p>
            <a:pPr eaLnBrk="1" hangingPunct="1">
              <a:lnSpc>
                <a:spcPct val="90000"/>
              </a:lnSpc>
              <a:defRPr/>
            </a:pPr>
            <a:r>
              <a:rPr lang="en-US" sz="2800" smtClean="0"/>
              <a:t>Este trabajo, ha sido copiado repetidamente, pero, al ser el objetivo del trabajo la difusion del tema, esto lo considero algo bueno. </a:t>
            </a:r>
            <a:endParaRPr lang="en-GB" sz="2800" smtClean="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s-ES_tradnl" smtClean="0"/>
          </a:p>
        </p:txBody>
      </p:sp>
      <p:sp>
        <p:nvSpPr>
          <p:cNvPr id="1024003" name="Rectangle 3"/>
          <p:cNvSpPr>
            <a:spLocks noGrp="1" noChangeArrowheads="1"/>
          </p:cNvSpPr>
          <p:nvPr>
            <p:ph type="body" idx="1"/>
          </p:nvPr>
        </p:nvSpPr>
        <p:spPr/>
        <p:txBody>
          <a:bodyPr/>
          <a:lstStyle/>
          <a:p>
            <a:pPr eaLnBrk="1" hangingPunct="1">
              <a:defRPr/>
            </a:pPr>
            <a:r>
              <a:rPr lang="es-ES_tradnl" smtClean="0"/>
              <a:t>El hecho de que esta página trate de el habla "Guayaquileña" y no del habla "Ecuatoriana", no es por regionalismo como algunos me han acusado, sino porque aquí no incluyo palabras como "joya" (quiteñismo), "arrarray" (quichua), etc, que no se usan en Guayaquil.</a:t>
            </a:r>
          </a:p>
          <a:p>
            <a:pPr eaLnBrk="1" hangingPunct="1">
              <a:defRPr/>
            </a:pPr>
            <a:r>
              <a:rPr lang="es-ES_tradnl" smtClean="0"/>
              <a:t>Creo que tengo bastante trabajo con las palabras de un habla que conozco para meterme a tratar de entender las que no conozco.</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s-ES_tradnl" smtClean="0"/>
          </a:p>
        </p:txBody>
      </p:sp>
      <p:sp>
        <p:nvSpPr>
          <p:cNvPr id="1020931" name="Rectangle 3"/>
          <p:cNvSpPr>
            <a:spLocks noGrp="1" noChangeArrowheads="1"/>
          </p:cNvSpPr>
          <p:nvPr>
            <p:ph type="body" idx="1"/>
          </p:nvPr>
        </p:nvSpPr>
        <p:spPr/>
        <p:txBody>
          <a:bodyPr/>
          <a:lstStyle/>
          <a:p>
            <a:pPr eaLnBrk="1" hangingPunct="1">
              <a:lnSpc>
                <a:spcPct val="90000"/>
              </a:lnSpc>
              <a:defRPr/>
            </a:pPr>
            <a:r>
              <a:rPr lang="es-ES_tradnl" sz="2800" smtClean="0"/>
              <a:t>Guayaquil, al ser un polo concentrador de la variedad cultural nacional, su habla, ha tenido influencia de distintas zonas y culturas. Sin embargo, como muchas cosas en esta ciudad, ha adquirido su identidad propia, la cual no siempre es igual a la usada en otras partes del pais.</a:t>
            </a:r>
          </a:p>
          <a:p>
            <a:pPr eaLnBrk="1" hangingPunct="1">
              <a:lnSpc>
                <a:spcPct val="90000"/>
              </a:lnSpc>
              <a:defRPr/>
            </a:pPr>
            <a:r>
              <a:rPr lang="es-ES_tradnl" sz="2800" smtClean="0"/>
              <a:t>Por esto, es muy probable que dentro de este diccionario aparezcan términos que se originaron en otras ciudades, regioneso hasta paises, pero que ahora si se usan acá como "chapa" (quiteñismo), "pana" (quichua) o “guachiman” (caribeñismo).</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Tipos de Americanismos</a:t>
            </a:r>
            <a:endParaRPr lang="en-GB" smtClean="0"/>
          </a:p>
        </p:txBody>
      </p:sp>
      <p:sp>
        <p:nvSpPr>
          <p:cNvPr id="1015811" name="Rectangle 3"/>
          <p:cNvSpPr>
            <a:spLocks noGrp="1" noChangeArrowheads="1"/>
          </p:cNvSpPr>
          <p:nvPr>
            <p:ph type="body" idx="1"/>
          </p:nvPr>
        </p:nvSpPr>
        <p:spPr>
          <a:xfrm>
            <a:off x="381000" y="762000"/>
            <a:ext cx="8458200" cy="5943600"/>
          </a:xfrm>
        </p:spPr>
        <p:txBody>
          <a:bodyPr/>
          <a:lstStyle/>
          <a:p>
            <a:pPr marL="533400" indent="-533400" eaLnBrk="1" hangingPunct="1">
              <a:lnSpc>
                <a:spcPct val="90000"/>
              </a:lnSpc>
              <a:buFont typeface="Wingdings" pitchFamily="2" charset="2"/>
              <a:buAutoNum type="arabicPeriod"/>
              <a:defRPr/>
            </a:pPr>
            <a:r>
              <a:rPr lang="en-US" sz="2800" smtClean="0"/>
              <a:t>E</a:t>
            </a:r>
            <a:r>
              <a:rPr lang="en-GB" sz="2800" smtClean="0"/>
              <a:t>l que existe en el español de España, pero es usado con acepciones diferentes de las conocidas en España</a:t>
            </a:r>
            <a:r>
              <a:rPr lang="en-US" sz="2800" smtClean="0"/>
              <a:t> o en otras regiones.</a:t>
            </a:r>
          </a:p>
          <a:p>
            <a:pPr marL="533400" indent="-533400" eaLnBrk="1" hangingPunct="1">
              <a:lnSpc>
                <a:spcPct val="90000"/>
              </a:lnSpc>
              <a:buFont typeface="Wingdings" pitchFamily="2" charset="2"/>
              <a:buAutoNum type="arabicPeriod"/>
              <a:defRPr/>
            </a:pPr>
            <a:r>
              <a:rPr lang="en-US" sz="2800" smtClean="0"/>
              <a:t>E</a:t>
            </a:r>
            <a:r>
              <a:rPr lang="en-GB" sz="2800" smtClean="0"/>
              <a:t>l no originado en España, sino producto de uno de los países de habla hispana del continente americano.</a:t>
            </a:r>
            <a:endParaRPr lang="en-US" sz="2800" smtClean="0"/>
          </a:p>
          <a:p>
            <a:pPr marL="533400" indent="-533400" eaLnBrk="1" hangingPunct="1">
              <a:lnSpc>
                <a:spcPct val="90000"/>
              </a:lnSpc>
              <a:buFont typeface="Wingdings" pitchFamily="2" charset="2"/>
              <a:buAutoNum type="arabicPeriod"/>
              <a:defRPr/>
            </a:pPr>
            <a:r>
              <a:rPr lang="en-US" sz="2800" smtClean="0"/>
              <a:t>E</a:t>
            </a:r>
            <a:r>
              <a:rPr lang="en-GB" sz="2800" smtClean="0"/>
              <a:t>l vocabulario autóctono (qu</a:t>
            </a:r>
            <a:r>
              <a:rPr lang="en-US" sz="2800" smtClean="0"/>
              <a:t>i</a:t>
            </a:r>
            <a:r>
              <a:rPr lang="en-GB" sz="2800" smtClean="0"/>
              <a:t>chua</a:t>
            </a:r>
            <a:r>
              <a:rPr lang="en-US" sz="2800" smtClean="0"/>
              <a:t> entre otros)</a:t>
            </a:r>
            <a:r>
              <a:rPr lang="en-GB" sz="2800" smtClean="0"/>
              <a:t> </a:t>
            </a:r>
            <a:r>
              <a:rPr lang="en-US" sz="2800" smtClean="0"/>
              <a:t>No se trata de </a:t>
            </a:r>
            <a:r>
              <a:rPr lang="en-GB" sz="2800" smtClean="0"/>
              <a:t>listar palabras de estos idiomas que se han incorporado al español como “chicle”, “hamaca”, “iguana”, “canoa”</a:t>
            </a:r>
            <a:r>
              <a:rPr lang="en-US" sz="2800" smtClean="0"/>
              <a:t>,</a:t>
            </a:r>
            <a:r>
              <a:rPr lang="en-GB" sz="2800" smtClean="0"/>
              <a:t> “cóndor”, etc.</a:t>
            </a:r>
            <a:r>
              <a:rPr lang="en-US" sz="2800" smtClean="0"/>
              <a:t> Sino</a:t>
            </a:r>
            <a:r>
              <a:rPr lang="en-GB" sz="2800" smtClean="0"/>
              <a:t> términos amerindios de uso corriente en lugar de o con igual frecuencia que su correspondiente castellano: “cancha”</a:t>
            </a:r>
            <a:r>
              <a:rPr lang="en-US" sz="2800" smtClean="0"/>
              <a:t>, “pana”, “chuchaqui”, etc</a:t>
            </a:r>
            <a:r>
              <a:rPr lang="en-GB" sz="2800" smtClean="0"/>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s-ES_tradnl" smtClean="0"/>
          </a:p>
        </p:txBody>
      </p:sp>
      <p:sp>
        <p:nvSpPr>
          <p:cNvPr id="1025027" name="Rectangle 3"/>
          <p:cNvSpPr>
            <a:spLocks noGrp="1" noChangeArrowheads="1"/>
          </p:cNvSpPr>
          <p:nvPr>
            <p:ph type="body" idx="1"/>
          </p:nvPr>
        </p:nvSpPr>
        <p:spPr/>
        <p:txBody>
          <a:bodyPr/>
          <a:lstStyle/>
          <a:p>
            <a:pPr eaLnBrk="1" hangingPunct="1">
              <a:lnSpc>
                <a:spcPct val="90000"/>
              </a:lnSpc>
              <a:defRPr/>
            </a:pPr>
            <a:r>
              <a:rPr lang="es-ES_tradnl" smtClean="0"/>
              <a:t>Por último, para que no se aburren antes de entrar a la parte buena, quiero aclarar 2 cosas. </a:t>
            </a:r>
          </a:p>
          <a:p>
            <a:pPr eaLnBrk="1" hangingPunct="1">
              <a:lnSpc>
                <a:spcPct val="90000"/>
              </a:lnSpc>
              <a:defRPr/>
            </a:pPr>
            <a:r>
              <a:rPr lang="es-ES_tradnl" smtClean="0"/>
              <a:t>El idioma vulgar o jerigonza esta plagado de groserías y malapalabaras y esas palabras si bien no son usadas en conversaciones "cultas", si lo son en la calle. Muchas malapalabras son usadas incluso como halago. Si se ofende fácilmente por favor no oiga esta conferencia, pero tampoco salga a la calle ni se trepe en un coleto.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GB" smtClean="0"/>
          </a:p>
        </p:txBody>
      </p:sp>
      <p:sp>
        <p:nvSpPr>
          <p:cNvPr id="1045507" name="Rectangle 3"/>
          <p:cNvSpPr>
            <a:spLocks noGrp="1" noChangeArrowheads="1"/>
          </p:cNvSpPr>
          <p:nvPr>
            <p:ph type="body" idx="1"/>
          </p:nvPr>
        </p:nvSpPr>
        <p:spPr/>
        <p:txBody>
          <a:bodyPr/>
          <a:lstStyle/>
          <a:p>
            <a:pPr eaLnBrk="1" hangingPunct="1">
              <a:lnSpc>
                <a:spcPct val="90000"/>
              </a:lnSpc>
              <a:defRPr/>
            </a:pPr>
            <a:r>
              <a:rPr lang="es-ES_tradnl" sz="2800" smtClean="0"/>
              <a:t>La otra, es que me he tomado algunas libertades con la ortografía de algunas palabras. Como no existe una referencia a como escribir estas palabras, me he ido por la forma como se pronuncia, antes de buscar el origen de la palabra. Por ejemplo güebo (órgano genital masculino), se debería escribir huevo (como el de la gallina), pero fíjense como se pronuncia, a mi me suena mas "güe" que "hue", por eso lo puse así. Bueno, solo era una aclaración para que no me estén diciendo que huevo se escribe con "h" y no con "g", talvez esté equivocado(??).</a:t>
            </a:r>
            <a:endParaRPr lang="en-GB" sz="2800" smtClean="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pPr eaLnBrk="1" hangingPunct="1"/>
            <a:r>
              <a:rPr lang="en-US" smtClean="0"/>
              <a:t>El Dinero</a:t>
            </a:r>
            <a:endParaRPr lang="en-GB" smtClean="0"/>
          </a:p>
        </p:txBody>
      </p:sp>
      <p:sp>
        <p:nvSpPr>
          <p:cNvPr id="1070083" name="Rectangle 3"/>
          <p:cNvSpPr>
            <a:spLocks noGrp="1" noChangeArrowheads="1"/>
          </p:cNvSpPr>
          <p:nvPr>
            <p:ph type="subTitle" idx="1"/>
          </p:nvPr>
        </p:nvSpPr>
        <p:spPr/>
        <p:txBody>
          <a:bodyPr/>
          <a:lstStyle/>
          <a:p>
            <a:pPr eaLnBrk="1" hangingPunct="1">
              <a:defRPr/>
            </a:pPr>
            <a:endParaRPr lang="en-GB" smtClean="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El Dinero</a:t>
            </a:r>
            <a:endParaRPr lang="en-GB" smtClean="0"/>
          </a:p>
        </p:txBody>
      </p:sp>
      <p:sp>
        <p:nvSpPr>
          <p:cNvPr id="1047555" name="Rectangle 3"/>
          <p:cNvSpPr>
            <a:spLocks noGrp="1" noChangeArrowheads="1"/>
          </p:cNvSpPr>
          <p:nvPr>
            <p:ph type="body" idx="1"/>
          </p:nvPr>
        </p:nvSpPr>
        <p:spPr>
          <a:xfrm>
            <a:off x="457200" y="685800"/>
            <a:ext cx="8382000" cy="6019800"/>
          </a:xfrm>
        </p:spPr>
        <p:txBody>
          <a:bodyPr/>
          <a:lstStyle/>
          <a:p>
            <a:pPr eaLnBrk="1" hangingPunct="1">
              <a:lnSpc>
                <a:spcPct val="90000"/>
              </a:lnSpc>
              <a:defRPr/>
            </a:pPr>
            <a:r>
              <a:rPr lang="en-US" sz="2800" smtClean="0"/>
              <a:t>Con la dolarizacion, se perdieron algunas palabras usadas para el dinero, especialmente a la moneda fraccionaria (real, venton, cincuenton). Sin embargo algunos de los terminos usados para la moneda entera se siguen usando:</a:t>
            </a:r>
          </a:p>
          <a:p>
            <a:pPr lvl="1" eaLnBrk="1" hangingPunct="1">
              <a:lnSpc>
                <a:spcPct val="90000"/>
              </a:lnSpc>
              <a:defRPr/>
            </a:pPr>
            <a:r>
              <a:rPr lang="en-US" sz="2400" smtClean="0"/>
              <a:t>Ayora / Lata = Moneda, especialmente de 1 dolar.</a:t>
            </a:r>
          </a:p>
          <a:p>
            <a:pPr lvl="1" eaLnBrk="1" hangingPunct="1">
              <a:lnSpc>
                <a:spcPct val="90000"/>
              </a:lnSpc>
              <a:defRPr/>
            </a:pPr>
            <a:r>
              <a:rPr lang="en-US" sz="2400" smtClean="0"/>
              <a:t>Quina = billete de cinco dolar.</a:t>
            </a:r>
          </a:p>
          <a:p>
            <a:pPr lvl="1" eaLnBrk="1" hangingPunct="1">
              <a:lnSpc>
                <a:spcPct val="90000"/>
              </a:lnSpc>
              <a:defRPr/>
            </a:pPr>
            <a:r>
              <a:rPr lang="en-US" sz="2400" smtClean="0"/>
              <a:t>Sota = billete de diez dolar.</a:t>
            </a:r>
          </a:p>
          <a:p>
            <a:pPr lvl="1" eaLnBrk="1" hangingPunct="1">
              <a:lnSpc>
                <a:spcPct val="90000"/>
              </a:lnSpc>
              <a:defRPr/>
            </a:pPr>
            <a:r>
              <a:rPr lang="en-US" sz="2400" smtClean="0"/>
              <a:t>Ventana = billete de veinte dolar.</a:t>
            </a:r>
          </a:p>
          <a:p>
            <a:pPr lvl="1" eaLnBrk="1" hangingPunct="1">
              <a:lnSpc>
                <a:spcPct val="90000"/>
              </a:lnSpc>
              <a:defRPr/>
            </a:pPr>
            <a:r>
              <a:rPr lang="en-US" sz="2400" smtClean="0"/>
              <a:t>Media Gamba = billete de 50 dolar.</a:t>
            </a:r>
          </a:p>
          <a:p>
            <a:pPr lvl="1" eaLnBrk="1" hangingPunct="1">
              <a:lnSpc>
                <a:spcPct val="90000"/>
              </a:lnSpc>
              <a:defRPr/>
            </a:pPr>
            <a:r>
              <a:rPr lang="en-US" sz="2400" smtClean="0"/>
              <a:t>Gamba = billete de 100 dolar.</a:t>
            </a:r>
          </a:p>
          <a:p>
            <a:pPr lvl="1" eaLnBrk="1" hangingPunct="1">
              <a:lnSpc>
                <a:spcPct val="90000"/>
              </a:lnSpc>
              <a:defRPr/>
            </a:pPr>
            <a:r>
              <a:rPr lang="en-US" sz="2400" smtClean="0"/>
              <a:t>Luca / Lucrecia= mil dolar.</a:t>
            </a:r>
          </a:p>
          <a:p>
            <a:pPr lvl="1" eaLnBrk="1" hangingPunct="1">
              <a:lnSpc>
                <a:spcPct val="90000"/>
              </a:lnSpc>
              <a:defRPr/>
            </a:pPr>
            <a:r>
              <a:rPr lang="en-US" sz="2400" smtClean="0"/>
              <a:t>Melón = Millón dolar.</a:t>
            </a:r>
          </a:p>
          <a:p>
            <a:pPr eaLnBrk="1" hangingPunct="1">
              <a:lnSpc>
                <a:spcPct val="90000"/>
              </a:lnSpc>
              <a:defRPr/>
            </a:pPr>
            <a:r>
              <a:rPr lang="en-US" sz="2800" smtClean="0"/>
              <a:t>Recoradar que los dólares se los cuenta en singular: 1 dolar, 2 dolar…. Etc.</a:t>
            </a:r>
          </a:p>
          <a:p>
            <a:pPr eaLnBrk="1" hangingPunct="1">
              <a:lnSpc>
                <a:spcPct val="90000"/>
              </a:lnSpc>
              <a:defRPr/>
            </a:pPr>
            <a:endParaRPr lang="en-GB" sz="2800" smtClean="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Billete</a:t>
            </a:r>
            <a:endParaRPr lang="en-GB" smtClean="0"/>
          </a:p>
        </p:txBody>
      </p:sp>
      <p:sp>
        <p:nvSpPr>
          <p:cNvPr id="1063939" name="Rectangle 3"/>
          <p:cNvSpPr>
            <a:spLocks noGrp="1" noChangeArrowheads="1"/>
          </p:cNvSpPr>
          <p:nvPr>
            <p:ph type="body" idx="1"/>
          </p:nvPr>
        </p:nvSpPr>
        <p:spPr/>
        <p:txBody>
          <a:bodyPr/>
          <a:lstStyle/>
          <a:p>
            <a:pPr eaLnBrk="1" hangingPunct="1">
              <a:lnSpc>
                <a:spcPct val="90000"/>
              </a:lnSpc>
              <a:defRPr/>
            </a:pPr>
            <a:r>
              <a:rPr lang="en-US" smtClean="0"/>
              <a:t>La palabra “billete” se usa en general para referirse al dinero, no solamente para el papel moneda: </a:t>
            </a:r>
            <a:r>
              <a:rPr lang="en-GB" smtClean="0"/>
              <a:t>Me v</a:t>
            </a:r>
            <a:r>
              <a:rPr lang="en-US" smtClean="0"/>
              <a:t>oy a ganar un </a:t>
            </a:r>
            <a:r>
              <a:rPr lang="en-GB" smtClean="0"/>
              <a:t>billete </a:t>
            </a:r>
            <a:r>
              <a:rPr lang="en-US" smtClean="0"/>
              <a:t>haciendo este cachuelo</a:t>
            </a:r>
            <a:r>
              <a:rPr lang="en-GB" smtClean="0"/>
              <a:t>.</a:t>
            </a:r>
            <a:endParaRPr lang="en-US" smtClean="0"/>
          </a:p>
          <a:p>
            <a:pPr eaLnBrk="1" hangingPunct="1">
              <a:lnSpc>
                <a:spcPct val="90000"/>
              </a:lnSpc>
              <a:defRPr/>
            </a:pPr>
            <a:r>
              <a:rPr lang="en-US" smtClean="0"/>
              <a:t>“Guiso” y “Billuso” tambien se usan para el mismo efecto: Ando sin billuso, estoy chiro.</a:t>
            </a:r>
          </a:p>
          <a:p>
            <a:pPr eaLnBrk="1" hangingPunct="1">
              <a:lnSpc>
                <a:spcPct val="90000"/>
              </a:lnSpc>
              <a:defRPr/>
            </a:pPr>
            <a:r>
              <a:rPr lang="en-US" smtClean="0"/>
              <a:t>Ademas de ayora y lata, “cuadrante” se usa para designar el dinero suelto: “lo siento flaco, otro dia te doy, ando sin un cuadrante ahorita”.</a:t>
            </a:r>
          </a:p>
          <a:p>
            <a:pPr eaLnBrk="1" hangingPunct="1">
              <a:lnSpc>
                <a:spcPct val="90000"/>
              </a:lnSpc>
              <a:defRPr/>
            </a:pPr>
            <a:endParaRPr lang="en-US" smtClean="0"/>
          </a:p>
          <a:p>
            <a:pPr eaLnBrk="1" hangingPunct="1">
              <a:lnSpc>
                <a:spcPct val="90000"/>
              </a:lnSpc>
              <a:defRPr/>
            </a:pPr>
            <a:endParaRPr lang="en-GB"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sz="2800" dirty="0" smtClean="0"/>
              <a:t>Producción.</a:t>
            </a:r>
          </a:p>
          <a:p>
            <a:pPr lvl="1" algn="r">
              <a:defRPr/>
            </a:pPr>
            <a:r>
              <a:rPr lang="es-EC" sz="2800" dirty="0" smtClean="0"/>
              <a:t>Administración.</a:t>
            </a:r>
          </a:p>
          <a:p>
            <a:pPr lvl="1" algn="r">
              <a:defRPr/>
            </a:pPr>
            <a:r>
              <a:rPr lang="es-EC" sz="2800" dirty="0" smtClean="0"/>
              <a:t>Finanzas.</a:t>
            </a:r>
          </a:p>
          <a:p>
            <a:pPr lvl="1" algn="r">
              <a:defRPr/>
            </a:pPr>
            <a:r>
              <a:rPr lang="es-EC" sz="2800" dirty="0" smtClean="0"/>
              <a:t>Investigación.</a:t>
            </a:r>
          </a:p>
          <a:p>
            <a:pPr lvl="1" algn="r">
              <a:defRPr/>
            </a:pPr>
            <a:r>
              <a:rPr lang="es-EC" sz="2800" dirty="0" smtClean="0"/>
              <a:t>Consultorías.</a:t>
            </a:r>
          </a:p>
        </p:txBody>
      </p:sp>
      <p:pic>
        <p:nvPicPr>
          <p:cNvPr id="8196"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La Chirez</a:t>
            </a:r>
            <a:endParaRPr lang="en-GB" smtClean="0"/>
          </a:p>
        </p:txBody>
      </p:sp>
      <p:sp>
        <p:nvSpPr>
          <p:cNvPr id="1065987" name="Rectangle 3"/>
          <p:cNvSpPr>
            <a:spLocks noGrp="1" noChangeArrowheads="1"/>
          </p:cNvSpPr>
          <p:nvPr>
            <p:ph type="body" idx="1"/>
          </p:nvPr>
        </p:nvSpPr>
        <p:spPr>
          <a:xfrm>
            <a:off x="457200" y="609600"/>
            <a:ext cx="8610600" cy="6096000"/>
          </a:xfrm>
        </p:spPr>
        <p:txBody>
          <a:bodyPr/>
          <a:lstStyle/>
          <a:p>
            <a:pPr eaLnBrk="1" hangingPunct="1">
              <a:defRPr/>
            </a:pPr>
            <a:r>
              <a:rPr lang="en-US" sz="2400" smtClean="0"/>
              <a:t>La palabra mas usada para describir la falta de dinero es “chiro”: Ando es chiro.</a:t>
            </a:r>
          </a:p>
          <a:p>
            <a:pPr eaLnBrk="1" hangingPunct="1">
              <a:defRPr/>
            </a:pPr>
            <a:r>
              <a:rPr lang="en-US" sz="2400" smtClean="0"/>
              <a:t>Otras palabras usadas para el mismo efecto son:</a:t>
            </a:r>
          </a:p>
          <a:p>
            <a:pPr lvl="1" eaLnBrk="1" hangingPunct="1">
              <a:defRPr/>
            </a:pPr>
            <a:r>
              <a:rPr lang="en-US" sz="2000" smtClean="0"/>
              <a:t>Limpio: Ando limpio, conmigo no cuentes.</a:t>
            </a:r>
          </a:p>
          <a:p>
            <a:pPr lvl="1" eaLnBrk="1" hangingPunct="1">
              <a:defRPr/>
            </a:pPr>
            <a:r>
              <a:rPr lang="en-US" sz="2000" smtClean="0"/>
              <a:t>Lazaro: </a:t>
            </a:r>
            <a:r>
              <a:rPr lang="en-GB" sz="2000" smtClean="0"/>
              <a:t>Salado flaco, no te puedo prestar plata porque ando lazaro.</a:t>
            </a:r>
            <a:endParaRPr lang="en-US" sz="2000" smtClean="0"/>
          </a:p>
          <a:p>
            <a:pPr lvl="1" eaLnBrk="1" hangingPunct="1">
              <a:defRPr/>
            </a:pPr>
            <a:r>
              <a:rPr lang="en-US" sz="2000" smtClean="0"/>
              <a:t>Arrancado: </a:t>
            </a:r>
            <a:r>
              <a:rPr lang="en-GB" sz="2000" smtClean="0"/>
              <a:t>No me pidas plata que ando arrancado.</a:t>
            </a:r>
            <a:endParaRPr lang="en-US" sz="2000" smtClean="0"/>
          </a:p>
          <a:p>
            <a:pPr eaLnBrk="1" hangingPunct="1">
              <a:defRPr/>
            </a:pPr>
            <a:r>
              <a:rPr lang="en-US" sz="2400" smtClean="0"/>
              <a:t>Aunque a veces si alguien no gasta, no es por chirez, sino porque es:</a:t>
            </a:r>
          </a:p>
          <a:p>
            <a:pPr lvl="1" eaLnBrk="1" hangingPunct="1">
              <a:defRPr/>
            </a:pPr>
            <a:r>
              <a:rPr lang="en-US" sz="2000" smtClean="0"/>
              <a:t>Agarrado: No seas Agarrado, ponte unas bielas.</a:t>
            </a:r>
          </a:p>
          <a:p>
            <a:pPr lvl="1" eaLnBrk="1" hangingPunct="1">
              <a:defRPr/>
            </a:pPr>
            <a:r>
              <a:rPr lang="en-US" sz="2000" smtClean="0"/>
              <a:t>Coño: No seas coño, prestame gamba.</a:t>
            </a:r>
          </a:p>
          <a:p>
            <a:pPr lvl="1" eaLnBrk="1" hangingPunct="1">
              <a:defRPr/>
            </a:pPr>
            <a:r>
              <a:rPr lang="en-US" sz="2000" smtClean="0"/>
              <a:t>Le pica el codo: Chuta ñaño te pica el codo.</a:t>
            </a:r>
          </a:p>
          <a:p>
            <a:pPr lvl="1" eaLnBrk="1" hangingPunct="1">
              <a:defRPr/>
            </a:pPr>
            <a:r>
              <a:rPr lang="en-US" sz="2000" smtClean="0"/>
              <a:t>O simplemente “arrastrado”= Tacaño, Persona que hace cualquier cosa por poco dinero o que no gusta gastar dinero: Ese man es un arrastrado, no la saca a la pelada a ningun lado.</a:t>
            </a:r>
          </a:p>
          <a:p>
            <a:pPr eaLnBrk="1" hangingPunct="1">
              <a:defRPr/>
            </a:pPr>
            <a:r>
              <a:rPr lang="en-US" sz="2400" smtClean="0"/>
              <a:t>Y tipico, cuando uno anda chiro, es cuando todas las culebras (acreedores) andan tras uno.</a:t>
            </a:r>
          </a:p>
          <a:p>
            <a:pPr lvl="1" eaLnBrk="1" hangingPunct="1">
              <a:defRPr/>
            </a:pPr>
            <a:endParaRPr lang="en-GB" sz="2400" smtClean="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Conseguir Dinero</a:t>
            </a:r>
            <a:endParaRPr lang="en-GB" smtClean="0"/>
          </a:p>
        </p:txBody>
      </p:sp>
      <p:sp>
        <p:nvSpPr>
          <p:cNvPr id="1068035" name="Rectangle 3"/>
          <p:cNvSpPr>
            <a:spLocks noGrp="1" noChangeArrowheads="1"/>
          </p:cNvSpPr>
          <p:nvPr>
            <p:ph type="body" idx="1"/>
          </p:nvPr>
        </p:nvSpPr>
        <p:spPr>
          <a:xfrm>
            <a:off x="609600" y="762000"/>
            <a:ext cx="8229600" cy="5943600"/>
          </a:xfrm>
        </p:spPr>
        <p:txBody>
          <a:bodyPr/>
          <a:lstStyle/>
          <a:p>
            <a:pPr eaLnBrk="1" hangingPunct="1">
              <a:lnSpc>
                <a:spcPct val="90000"/>
              </a:lnSpc>
              <a:defRPr/>
            </a:pPr>
            <a:r>
              <a:rPr lang="en-US" sz="2400" smtClean="0"/>
              <a:t>La forma tradicional para hace billete es camellar (trabajar), sin embargo, si esto no alcanza, o no tienes chamba (trabajo) se puede:</a:t>
            </a:r>
          </a:p>
          <a:p>
            <a:pPr lvl="1" eaLnBrk="1" hangingPunct="1">
              <a:lnSpc>
                <a:spcPct val="90000"/>
              </a:lnSpc>
              <a:defRPr/>
            </a:pPr>
            <a:r>
              <a:rPr lang="en-US" sz="2000" smtClean="0"/>
              <a:t>Hacer un cachuelo = </a:t>
            </a:r>
            <a:r>
              <a:rPr lang="en-GB" sz="2000" smtClean="0"/>
              <a:t>Trabajo pequeño fuera del trabajo principal de uno.</a:t>
            </a:r>
            <a:endParaRPr lang="en-US" sz="2000" smtClean="0"/>
          </a:p>
          <a:p>
            <a:pPr lvl="1" eaLnBrk="1" hangingPunct="1">
              <a:lnSpc>
                <a:spcPct val="90000"/>
              </a:lnSpc>
              <a:defRPr/>
            </a:pPr>
            <a:r>
              <a:rPr lang="en-US" sz="2000" smtClean="0"/>
              <a:t>O de pronto ayudae a alguien y te “dan para las colas” (propina): Le </a:t>
            </a:r>
            <a:r>
              <a:rPr lang="en-GB" sz="2000" smtClean="0"/>
              <a:t>d</a:t>
            </a:r>
            <a:r>
              <a:rPr lang="en-US" sz="2000" smtClean="0"/>
              <a:t>i</a:t>
            </a:r>
            <a:r>
              <a:rPr lang="en-GB" sz="2000" smtClean="0"/>
              <a:t> para las colas al que me cuidó el carro.</a:t>
            </a:r>
            <a:endParaRPr lang="en-US" sz="2000" smtClean="0"/>
          </a:p>
          <a:p>
            <a:pPr eaLnBrk="1" hangingPunct="1">
              <a:lnSpc>
                <a:spcPct val="90000"/>
              </a:lnSpc>
              <a:defRPr/>
            </a:pPr>
            <a:r>
              <a:rPr lang="en-US" sz="2400" smtClean="0"/>
              <a:t>Igual, como sea hay que buscar una forma de “parar la olla” (</a:t>
            </a:r>
            <a:r>
              <a:rPr lang="en-GB" sz="2400" smtClean="0"/>
              <a:t>Llevar dinero a la casa para  l</a:t>
            </a:r>
            <a:r>
              <a:rPr lang="en-US" sz="2400" smtClean="0"/>
              <a:t>os gastos):</a:t>
            </a:r>
            <a:r>
              <a:rPr lang="en-GB" sz="2400" smtClean="0"/>
              <a:t> Ando sin camello, pero este cachuelo me sirve aunquesea para parar la olla.</a:t>
            </a:r>
            <a:endParaRPr lang="en-US" sz="2400" smtClean="0"/>
          </a:p>
          <a:p>
            <a:pPr eaLnBrk="1" hangingPunct="1">
              <a:lnSpc>
                <a:spcPct val="90000"/>
              </a:lnSpc>
              <a:defRPr/>
            </a:pPr>
            <a:r>
              <a:rPr lang="en-US" sz="2400" smtClean="0"/>
              <a:t>Si tienes mucha necesidad vas donde un chulquero que te preste plata hasta que consigas.</a:t>
            </a:r>
          </a:p>
          <a:p>
            <a:pPr eaLnBrk="1" hangingPunct="1">
              <a:lnSpc>
                <a:spcPct val="90000"/>
              </a:lnSpc>
              <a:defRPr/>
            </a:pPr>
            <a:r>
              <a:rPr lang="en-US" sz="2400" smtClean="0"/>
              <a:t>O hasta que te salga un “guachito” (</a:t>
            </a:r>
            <a:r>
              <a:rPr lang="en-GB" sz="2400" smtClean="0"/>
              <a:t>Fracción del billete de loteria</a:t>
            </a:r>
            <a:r>
              <a:rPr lang="en-US" sz="2400" smtClean="0"/>
              <a:t>) premiado y estes “billeteado” (con plata).</a:t>
            </a:r>
          </a:p>
          <a:p>
            <a:pPr eaLnBrk="1" hangingPunct="1">
              <a:lnSpc>
                <a:spcPct val="90000"/>
              </a:lnSpc>
              <a:defRPr/>
            </a:pPr>
            <a:r>
              <a:rPr lang="en-US" sz="2400" smtClean="0"/>
              <a:t>O te cases con una man billeteada y estes cuadrado (</a:t>
            </a:r>
            <a:r>
              <a:rPr lang="en-GB" sz="2400" smtClean="0"/>
              <a:t>Estar hecho, tener todos los problemas solucionados</a:t>
            </a:r>
            <a:r>
              <a:rPr lang="en-US" sz="2400" smtClean="0"/>
              <a:t>).</a:t>
            </a:r>
            <a:endParaRPr lang="en-GB" sz="2400" smtClean="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r>
              <a:rPr lang="en-US" smtClean="0"/>
              <a:t>Revez Al</a:t>
            </a:r>
            <a:endParaRPr lang="en-GB" smtClean="0"/>
          </a:p>
        </p:txBody>
      </p:sp>
      <p:sp>
        <p:nvSpPr>
          <p:cNvPr id="1072131" name="Rectangle 3"/>
          <p:cNvSpPr>
            <a:spLocks noGrp="1" noChangeArrowheads="1"/>
          </p:cNvSpPr>
          <p:nvPr>
            <p:ph type="subTitle" idx="1"/>
          </p:nvPr>
        </p:nvSpPr>
        <p:spPr/>
        <p:txBody>
          <a:bodyPr/>
          <a:lstStyle/>
          <a:p>
            <a:pPr eaLnBrk="1" hangingPunct="1">
              <a:defRPr/>
            </a:pPr>
            <a:endParaRPr lang="en-GB"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Palabras al Revez</a:t>
            </a:r>
            <a:endParaRPr lang="en-GB" smtClean="0"/>
          </a:p>
        </p:txBody>
      </p:sp>
      <p:sp>
        <p:nvSpPr>
          <p:cNvPr id="1074179" name="Rectangle 3"/>
          <p:cNvSpPr>
            <a:spLocks noGrp="1" noChangeArrowheads="1"/>
          </p:cNvSpPr>
          <p:nvPr>
            <p:ph type="body" idx="1"/>
          </p:nvPr>
        </p:nvSpPr>
        <p:spPr>
          <a:xfrm>
            <a:off x="838200" y="762000"/>
            <a:ext cx="8001000" cy="5943600"/>
          </a:xfrm>
        </p:spPr>
        <p:txBody>
          <a:bodyPr/>
          <a:lstStyle/>
          <a:p>
            <a:pPr eaLnBrk="1" hangingPunct="1">
              <a:lnSpc>
                <a:spcPct val="90000"/>
              </a:lnSpc>
              <a:defRPr/>
            </a:pPr>
            <a:r>
              <a:rPr lang="en-US" sz="2800" smtClean="0"/>
              <a:t>Una de las formas en que se generan nuevas palabras en nuestra habla, es con la costumbre de usar palabras al revez.</a:t>
            </a:r>
          </a:p>
          <a:p>
            <a:pPr eaLnBrk="1" hangingPunct="1">
              <a:lnSpc>
                <a:spcPct val="90000"/>
              </a:lnSpc>
              <a:defRPr/>
            </a:pPr>
            <a:r>
              <a:rPr lang="en-US" sz="2800" smtClean="0"/>
              <a:t>Lampa= Pala.</a:t>
            </a:r>
          </a:p>
          <a:p>
            <a:pPr lvl="1" eaLnBrk="1" hangingPunct="1">
              <a:lnSpc>
                <a:spcPct val="90000"/>
              </a:lnSpc>
              <a:defRPr/>
            </a:pPr>
            <a:r>
              <a:rPr lang="en-US" sz="2400" smtClean="0"/>
              <a:t>Ese lampero esta en la esquina tapando huecos.</a:t>
            </a:r>
          </a:p>
          <a:p>
            <a:pPr eaLnBrk="1" hangingPunct="1">
              <a:lnSpc>
                <a:spcPct val="90000"/>
              </a:lnSpc>
              <a:defRPr/>
            </a:pPr>
            <a:r>
              <a:rPr lang="en-US" sz="2800" smtClean="0"/>
              <a:t>Esnaqui= Esquina.</a:t>
            </a:r>
          </a:p>
          <a:p>
            <a:pPr lvl="1" eaLnBrk="1" hangingPunct="1">
              <a:lnSpc>
                <a:spcPct val="90000"/>
              </a:lnSpc>
              <a:defRPr/>
            </a:pPr>
            <a:r>
              <a:rPr lang="en-US" sz="2400" smtClean="0"/>
              <a:t>Nos vemos en la esnaqui para pegarnos una tolita.</a:t>
            </a:r>
          </a:p>
          <a:p>
            <a:pPr eaLnBrk="1" hangingPunct="1">
              <a:lnSpc>
                <a:spcPct val="90000"/>
              </a:lnSpc>
              <a:defRPr/>
            </a:pPr>
            <a:r>
              <a:rPr lang="en-GB" sz="2800" smtClean="0"/>
              <a:t>Guecax</a:t>
            </a:r>
            <a:r>
              <a:rPr lang="en-US" sz="2800" smtClean="0"/>
              <a:t>= Cague.</a:t>
            </a:r>
          </a:p>
          <a:p>
            <a:pPr lvl="1" eaLnBrk="1" hangingPunct="1">
              <a:lnSpc>
                <a:spcPct val="90000"/>
              </a:lnSpc>
              <a:defRPr/>
            </a:pPr>
            <a:r>
              <a:rPr lang="en-US" sz="2400" smtClean="0"/>
              <a:t>Préstame el periódico para pegarme un guecax.</a:t>
            </a:r>
          </a:p>
          <a:p>
            <a:pPr eaLnBrk="1" hangingPunct="1">
              <a:lnSpc>
                <a:spcPct val="90000"/>
              </a:lnSpc>
              <a:defRPr/>
            </a:pPr>
            <a:r>
              <a:rPr lang="en-US" sz="2800" smtClean="0"/>
              <a:t>Jermu= Esposa, mujer.</a:t>
            </a:r>
          </a:p>
          <a:p>
            <a:pPr lvl="1" eaLnBrk="1" hangingPunct="1">
              <a:lnSpc>
                <a:spcPct val="90000"/>
              </a:lnSpc>
              <a:defRPr/>
            </a:pPr>
            <a:r>
              <a:rPr lang="en-US" sz="2400" smtClean="0"/>
              <a:t>Mejor me voy a caleta porque sino mi jermu se cabrea.</a:t>
            </a:r>
          </a:p>
          <a:p>
            <a:pPr eaLnBrk="1" hangingPunct="1">
              <a:lnSpc>
                <a:spcPct val="90000"/>
              </a:lnSpc>
              <a:defRPr/>
            </a:pPr>
            <a:r>
              <a:rPr lang="en-US" sz="2800" smtClean="0"/>
              <a:t>Naple= Plena.</a:t>
            </a:r>
          </a:p>
          <a:p>
            <a:pPr lvl="1" eaLnBrk="1" hangingPunct="1">
              <a:lnSpc>
                <a:spcPct val="90000"/>
              </a:lnSpc>
              <a:defRPr/>
            </a:pPr>
            <a:r>
              <a:rPr lang="en-GB" sz="2400" smtClean="0"/>
              <a:t>Ya, cantate la naple.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r>
              <a:rPr lang="en-US" smtClean="0"/>
              <a:t>Crimen sin Castigo</a:t>
            </a:r>
            <a:endParaRPr lang="en-GB" smtClean="0"/>
          </a:p>
        </p:txBody>
      </p:sp>
      <p:sp>
        <p:nvSpPr>
          <p:cNvPr id="1076227" name="Rectangle 3"/>
          <p:cNvSpPr>
            <a:spLocks noGrp="1" noChangeArrowheads="1"/>
          </p:cNvSpPr>
          <p:nvPr>
            <p:ph type="subTitle" idx="1"/>
          </p:nvPr>
        </p:nvSpPr>
        <p:spPr/>
        <p:txBody>
          <a:bodyPr/>
          <a:lstStyle/>
          <a:p>
            <a:pPr eaLnBrk="1" hangingPunct="1">
              <a:defRPr/>
            </a:pPr>
            <a:endParaRPr lang="en-GB"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Robo</a:t>
            </a:r>
            <a:endParaRPr lang="en-GB" smtClean="0"/>
          </a:p>
        </p:txBody>
      </p:sp>
      <p:sp>
        <p:nvSpPr>
          <p:cNvPr id="1078275" name="Rectangle 3"/>
          <p:cNvSpPr>
            <a:spLocks noGrp="1" noChangeArrowheads="1"/>
          </p:cNvSpPr>
          <p:nvPr>
            <p:ph type="body" idx="1"/>
          </p:nvPr>
        </p:nvSpPr>
        <p:spPr>
          <a:xfrm>
            <a:off x="533400" y="533400"/>
            <a:ext cx="8458200" cy="6172200"/>
          </a:xfrm>
        </p:spPr>
        <p:txBody>
          <a:bodyPr/>
          <a:lstStyle/>
          <a:p>
            <a:pPr eaLnBrk="1" hangingPunct="1">
              <a:lnSpc>
                <a:spcPct val="90000"/>
              </a:lnSpc>
              <a:defRPr/>
            </a:pPr>
            <a:r>
              <a:rPr lang="en-US" sz="2400" smtClean="0"/>
              <a:t>Bajar = </a:t>
            </a:r>
            <a:r>
              <a:rPr lang="en-GB" sz="2400" smtClean="0"/>
              <a:t>Robar, quitar</a:t>
            </a:r>
            <a:r>
              <a:rPr lang="en-US" sz="2400" smtClean="0"/>
              <a:t>: </a:t>
            </a:r>
            <a:r>
              <a:rPr lang="en-GB" sz="2400" smtClean="0"/>
              <a:t>Cuidado te bajan el wacho.</a:t>
            </a:r>
            <a:endParaRPr lang="en-US" sz="2400" smtClean="0"/>
          </a:p>
          <a:p>
            <a:pPr eaLnBrk="1" hangingPunct="1">
              <a:lnSpc>
                <a:spcPct val="90000"/>
              </a:lnSpc>
              <a:defRPr/>
            </a:pPr>
            <a:r>
              <a:rPr lang="en-US" sz="2400" smtClean="0"/>
              <a:t>Bolsiquear= </a:t>
            </a:r>
            <a:r>
              <a:rPr lang="en-GB" sz="2400" smtClean="0"/>
              <a:t>Robar a escondidas. Robar del bolsillo sin que el dueño se de cuenta</a:t>
            </a:r>
            <a:r>
              <a:rPr lang="en-US" sz="2400" smtClean="0"/>
              <a:t>: </a:t>
            </a:r>
            <a:r>
              <a:rPr lang="en-GB" sz="2400" smtClean="0"/>
              <a:t>Esa zorra me bolsiqueó cuando me metí al baño despues de tirarmela.</a:t>
            </a:r>
            <a:endParaRPr lang="en-US" sz="2400" smtClean="0"/>
          </a:p>
          <a:p>
            <a:pPr eaLnBrk="1" hangingPunct="1">
              <a:lnSpc>
                <a:spcPct val="90000"/>
              </a:lnSpc>
              <a:defRPr/>
            </a:pPr>
            <a:r>
              <a:rPr lang="en-US" sz="2400" smtClean="0"/>
              <a:t>Chinear= </a:t>
            </a:r>
            <a:r>
              <a:rPr lang="en-GB" sz="2400" smtClean="0"/>
              <a:t>Robar, aplicando un chino (llave de judo o algo asi)</a:t>
            </a:r>
            <a:r>
              <a:rPr lang="en-US" sz="2400" smtClean="0"/>
              <a:t>: </a:t>
            </a:r>
            <a:r>
              <a:rPr lang="en-GB" sz="2400" smtClean="0"/>
              <a:t>Esos </a:t>
            </a:r>
            <a:r>
              <a:rPr lang="en-US" sz="2400" smtClean="0"/>
              <a:t>choros</a:t>
            </a:r>
            <a:r>
              <a:rPr lang="en-GB" sz="2400" smtClean="0"/>
              <a:t> me chinearon </a:t>
            </a:r>
            <a:r>
              <a:rPr lang="en-US" sz="2400" smtClean="0"/>
              <a:t>y se llevaron </a:t>
            </a:r>
            <a:r>
              <a:rPr lang="en-GB" sz="2400" smtClean="0"/>
              <a:t>el wacho</a:t>
            </a:r>
            <a:r>
              <a:rPr lang="en-US" sz="2400" smtClean="0"/>
              <a:t>.</a:t>
            </a:r>
          </a:p>
          <a:p>
            <a:pPr eaLnBrk="1" hangingPunct="1">
              <a:lnSpc>
                <a:spcPct val="90000"/>
              </a:lnSpc>
              <a:defRPr/>
            </a:pPr>
            <a:r>
              <a:rPr lang="en-US" sz="2400" smtClean="0"/>
              <a:t>Chorear = Robar: Estate mosca que ese man es choro.</a:t>
            </a:r>
          </a:p>
          <a:p>
            <a:pPr eaLnBrk="1" hangingPunct="1">
              <a:lnSpc>
                <a:spcPct val="90000"/>
              </a:lnSpc>
              <a:defRPr/>
            </a:pPr>
            <a:r>
              <a:rPr lang="en-US" sz="2400" smtClean="0"/>
              <a:t>Patear= Robar: me patee esta pluma de la ofi.</a:t>
            </a:r>
          </a:p>
          <a:p>
            <a:pPr eaLnBrk="1" hangingPunct="1">
              <a:lnSpc>
                <a:spcPct val="90000"/>
              </a:lnSpc>
              <a:defRPr/>
            </a:pPr>
            <a:r>
              <a:rPr lang="en-US" sz="2400" smtClean="0"/>
              <a:t>Mañoso= Ladron. No vayas con ese man que es mañoso.</a:t>
            </a:r>
          </a:p>
          <a:p>
            <a:pPr eaLnBrk="1" hangingPunct="1">
              <a:lnSpc>
                <a:spcPct val="90000"/>
              </a:lnSpc>
              <a:defRPr/>
            </a:pPr>
            <a:r>
              <a:rPr lang="en-US" sz="2400" smtClean="0"/>
              <a:t>Tragar= Timar, robar: </a:t>
            </a:r>
            <a:r>
              <a:rPr lang="en-GB" sz="2400" smtClean="0"/>
              <a:t>Ese man me tragó con un billete que le di.</a:t>
            </a:r>
            <a:endParaRPr lang="en-US" sz="2400" smtClean="0"/>
          </a:p>
          <a:p>
            <a:pPr eaLnBrk="1" hangingPunct="1">
              <a:lnSpc>
                <a:spcPct val="90000"/>
              </a:lnSpc>
              <a:defRPr/>
            </a:pPr>
            <a:r>
              <a:rPr lang="en-US" sz="2400" smtClean="0"/>
              <a:t>Lleve= </a:t>
            </a:r>
            <a:r>
              <a:rPr lang="en-GB" sz="2400" smtClean="0"/>
              <a:t>Robo premeditado, generalmente desde adentro</a:t>
            </a:r>
            <a:r>
              <a:rPr lang="en-US" sz="2400" smtClean="0"/>
              <a:t>: </a:t>
            </a:r>
            <a:r>
              <a:rPr lang="en-GB" sz="2400" smtClean="0"/>
              <a:t>Ahi en esa bodega hay lleve.</a:t>
            </a:r>
            <a:endParaRPr lang="en-US" sz="2400" smtClean="0"/>
          </a:p>
          <a:p>
            <a:pPr eaLnBrk="1" hangingPunct="1">
              <a:lnSpc>
                <a:spcPct val="90000"/>
              </a:lnSpc>
              <a:defRPr/>
            </a:pPr>
            <a:r>
              <a:rPr lang="en-US" sz="2400" smtClean="0"/>
              <a:t>Menestra= </a:t>
            </a:r>
            <a:r>
              <a:rPr lang="en-GB" sz="2400" smtClean="0"/>
              <a:t>Muestras gratis de Medicinas, comercializadas por la izquierda por los representantes de los laboratorios farmaceuticos.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Crimen Violento</a:t>
            </a:r>
            <a:endParaRPr lang="en-GB" smtClean="0"/>
          </a:p>
        </p:txBody>
      </p:sp>
      <p:sp>
        <p:nvSpPr>
          <p:cNvPr id="1080323" name="Rectangle 3"/>
          <p:cNvSpPr>
            <a:spLocks noGrp="1" noChangeArrowheads="1"/>
          </p:cNvSpPr>
          <p:nvPr>
            <p:ph type="body" idx="1"/>
          </p:nvPr>
        </p:nvSpPr>
        <p:spPr/>
        <p:txBody>
          <a:bodyPr/>
          <a:lstStyle/>
          <a:p>
            <a:pPr eaLnBrk="1" hangingPunct="1">
              <a:defRPr/>
            </a:pPr>
            <a:r>
              <a:rPr lang="en-US" sz="2400" smtClean="0"/>
              <a:t>Dar chicharron= Matar, asesinar: </a:t>
            </a:r>
            <a:r>
              <a:rPr lang="en-GB" sz="2400" smtClean="0"/>
              <a:t>A ese man le dieron chicharrón por sapo.</a:t>
            </a:r>
            <a:endParaRPr lang="en-US" sz="2400" smtClean="0"/>
          </a:p>
          <a:p>
            <a:pPr eaLnBrk="1" hangingPunct="1">
              <a:defRPr/>
            </a:pPr>
            <a:r>
              <a:rPr lang="en-US" sz="2400" smtClean="0"/>
              <a:t>Dar vire / virar = matar: </a:t>
            </a:r>
            <a:r>
              <a:rPr lang="en-GB" sz="2400" smtClean="0"/>
              <a:t>Vamos dándole vire a ese man.</a:t>
            </a:r>
            <a:endParaRPr lang="en-US" sz="2400" smtClean="0"/>
          </a:p>
          <a:p>
            <a:pPr eaLnBrk="1" hangingPunct="1">
              <a:defRPr/>
            </a:pPr>
            <a:r>
              <a:rPr lang="en-US" sz="2400" smtClean="0"/>
              <a:t>Enfierrar= </a:t>
            </a:r>
            <a:r>
              <a:rPr lang="en-GB" sz="2400" smtClean="0"/>
              <a:t>Herir con arma cortopunzante</a:t>
            </a:r>
            <a:r>
              <a:rPr lang="en-US" sz="2400" smtClean="0"/>
              <a:t>: </a:t>
            </a:r>
            <a:r>
              <a:rPr lang="en-GB" sz="2400" smtClean="0"/>
              <a:t>A mi pana lo enfierraron para bajarle los zapatos.</a:t>
            </a:r>
            <a:endParaRPr lang="en-US" sz="2400" smtClean="0"/>
          </a:p>
          <a:p>
            <a:pPr eaLnBrk="1" hangingPunct="1">
              <a:defRPr/>
            </a:pPr>
            <a:r>
              <a:rPr lang="en-US" sz="2400" smtClean="0"/>
              <a:t>Fierro, chuzo = Puñal: </a:t>
            </a:r>
            <a:r>
              <a:rPr lang="en-GB" sz="2400" smtClean="0"/>
              <a:t>Lleva</a:t>
            </a:r>
            <a:r>
              <a:rPr lang="en-US" sz="2400" smtClean="0"/>
              <a:t> </a:t>
            </a:r>
            <a:r>
              <a:rPr lang="en-GB" sz="2400" smtClean="0"/>
              <a:t>este fierro y chuzealo a ese cojudo</a:t>
            </a:r>
            <a:r>
              <a:rPr lang="en-US" sz="2400" smtClean="0"/>
              <a:t>.</a:t>
            </a:r>
          </a:p>
          <a:p>
            <a:pPr eaLnBrk="1" hangingPunct="1">
              <a:defRPr/>
            </a:pPr>
            <a:r>
              <a:rPr lang="en-US" sz="2400" smtClean="0"/>
              <a:t>Chispa, cuete, trueno = Arma de fuego: </a:t>
            </a:r>
            <a:r>
              <a:rPr lang="en-GB" sz="2400" smtClean="0"/>
              <a:t>Presta el cuete para correrle plomo a ese mañoso.</a:t>
            </a:r>
            <a:endParaRPr lang="en-US" sz="2400" smtClean="0"/>
          </a:p>
          <a:p>
            <a:pPr eaLnBrk="1" hangingPunct="1">
              <a:defRPr/>
            </a:pPr>
            <a:endParaRPr lang="en-GB" sz="2400" smtClean="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Relaciones criminales</a:t>
            </a:r>
            <a:endParaRPr lang="en-GB" smtClean="0"/>
          </a:p>
        </p:txBody>
      </p:sp>
      <p:sp>
        <p:nvSpPr>
          <p:cNvPr id="1082371" name="Rectangle 3"/>
          <p:cNvSpPr>
            <a:spLocks noGrp="1" noChangeArrowheads="1"/>
          </p:cNvSpPr>
          <p:nvPr>
            <p:ph type="body" idx="1"/>
          </p:nvPr>
        </p:nvSpPr>
        <p:spPr>
          <a:xfrm>
            <a:off x="533400" y="609600"/>
            <a:ext cx="8305800" cy="6096000"/>
          </a:xfrm>
        </p:spPr>
        <p:txBody>
          <a:bodyPr/>
          <a:lstStyle/>
          <a:p>
            <a:pPr eaLnBrk="1" hangingPunct="1">
              <a:lnSpc>
                <a:spcPct val="90000"/>
              </a:lnSpc>
              <a:defRPr/>
            </a:pPr>
            <a:r>
              <a:rPr lang="en-US" sz="2400" smtClean="0"/>
              <a:t>Cana, Canada, Bote, Tarro= Carcel: </a:t>
            </a:r>
            <a:r>
              <a:rPr lang="en-GB" sz="2400" smtClean="0"/>
              <a:t>A Carlos Anibal lo </a:t>
            </a:r>
            <a:r>
              <a:rPr lang="en-US" sz="2400" smtClean="0"/>
              <a:t>encanaron</a:t>
            </a:r>
            <a:r>
              <a:rPr lang="en-GB" sz="2400" smtClean="0"/>
              <a:t> por dispararle a ese man</a:t>
            </a:r>
            <a:r>
              <a:rPr lang="en-US" sz="2400" smtClean="0"/>
              <a:t>.</a:t>
            </a:r>
          </a:p>
          <a:p>
            <a:pPr eaLnBrk="1" hangingPunct="1">
              <a:lnSpc>
                <a:spcPct val="90000"/>
              </a:lnSpc>
              <a:defRPr/>
            </a:pPr>
            <a:r>
              <a:rPr lang="en-US" sz="2400" smtClean="0"/>
              <a:t>La Hacienda= La Penitenciaria del Litoral: Chuzo, si te agarran vas directo a La Hacienda.</a:t>
            </a:r>
          </a:p>
          <a:p>
            <a:pPr eaLnBrk="1" hangingPunct="1">
              <a:lnSpc>
                <a:spcPct val="90000"/>
              </a:lnSpc>
              <a:defRPr/>
            </a:pPr>
            <a:r>
              <a:rPr lang="en-US" sz="2400" smtClean="0"/>
              <a:t>Cachinero= </a:t>
            </a:r>
            <a:r>
              <a:rPr lang="en-GB" sz="2400" smtClean="0"/>
              <a:t>Intermediario de cosas robadas</a:t>
            </a:r>
            <a:r>
              <a:rPr lang="en-US" sz="2400" smtClean="0"/>
              <a:t>: En los cachineros consigues baratas las cosas.</a:t>
            </a:r>
          </a:p>
          <a:p>
            <a:pPr eaLnBrk="1" hangingPunct="1">
              <a:lnSpc>
                <a:spcPct val="90000"/>
              </a:lnSpc>
              <a:defRPr/>
            </a:pPr>
            <a:r>
              <a:rPr lang="en-US" sz="2400" smtClean="0"/>
              <a:t>Dañado= Persona muy rodada y con experiencia: Eres dañado, como sabes de eso?</a:t>
            </a:r>
          </a:p>
          <a:p>
            <a:pPr eaLnBrk="1" hangingPunct="1">
              <a:lnSpc>
                <a:spcPct val="90000"/>
              </a:lnSpc>
              <a:defRPr/>
            </a:pPr>
            <a:r>
              <a:rPr lang="en-US" sz="2400" smtClean="0"/>
              <a:t>Por la izquierda= </a:t>
            </a:r>
            <a:r>
              <a:rPr lang="en-GB" sz="2400" smtClean="0"/>
              <a:t>Hacer las cosas ilegalmente</a:t>
            </a:r>
            <a:r>
              <a:rPr lang="en-US" sz="2400" smtClean="0"/>
              <a:t>:</a:t>
            </a:r>
            <a:r>
              <a:rPr lang="en-GB" sz="2400" smtClean="0"/>
              <a:t> Yo no voy a hacer cola, mejor matriculo el carro por la izquierda no mas.</a:t>
            </a:r>
            <a:endParaRPr lang="en-US" sz="2400" smtClean="0"/>
          </a:p>
          <a:p>
            <a:pPr eaLnBrk="1" hangingPunct="1">
              <a:lnSpc>
                <a:spcPct val="90000"/>
              </a:lnSpc>
              <a:defRPr/>
            </a:pPr>
            <a:r>
              <a:rPr lang="en-US" sz="2400" smtClean="0"/>
              <a:t>Lagarto= Persona muy sapa o sabida. Picaro: Ese man es lagarto, ponte pilas.</a:t>
            </a:r>
          </a:p>
          <a:p>
            <a:pPr eaLnBrk="1" hangingPunct="1">
              <a:lnSpc>
                <a:spcPct val="90000"/>
              </a:lnSpc>
              <a:defRPr/>
            </a:pPr>
            <a:r>
              <a:rPr lang="en-US" sz="2400" smtClean="0"/>
              <a:t>Vomito Prieto= </a:t>
            </a:r>
            <a:r>
              <a:rPr lang="en-GB" sz="2400" smtClean="0"/>
              <a:t>Dicese de algo que ha sido robado o quitado y que no va a ser devuelto. Lagarto que traga no vomita</a:t>
            </a:r>
            <a:r>
              <a:rPr lang="en-US" sz="2400" smtClean="0"/>
              <a:t>:</a:t>
            </a:r>
            <a:r>
              <a:rPr lang="en-GB" sz="2400" smtClean="0"/>
              <a:t>La plata que tenía depositada en el Banco del Progreso ya es vómito prieto.</a:t>
            </a:r>
            <a:r>
              <a:rPr lang="en-US" sz="2400" smtClean="0"/>
              <a:t>:</a:t>
            </a:r>
            <a:endParaRPr lang="en-GB" sz="2400" smtClean="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pPr eaLnBrk="1" hangingPunct="1"/>
            <a:r>
              <a:rPr lang="en-US" smtClean="0"/>
              <a:t>Emociones y Acciones</a:t>
            </a:r>
            <a:endParaRPr lang="en-GB" smtClean="0"/>
          </a:p>
        </p:txBody>
      </p:sp>
      <p:sp>
        <p:nvSpPr>
          <p:cNvPr id="1083395" name="Rectangle 3"/>
          <p:cNvSpPr>
            <a:spLocks noGrp="1" noChangeArrowheads="1"/>
          </p:cNvSpPr>
          <p:nvPr>
            <p:ph type="subTitle" idx="1"/>
          </p:nvPr>
        </p:nvSpPr>
        <p:spPr/>
        <p:txBody>
          <a:bodyPr/>
          <a:lstStyle/>
          <a:p>
            <a:pPr eaLnBrk="1" hangingPunct="1">
              <a:defRPr/>
            </a:pPr>
            <a:endParaRPr lang="en-GB" smtClean="0"/>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Emociones</a:t>
            </a:r>
            <a:endParaRPr lang="en-GB" smtClean="0"/>
          </a:p>
        </p:txBody>
      </p:sp>
      <p:sp>
        <p:nvSpPr>
          <p:cNvPr id="1086467" name="Rectangle 3"/>
          <p:cNvSpPr>
            <a:spLocks noGrp="1" noChangeArrowheads="1"/>
          </p:cNvSpPr>
          <p:nvPr>
            <p:ph type="body" idx="1"/>
          </p:nvPr>
        </p:nvSpPr>
        <p:spPr/>
        <p:txBody>
          <a:bodyPr/>
          <a:lstStyle/>
          <a:p>
            <a:pPr eaLnBrk="1" hangingPunct="1">
              <a:lnSpc>
                <a:spcPct val="90000"/>
              </a:lnSpc>
              <a:defRPr/>
            </a:pPr>
            <a:r>
              <a:rPr lang="en-US" sz="2400" smtClean="0"/>
              <a:t>Culillo= </a:t>
            </a:r>
            <a:r>
              <a:rPr lang="en-GB" sz="2400" smtClean="0"/>
              <a:t>Miedo, temor, nervios</a:t>
            </a:r>
            <a:r>
              <a:rPr lang="en-US" sz="2400" smtClean="0"/>
              <a:t>: </a:t>
            </a:r>
            <a:r>
              <a:rPr lang="en-GB" sz="2400" smtClean="0"/>
              <a:t>Estoy aculillado con ese problema que tengo.</a:t>
            </a:r>
            <a:endParaRPr lang="en-US" sz="2400" smtClean="0"/>
          </a:p>
          <a:p>
            <a:pPr eaLnBrk="1" hangingPunct="1">
              <a:lnSpc>
                <a:spcPct val="90000"/>
              </a:lnSpc>
              <a:defRPr/>
            </a:pPr>
            <a:r>
              <a:rPr lang="en-US" sz="2400" smtClean="0"/>
              <a:t>Hacer ocho= Tener mucho miedo (de "se me hace ocho el güebo"): Se me hace ocho, fijate que me buscan los rayas.</a:t>
            </a:r>
          </a:p>
          <a:p>
            <a:pPr eaLnBrk="1" hangingPunct="1">
              <a:lnSpc>
                <a:spcPct val="90000"/>
              </a:lnSpc>
              <a:defRPr/>
            </a:pPr>
            <a:r>
              <a:rPr lang="en-US" sz="2400" smtClean="0"/>
              <a:t>Engorilar= Enfureserse: </a:t>
            </a:r>
            <a:r>
              <a:rPr lang="en-GB" sz="2400" smtClean="0"/>
              <a:t>Ya, no te me engoriles.</a:t>
            </a:r>
            <a:endParaRPr lang="en-US" sz="2400" smtClean="0"/>
          </a:p>
          <a:p>
            <a:pPr eaLnBrk="1" hangingPunct="1">
              <a:lnSpc>
                <a:spcPct val="90000"/>
              </a:lnSpc>
              <a:defRPr/>
            </a:pPr>
            <a:r>
              <a:rPr lang="en-US" sz="2400" smtClean="0"/>
              <a:t>Tener hinchado= </a:t>
            </a:r>
            <a:r>
              <a:rPr lang="en-GB" sz="2400" smtClean="0"/>
              <a:t>Tener cansado, cabreado</a:t>
            </a:r>
            <a:r>
              <a:rPr lang="en-US" sz="2400" smtClean="0"/>
              <a:t>:</a:t>
            </a:r>
            <a:r>
              <a:rPr lang="en-GB" sz="2400" smtClean="0"/>
              <a:t>Me tienes hinchado con tus pendejadas</a:t>
            </a:r>
            <a:r>
              <a:rPr lang="en-US" sz="2400" smtClean="0"/>
              <a:t>.</a:t>
            </a:r>
          </a:p>
          <a:p>
            <a:pPr eaLnBrk="1" hangingPunct="1">
              <a:lnSpc>
                <a:spcPct val="90000"/>
              </a:lnSpc>
              <a:defRPr/>
            </a:pPr>
            <a:r>
              <a:rPr lang="en-US" sz="2400" smtClean="0"/>
              <a:t>Cabeza de kiosko= </a:t>
            </a:r>
            <a:r>
              <a:rPr lang="en-GB" sz="2400" smtClean="0"/>
              <a:t>Sensación desagradable en la cual duele la cabeza, se pierde deseos de hacer todo, se tiene mal humor y no se puede uno concentrar</a:t>
            </a:r>
            <a:r>
              <a:rPr lang="en-US" sz="2400" smtClean="0"/>
              <a:t>: </a:t>
            </a:r>
            <a:r>
              <a:rPr lang="en-GB" sz="2400" smtClean="0"/>
              <a:t>Estuve chupando toda la tarde, pero mis panas se fueron y tuve que parar antes de emplutarme. Ahora estoy cabeza de kiosco.</a:t>
            </a:r>
            <a:endParaRPr lang="en-US" sz="2400" smtClean="0"/>
          </a:p>
          <a:p>
            <a:pPr eaLnBrk="1" hangingPunct="1">
              <a:lnSpc>
                <a:spcPct val="90000"/>
              </a:lnSpc>
              <a:defRPr/>
            </a:pPr>
            <a:r>
              <a:rPr lang="en-US" sz="2400" smtClean="0"/>
              <a:t>Lambuzo= </a:t>
            </a:r>
            <a:r>
              <a:rPr lang="en-GB" sz="2400" smtClean="0"/>
              <a:t>Languido, cojudeado</a:t>
            </a:r>
            <a:r>
              <a:rPr lang="en-US" sz="2400" smtClean="0"/>
              <a:t>: </a:t>
            </a:r>
            <a:r>
              <a:rPr lang="en-GB" sz="2400" smtClean="0"/>
              <a:t>Ando medio lambuso</a:t>
            </a:r>
            <a:r>
              <a:rPr lang="en-US" sz="2400" smtClean="0"/>
              <a:t>.</a:t>
            </a:r>
            <a:endParaRPr lang="en-GB" sz="2400"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ctrTitle"/>
          </p:nvPr>
        </p:nvSpPr>
        <p:spPr>
          <a:xfrm>
            <a:off x="1066800" y="838200"/>
            <a:ext cx="7772400" cy="1143000"/>
          </a:xfrm>
        </p:spPr>
        <p:txBody>
          <a:bodyPr/>
          <a:lstStyle/>
          <a:p>
            <a:pPr eaLnBrk="1" hangingPunct="1"/>
            <a:r>
              <a:rPr lang="en-US" smtClean="0"/>
              <a:t>Hablen y se Salvan</a:t>
            </a:r>
            <a:endParaRPr lang="en-GB" smtClean="0"/>
          </a:p>
        </p:txBody>
      </p:sp>
      <p:sp>
        <p:nvSpPr>
          <p:cNvPr id="1012739" name="Rectangle 3"/>
          <p:cNvSpPr>
            <a:spLocks noGrp="1" noChangeArrowheads="1"/>
          </p:cNvSpPr>
          <p:nvPr>
            <p:ph type="subTitle" idx="1"/>
          </p:nvPr>
        </p:nvSpPr>
        <p:spPr>
          <a:xfrm>
            <a:off x="-304800" y="3276600"/>
            <a:ext cx="6400800" cy="1752600"/>
          </a:xfrm>
        </p:spPr>
        <p:txBody>
          <a:bodyPr/>
          <a:lstStyle/>
          <a:p>
            <a:pPr eaLnBrk="1" hangingPunct="1">
              <a:defRPr/>
            </a:pPr>
            <a:r>
              <a:rPr lang="en-US" smtClean="0"/>
              <a:t>Habla con tu chancho</a:t>
            </a:r>
            <a:endParaRPr lang="en-GB" smtClean="0"/>
          </a:p>
        </p:txBody>
      </p:sp>
      <p:pic>
        <p:nvPicPr>
          <p:cNvPr id="1012740" name="Picture 4"/>
          <p:cNvPicPr>
            <a:picLocks noChangeAspect="1" noChangeArrowheads="1"/>
          </p:cNvPicPr>
          <p:nvPr/>
        </p:nvPicPr>
        <p:blipFill>
          <a:blip r:embed="rId3"/>
          <a:srcRect/>
          <a:stretch>
            <a:fillRect/>
          </a:stretch>
        </p:blipFill>
        <p:spPr bwMode="auto">
          <a:xfrm>
            <a:off x="4471988" y="3276600"/>
            <a:ext cx="4672012" cy="340836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12738"/>
                                        </p:tgtEl>
                                        <p:attrNameLst>
                                          <p:attrName>style.visibility</p:attrName>
                                        </p:attrNameLst>
                                      </p:cBhvr>
                                      <p:to>
                                        <p:strVal val="visible"/>
                                      </p:to>
                                    </p:set>
                                    <p:anim calcmode="lin" valueType="num">
                                      <p:cBhvr additive="base">
                                        <p:cTn id="7" dur="500" fill="hold"/>
                                        <p:tgtEl>
                                          <p:spTgt spid="1012738"/>
                                        </p:tgtEl>
                                        <p:attrNameLst>
                                          <p:attrName>ppt_x</p:attrName>
                                        </p:attrNameLst>
                                      </p:cBhvr>
                                      <p:tavLst>
                                        <p:tav tm="0">
                                          <p:val>
                                            <p:strVal val="0-#ppt_w/2"/>
                                          </p:val>
                                        </p:tav>
                                        <p:tav tm="100000">
                                          <p:val>
                                            <p:strVal val="#ppt_x"/>
                                          </p:val>
                                        </p:tav>
                                      </p:tavLst>
                                    </p:anim>
                                    <p:anim calcmode="lin" valueType="num">
                                      <p:cBhvr additive="base">
                                        <p:cTn id="8" dur="500" fill="hold"/>
                                        <p:tgtEl>
                                          <p:spTgt spid="10127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12739">
                                            <p:txEl>
                                              <p:pRg st="0" end="0"/>
                                            </p:txEl>
                                          </p:spTgt>
                                        </p:tgtEl>
                                        <p:attrNameLst>
                                          <p:attrName>style.visibility</p:attrName>
                                        </p:attrNameLst>
                                      </p:cBhvr>
                                      <p:to>
                                        <p:strVal val="visible"/>
                                      </p:to>
                                    </p:set>
                                    <p:anim calcmode="lin" valueType="num">
                                      <p:cBhvr additive="base">
                                        <p:cTn id="13" dur="500" fill="hold"/>
                                        <p:tgtEl>
                                          <p:spTgt spid="101273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12739">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1012740"/>
                                        </p:tgtEl>
                                        <p:attrNameLst>
                                          <p:attrName>style.visibility</p:attrName>
                                        </p:attrNameLst>
                                      </p:cBhvr>
                                      <p:to>
                                        <p:strVal val="visible"/>
                                      </p:to>
                                    </p:set>
                                    <p:anim calcmode="lin" valueType="num">
                                      <p:cBhvr additive="base">
                                        <p:cTn id="18" dur="500" fill="hold"/>
                                        <p:tgtEl>
                                          <p:spTgt spid="1012740"/>
                                        </p:tgtEl>
                                        <p:attrNameLst>
                                          <p:attrName>ppt_x</p:attrName>
                                        </p:attrNameLst>
                                      </p:cBhvr>
                                      <p:tavLst>
                                        <p:tav tm="0">
                                          <p:val>
                                            <p:strVal val="0-#ppt_w/2"/>
                                          </p:val>
                                        </p:tav>
                                        <p:tav tm="100000">
                                          <p:val>
                                            <p:strVal val="#ppt_x"/>
                                          </p:val>
                                        </p:tav>
                                      </p:tavLst>
                                    </p:anim>
                                    <p:anim calcmode="lin" valueType="num">
                                      <p:cBhvr additive="base">
                                        <p:cTn id="19" dur="500" fill="hold"/>
                                        <p:tgtEl>
                                          <p:spTgt spid="10127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738" grpId="0" autoUpdateAnimBg="0"/>
      <p:bldP spid="101273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Emociones</a:t>
            </a:r>
            <a:endParaRPr lang="en-GB" smtClean="0"/>
          </a:p>
        </p:txBody>
      </p:sp>
      <p:sp>
        <p:nvSpPr>
          <p:cNvPr id="1088515" name="Rectangle 3"/>
          <p:cNvSpPr>
            <a:spLocks noGrp="1" noChangeArrowheads="1"/>
          </p:cNvSpPr>
          <p:nvPr>
            <p:ph type="body" idx="1"/>
          </p:nvPr>
        </p:nvSpPr>
        <p:spPr>
          <a:xfrm>
            <a:off x="838200" y="762000"/>
            <a:ext cx="8001000" cy="5943600"/>
          </a:xfrm>
        </p:spPr>
        <p:txBody>
          <a:bodyPr/>
          <a:lstStyle/>
          <a:p>
            <a:pPr eaLnBrk="1" hangingPunct="1">
              <a:lnSpc>
                <a:spcPct val="90000"/>
              </a:lnSpc>
              <a:defRPr/>
            </a:pPr>
            <a:r>
              <a:rPr lang="en-US" sz="2800" smtClean="0"/>
              <a:t>Triqueado= Tener miedo (por la sensacion de paranoia que le da a los baseroleros): Me da triki andar por este barrio.</a:t>
            </a:r>
          </a:p>
          <a:p>
            <a:pPr eaLnBrk="1" hangingPunct="1">
              <a:lnSpc>
                <a:spcPct val="90000"/>
              </a:lnSpc>
              <a:defRPr/>
            </a:pPr>
            <a:r>
              <a:rPr lang="en-US" sz="2800" smtClean="0"/>
              <a:t>Liporia= </a:t>
            </a:r>
            <a:r>
              <a:rPr lang="en-GB" sz="2800" smtClean="0"/>
              <a:t>Tener verguenza ajena</a:t>
            </a:r>
            <a:r>
              <a:rPr lang="en-US" sz="2800" smtClean="0"/>
              <a:t>: </a:t>
            </a:r>
            <a:r>
              <a:rPr lang="en-GB" sz="2800" smtClean="0"/>
              <a:t>No hagas eso que me da liporia.</a:t>
            </a:r>
            <a:endParaRPr lang="en-US" sz="2800" smtClean="0"/>
          </a:p>
          <a:p>
            <a:pPr eaLnBrk="1" hangingPunct="1">
              <a:lnSpc>
                <a:spcPct val="90000"/>
              </a:lnSpc>
              <a:defRPr/>
            </a:pPr>
            <a:r>
              <a:rPr lang="en-US" sz="2800" smtClean="0"/>
              <a:t>Pica= </a:t>
            </a:r>
            <a:r>
              <a:rPr lang="en-GB" sz="2800" smtClean="0"/>
              <a:t>Ganas de hacer daño a una persona específica con dedicatoria. Envidia</a:t>
            </a:r>
            <a:r>
              <a:rPr lang="en-US" sz="2800" smtClean="0"/>
              <a:t>: </a:t>
            </a:r>
            <a:r>
              <a:rPr lang="en-GB" sz="2800" smtClean="0"/>
              <a:t>Ese profesor me tiene pica</a:t>
            </a:r>
            <a:r>
              <a:rPr lang="en-US" sz="2800" smtClean="0"/>
              <a:t>.</a:t>
            </a:r>
          </a:p>
          <a:p>
            <a:pPr eaLnBrk="1" hangingPunct="1">
              <a:lnSpc>
                <a:spcPct val="90000"/>
              </a:lnSpc>
              <a:defRPr/>
            </a:pPr>
            <a:r>
              <a:rPr lang="en-US" sz="2800" smtClean="0"/>
              <a:t>Picado= </a:t>
            </a:r>
            <a:r>
              <a:rPr lang="en-GB" sz="2800" smtClean="0"/>
              <a:t>Persona que se molesta muy facilmente cuando las cosas no le salen como quiere y que es muy vengativa</a:t>
            </a:r>
            <a:r>
              <a:rPr lang="en-US" sz="2800" smtClean="0"/>
              <a:t>: </a:t>
            </a:r>
            <a:r>
              <a:rPr lang="en-GB" sz="2800" smtClean="0"/>
              <a:t>Yo contigo no juego porque eres picado</a:t>
            </a:r>
            <a:r>
              <a:rPr lang="en-US" sz="2800" smtClean="0"/>
              <a:t>.</a:t>
            </a:r>
          </a:p>
          <a:p>
            <a:pPr eaLnBrk="1" hangingPunct="1">
              <a:lnSpc>
                <a:spcPct val="90000"/>
              </a:lnSpc>
              <a:defRPr/>
            </a:pPr>
            <a:r>
              <a:rPr lang="en-US" sz="2800" smtClean="0"/>
              <a:t>Trompudo= Molesto, enojado: </a:t>
            </a:r>
            <a:r>
              <a:rPr lang="en-GB" sz="2800" smtClean="0"/>
              <a:t>Por que andas trompudo?</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Emociones</a:t>
            </a:r>
            <a:endParaRPr lang="en-GB" smtClean="0"/>
          </a:p>
        </p:txBody>
      </p:sp>
      <p:sp>
        <p:nvSpPr>
          <p:cNvPr id="1090563" name="Rectangle 3"/>
          <p:cNvSpPr>
            <a:spLocks noGrp="1" noChangeArrowheads="1"/>
          </p:cNvSpPr>
          <p:nvPr>
            <p:ph type="body" idx="1"/>
          </p:nvPr>
        </p:nvSpPr>
        <p:spPr>
          <a:xfrm>
            <a:off x="609600" y="838200"/>
            <a:ext cx="8229600" cy="5867400"/>
          </a:xfrm>
        </p:spPr>
        <p:txBody>
          <a:bodyPr/>
          <a:lstStyle/>
          <a:p>
            <a:pPr eaLnBrk="1" hangingPunct="1">
              <a:lnSpc>
                <a:spcPct val="90000"/>
              </a:lnSpc>
              <a:defRPr/>
            </a:pPr>
            <a:r>
              <a:rPr lang="en-US" sz="2400" smtClean="0"/>
              <a:t>Bacan= </a:t>
            </a:r>
            <a:r>
              <a:rPr lang="en-GB" sz="2400" smtClean="0"/>
              <a:t>Maravilloso, muy positivo, estimulante, agradable</a:t>
            </a:r>
            <a:r>
              <a:rPr lang="en-US" sz="2400" smtClean="0"/>
              <a:t>: </a:t>
            </a:r>
            <a:r>
              <a:rPr lang="en-GB" sz="2400" smtClean="0"/>
              <a:t>Esta guebada está Bacanisima</a:t>
            </a:r>
            <a:r>
              <a:rPr lang="en-US" sz="2400" smtClean="0"/>
              <a:t>.</a:t>
            </a:r>
          </a:p>
          <a:p>
            <a:pPr eaLnBrk="1" hangingPunct="1">
              <a:lnSpc>
                <a:spcPct val="90000"/>
              </a:lnSpc>
              <a:defRPr/>
            </a:pPr>
            <a:r>
              <a:rPr lang="en-US" sz="2400" smtClean="0"/>
              <a:t>Basta!= </a:t>
            </a:r>
            <a:r>
              <a:rPr lang="en-GB" sz="2400" smtClean="0"/>
              <a:t>Expresión de asombro y admiración</a:t>
            </a:r>
            <a:r>
              <a:rPr lang="en-US" sz="2400" smtClean="0"/>
              <a:t>: </a:t>
            </a:r>
            <a:r>
              <a:rPr lang="en-GB" sz="2400" smtClean="0"/>
              <a:t>Baaasta! En esa si te pasaste</a:t>
            </a:r>
            <a:r>
              <a:rPr lang="en-US" sz="2400" smtClean="0"/>
              <a:t>.</a:t>
            </a:r>
          </a:p>
          <a:p>
            <a:pPr eaLnBrk="1" hangingPunct="1">
              <a:lnSpc>
                <a:spcPct val="90000"/>
              </a:lnSpc>
              <a:defRPr/>
            </a:pPr>
            <a:r>
              <a:rPr lang="en-US" sz="2400" smtClean="0"/>
              <a:t>Clávatelo= Claro: </a:t>
            </a:r>
            <a:r>
              <a:rPr lang="en-GB" sz="2400" smtClean="0"/>
              <a:t>Uno: oye, vas a la fiesta? Otro: Clávatelo</a:t>
            </a:r>
            <a:r>
              <a:rPr lang="en-US" sz="2400" smtClean="0"/>
              <a:t>.</a:t>
            </a:r>
          </a:p>
          <a:p>
            <a:pPr eaLnBrk="1" hangingPunct="1">
              <a:lnSpc>
                <a:spcPct val="90000"/>
              </a:lnSpc>
              <a:defRPr/>
            </a:pPr>
            <a:r>
              <a:rPr lang="en-US" sz="2400" smtClean="0"/>
              <a:t>De a cogollo= Muy bonito, excelente: </a:t>
            </a:r>
            <a:r>
              <a:rPr lang="en-GB" sz="2400" smtClean="0"/>
              <a:t>Esa luna está de a cogollo.</a:t>
            </a:r>
            <a:endParaRPr lang="en-US" sz="2400" smtClean="0"/>
          </a:p>
          <a:p>
            <a:pPr eaLnBrk="1" hangingPunct="1">
              <a:lnSpc>
                <a:spcPct val="90000"/>
              </a:lnSpc>
              <a:defRPr/>
            </a:pPr>
            <a:r>
              <a:rPr lang="en-US" sz="2400" smtClean="0"/>
              <a:t>Chévere= Cosa interesante, divertida: Que chevere que paso contigo.</a:t>
            </a:r>
          </a:p>
          <a:p>
            <a:pPr eaLnBrk="1" hangingPunct="1">
              <a:lnSpc>
                <a:spcPct val="90000"/>
              </a:lnSpc>
              <a:defRPr/>
            </a:pPr>
            <a:r>
              <a:rPr lang="en-US" sz="2400" smtClean="0"/>
              <a:t>Engrupidor= </a:t>
            </a:r>
            <a:r>
              <a:rPr lang="en-GB" sz="2400" smtClean="0"/>
              <a:t>Algo que produce adicción o que es tan bueno que uno quiere repetirlo</a:t>
            </a:r>
            <a:r>
              <a:rPr lang="en-US" sz="2400" smtClean="0"/>
              <a:t>: Este trago esta engrupidor.</a:t>
            </a:r>
          </a:p>
          <a:p>
            <a:pPr eaLnBrk="1" hangingPunct="1">
              <a:lnSpc>
                <a:spcPct val="90000"/>
              </a:lnSpc>
              <a:defRPr/>
            </a:pPr>
            <a:r>
              <a:rPr lang="en-US" sz="2400" smtClean="0"/>
              <a:t>Papelito= En perfectas condiciones: </a:t>
            </a:r>
            <a:r>
              <a:rPr lang="en-GB" sz="2400" smtClean="0"/>
              <a:t>Mandé el carro al mecanico y me quedó papelito.</a:t>
            </a:r>
            <a:endParaRPr lang="en-US" sz="2400" smtClean="0"/>
          </a:p>
          <a:p>
            <a:pPr eaLnBrk="1" hangingPunct="1">
              <a:lnSpc>
                <a:spcPct val="90000"/>
              </a:lnSpc>
              <a:defRPr/>
            </a:pPr>
            <a:r>
              <a:rPr lang="en-US" sz="2400" smtClean="0"/>
              <a:t>Pleno= </a:t>
            </a:r>
            <a:r>
              <a:rPr lang="en-GB" sz="2400" smtClean="0"/>
              <a:t>Bueno, excelente, lindo</a:t>
            </a:r>
            <a:r>
              <a:rPr lang="en-US" sz="2400" smtClean="0"/>
              <a:t>: </a:t>
            </a:r>
            <a:r>
              <a:rPr lang="es-ES_tradnl" sz="2400" smtClean="0"/>
              <a:t>Esta plena tu camiseta.</a:t>
            </a:r>
            <a:endParaRPr lang="en-GB" sz="240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s-ES_tradnl" smtClean="0"/>
              <a:t>Emociones</a:t>
            </a:r>
            <a:endParaRPr lang="en-GB" smtClean="0"/>
          </a:p>
        </p:txBody>
      </p:sp>
      <p:sp>
        <p:nvSpPr>
          <p:cNvPr id="1092611" name="Rectangle 3"/>
          <p:cNvSpPr>
            <a:spLocks noGrp="1" noChangeArrowheads="1"/>
          </p:cNvSpPr>
          <p:nvPr>
            <p:ph type="body" idx="1"/>
          </p:nvPr>
        </p:nvSpPr>
        <p:spPr/>
        <p:txBody>
          <a:bodyPr/>
          <a:lstStyle/>
          <a:p>
            <a:pPr eaLnBrk="1" hangingPunct="1">
              <a:lnSpc>
                <a:spcPct val="90000"/>
              </a:lnSpc>
              <a:defRPr/>
            </a:pPr>
            <a:r>
              <a:rPr lang="es-ES_tradnl" sz="2800" smtClean="0"/>
              <a:t>Al pelo</a:t>
            </a:r>
            <a:r>
              <a:rPr lang="en-US" sz="2800" smtClean="0"/>
              <a:t>= </a:t>
            </a:r>
            <a:r>
              <a:rPr lang="en-GB" sz="2800" smtClean="0"/>
              <a:t>Todo bien, sin problemas</a:t>
            </a:r>
            <a:r>
              <a:rPr lang="en-US" sz="2800" smtClean="0"/>
              <a:t>:</a:t>
            </a:r>
            <a:r>
              <a:rPr lang="en-GB" sz="2800" smtClean="0"/>
              <a:t>Uno: Como va todo? Otro:Todo al pelo! Doctor</a:t>
            </a:r>
            <a:r>
              <a:rPr lang="en-US" sz="2800" smtClean="0"/>
              <a:t>.</a:t>
            </a:r>
          </a:p>
          <a:p>
            <a:pPr eaLnBrk="1" hangingPunct="1">
              <a:lnSpc>
                <a:spcPct val="90000"/>
              </a:lnSpc>
              <a:defRPr/>
            </a:pPr>
            <a:r>
              <a:rPr lang="en-US" sz="2800" smtClean="0"/>
              <a:t>Belleza!= </a:t>
            </a:r>
            <a:r>
              <a:rPr lang="en-GB" sz="2800" smtClean="0"/>
              <a:t>Expresión que denota </a:t>
            </a:r>
            <a:r>
              <a:rPr lang="en-US" sz="2800" smtClean="0"/>
              <a:t>admiracion: </a:t>
            </a:r>
            <a:r>
              <a:rPr lang="en-GB" sz="2800" smtClean="0"/>
              <a:t>Uno: que te parece mi carro? Otro:Belleza!</a:t>
            </a:r>
            <a:endParaRPr lang="en-US" sz="2800" smtClean="0"/>
          </a:p>
          <a:p>
            <a:pPr eaLnBrk="1" hangingPunct="1">
              <a:lnSpc>
                <a:spcPct val="90000"/>
              </a:lnSpc>
              <a:defRPr/>
            </a:pPr>
            <a:r>
              <a:rPr lang="en-US" sz="2800" smtClean="0"/>
              <a:t>Propio= Que esta muy bien: </a:t>
            </a:r>
            <a:r>
              <a:rPr lang="en-GB" sz="2800" smtClean="0"/>
              <a:t>Tu casa está propia.</a:t>
            </a:r>
            <a:endParaRPr lang="en-US" sz="2800" smtClean="0"/>
          </a:p>
          <a:p>
            <a:pPr eaLnBrk="1" hangingPunct="1">
              <a:lnSpc>
                <a:spcPct val="90000"/>
              </a:lnSpc>
              <a:defRPr/>
            </a:pPr>
            <a:r>
              <a:rPr lang="en-US" sz="2800" smtClean="0"/>
              <a:t>El Propio= El original: Este man es el propio cojudo.</a:t>
            </a:r>
          </a:p>
          <a:p>
            <a:pPr eaLnBrk="1" hangingPunct="1">
              <a:lnSpc>
                <a:spcPct val="90000"/>
              </a:lnSpc>
              <a:defRPr/>
            </a:pPr>
            <a:r>
              <a:rPr lang="en-US" sz="2800" smtClean="0"/>
              <a:t>Templado= Algo que esta muy bien: Este diccionario esta templado.</a:t>
            </a:r>
          </a:p>
          <a:p>
            <a:pPr eaLnBrk="1" hangingPunct="1">
              <a:lnSpc>
                <a:spcPct val="90000"/>
              </a:lnSpc>
              <a:defRPr/>
            </a:pPr>
            <a:r>
              <a:rPr lang="en-US" sz="2800" smtClean="0"/>
              <a:t>Veneno= </a:t>
            </a:r>
            <a:r>
              <a:rPr lang="en-GB" sz="2800" smtClean="0"/>
              <a:t>Algo muy bacan</a:t>
            </a:r>
            <a:r>
              <a:rPr lang="en-US" sz="2800" smtClean="0"/>
              <a:t>: Esta musica es veneno.</a:t>
            </a:r>
            <a:endParaRPr lang="en-GB" sz="2800" smtClean="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Acciones</a:t>
            </a:r>
            <a:endParaRPr lang="en-GB" smtClean="0"/>
          </a:p>
        </p:txBody>
      </p:sp>
      <p:sp>
        <p:nvSpPr>
          <p:cNvPr id="1093635" name="Rectangle 3"/>
          <p:cNvSpPr>
            <a:spLocks noGrp="1" noChangeArrowheads="1"/>
          </p:cNvSpPr>
          <p:nvPr>
            <p:ph type="body" idx="1"/>
          </p:nvPr>
        </p:nvSpPr>
        <p:spPr>
          <a:xfrm>
            <a:off x="685800" y="685800"/>
            <a:ext cx="8458200" cy="5867400"/>
          </a:xfrm>
        </p:spPr>
        <p:txBody>
          <a:bodyPr/>
          <a:lstStyle/>
          <a:p>
            <a:pPr eaLnBrk="1" hangingPunct="1">
              <a:defRPr/>
            </a:pPr>
            <a:r>
              <a:rPr lang="en-US" sz="2000" smtClean="0"/>
              <a:t>Acolitar= </a:t>
            </a:r>
            <a:r>
              <a:rPr lang="en-GB" sz="2000" smtClean="0"/>
              <a:t>Ayudar en algo o no molestar aunque uno no lo haga</a:t>
            </a:r>
            <a:r>
              <a:rPr lang="en-US" sz="2000" smtClean="0"/>
              <a:t>: </a:t>
            </a:r>
            <a:r>
              <a:rPr lang="en-GB" sz="2000" smtClean="0"/>
              <a:t>Acolitame la nota saliendo con la monstruosa amiga de mi pelada.</a:t>
            </a:r>
            <a:endParaRPr lang="en-US" sz="2000" smtClean="0"/>
          </a:p>
          <a:p>
            <a:pPr eaLnBrk="1" hangingPunct="1">
              <a:defRPr/>
            </a:pPr>
            <a:r>
              <a:rPr lang="en-US" sz="2000" smtClean="0"/>
              <a:t>Aflojar= Ceder: </a:t>
            </a:r>
            <a:r>
              <a:rPr lang="en-GB" sz="2000" smtClean="0"/>
              <a:t>Ya, dile a tu prima que se afloje.</a:t>
            </a:r>
            <a:endParaRPr lang="en-US" sz="2000" smtClean="0"/>
          </a:p>
          <a:p>
            <a:pPr eaLnBrk="1" hangingPunct="1">
              <a:defRPr/>
            </a:pPr>
            <a:r>
              <a:rPr lang="en-US" sz="2000" smtClean="0"/>
              <a:t>Aguantar= Ceder: </a:t>
            </a:r>
            <a:r>
              <a:rPr lang="en-GB" sz="2000" smtClean="0"/>
              <a:t>Aguanta aqui un chance.</a:t>
            </a:r>
            <a:endParaRPr lang="en-US" sz="2000" smtClean="0"/>
          </a:p>
          <a:p>
            <a:pPr eaLnBrk="1" hangingPunct="1">
              <a:defRPr/>
            </a:pPr>
            <a:r>
              <a:rPr lang="en-US" sz="2000" smtClean="0"/>
              <a:t>Apercollar= </a:t>
            </a:r>
            <a:r>
              <a:rPr lang="en-GB" sz="2000" smtClean="0"/>
              <a:t>Agarrar muy fuertemente. Inmovilizar</a:t>
            </a:r>
            <a:r>
              <a:rPr lang="en-US" sz="2000" smtClean="0"/>
              <a:t>:</a:t>
            </a:r>
            <a:r>
              <a:rPr lang="en-GB" sz="2000" smtClean="0"/>
              <a:t>La apercollé a la pelada y me la cobré.</a:t>
            </a:r>
            <a:endParaRPr lang="en-US" sz="2000" smtClean="0"/>
          </a:p>
          <a:p>
            <a:pPr eaLnBrk="1" hangingPunct="1">
              <a:defRPr/>
            </a:pPr>
            <a:r>
              <a:rPr lang="en-US" sz="2000" smtClean="0"/>
              <a:t>Atarzanar= </a:t>
            </a:r>
            <a:r>
              <a:rPr lang="en-GB" sz="2000" smtClean="0"/>
              <a:t>Interceptar y hablar, Apropiarse, caer y coger</a:t>
            </a:r>
            <a:r>
              <a:rPr lang="en-US" sz="2000" smtClean="0"/>
              <a:t>: </a:t>
            </a:r>
            <a:r>
              <a:rPr lang="en-GB" sz="2000" smtClean="0"/>
              <a:t>Atarzanala a esa pelada</a:t>
            </a:r>
            <a:r>
              <a:rPr lang="en-US" sz="2000" smtClean="0"/>
              <a:t>.</a:t>
            </a:r>
          </a:p>
          <a:p>
            <a:pPr eaLnBrk="1" hangingPunct="1">
              <a:defRPr/>
            </a:pPr>
            <a:r>
              <a:rPr lang="en-US" sz="2000" smtClean="0"/>
              <a:t>Barajarla mas despacio= Explicar con mas detalle: </a:t>
            </a:r>
            <a:r>
              <a:rPr lang="en-GB" sz="2000" smtClean="0"/>
              <a:t>No te entendí ni papa. Barájamela mas despacio</a:t>
            </a:r>
            <a:r>
              <a:rPr lang="en-US" sz="2000" smtClean="0"/>
              <a:t>.</a:t>
            </a:r>
          </a:p>
          <a:p>
            <a:pPr eaLnBrk="1" hangingPunct="1">
              <a:defRPr/>
            </a:pPr>
            <a:r>
              <a:rPr lang="en-US" sz="2000" smtClean="0"/>
              <a:t>Hacerse bolsa= Destrozarse: </a:t>
            </a:r>
            <a:r>
              <a:rPr lang="en-GB" sz="2000" smtClean="0"/>
              <a:t>Ese man hizo bolsa </a:t>
            </a:r>
            <a:r>
              <a:rPr lang="en-US" sz="2000" smtClean="0"/>
              <a:t>el carro </a:t>
            </a:r>
            <a:r>
              <a:rPr lang="en-GB" sz="2000" smtClean="0"/>
              <a:t>en el choque</a:t>
            </a:r>
            <a:r>
              <a:rPr lang="en-US" sz="2000" smtClean="0"/>
              <a:t>.</a:t>
            </a:r>
          </a:p>
          <a:p>
            <a:pPr eaLnBrk="1" hangingPunct="1">
              <a:defRPr/>
            </a:pPr>
            <a:r>
              <a:rPr lang="en-US" sz="2000" smtClean="0"/>
              <a:t>Caida y limpia= </a:t>
            </a:r>
            <a:r>
              <a:rPr lang="en-GB" sz="2000" smtClean="0"/>
              <a:t>Expresión del juego de 40 usada para indicar que algo se acaba totalmente rápidamente</a:t>
            </a:r>
            <a:r>
              <a:rPr lang="en-US" sz="2000" smtClean="0"/>
              <a:t>: La comida fue caida y limpia.</a:t>
            </a:r>
          </a:p>
          <a:p>
            <a:pPr eaLnBrk="1" hangingPunct="1">
              <a:defRPr/>
            </a:pPr>
            <a:r>
              <a:rPr lang="en-US" sz="2000" smtClean="0"/>
              <a:t>Abrir Cancha= Dar paso: </a:t>
            </a:r>
            <a:r>
              <a:rPr lang="en-GB" sz="2000" smtClean="0"/>
              <a:t>Abre cancha que voy apurado.</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Otros Terminos</a:t>
            </a:r>
            <a:endParaRPr lang="en-GB" smtClean="0"/>
          </a:p>
        </p:txBody>
      </p:sp>
      <p:sp>
        <p:nvSpPr>
          <p:cNvPr id="1096707" name="Rectangle 3"/>
          <p:cNvSpPr>
            <a:spLocks noGrp="1" noChangeArrowheads="1"/>
          </p:cNvSpPr>
          <p:nvPr>
            <p:ph type="body" idx="1"/>
          </p:nvPr>
        </p:nvSpPr>
        <p:spPr>
          <a:xfrm>
            <a:off x="457200" y="762000"/>
            <a:ext cx="8382000" cy="5943600"/>
          </a:xfrm>
        </p:spPr>
        <p:txBody>
          <a:bodyPr/>
          <a:lstStyle/>
          <a:p>
            <a:pPr eaLnBrk="1" hangingPunct="1">
              <a:lnSpc>
                <a:spcPct val="90000"/>
              </a:lnSpc>
              <a:defRPr/>
            </a:pPr>
            <a:r>
              <a:rPr lang="en-US" sz="2400" smtClean="0"/>
              <a:t>Man= Tipo/ tipa: Esa man es loca, no le pares bola.</a:t>
            </a:r>
          </a:p>
          <a:p>
            <a:pPr eaLnBrk="1" hangingPunct="1">
              <a:lnSpc>
                <a:spcPct val="90000"/>
              </a:lnSpc>
              <a:defRPr/>
            </a:pPr>
            <a:r>
              <a:rPr lang="en-US" sz="2400" smtClean="0"/>
              <a:t>Encamar= </a:t>
            </a:r>
            <a:r>
              <a:rPr lang="en-GB" sz="2400" smtClean="0"/>
              <a:t>Decir cosas de una forma "indirecta", pero muy directa</a:t>
            </a:r>
            <a:r>
              <a:rPr lang="en-US" sz="2400" smtClean="0"/>
              <a:t>: </a:t>
            </a:r>
            <a:r>
              <a:rPr lang="en-GB" sz="2400" smtClean="0"/>
              <a:t>Encamale a esas manes para salir esta noche</a:t>
            </a:r>
            <a:r>
              <a:rPr lang="en-US" sz="2400" smtClean="0"/>
              <a:t>.</a:t>
            </a:r>
          </a:p>
          <a:p>
            <a:pPr eaLnBrk="1" hangingPunct="1">
              <a:lnSpc>
                <a:spcPct val="90000"/>
              </a:lnSpc>
              <a:defRPr/>
            </a:pPr>
            <a:r>
              <a:rPr lang="en-US" sz="2400" smtClean="0"/>
              <a:t>Chiflear= </a:t>
            </a:r>
            <a:r>
              <a:rPr lang="en-GB" sz="2400" smtClean="0"/>
              <a:t>Silbido hecho con los dientes y los labios</a:t>
            </a:r>
            <a:r>
              <a:rPr lang="en-US" sz="2400" smtClean="0"/>
              <a:t>: </a:t>
            </a:r>
            <a:r>
              <a:rPr lang="en-GB" sz="2400" smtClean="0"/>
              <a:t>Chifleale a ese man a ver si sale.</a:t>
            </a:r>
            <a:endParaRPr lang="en-US" sz="2400" smtClean="0"/>
          </a:p>
          <a:p>
            <a:pPr eaLnBrk="1" hangingPunct="1">
              <a:lnSpc>
                <a:spcPct val="90000"/>
              </a:lnSpc>
              <a:defRPr/>
            </a:pPr>
            <a:r>
              <a:rPr lang="en-US" sz="2400" smtClean="0"/>
              <a:t>Barajar= Decirle a una persona que se vaya: Ya no me barajes.</a:t>
            </a:r>
          </a:p>
          <a:p>
            <a:pPr eaLnBrk="1" hangingPunct="1">
              <a:lnSpc>
                <a:spcPct val="90000"/>
              </a:lnSpc>
              <a:defRPr/>
            </a:pPr>
            <a:r>
              <a:rPr lang="en-US" sz="2400" smtClean="0"/>
              <a:t>Lampara= </a:t>
            </a:r>
            <a:r>
              <a:rPr lang="en-GB" sz="2400" smtClean="0"/>
              <a:t>Hacerse el pretencioso delante de alguien, mentira. No me tires lampara con tu reloj aniñado</a:t>
            </a:r>
            <a:r>
              <a:rPr lang="en-US" sz="2400" smtClean="0"/>
              <a:t>.</a:t>
            </a:r>
          </a:p>
          <a:p>
            <a:pPr eaLnBrk="1" hangingPunct="1">
              <a:lnSpc>
                <a:spcPct val="90000"/>
              </a:lnSpc>
              <a:defRPr/>
            </a:pPr>
            <a:r>
              <a:rPr lang="en-US" sz="2400" smtClean="0"/>
              <a:t>Ponerse Once= Ponerse alerta. Usado por los traficantes para decir Cuidado. Ponte once, ahi viene la juda.</a:t>
            </a:r>
          </a:p>
          <a:p>
            <a:pPr eaLnBrk="1" hangingPunct="1">
              <a:lnSpc>
                <a:spcPct val="90000"/>
              </a:lnSpc>
              <a:defRPr/>
            </a:pPr>
            <a:r>
              <a:rPr lang="en-US" sz="2400" smtClean="0"/>
              <a:t>Pava= Faltar al colegio o al trabajo sin permiso: Me hice la pava y me fui al cine con la pelada.</a:t>
            </a:r>
          </a:p>
          <a:p>
            <a:pPr eaLnBrk="1" hangingPunct="1">
              <a:lnSpc>
                <a:spcPct val="90000"/>
              </a:lnSpc>
              <a:defRPr/>
            </a:pPr>
            <a:r>
              <a:rPr lang="en-US" sz="2400" smtClean="0"/>
              <a:t>Pavo= </a:t>
            </a:r>
            <a:r>
              <a:rPr lang="en-GB" sz="2400" smtClean="0"/>
              <a:t>Colado en una fiesta u otro lugar</a:t>
            </a:r>
            <a:r>
              <a:rPr lang="en-US" sz="2400" smtClean="0"/>
              <a:t>. Me fui a la fiesta de pavo.</a:t>
            </a:r>
            <a:endParaRPr lang="en-GB" sz="2400" smtClean="0"/>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Otros Terminos</a:t>
            </a:r>
            <a:endParaRPr lang="en-GB" smtClean="0"/>
          </a:p>
        </p:txBody>
      </p:sp>
      <p:sp>
        <p:nvSpPr>
          <p:cNvPr id="1098755" name="Rectangle 3"/>
          <p:cNvSpPr>
            <a:spLocks noGrp="1" noChangeArrowheads="1"/>
          </p:cNvSpPr>
          <p:nvPr>
            <p:ph type="body" idx="1"/>
          </p:nvPr>
        </p:nvSpPr>
        <p:spPr>
          <a:xfrm>
            <a:off x="685800" y="762000"/>
            <a:ext cx="8153400" cy="5943600"/>
          </a:xfrm>
        </p:spPr>
        <p:txBody>
          <a:bodyPr/>
          <a:lstStyle/>
          <a:p>
            <a:pPr eaLnBrk="1" hangingPunct="1">
              <a:defRPr/>
            </a:pPr>
            <a:r>
              <a:rPr lang="en-US" sz="2000" smtClean="0"/>
              <a:t>Ruquear= Dormir: </a:t>
            </a:r>
            <a:r>
              <a:rPr lang="en-GB" sz="2000" smtClean="0"/>
              <a:t>Me voy de ruca.</a:t>
            </a:r>
            <a:endParaRPr lang="en-US" sz="2000" smtClean="0"/>
          </a:p>
          <a:p>
            <a:pPr eaLnBrk="1" hangingPunct="1">
              <a:defRPr/>
            </a:pPr>
            <a:r>
              <a:rPr lang="en-US" sz="2000" smtClean="0"/>
              <a:t>Serruchar el piso= </a:t>
            </a:r>
            <a:r>
              <a:rPr lang="en-GB" sz="2000" smtClean="0"/>
              <a:t>Dañar el negocio, la movida, quitar el trabajo, o quitar algo</a:t>
            </a:r>
            <a:r>
              <a:rPr lang="en-US" sz="2000" smtClean="0"/>
              <a:t>: </a:t>
            </a:r>
            <a:r>
              <a:rPr lang="en-GB" sz="2000" smtClean="0"/>
              <a:t>Tu asistente te quiere serruchar el piso.</a:t>
            </a:r>
            <a:endParaRPr lang="en-US" sz="2000" smtClean="0"/>
          </a:p>
          <a:p>
            <a:pPr eaLnBrk="1" hangingPunct="1">
              <a:defRPr/>
            </a:pPr>
            <a:r>
              <a:rPr lang="en-US" sz="2000" smtClean="0"/>
              <a:t>Tapiñar= Esconder: </a:t>
            </a:r>
            <a:r>
              <a:rPr lang="en-GB" sz="2000" smtClean="0"/>
              <a:t>Tapiñate las hayacas que viene la juda.</a:t>
            </a:r>
            <a:endParaRPr lang="en-US" sz="2000" smtClean="0"/>
          </a:p>
          <a:p>
            <a:pPr eaLnBrk="1" hangingPunct="1">
              <a:defRPr/>
            </a:pPr>
            <a:r>
              <a:rPr lang="en-US" sz="2000" smtClean="0"/>
              <a:t>Topar= </a:t>
            </a:r>
            <a:r>
              <a:rPr lang="en-GB" sz="2000" smtClean="0"/>
              <a:t>Encontrarse, quedar de verse en un sitio</a:t>
            </a:r>
            <a:r>
              <a:rPr lang="en-US" sz="2000" smtClean="0"/>
              <a:t>: Nos topamos en el cine.</a:t>
            </a:r>
          </a:p>
          <a:p>
            <a:pPr eaLnBrk="1" hangingPunct="1">
              <a:defRPr/>
            </a:pPr>
            <a:r>
              <a:rPr lang="en-US" sz="2000" smtClean="0"/>
              <a:t>Trepar= </a:t>
            </a:r>
            <a:r>
              <a:rPr lang="en-GB" sz="2000" smtClean="0"/>
              <a:t>Molestar, cargarse, embalarse</a:t>
            </a:r>
            <a:r>
              <a:rPr lang="en-US" sz="2000" smtClean="0"/>
              <a:t>: No te le trepes a ese man que es fresco.</a:t>
            </a:r>
          </a:p>
          <a:p>
            <a:pPr eaLnBrk="1" hangingPunct="1">
              <a:defRPr/>
            </a:pPr>
            <a:r>
              <a:rPr lang="en-US" sz="2000" smtClean="0"/>
              <a:t>Zanahoria: tranquilo, sin vicios: Yo soy zanahoria, no chupo, ni fumo ni digo malas palabras.</a:t>
            </a:r>
          </a:p>
          <a:p>
            <a:pPr eaLnBrk="1" hangingPunct="1">
              <a:defRPr/>
            </a:pPr>
            <a:r>
              <a:rPr lang="en-US" sz="2000" smtClean="0"/>
              <a:t>Rayar= </a:t>
            </a:r>
            <a:r>
              <a:rPr lang="en-GB" sz="2000" smtClean="0"/>
              <a:t>Hacer quedar mal a otro</a:t>
            </a:r>
            <a:r>
              <a:rPr lang="en-US" sz="2000" smtClean="0"/>
              <a:t>:</a:t>
            </a:r>
            <a:r>
              <a:rPr lang="en-GB" sz="2000" smtClean="0"/>
              <a:t>Me estas rayando con eso que dices.</a:t>
            </a:r>
            <a:endParaRPr lang="en-US" sz="2000" smtClean="0"/>
          </a:p>
          <a:p>
            <a:pPr eaLnBrk="1" hangingPunct="1">
              <a:defRPr/>
            </a:pPr>
            <a:r>
              <a:rPr lang="en-US" sz="2000" smtClean="0"/>
              <a:t>Rayar= Volverse loco: </a:t>
            </a:r>
            <a:r>
              <a:rPr lang="en-GB" sz="2000" smtClean="0"/>
              <a:t>Fernando se pega unas pistolas y se raya, mejor no lo vayamos a ver.</a:t>
            </a:r>
            <a:endParaRPr lang="en-US" sz="2000" smtClean="0"/>
          </a:p>
          <a:p>
            <a:pPr eaLnBrk="1" hangingPunct="1">
              <a:defRPr/>
            </a:pPr>
            <a:r>
              <a:rPr lang="en-US" sz="2000" smtClean="0"/>
              <a:t>Poner= Invitar: </a:t>
            </a:r>
            <a:r>
              <a:rPr lang="en-GB" sz="2000" smtClean="0"/>
              <a:t>Estoy limpio, me vas a tener que poner el trago</a:t>
            </a:r>
            <a:r>
              <a:rPr lang="en-US" sz="2000" smtClean="0"/>
              <a:t>.</a:t>
            </a:r>
          </a:p>
          <a:p>
            <a:pPr eaLnBrk="1" hangingPunct="1">
              <a:defRPr/>
            </a:pPr>
            <a:r>
              <a:rPr lang="en-US" sz="2000" smtClean="0"/>
              <a:t>Hacer un pley= Hacer un favor: </a:t>
            </a:r>
            <a:r>
              <a:rPr lang="en-GB" sz="2000" smtClean="0"/>
              <a:t>Haste un pley prestame </a:t>
            </a:r>
            <a:r>
              <a:rPr lang="en-US" sz="2000" smtClean="0"/>
              <a:t>plata.</a:t>
            </a:r>
            <a:endParaRPr lang="en-GB" sz="2000" smtClean="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pPr eaLnBrk="1" hangingPunct="1"/>
            <a:r>
              <a:rPr lang="en-US" smtClean="0"/>
              <a:t>Palabras con varios significados</a:t>
            </a:r>
            <a:endParaRPr lang="en-GB" smtClean="0"/>
          </a:p>
        </p:txBody>
      </p:sp>
      <p:sp>
        <p:nvSpPr>
          <p:cNvPr id="1100803" name="Rectangle 3"/>
          <p:cNvSpPr>
            <a:spLocks noGrp="1" noChangeArrowheads="1"/>
          </p:cNvSpPr>
          <p:nvPr>
            <p:ph type="subTitle" idx="1"/>
          </p:nvPr>
        </p:nvSpPr>
        <p:spPr/>
        <p:txBody>
          <a:bodyPr/>
          <a:lstStyle/>
          <a:p>
            <a:pPr eaLnBrk="1" hangingPunct="1">
              <a:defRPr/>
            </a:pPr>
            <a:endParaRPr lang="en-GB" smtClean="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mtClean="0"/>
              <a:t>Ahorita</a:t>
            </a:r>
          </a:p>
        </p:txBody>
      </p:sp>
      <p:sp>
        <p:nvSpPr>
          <p:cNvPr id="1101827" name="Rectangle 3"/>
          <p:cNvSpPr>
            <a:spLocks noGrp="1" noChangeArrowheads="1"/>
          </p:cNvSpPr>
          <p:nvPr>
            <p:ph type="body" idx="1"/>
          </p:nvPr>
        </p:nvSpPr>
        <p:spPr/>
        <p:txBody>
          <a:bodyPr/>
          <a:lstStyle/>
          <a:p>
            <a:pPr eaLnBrk="1" hangingPunct="1">
              <a:defRPr/>
            </a:pPr>
            <a:r>
              <a:rPr lang="en-GB" smtClean="0"/>
              <a:t>Después de un rato</a:t>
            </a:r>
            <a:r>
              <a:rPr lang="en-US" smtClean="0"/>
              <a:t>:</a:t>
            </a:r>
          </a:p>
          <a:p>
            <a:pPr lvl="1" eaLnBrk="1" hangingPunct="1">
              <a:defRPr/>
            </a:pPr>
            <a:r>
              <a:rPr lang="en-US" smtClean="0"/>
              <a:t>Uno: Hiciste la tarea? Otro: No!, Ahorita la hago.</a:t>
            </a:r>
          </a:p>
          <a:p>
            <a:pPr eaLnBrk="1" hangingPunct="1">
              <a:defRPr/>
            </a:pPr>
            <a:r>
              <a:rPr lang="en-US" smtClean="0"/>
              <a:t>En este momento:</a:t>
            </a:r>
          </a:p>
          <a:p>
            <a:pPr lvl="1" eaLnBrk="1" hangingPunct="1">
              <a:defRPr/>
            </a:pPr>
            <a:r>
              <a:rPr lang="en-GB" smtClean="0"/>
              <a:t>Ahorita mismo te comes toda la comida.</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Aniñado</a:t>
            </a:r>
            <a:endParaRPr lang="en-GB" smtClean="0"/>
          </a:p>
        </p:txBody>
      </p:sp>
      <p:sp>
        <p:nvSpPr>
          <p:cNvPr id="1102851" name="Rectangle 3"/>
          <p:cNvSpPr>
            <a:spLocks noGrp="1" noChangeArrowheads="1"/>
          </p:cNvSpPr>
          <p:nvPr>
            <p:ph type="body" idx="1"/>
          </p:nvPr>
        </p:nvSpPr>
        <p:spPr/>
        <p:txBody>
          <a:bodyPr/>
          <a:lstStyle/>
          <a:p>
            <a:pPr eaLnBrk="1" hangingPunct="1">
              <a:defRPr/>
            </a:pPr>
            <a:r>
              <a:rPr lang="en-GB" smtClean="0"/>
              <a:t>Engreido, especialmente hablase de los </a:t>
            </a:r>
            <a:r>
              <a:rPr lang="en-US" smtClean="0"/>
              <a:t>“</a:t>
            </a:r>
            <a:r>
              <a:rPr lang="en-GB" smtClean="0"/>
              <a:t>niños(as) de papa</a:t>
            </a:r>
            <a:r>
              <a:rPr lang="en-US" smtClean="0"/>
              <a:t>”:</a:t>
            </a:r>
          </a:p>
          <a:p>
            <a:pPr lvl="1" eaLnBrk="1" hangingPunct="1">
              <a:defRPr/>
            </a:pPr>
            <a:r>
              <a:rPr lang="en-US" smtClean="0"/>
              <a:t>Ese man es aniñado, no rueda con la pipol.</a:t>
            </a:r>
          </a:p>
          <a:p>
            <a:pPr eaLnBrk="1" hangingPunct="1">
              <a:defRPr/>
            </a:pPr>
            <a:r>
              <a:rPr lang="en-US" smtClean="0"/>
              <a:t>Cosa muy bacana o elegante:</a:t>
            </a:r>
          </a:p>
          <a:p>
            <a:pPr lvl="1" eaLnBrk="1" hangingPunct="1">
              <a:defRPr/>
            </a:pPr>
            <a:r>
              <a:rPr lang="en-GB" smtClean="0"/>
              <a:t>Esa caleta es aniñadisima.</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Arrecho</a:t>
            </a:r>
            <a:endParaRPr lang="en-GB" smtClean="0"/>
          </a:p>
        </p:txBody>
      </p:sp>
      <p:sp>
        <p:nvSpPr>
          <p:cNvPr id="1106947" name="Rectangle 3"/>
          <p:cNvSpPr>
            <a:spLocks noGrp="1" noChangeArrowheads="1"/>
          </p:cNvSpPr>
          <p:nvPr>
            <p:ph type="body" idx="1"/>
          </p:nvPr>
        </p:nvSpPr>
        <p:spPr/>
        <p:txBody>
          <a:bodyPr/>
          <a:lstStyle/>
          <a:p>
            <a:pPr eaLnBrk="1" hangingPunct="1">
              <a:defRPr/>
            </a:pPr>
            <a:r>
              <a:rPr lang="en-GB" smtClean="0"/>
              <a:t>Estar enojado.</a:t>
            </a:r>
            <a:endParaRPr lang="en-US" smtClean="0"/>
          </a:p>
          <a:p>
            <a:pPr lvl="1" eaLnBrk="1" hangingPunct="1">
              <a:defRPr/>
            </a:pPr>
            <a:r>
              <a:rPr lang="en-US" smtClean="0"/>
              <a:t>No sigas jodiendo o me vas a hacer arrechar.</a:t>
            </a:r>
          </a:p>
          <a:p>
            <a:pPr eaLnBrk="1" hangingPunct="1">
              <a:defRPr/>
            </a:pPr>
            <a:r>
              <a:rPr lang="en-US" smtClean="0"/>
              <a:t>Estar exitado sexualmente.</a:t>
            </a:r>
          </a:p>
          <a:p>
            <a:pPr lvl="1" eaLnBrk="1" hangingPunct="1">
              <a:defRPr/>
            </a:pPr>
            <a:r>
              <a:rPr lang="en-US" smtClean="0"/>
              <a:t>Oye, esa pelada cobra riquisimo, me dejo arrecho.</a:t>
            </a:r>
            <a:endParaRPr lang="en-GB" smtClean="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Definiciones</a:t>
            </a:r>
            <a:endParaRPr lang="es-ES_tradnl" smtClean="0"/>
          </a:p>
        </p:txBody>
      </p:sp>
      <p:sp>
        <p:nvSpPr>
          <p:cNvPr id="1017859" name="Rectangle 3"/>
          <p:cNvSpPr>
            <a:spLocks noGrp="1" noChangeArrowheads="1"/>
          </p:cNvSpPr>
          <p:nvPr>
            <p:ph type="body" idx="1"/>
          </p:nvPr>
        </p:nvSpPr>
        <p:spPr>
          <a:xfrm>
            <a:off x="381000" y="533400"/>
            <a:ext cx="8534400" cy="6172200"/>
          </a:xfrm>
        </p:spPr>
        <p:txBody>
          <a:bodyPr/>
          <a:lstStyle/>
          <a:p>
            <a:pPr eaLnBrk="1" hangingPunct="1">
              <a:lnSpc>
                <a:spcPct val="90000"/>
              </a:lnSpc>
              <a:defRPr/>
            </a:pPr>
            <a:r>
              <a:rPr lang="en-US" sz="2800" smtClean="0"/>
              <a:t>Habla = Saludo.</a:t>
            </a:r>
          </a:p>
          <a:p>
            <a:pPr lvl="1" eaLnBrk="1" hangingPunct="1">
              <a:lnSpc>
                <a:spcPct val="90000"/>
              </a:lnSpc>
              <a:defRPr/>
            </a:pPr>
            <a:r>
              <a:rPr lang="en-US" sz="2400" smtClean="0"/>
              <a:t>Intenta ser un saludo irreverente, en donde la persona que es saludada,  es obligada a iniciar una conversación para mantener el saludo.</a:t>
            </a:r>
          </a:p>
          <a:p>
            <a:pPr eaLnBrk="1" hangingPunct="1">
              <a:lnSpc>
                <a:spcPct val="90000"/>
              </a:lnSpc>
              <a:defRPr/>
            </a:pPr>
            <a:r>
              <a:rPr lang="en-US" sz="2800" smtClean="0"/>
              <a:t>Habla y te salvas…</a:t>
            </a:r>
          </a:p>
          <a:p>
            <a:pPr lvl="1" eaLnBrk="1" hangingPunct="1">
              <a:lnSpc>
                <a:spcPct val="90000"/>
              </a:lnSpc>
              <a:defRPr/>
            </a:pPr>
            <a:r>
              <a:rPr lang="en-US" sz="2400" smtClean="0"/>
              <a:t>Frase iniciada en 1984.</a:t>
            </a:r>
          </a:p>
          <a:p>
            <a:pPr lvl="1" eaLnBrk="1" hangingPunct="1">
              <a:lnSpc>
                <a:spcPct val="90000"/>
              </a:lnSpc>
              <a:defRPr/>
            </a:pPr>
            <a:r>
              <a:rPr lang="en-US" sz="2400" smtClean="0"/>
              <a:t>Pelicula muestra complice de asesino hablando en una cabina telefonica, y policia le dice “habla y te salvas.”</a:t>
            </a:r>
          </a:p>
          <a:p>
            <a:pPr lvl="1" eaLnBrk="1" hangingPunct="1">
              <a:lnSpc>
                <a:spcPct val="90000"/>
              </a:lnSpc>
              <a:defRPr/>
            </a:pPr>
            <a:r>
              <a:rPr lang="en-US" sz="2400" smtClean="0"/>
              <a:t>Se volvio muy popular rapidamente.</a:t>
            </a:r>
          </a:p>
          <a:p>
            <a:pPr eaLnBrk="1" hangingPunct="1">
              <a:lnSpc>
                <a:spcPct val="90000"/>
              </a:lnSpc>
              <a:defRPr/>
            </a:pPr>
            <a:r>
              <a:rPr lang="en-US" sz="2800" smtClean="0"/>
              <a:t>Habla con tu chancho.</a:t>
            </a:r>
          </a:p>
          <a:p>
            <a:pPr lvl="1" eaLnBrk="1" hangingPunct="1">
              <a:lnSpc>
                <a:spcPct val="90000"/>
              </a:lnSpc>
              <a:defRPr/>
            </a:pPr>
            <a:r>
              <a:rPr lang="en-US" sz="2400" smtClean="0"/>
              <a:t>Chancho = Cerdo.</a:t>
            </a:r>
          </a:p>
          <a:p>
            <a:pPr lvl="1" eaLnBrk="1" hangingPunct="1">
              <a:lnSpc>
                <a:spcPct val="90000"/>
              </a:lnSpc>
              <a:defRPr/>
            </a:pPr>
            <a:r>
              <a:rPr lang="en-US" sz="2400" smtClean="0"/>
              <a:t>Muchas variaciones, hablando con cualquier cosa que se lleve al momento o que represente algo gracioso o ridiculo.</a:t>
            </a:r>
          </a:p>
          <a:p>
            <a:pPr lvl="1" eaLnBrk="1" hangingPunct="1">
              <a:lnSpc>
                <a:spcPct val="90000"/>
              </a:lnSpc>
              <a:defRPr/>
            </a:pPr>
            <a:r>
              <a:rPr lang="en-US" sz="2400" smtClean="0"/>
              <a:t>Origen desconocido. Supone que andar con un chancho es chistoso.</a:t>
            </a:r>
            <a:endParaRPr lang="es-ES_tradnl" sz="2400" smtClean="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Bacilar</a:t>
            </a:r>
            <a:endParaRPr lang="en-GB" smtClean="0"/>
          </a:p>
        </p:txBody>
      </p:sp>
      <p:sp>
        <p:nvSpPr>
          <p:cNvPr id="1107971" name="Rectangle 3"/>
          <p:cNvSpPr>
            <a:spLocks noGrp="1" noChangeArrowheads="1"/>
          </p:cNvSpPr>
          <p:nvPr>
            <p:ph type="body" idx="1"/>
          </p:nvPr>
        </p:nvSpPr>
        <p:spPr/>
        <p:txBody>
          <a:bodyPr/>
          <a:lstStyle/>
          <a:p>
            <a:pPr eaLnBrk="1" hangingPunct="1">
              <a:defRPr/>
            </a:pPr>
            <a:r>
              <a:rPr lang="en-GB" smtClean="0"/>
              <a:t>Andar en amorios</a:t>
            </a:r>
            <a:r>
              <a:rPr lang="en-US" smtClean="0"/>
              <a:t>:</a:t>
            </a:r>
          </a:p>
          <a:p>
            <a:pPr lvl="1" eaLnBrk="1" hangingPunct="1">
              <a:defRPr/>
            </a:pPr>
            <a:r>
              <a:rPr lang="en-US" smtClean="0"/>
              <a:t>Estoy bacilando con esa pelada.</a:t>
            </a:r>
          </a:p>
          <a:p>
            <a:pPr eaLnBrk="1" hangingPunct="1">
              <a:defRPr/>
            </a:pPr>
            <a:r>
              <a:rPr lang="en-US" smtClean="0"/>
              <a:t>Molestar, tomar el pelo:</a:t>
            </a:r>
          </a:p>
          <a:p>
            <a:pPr lvl="1" eaLnBrk="1" hangingPunct="1">
              <a:defRPr/>
            </a:pPr>
            <a:r>
              <a:rPr lang="en-GB" smtClean="0"/>
              <a:t>Eso no es cierto, tu me estas bacilando!</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Bola</a:t>
            </a:r>
            <a:endParaRPr lang="en-GB" smtClean="0"/>
          </a:p>
        </p:txBody>
      </p:sp>
      <p:sp>
        <p:nvSpPr>
          <p:cNvPr id="1108995" name="Rectangle 3"/>
          <p:cNvSpPr>
            <a:spLocks noGrp="1" noChangeArrowheads="1"/>
          </p:cNvSpPr>
          <p:nvPr>
            <p:ph type="body" idx="1"/>
          </p:nvPr>
        </p:nvSpPr>
        <p:spPr/>
        <p:txBody>
          <a:bodyPr/>
          <a:lstStyle/>
          <a:p>
            <a:pPr eaLnBrk="1" hangingPunct="1">
              <a:defRPr/>
            </a:pPr>
            <a:r>
              <a:rPr lang="en-US" smtClean="0"/>
              <a:t>De a bola= Cosa grande, bien despachada:</a:t>
            </a:r>
          </a:p>
          <a:p>
            <a:pPr lvl="1" eaLnBrk="1" hangingPunct="1">
              <a:defRPr/>
            </a:pPr>
            <a:r>
              <a:rPr lang="en-US" smtClean="0"/>
              <a:t>Esos sanduches son de a bola.</a:t>
            </a:r>
          </a:p>
          <a:p>
            <a:pPr eaLnBrk="1" hangingPunct="1">
              <a:defRPr/>
            </a:pPr>
            <a:r>
              <a:rPr lang="en-US" smtClean="0"/>
              <a:t>Ir de bola= Gustar mucho otra persona:</a:t>
            </a:r>
          </a:p>
          <a:p>
            <a:pPr lvl="1" eaLnBrk="1" hangingPunct="1">
              <a:defRPr/>
            </a:pPr>
            <a:r>
              <a:rPr lang="en-US" smtClean="0"/>
              <a:t>Esa pelada se te va de bola.</a:t>
            </a:r>
          </a:p>
          <a:p>
            <a:pPr eaLnBrk="1" hangingPunct="1">
              <a:defRPr/>
            </a:pPr>
            <a:r>
              <a:rPr lang="en-US" smtClean="0"/>
              <a:t>Para bola= Prestar atención:</a:t>
            </a:r>
          </a:p>
          <a:p>
            <a:pPr lvl="1" eaLnBrk="1" hangingPunct="1">
              <a:defRPr/>
            </a:pPr>
            <a:r>
              <a:rPr lang="en-US" smtClean="0"/>
              <a:t>Párame bola que te estoy hablando.</a:t>
            </a:r>
          </a:p>
          <a:p>
            <a:pPr eaLnBrk="1" hangingPunct="1">
              <a:defRPr/>
            </a:pPr>
            <a:r>
              <a:rPr lang="en-US" smtClean="0"/>
              <a:t>Tuco de bola= Cosa grande o persona fornida:</a:t>
            </a:r>
          </a:p>
          <a:p>
            <a:pPr lvl="1" eaLnBrk="1" hangingPunct="1">
              <a:defRPr/>
            </a:pPr>
            <a:r>
              <a:rPr lang="en-US" smtClean="0"/>
              <a:t>Ese man vive en una caleta tuco de bola.</a:t>
            </a:r>
          </a:p>
          <a:p>
            <a:pPr eaLnBrk="1" hangingPunct="1">
              <a:buFont typeface="Wingdings" pitchFamily="2" charset="2"/>
              <a:buNone/>
              <a:defRPr/>
            </a:pPr>
            <a:endParaRPr lang="en-GB" smtClean="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Loco</a:t>
            </a:r>
            <a:endParaRPr lang="en-GB" smtClean="0"/>
          </a:p>
        </p:txBody>
      </p:sp>
      <p:sp>
        <p:nvSpPr>
          <p:cNvPr id="1113091" name="Rectangle 3"/>
          <p:cNvSpPr>
            <a:spLocks noGrp="1" noChangeArrowheads="1"/>
          </p:cNvSpPr>
          <p:nvPr>
            <p:ph type="body" idx="1"/>
          </p:nvPr>
        </p:nvSpPr>
        <p:spPr/>
        <p:txBody>
          <a:bodyPr/>
          <a:lstStyle/>
          <a:p>
            <a:pPr eaLnBrk="1" hangingPunct="1">
              <a:defRPr/>
            </a:pPr>
            <a:r>
              <a:rPr lang="en-US" smtClean="0"/>
              <a:t>Expresion de amistad:</a:t>
            </a:r>
          </a:p>
          <a:p>
            <a:pPr lvl="1" eaLnBrk="1" hangingPunct="1">
              <a:defRPr/>
            </a:pPr>
            <a:r>
              <a:rPr lang="en-US" smtClean="0"/>
              <a:t>Que fue loco, como estas?</a:t>
            </a:r>
          </a:p>
          <a:p>
            <a:pPr eaLnBrk="1" hangingPunct="1">
              <a:defRPr/>
            </a:pPr>
            <a:r>
              <a:rPr lang="en-US" smtClean="0"/>
              <a:t>Loca = </a:t>
            </a:r>
            <a:r>
              <a:rPr lang="en-GB" smtClean="0"/>
              <a:t>Mujer poco seria, que no mantiene relaciones fijas con ningún hombre</a:t>
            </a:r>
            <a:r>
              <a:rPr lang="en-US" smtClean="0"/>
              <a:t>:</a:t>
            </a:r>
          </a:p>
          <a:p>
            <a:pPr lvl="1" eaLnBrk="1" hangingPunct="1">
              <a:defRPr/>
            </a:pPr>
            <a:r>
              <a:rPr lang="en-US" smtClean="0"/>
              <a:t>Esa man es una loca, bacila con uno y otro.</a:t>
            </a:r>
          </a:p>
          <a:p>
            <a:pPr eaLnBrk="1" hangingPunct="1">
              <a:defRPr/>
            </a:pPr>
            <a:r>
              <a:rPr lang="en-US" smtClean="0"/>
              <a:t>Loca= Homosexual:</a:t>
            </a:r>
          </a:p>
          <a:p>
            <a:pPr lvl="1" eaLnBrk="1" hangingPunct="1">
              <a:defRPr/>
            </a:pPr>
            <a:r>
              <a:rPr lang="en-US" smtClean="0"/>
              <a:t>Yayo se toma dos tragos y en seguida anda hecha la loca.</a:t>
            </a:r>
            <a:endParaRPr lang="en-GB" smtClean="0"/>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Paja</a:t>
            </a:r>
            <a:endParaRPr lang="en-GB" smtClean="0"/>
          </a:p>
        </p:txBody>
      </p:sp>
      <p:sp>
        <p:nvSpPr>
          <p:cNvPr id="1114115" name="Rectangle 3"/>
          <p:cNvSpPr>
            <a:spLocks noGrp="1" noChangeArrowheads="1"/>
          </p:cNvSpPr>
          <p:nvPr>
            <p:ph type="body" idx="1"/>
          </p:nvPr>
        </p:nvSpPr>
        <p:spPr/>
        <p:txBody>
          <a:bodyPr/>
          <a:lstStyle/>
          <a:p>
            <a:pPr eaLnBrk="1" hangingPunct="1">
              <a:defRPr/>
            </a:pPr>
            <a:r>
              <a:rPr lang="en-US" smtClean="0"/>
              <a:t>C</a:t>
            </a:r>
            <a:r>
              <a:rPr lang="en-GB" smtClean="0"/>
              <a:t>osa de poca monta</a:t>
            </a:r>
            <a:r>
              <a:rPr lang="en-US" smtClean="0"/>
              <a:t>:</a:t>
            </a:r>
          </a:p>
          <a:p>
            <a:pPr lvl="1" eaLnBrk="1" hangingPunct="1">
              <a:defRPr/>
            </a:pPr>
            <a:r>
              <a:rPr lang="en-US" smtClean="0"/>
              <a:t>Este curso es pura paja.</a:t>
            </a:r>
          </a:p>
          <a:p>
            <a:pPr eaLnBrk="1" hangingPunct="1">
              <a:defRPr/>
            </a:pPr>
            <a:r>
              <a:rPr lang="en-US" smtClean="0"/>
              <a:t>Masturbacion:</a:t>
            </a:r>
          </a:p>
          <a:p>
            <a:pPr lvl="1" eaLnBrk="1" hangingPunct="1">
              <a:defRPr/>
            </a:pPr>
            <a:r>
              <a:rPr lang="en-GB" smtClean="0"/>
              <a:t>Ese man es pajerisimo, tiene hasta callos en las manos</a:t>
            </a:r>
            <a:r>
              <a:rPr lang="en-US" smtClean="0"/>
              <a:t>.</a:t>
            </a:r>
          </a:p>
          <a:p>
            <a:pPr eaLnBrk="1" hangingPunct="1">
              <a:defRPr/>
            </a:pPr>
            <a:r>
              <a:rPr lang="en-US" smtClean="0"/>
              <a:t>Hacerse la paja= Vagar, no hacer nada</a:t>
            </a:r>
          </a:p>
          <a:p>
            <a:pPr lvl="1" eaLnBrk="1" hangingPunct="1">
              <a:defRPr/>
            </a:pPr>
            <a:r>
              <a:rPr lang="en-US" smtClean="0"/>
              <a:t>Me hago la paja en el trabajo.</a:t>
            </a:r>
          </a:p>
          <a:p>
            <a:pPr eaLnBrk="1" hangingPunct="1">
              <a:defRPr/>
            </a:pPr>
            <a:r>
              <a:rPr lang="en-US" smtClean="0"/>
              <a:t>Pajazo= Cosa muy rica o muy bonita:</a:t>
            </a:r>
          </a:p>
          <a:p>
            <a:pPr lvl="1" eaLnBrk="1" hangingPunct="1">
              <a:defRPr/>
            </a:pPr>
            <a:r>
              <a:rPr lang="en-GB" smtClean="0"/>
              <a:t>Ese carro es un pajazo</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Papaya</a:t>
            </a:r>
            <a:endParaRPr lang="en-GB" smtClean="0"/>
          </a:p>
        </p:txBody>
      </p:sp>
      <p:sp>
        <p:nvSpPr>
          <p:cNvPr id="1117187" name="Rectangle 3"/>
          <p:cNvSpPr>
            <a:spLocks noGrp="1" noChangeArrowheads="1"/>
          </p:cNvSpPr>
          <p:nvPr>
            <p:ph type="body" idx="1"/>
          </p:nvPr>
        </p:nvSpPr>
        <p:spPr/>
        <p:txBody>
          <a:bodyPr/>
          <a:lstStyle/>
          <a:p>
            <a:pPr eaLnBrk="1" hangingPunct="1">
              <a:lnSpc>
                <a:spcPct val="90000"/>
              </a:lnSpc>
              <a:defRPr/>
            </a:pPr>
            <a:r>
              <a:rPr lang="en-US" smtClean="0"/>
              <a:t>Facil:</a:t>
            </a:r>
          </a:p>
          <a:p>
            <a:pPr lvl="1" eaLnBrk="1" hangingPunct="1">
              <a:lnSpc>
                <a:spcPct val="90000"/>
              </a:lnSpc>
              <a:defRPr/>
            </a:pPr>
            <a:r>
              <a:rPr lang="en-US" smtClean="0"/>
              <a:t>El examen estaba papaya.</a:t>
            </a:r>
          </a:p>
          <a:p>
            <a:pPr eaLnBrk="1" hangingPunct="1">
              <a:lnSpc>
                <a:spcPct val="90000"/>
              </a:lnSpc>
              <a:defRPr/>
            </a:pPr>
            <a:r>
              <a:rPr lang="en-US" smtClean="0"/>
              <a:t>Marica, afeminado:</a:t>
            </a:r>
          </a:p>
          <a:p>
            <a:pPr lvl="1" eaLnBrk="1" hangingPunct="1">
              <a:lnSpc>
                <a:spcPct val="90000"/>
              </a:lnSpc>
              <a:defRPr/>
            </a:pPr>
            <a:r>
              <a:rPr lang="en-US" smtClean="0"/>
              <a:t>Ese man es papaya.</a:t>
            </a:r>
          </a:p>
          <a:p>
            <a:pPr eaLnBrk="1" hangingPunct="1">
              <a:lnSpc>
                <a:spcPct val="90000"/>
              </a:lnSpc>
              <a:defRPr/>
            </a:pPr>
            <a:r>
              <a:rPr lang="en-US" smtClean="0"/>
              <a:t>Dar papaya= Estar a la disposición de uno, ser muy facil de conseguir:</a:t>
            </a:r>
          </a:p>
          <a:p>
            <a:pPr lvl="1" eaLnBrk="1" hangingPunct="1">
              <a:lnSpc>
                <a:spcPct val="90000"/>
              </a:lnSpc>
              <a:defRPr/>
            </a:pPr>
            <a:r>
              <a:rPr lang="en-GB" smtClean="0"/>
              <a:t>Ese tocacintas en ese carro abierto está dando papaya</a:t>
            </a:r>
            <a:r>
              <a:rPr lang="en-US" smtClean="0"/>
              <a:t>.</a:t>
            </a:r>
          </a:p>
          <a:p>
            <a:pPr eaLnBrk="1" hangingPunct="1">
              <a:lnSpc>
                <a:spcPct val="90000"/>
              </a:lnSpc>
              <a:defRPr/>
            </a:pPr>
            <a:r>
              <a:rPr lang="en-US" smtClean="0"/>
              <a:t>Dar LA papaya= Cuando una mujer se entrega a un hombre:</a:t>
            </a:r>
          </a:p>
          <a:p>
            <a:pPr lvl="1" eaLnBrk="1" hangingPunct="1">
              <a:lnSpc>
                <a:spcPct val="90000"/>
              </a:lnSpc>
              <a:defRPr/>
            </a:pPr>
            <a:r>
              <a:rPr lang="en-GB" smtClean="0"/>
              <a:t>Quiero que esa man me de la papaya.</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Pelado / Pelada</a:t>
            </a:r>
            <a:endParaRPr lang="en-GB" smtClean="0"/>
          </a:p>
        </p:txBody>
      </p:sp>
      <p:sp>
        <p:nvSpPr>
          <p:cNvPr id="1119235" name="Rectangle 3"/>
          <p:cNvSpPr>
            <a:spLocks noGrp="1" noChangeArrowheads="1"/>
          </p:cNvSpPr>
          <p:nvPr>
            <p:ph type="body" idx="1"/>
          </p:nvPr>
        </p:nvSpPr>
        <p:spPr/>
        <p:txBody>
          <a:bodyPr/>
          <a:lstStyle/>
          <a:p>
            <a:pPr eaLnBrk="1" hangingPunct="1">
              <a:defRPr/>
            </a:pPr>
            <a:r>
              <a:rPr lang="en-US" smtClean="0"/>
              <a:t>Pelado(a)= Ñiño(a), persona de poca edad:</a:t>
            </a:r>
          </a:p>
          <a:p>
            <a:pPr lvl="1" eaLnBrk="1" hangingPunct="1">
              <a:defRPr/>
            </a:pPr>
            <a:r>
              <a:rPr lang="en-GB" smtClean="0"/>
              <a:t>Cuando yo era pelado.....</a:t>
            </a:r>
            <a:endParaRPr lang="en-US" smtClean="0"/>
          </a:p>
          <a:p>
            <a:pPr eaLnBrk="1" hangingPunct="1">
              <a:defRPr/>
            </a:pPr>
            <a:r>
              <a:rPr lang="en-US" smtClean="0"/>
              <a:t>Pelado(a)=Novia, enamorada (o novio, enamorado):</a:t>
            </a:r>
          </a:p>
          <a:p>
            <a:pPr lvl="1" eaLnBrk="1" hangingPunct="1">
              <a:defRPr/>
            </a:pPr>
            <a:r>
              <a:rPr lang="en-US" smtClean="0"/>
              <a:t>Te presento a mi pelada.</a:t>
            </a:r>
          </a:p>
          <a:p>
            <a:pPr eaLnBrk="1" hangingPunct="1">
              <a:defRPr/>
            </a:pPr>
            <a:r>
              <a:rPr lang="en-US" smtClean="0"/>
              <a:t>Pelada= Persona del sexo femenino:</a:t>
            </a:r>
          </a:p>
          <a:p>
            <a:pPr lvl="1" eaLnBrk="1" hangingPunct="1">
              <a:defRPr/>
            </a:pPr>
            <a:r>
              <a:rPr lang="en-GB" smtClean="0"/>
              <a:t>La pelada de allá te tira una mirada braguetera</a:t>
            </a:r>
            <a:r>
              <a:rPr lang="en-US" smtClean="0"/>
              <a:t>.</a:t>
            </a:r>
            <a:endParaRPr lang="en-GB" smtClean="0"/>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Zorro</a:t>
            </a:r>
            <a:endParaRPr lang="en-GB" smtClean="0"/>
          </a:p>
        </p:txBody>
      </p:sp>
      <p:sp>
        <p:nvSpPr>
          <p:cNvPr id="1121283" name="Rectangle 3"/>
          <p:cNvSpPr>
            <a:spLocks noGrp="1" noChangeArrowheads="1"/>
          </p:cNvSpPr>
          <p:nvPr>
            <p:ph type="body" idx="1"/>
          </p:nvPr>
        </p:nvSpPr>
        <p:spPr/>
        <p:txBody>
          <a:bodyPr/>
          <a:lstStyle/>
          <a:p>
            <a:pPr eaLnBrk="1" hangingPunct="1">
              <a:defRPr/>
            </a:pPr>
            <a:r>
              <a:rPr lang="en-US" smtClean="0"/>
              <a:t>Suerte:</a:t>
            </a:r>
          </a:p>
          <a:p>
            <a:pPr lvl="1" eaLnBrk="1" hangingPunct="1">
              <a:defRPr/>
            </a:pPr>
            <a:r>
              <a:rPr lang="en-US" smtClean="0"/>
              <a:t>Ese man es zorro, se gano la loteria 2 veces, que leche que tiene.</a:t>
            </a:r>
          </a:p>
          <a:p>
            <a:pPr eaLnBrk="1" hangingPunct="1">
              <a:defRPr/>
            </a:pPr>
            <a:r>
              <a:rPr lang="en-US" smtClean="0"/>
              <a:t>Homosexual, afeminado:</a:t>
            </a:r>
          </a:p>
          <a:p>
            <a:pPr lvl="1" eaLnBrk="1" hangingPunct="1">
              <a:defRPr/>
            </a:pPr>
            <a:r>
              <a:rPr lang="en-GB" smtClean="0"/>
              <a:t>Ese man es ZZZZoRRRo, me quiso coger el Güebo</a:t>
            </a:r>
            <a:r>
              <a:rPr lang="en-US" smtClean="0"/>
              <a:t>.</a:t>
            </a:r>
            <a:endParaRPr lang="en-GB" smtClean="0"/>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pPr eaLnBrk="1" hangingPunct="1"/>
            <a:r>
              <a:rPr lang="en-US" smtClean="0"/>
              <a:t>Las Partes del Cuerpo</a:t>
            </a:r>
            <a:endParaRPr lang="en-GB" smtClean="0"/>
          </a:p>
        </p:txBody>
      </p:sp>
      <p:sp>
        <p:nvSpPr>
          <p:cNvPr id="1051651" name="Rectangle 3"/>
          <p:cNvSpPr>
            <a:spLocks noGrp="1" noChangeArrowheads="1"/>
          </p:cNvSpPr>
          <p:nvPr>
            <p:ph type="subTitle" idx="1"/>
          </p:nvPr>
        </p:nvSpPr>
        <p:spPr/>
        <p:txBody>
          <a:bodyPr/>
          <a:lstStyle/>
          <a:p>
            <a:pPr eaLnBrk="1" hangingPunct="1">
              <a:defRPr/>
            </a:pPr>
            <a:endParaRPr lang="en-GB" smtClean="0"/>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La Careta</a:t>
            </a:r>
            <a:endParaRPr lang="en-GB" smtClean="0"/>
          </a:p>
        </p:txBody>
      </p:sp>
      <p:sp>
        <p:nvSpPr>
          <p:cNvPr id="1049603" name="Rectangle 3"/>
          <p:cNvSpPr>
            <a:spLocks noGrp="1" noChangeArrowheads="1"/>
          </p:cNvSpPr>
          <p:nvPr>
            <p:ph type="body" idx="1"/>
          </p:nvPr>
        </p:nvSpPr>
        <p:spPr>
          <a:xfrm>
            <a:off x="762000" y="685800"/>
            <a:ext cx="8382000" cy="6019800"/>
          </a:xfrm>
        </p:spPr>
        <p:txBody>
          <a:bodyPr/>
          <a:lstStyle/>
          <a:p>
            <a:pPr eaLnBrk="1" hangingPunct="1">
              <a:lnSpc>
                <a:spcPct val="90000"/>
              </a:lnSpc>
              <a:defRPr/>
            </a:pPr>
            <a:r>
              <a:rPr lang="en-US" sz="2400" smtClean="0"/>
              <a:t>Careta: Cara.</a:t>
            </a:r>
          </a:p>
          <a:p>
            <a:pPr lvl="1" eaLnBrk="1" hangingPunct="1">
              <a:lnSpc>
                <a:spcPct val="90000"/>
              </a:lnSpc>
              <a:defRPr/>
            </a:pPr>
            <a:r>
              <a:rPr lang="en-US" sz="2000" smtClean="0"/>
              <a:t>Le pegue un puñete en la careta.</a:t>
            </a:r>
          </a:p>
          <a:p>
            <a:pPr eaLnBrk="1" hangingPunct="1">
              <a:lnSpc>
                <a:spcPct val="90000"/>
              </a:lnSpc>
              <a:defRPr/>
            </a:pPr>
            <a:r>
              <a:rPr lang="en-US" sz="2400" smtClean="0"/>
              <a:t>Cromo: Cara (Cara fea por referencia a los cromos dificiles de los albums).</a:t>
            </a:r>
          </a:p>
          <a:p>
            <a:pPr lvl="1" eaLnBrk="1" hangingPunct="1">
              <a:lnSpc>
                <a:spcPct val="90000"/>
              </a:lnSpc>
              <a:defRPr/>
            </a:pPr>
            <a:r>
              <a:rPr lang="en-US" sz="2000" smtClean="0"/>
              <a:t>Que cromo mas feo que tienes Arturo.</a:t>
            </a:r>
          </a:p>
          <a:p>
            <a:pPr eaLnBrk="1" hangingPunct="1">
              <a:lnSpc>
                <a:spcPct val="90000"/>
              </a:lnSpc>
              <a:defRPr/>
            </a:pPr>
            <a:r>
              <a:rPr lang="en-US" sz="2400" smtClean="0"/>
              <a:t>Vistas: Ojos.</a:t>
            </a:r>
          </a:p>
          <a:p>
            <a:pPr lvl="1" eaLnBrk="1" hangingPunct="1">
              <a:lnSpc>
                <a:spcPct val="90000"/>
              </a:lnSpc>
              <a:defRPr/>
            </a:pPr>
            <a:r>
              <a:rPr lang="en-US" sz="2000" smtClean="0"/>
              <a:t>Me arden las vistas.</a:t>
            </a:r>
          </a:p>
          <a:p>
            <a:pPr eaLnBrk="1" hangingPunct="1">
              <a:lnSpc>
                <a:spcPct val="90000"/>
              </a:lnSpc>
              <a:defRPr/>
            </a:pPr>
            <a:r>
              <a:rPr lang="en-US" sz="2400" smtClean="0"/>
              <a:t>Los azules: Los ojos.</a:t>
            </a:r>
          </a:p>
          <a:p>
            <a:pPr lvl="1" eaLnBrk="1" hangingPunct="1">
              <a:lnSpc>
                <a:spcPct val="90000"/>
              </a:lnSpc>
              <a:defRPr/>
            </a:pPr>
            <a:r>
              <a:rPr lang="en-GB" sz="2000" smtClean="0"/>
              <a:t>Baja las intensas que me dañas los azules</a:t>
            </a:r>
            <a:r>
              <a:rPr lang="en-US" sz="2000" smtClean="0"/>
              <a:t>.</a:t>
            </a:r>
          </a:p>
          <a:p>
            <a:pPr eaLnBrk="1" hangingPunct="1">
              <a:lnSpc>
                <a:spcPct val="90000"/>
              </a:lnSpc>
              <a:defRPr/>
            </a:pPr>
            <a:r>
              <a:rPr lang="en-GB" sz="2400" smtClean="0"/>
              <a:t>Cajeta</a:t>
            </a:r>
            <a:r>
              <a:rPr lang="en-US" sz="2400" smtClean="0"/>
              <a:t>: Quijada.</a:t>
            </a:r>
          </a:p>
          <a:p>
            <a:pPr lvl="1" eaLnBrk="1" hangingPunct="1">
              <a:lnSpc>
                <a:spcPct val="90000"/>
              </a:lnSpc>
              <a:defRPr/>
            </a:pPr>
            <a:r>
              <a:rPr lang="en-GB" sz="2000" smtClean="0"/>
              <a:t>Ese man tiene una cajeta que parece </a:t>
            </a:r>
            <a:r>
              <a:rPr lang="en-US" sz="2000" smtClean="0"/>
              <a:t>T</a:t>
            </a:r>
            <a:r>
              <a:rPr lang="en-GB" sz="2000" smtClean="0"/>
              <a:t>utankamon.</a:t>
            </a:r>
            <a:endParaRPr lang="en-US" sz="2000" smtClean="0"/>
          </a:p>
          <a:p>
            <a:pPr eaLnBrk="1" hangingPunct="1">
              <a:lnSpc>
                <a:spcPct val="90000"/>
              </a:lnSpc>
              <a:defRPr/>
            </a:pPr>
            <a:r>
              <a:rPr lang="en-US" sz="2400" smtClean="0"/>
              <a:t>Jeta: Boca. (sorprendido).</a:t>
            </a:r>
          </a:p>
          <a:p>
            <a:pPr lvl="1" eaLnBrk="1" hangingPunct="1">
              <a:lnSpc>
                <a:spcPct val="90000"/>
              </a:lnSpc>
              <a:defRPr/>
            </a:pPr>
            <a:r>
              <a:rPr lang="en-GB" sz="1800" smtClean="0"/>
              <a:t>La deje con la jeta abierta.</a:t>
            </a:r>
            <a:endParaRPr lang="en-US" sz="1800" smtClean="0"/>
          </a:p>
          <a:p>
            <a:pPr eaLnBrk="1" hangingPunct="1">
              <a:lnSpc>
                <a:spcPct val="90000"/>
              </a:lnSpc>
              <a:defRPr/>
            </a:pPr>
            <a:r>
              <a:rPr lang="en-US" sz="2400" smtClean="0"/>
              <a:t>Mate: Cabeza.</a:t>
            </a:r>
          </a:p>
          <a:p>
            <a:pPr lvl="1" eaLnBrk="1" hangingPunct="1">
              <a:lnSpc>
                <a:spcPct val="90000"/>
              </a:lnSpc>
              <a:defRPr/>
            </a:pPr>
            <a:r>
              <a:rPr lang="en-GB" sz="2000" smtClean="0"/>
              <a:t>Me hice un chichón en el mate.</a:t>
            </a:r>
            <a:endParaRPr lang="en-US" sz="2000" smtClean="0"/>
          </a:p>
          <a:p>
            <a:pPr eaLnBrk="1" hangingPunct="1">
              <a:lnSpc>
                <a:spcPct val="90000"/>
              </a:lnSpc>
              <a:defRPr/>
            </a:pPr>
            <a:r>
              <a:rPr lang="en-US" sz="2400" smtClean="0"/>
              <a:t>Butaca: Muela.</a:t>
            </a:r>
          </a:p>
          <a:p>
            <a:pPr lvl="1" eaLnBrk="1" hangingPunct="1">
              <a:lnSpc>
                <a:spcPct val="90000"/>
              </a:lnSpc>
              <a:defRPr/>
            </a:pPr>
            <a:r>
              <a:rPr lang="en-US" sz="2000" smtClean="0"/>
              <a:t>Me duele la butaca.</a:t>
            </a:r>
            <a:endParaRPr lang="en-GB" sz="2000" smtClean="0"/>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Otras Partes del Cuerpo</a:t>
            </a:r>
            <a:endParaRPr lang="en-GB" smtClean="0"/>
          </a:p>
        </p:txBody>
      </p:sp>
      <p:sp>
        <p:nvSpPr>
          <p:cNvPr id="1053699" name="Rectangle 3"/>
          <p:cNvSpPr>
            <a:spLocks noGrp="1" noChangeArrowheads="1"/>
          </p:cNvSpPr>
          <p:nvPr>
            <p:ph type="body" idx="1"/>
          </p:nvPr>
        </p:nvSpPr>
        <p:spPr>
          <a:xfrm>
            <a:off x="609600" y="762000"/>
            <a:ext cx="8229600" cy="5943600"/>
          </a:xfrm>
        </p:spPr>
        <p:txBody>
          <a:bodyPr/>
          <a:lstStyle/>
          <a:p>
            <a:pPr eaLnBrk="1" hangingPunct="1">
              <a:lnSpc>
                <a:spcPct val="90000"/>
              </a:lnSpc>
              <a:defRPr/>
            </a:pPr>
            <a:r>
              <a:rPr lang="en-US" sz="2800" smtClean="0"/>
              <a:t>Guata: Barriga, estomago.</a:t>
            </a:r>
          </a:p>
          <a:p>
            <a:pPr lvl="1" eaLnBrk="1" hangingPunct="1">
              <a:lnSpc>
                <a:spcPct val="90000"/>
              </a:lnSpc>
              <a:defRPr/>
            </a:pPr>
            <a:r>
              <a:rPr lang="en-US" sz="2400" smtClean="0"/>
              <a:t>Mira la guata que tengo. Mejor me pongo a dieta.</a:t>
            </a:r>
          </a:p>
          <a:p>
            <a:pPr eaLnBrk="1" hangingPunct="1">
              <a:lnSpc>
                <a:spcPct val="90000"/>
              </a:lnSpc>
              <a:defRPr/>
            </a:pPr>
            <a:r>
              <a:rPr lang="en-US" sz="2800" smtClean="0"/>
              <a:t>Hayaca: Axilas.</a:t>
            </a:r>
          </a:p>
          <a:p>
            <a:pPr lvl="1" eaLnBrk="1" hangingPunct="1">
              <a:lnSpc>
                <a:spcPct val="90000"/>
              </a:lnSpc>
              <a:defRPr/>
            </a:pPr>
            <a:r>
              <a:rPr lang="en-GB" sz="2400" smtClean="0"/>
              <a:t>A ese man tiene le apestan las hayacas</a:t>
            </a:r>
            <a:r>
              <a:rPr lang="en-US" sz="2400" smtClean="0"/>
              <a:t>.</a:t>
            </a:r>
          </a:p>
          <a:p>
            <a:pPr eaLnBrk="1" hangingPunct="1">
              <a:lnSpc>
                <a:spcPct val="90000"/>
              </a:lnSpc>
              <a:defRPr/>
            </a:pPr>
            <a:r>
              <a:rPr lang="en-US" sz="2800" smtClean="0"/>
              <a:t>Tapas: Nalgas, gluteos.</a:t>
            </a:r>
          </a:p>
          <a:p>
            <a:pPr lvl="1" eaLnBrk="1" hangingPunct="1">
              <a:lnSpc>
                <a:spcPct val="90000"/>
              </a:lnSpc>
              <a:defRPr/>
            </a:pPr>
            <a:r>
              <a:rPr lang="en-US" sz="2400" smtClean="0"/>
              <a:t>Subete el pantalon, que se te ven las tapas.</a:t>
            </a:r>
          </a:p>
          <a:p>
            <a:pPr eaLnBrk="1" hangingPunct="1">
              <a:lnSpc>
                <a:spcPct val="90000"/>
              </a:lnSpc>
              <a:defRPr/>
            </a:pPr>
            <a:r>
              <a:rPr lang="en-US" sz="2800" smtClean="0"/>
              <a:t>Wacho: Corazón.</a:t>
            </a:r>
          </a:p>
          <a:p>
            <a:pPr lvl="1" eaLnBrk="1" hangingPunct="1">
              <a:lnSpc>
                <a:spcPct val="90000"/>
              </a:lnSpc>
              <a:defRPr/>
            </a:pPr>
            <a:r>
              <a:rPr lang="en-GB" sz="2400" smtClean="0"/>
              <a:t>Ese man tiene problemas con el wacho, le dio un infarto.</a:t>
            </a:r>
            <a:endParaRPr lang="en-US" sz="2400" smtClean="0"/>
          </a:p>
          <a:p>
            <a:pPr eaLnBrk="1" hangingPunct="1">
              <a:lnSpc>
                <a:spcPct val="90000"/>
              </a:lnSpc>
              <a:defRPr/>
            </a:pPr>
            <a:r>
              <a:rPr lang="en-US" sz="2800" smtClean="0"/>
              <a:t>Guayabita: </a:t>
            </a:r>
            <a:r>
              <a:rPr lang="en-GB" sz="2800" smtClean="0"/>
              <a:t>Hueso del pié ubicado en la parte parte externa del empeine.</a:t>
            </a:r>
            <a:endParaRPr lang="en-US" sz="2800" smtClean="0"/>
          </a:p>
          <a:p>
            <a:pPr lvl="1" eaLnBrk="1" hangingPunct="1">
              <a:lnSpc>
                <a:spcPct val="90000"/>
              </a:lnSpc>
              <a:defRPr/>
            </a:pPr>
            <a:r>
              <a:rPr lang="en-GB" sz="2400" smtClean="0"/>
              <a:t>Me pegué en la guayabita y me dolió harto.</a:t>
            </a:r>
            <a:endParaRPr lang="en-US" sz="2400" smtClean="0"/>
          </a:p>
          <a:p>
            <a:pPr eaLnBrk="1" hangingPunct="1">
              <a:lnSpc>
                <a:spcPct val="90000"/>
              </a:lnSpc>
              <a:defRPr/>
            </a:pPr>
            <a:r>
              <a:rPr lang="en-US" sz="2800" smtClean="0"/>
              <a:t>Chichis: Senos.</a:t>
            </a:r>
          </a:p>
          <a:p>
            <a:pPr lvl="1" eaLnBrk="1" hangingPunct="1">
              <a:lnSpc>
                <a:spcPct val="90000"/>
              </a:lnSpc>
              <a:defRPr/>
            </a:pPr>
            <a:r>
              <a:rPr lang="en-GB" sz="2400" smtClean="0"/>
              <a:t>Oye, se te abrió la camisa y se te ven las chichis.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s-ES_tradnl" smtClean="0"/>
          </a:p>
        </p:txBody>
      </p:sp>
      <p:sp>
        <p:nvSpPr>
          <p:cNvPr id="1022979" name="Rectangle 3"/>
          <p:cNvSpPr>
            <a:spLocks noGrp="1" noChangeArrowheads="1"/>
          </p:cNvSpPr>
          <p:nvPr>
            <p:ph type="body" idx="1"/>
          </p:nvPr>
        </p:nvSpPr>
        <p:spPr/>
        <p:txBody>
          <a:bodyPr/>
          <a:lstStyle/>
          <a:p>
            <a:pPr eaLnBrk="1" hangingPunct="1">
              <a:defRPr/>
            </a:pPr>
            <a:r>
              <a:rPr lang="es-ES_tradnl" smtClean="0"/>
              <a:t>La presente exposición, es una presentación de algunos de los resultados de estos 10 años de trabajo. Presenta algunos de los términos usados en nuestra cultura, su origen, sus distintas acepciones, clasificaciones, formas como generalmente se crean nuevas palabras y anécdotas relacionadas con estos términos. </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El Pene</a:t>
            </a:r>
            <a:endParaRPr lang="en-GB" smtClean="0"/>
          </a:p>
        </p:txBody>
      </p:sp>
      <p:sp>
        <p:nvSpPr>
          <p:cNvPr id="1054723" name="Rectangle 3"/>
          <p:cNvSpPr>
            <a:spLocks noGrp="1" noChangeArrowheads="1"/>
          </p:cNvSpPr>
          <p:nvPr>
            <p:ph type="body" idx="1"/>
          </p:nvPr>
        </p:nvSpPr>
        <p:spPr>
          <a:xfrm>
            <a:off x="457200" y="685800"/>
            <a:ext cx="8382000" cy="6019800"/>
          </a:xfrm>
        </p:spPr>
        <p:txBody>
          <a:bodyPr/>
          <a:lstStyle/>
          <a:p>
            <a:pPr eaLnBrk="1" hangingPunct="1">
              <a:defRPr/>
            </a:pPr>
            <a:r>
              <a:rPr lang="en-US" smtClean="0"/>
              <a:t>En el new York times, el 3 de agosto de 1997, se cita que hay al menos 105 palabras que se usan en Ecuador para designar al miembro genital masculino.</a:t>
            </a:r>
          </a:p>
          <a:p>
            <a:pPr eaLnBrk="1" hangingPunct="1">
              <a:defRPr/>
            </a:pPr>
            <a:r>
              <a:rPr lang="en-US" smtClean="0"/>
              <a:t>La mas usadas en Guayaquil son:</a:t>
            </a:r>
          </a:p>
          <a:p>
            <a:pPr lvl="1" eaLnBrk="1" hangingPunct="1">
              <a:defRPr/>
            </a:pPr>
            <a:r>
              <a:rPr lang="en-US" smtClean="0"/>
              <a:t>Güebo, verga y picha. </a:t>
            </a:r>
          </a:p>
          <a:p>
            <a:pPr eaLnBrk="1" hangingPunct="1">
              <a:defRPr/>
            </a:pPr>
            <a:r>
              <a:rPr lang="en-US" smtClean="0"/>
              <a:t>Estas palabras, ademas de ser usadas para designar el organo en si, son muy usadas en forma despectiva, o como parte de insultos.</a:t>
            </a:r>
            <a:endParaRPr lang="en-GB" smtClean="0"/>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Usos despectivos</a:t>
            </a:r>
            <a:endParaRPr lang="en-GB" smtClean="0"/>
          </a:p>
        </p:txBody>
      </p:sp>
      <p:sp>
        <p:nvSpPr>
          <p:cNvPr id="1057795" name="Rectangle 3"/>
          <p:cNvSpPr>
            <a:spLocks noGrp="1" noChangeArrowheads="1"/>
          </p:cNvSpPr>
          <p:nvPr>
            <p:ph type="body" idx="1"/>
          </p:nvPr>
        </p:nvSpPr>
        <p:spPr>
          <a:xfrm>
            <a:off x="457200" y="533400"/>
            <a:ext cx="8458200" cy="6172200"/>
          </a:xfrm>
        </p:spPr>
        <p:txBody>
          <a:bodyPr/>
          <a:lstStyle/>
          <a:p>
            <a:pPr eaLnBrk="1" hangingPunct="1">
              <a:lnSpc>
                <a:spcPct val="90000"/>
              </a:lnSpc>
              <a:defRPr/>
            </a:pPr>
            <a:r>
              <a:rPr lang="en-US" sz="2800" smtClean="0"/>
              <a:t>Mandar a la v… = Usada para no hacer caso.</a:t>
            </a:r>
          </a:p>
          <a:p>
            <a:pPr lvl="1" eaLnBrk="1" hangingPunct="1">
              <a:lnSpc>
                <a:spcPct val="90000"/>
              </a:lnSpc>
              <a:defRPr/>
            </a:pPr>
            <a:r>
              <a:rPr lang="en-US" sz="2400" smtClean="0"/>
              <a:t>Alternativa: a la casa de la v…</a:t>
            </a:r>
          </a:p>
          <a:p>
            <a:pPr eaLnBrk="1" hangingPunct="1">
              <a:lnSpc>
                <a:spcPct val="90000"/>
              </a:lnSpc>
              <a:defRPr/>
            </a:pPr>
            <a:r>
              <a:rPr lang="en-US" sz="2800" smtClean="0"/>
              <a:t>Valer v…= No valer nada,</a:t>
            </a:r>
          </a:p>
          <a:p>
            <a:pPr lvl="1" eaLnBrk="1" hangingPunct="1">
              <a:lnSpc>
                <a:spcPct val="90000"/>
              </a:lnSpc>
              <a:defRPr/>
            </a:pPr>
            <a:r>
              <a:rPr lang="en-US" sz="2400" smtClean="0"/>
              <a:t>Alternativa: vales triple (v…).</a:t>
            </a:r>
          </a:p>
          <a:p>
            <a:pPr lvl="1" eaLnBrk="1" hangingPunct="1">
              <a:lnSpc>
                <a:spcPct val="90000"/>
              </a:lnSpc>
              <a:defRPr/>
            </a:pPr>
            <a:r>
              <a:rPr lang="en-US" sz="2400" smtClean="0"/>
              <a:t>Me Vale v…= no me importa.</a:t>
            </a:r>
          </a:p>
          <a:p>
            <a:pPr eaLnBrk="1" hangingPunct="1">
              <a:lnSpc>
                <a:spcPct val="90000"/>
              </a:lnSpc>
              <a:defRPr/>
            </a:pPr>
            <a:r>
              <a:rPr lang="en-US" sz="2800" smtClean="0"/>
              <a:t>Ser una v… = Persona puerca moralmente.</a:t>
            </a:r>
          </a:p>
          <a:p>
            <a:pPr lvl="1" eaLnBrk="1" hangingPunct="1">
              <a:lnSpc>
                <a:spcPct val="90000"/>
              </a:lnSpc>
              <a:defRPr/>
            </a:pPr>
            <a:r>
              <a:rPr lang="en-US" sz="2400" smtClean="0"/>
              <a:t>Uso alternativo para significar que alguien es ocurrido.</a:t>
            </a:r>
          </a:p>
          <a:p>
            <a:pPr eaLnBrk="1" hangingPunct="1">
              <a:lnSpc>
                <a:spcPct val="90000"/>
              </a:lnSpc>
              <a:defRPr/>
            </a:pPr>
            <a:r>
              <a:rPr lang="en-US" sz="2800" smtClean="0"/>
              <a:t>Caer v…(o a la v…) Caer mal.</a:t>
            </a:r>
          </a:p>
          <a:p>
            <a:pPr lvl="1" eaLnBrk="1" hangingPunct="1">
              <a:lnSpc>
                <a:spcPct val="90000"/>
              </a:lnSpc>
              <a:defRPr/>
            </a:pPr>
            <a:r>
              <a:rPr lang="en-US" sz="2400" smtClean="0"/>
              <a:t>Alternativa = me caes al g</a:t>
            </a:r>
            <a:r>
              <a:rPr lang="en-GB" sz="2400" smtClean="0"/>
              <a:t>üebo</a:t>
            </a:r>
            <a:r>
              <a:rPr lang="en-US" sz="2400" smtClean="0"/>
              <a:t>.</a:t>
            </a:r>
          </a:p>
          <a:p>
            <a:pPr eaLnBrk="1" hangingPunct="1">
              <a:lnSpc>
                <a:spcPct val="90000"/>
              </a:lnSpc>
              <a:defRPr/>
            </a:pPr>
            <a:r>
              <a:rPr lang="en-US" sz="2800" smtClean="0"/>
              <a:t>Cara de v… = insulto.</a:t>
            </a:r>
          </a:p>
          <a:p>
            <a:pPr lvl="1" eaLnBrk="1" hangingPunct="1">
              <a:lnSpc>
                <a:spcPct val="90000"/>
              </a:lnSpc>
              <a:defRPr/>
            </a:pPr>
            <a:r>
              <a:rPr lang="en-US" sz="2400" smtClean="0"/>
              <a:t>Alternativa = </a:t>
            </a:r>
            <a:r>
              <a:rPr lang="en-GB" sz="2400" smtClean="0"/>
              <a:t>Persona que hace cosas raras sin importarle las consecuencias</a:t>
            </a:r>
            <a:r>
              <a:rPr lang="en-US" sz="2400" smtClean="0"/>
              <a:t>. Ej: </a:t>
            </a:r>
            <a:r>
              <a:rPr lang="en-GB" sz="2400" smtClean="0"/>
              <a:t>A mi que ni se me cargue que yo lo cago mira que yo soy un careverga.</a:t>
            </a:r>
            <a:endParaRPr lang="en-US" sz="2400" smtClean="0"/>
          </a:p>
          <a:p>
            <a:pPr eaLnBrk="1" hangingPunct="1">
              <a:lnSpc>
                <a:spcPct val="90000"/>
              </a:lnSpc>
              <a:defRPr/>
            </a:pPr>
            <a:r>
              <a:rPr lang="en-US" sz="2800" smtClean="0"/>
              <a:t>Usos normales de referencia sexual.</a:t>
            </a:r>
            <a:endParaRPr lang="en-GB" sz="2800" smtClean="0"/>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La Vulva</a:t>
            </a:r>
            <a:endParaRPr lang="en-GB" smtClean="0"/>
          </a:p>
        </p:txBody>
      </p:sp>
      <p:sp>
        <p:nvSpPr>
          <p:cNvPr id="1059843" name="Rectangle 3"/>
          <p:cNvSpPr>
            <a:spLocks noGrp="1" noChangeArrowheads="1"/>
          </p:cNvSpPr>
          <p:nvPr>
            <p:ph type="body" idx="1"/>
          </p:nvPr>
        </p:nvSpPr>
        <p:spPr/>
        <p:txBody>
          <a:bodyPr/>
          <a:lstStyle/>
          <a:p>
            <a:pPr eaLnBrk="1" hangingPunct="1">
              <a:defRPr/>
            </a:pPr>
            <a:r>
              <a:rPr lang="en-US" sz="2800" smtClean="0"/>
              <a:t>Las palabras mas usadas para referirse al organo genital femenino son:</a:t>
            </a:r>
          </a:p>
          <a:p>
            <a:pPr lvl="1" eaLnBrk="1" hangingPunct="1">
              <a:defRPr/>
            </a:pPr>
            <a:r>
              <a:rPr lang="en-US" sz="2400" smtClean="0"/>
              <a:t>Chucha y Chepa.</a:t>
            </a:r>
          </a:p>
          <a:p>
            <a:pPr eaLnBrk="1" hangingPunct="1">
              <a:defRPr/>
            </a:pPr>
            <a:r>
              <a:rPr lang="en-US" sz="2800" smtClean="0"/>
              <a:t>Fuera del contexto sexual se las usa para:</a:t>
            </a:r>
          </a:p>
          <a:p>
            <a:pPr lvl="1" eaLnBrk="1" hangingPunct="1">
              <a:defRPr/>
            </a:pPr>
            <a:r>
              <a:rPr lang="en-US" sz="2400" smtClean="0"/>
              <a:t>Decribir una persona que no le importa lo que piensa de él la gente. Ej: Eres un ch…!</a:t>
            </a:r>
          </a:p>
          <a:p>
            <a:pPr lvl="1" eaLnBrk="1" hangingPunct="1">
              <a:defRPr/>
            </a:pPr>
            <a:r>
              <a:rPr lang="en-US" sz="2400" smtClean="0"/>
              <a:t>Referirse sexistamente a una persona de genero femenino. Ej: </a:t>
            </a:r>
            <a:r>
              <a:rPr lang="en-GB" sz="2400" smtClean="0"/>
              <a:t>Vas a ver a las ch</a:t>
            </a:r>
            <a:r>
              <a:rPr lang="en-US" sz="2400" smtClean="0"/>
              <a:t>…</a:t>
            </a:r>
            <a:r>
              <a:rPr lang="en-GB" sz="2400" smtClean="0"/>
              <a:t>?</a:t>
            </a:r>
            <a:endParaRPr lang="en-US" sz="2400" smtClean="0"/>
          </a:p>
          <a:p>
            <a:pPr lvl="1" eaLnBrk="1" hangingPunct="1">
              <a:defRPr/>
            </a:pPr>
            <a:r>
              <a:rPr lang="en-US" sz="2400" smtClean="0"/>
              <a:t>Denotar que algo no le importa. Ej: A mi que ch..ha?</a:t>
            </a:r>
          </a:p>
          <a:p>
            <a:pPr lvl="1" eaLnBrk="1" hangingPunct="1">
              <a:defRPr/>
            </a:pPr>
            <a:r>
              <a:rPr lang="en-US" sz="2400" smtClean="0"/>
              <a:t>Describir una herida. Ej: Me pegaron un botellazo y me hice una ch…ota en el mate.</a:t>
            </a:r>
          </a:p>
          <a:p>
            <a:pPr lvl="1" eaLnBrk="1" hangingPunct="1">
              <a:defRPr/>
            </a:pPr>
            <a:r>
              <a:rPr lang="en-US" sz="2400" smtClean="0"/>
              <a:t>Como insulto: Ch..ha de tu madre!</a:t>
            </a:r>
            <a:endParaRPr lang="en-GB" sz="2400" smtClean="0"/>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El Ano</a:t>
            </a:r>
            <a:endParaRPr lang="en-GB" smtClean="0"/>
          </a:p>
        </p:txBody>
      </p:sp>
      <p:sp>
        <p:nvSpPr>
          <p:cNvPr id="1061891" name="Rectangle 3"/>
          <p:cNvSpPr>
            <a:spLocks noGrp="1" noChangeArrowheads="1"/>
          </p:cNvSpPr>
          <p:nvPr>
            <p:ph type="body" idx="1"/>
          </p:nvPr>
        </p:nvSpPr>
        <p:spPr/>
        <p:txBody>
          <a:bodyPr/>
          <a:lstStyle/>
          <a:p>
            <a:pPr eaLnBrk="1" hangingPunct="1">
              <a:defRPr/>
            </a:pPr>
            <a:r>
              <a:rPr lang="en-GB" sz="2800" smtClean="0"/>
              <a:t>Chanfletas</a:t>
            </a:r>
            <a:r>
              <a:rPr lang="en-US" sz="2800" smtClean="0"/>
              <a:t>, chiquito, fundillo, ojo de chancho, ojo de pollo, orto, ortega y rosquete, son algunas de las palabras usadas para describir el ano.</a:t>
            </a:r>
          </a:p>
          <a:p>
            <a:pPr eaLnBrk="1" hangingPunct="1">
              <a:defRPr/>
            </a:pPr>
            <a:r>
              <a:rPr lang="en-US" sz="2800" smtClean="0"/>
              <a:t>Fuera del contexto normal de esta parte del cuerpo, generalmente se usa la palabra culo para describir sexistamente a personas del genero femenino: Esos culos me dijeron para salir mañana.</a:t>
            </a:r>
          </a:p>
          <a:p>
            <a:pPr eaLnBrk="1" hangingPunct="1">
              <a:defRPr/>
            </a:pPr>
            <a:r>
              <a:rPr lang="en-US" sz="2800" smtClean="0"/>
              <a:t>“Parar la nalga”, significa d</a:t>
            </a:r>
            <a:r>
              <a:rPr lang="en-GB" sz="2800" smtClean="0"/>
              <a:t>ar la gana. Sin motivo</a:t>
            </a:r>
            <a:r>
              <a:rPr lang="en-US" sz="2800" smtClean="0"/>
              <a:t>: </a:t>
            </a:r>
            <a:r>
              <a:rPr lang="en-GB" sz="2800" smtClean="0"/>
              <a:t>Ahora vas a hacer eso solo porque se te paró la nalga?</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GB" smtClean="0"/>
          </a:p>
        </p:txBody>
      </p:sp>
      <p:sp>
        <p:nvSpPr>
          <p:cNvPr id="1016835" name="Rectangle 3"/>
          <p:cNvSpPr>
            <a:spLocks noGrp="1" noChangeArrowheads="1"/>
          </p:cNvSpPr>
          <p:nvPr>
            <p:ph type="body" idx="1"/>
          </p:nvPr>
        </p:nvSpPr>
        <p:spPr/>
        <p:txBody>
          <a:bodyPr/>
          <a:lstStyle/>
          <a:p>
            <a:pPr eaLnBrk="1" hangingPunct="1">
              <a:defRPr/>
            </a:pPr>
            <a:r>
              <a:rPr lang="en-US" sz="2800" smtClean="0"/>
              <a:t>“</a:t>
            </a:r>
            <a:r>
              <a:rPr lang="en-GB" sz="2800" smtClean="0"/>
              <a:t>Antes que el, se permitieron identico lujo desusado – el de acuñar creadciones lexicas como si fueran peluconas- Quevedo y don Leandro Fernandez de Moratin, Unamuno, Perez de Ayala y, sin saberlo e incluso a contrapelo de la voluntad, los mil y un españoles que hablan el castellano con una aproximación menor de un semitono y como quien no quiere la cosa.</a:t>
            </a:r>
            <a:r>
              <a:rPr lang="en-US" sz="2800" smtClean="0"/>
              <a:t>”</a:t>
            </a:r>
            <a:endParaRPr lang="en-GB" sz="2800" smtClean="0"/>
          </a:p>
          <a:p>
            <a:pPr eaLnBrk="1" hangingPunct="1">
              <a:buFont typeface="Wingdings" pitchFamily="2" charset="2"/>
              <a:buNone/>
              <a:defRPr/>
            </a:pPr>
            <a:r>
              <a:rPr lang="en-GB" sz="2800" smtClean="0"/>
              <a:t>Camilo Jose Cela (Real Academia de la Lengua).</a:t>
            </a:r>
          </a:p>
          <a:p>
            <a:pPr eaLnBrk="1" hangingPunct="1">
              <a:buFont typeface="Wingdings" pitchFamily="2" charset="2"/>
              <a:buNone/>
              <a:defRPr/>
            </a:pPr>
            <a:r>
              <a:rPr lang="en-GB" sz="2800" smtClean="0"/>
              <a:t>Diccionario de Coll. 1975.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s-ES_tradnl" smtClean="0"/>
          </a:p>
        </p:txBody>
      </p:sp>
      <p:sp>
        <p:nvSpPr>
          <p:cNvPr id="1018883" name="Rectangle 3"/>
          <p:cNvSpPr>
            <a:spLocks noGrp="1" noChangeArrowheads="1"/>
          </p:cNvSpPr>
          <p:nvPr>
            <p:ph type="body" idx="1"/>
          </p:nvPr>
        </p:nvSpPr>
        <p:spPr/>
        <p:txBody>
          <a:bodyPr/>
          <a:lstStyle/>
          <a:p>
            <a:pPr eaLnBrk="1" hangingPunct="1">
              <a:defRPr/>
            </a:pPr>
            <a:r>
              <a:rPr lang="es-ES_tradnl" sz="2800" smtClean="0"/>
              <a:t>El castellano es una lengua viva, y por eso se enriquece día a día con los aportes de todos los que lo hablamos. </a:t>
            </a:r>
          </a:p>
          <a:p>
            <a:pPr eaLnBrk="1" hangingPunct="1">
              <a:defRPr/>
            </a:pPr>
            <a:r>
              <a:rPr lang="es-ES_tradnl" sz="2800" smtClean="0"/>
              <a:t>Al haber aportado España con su idioma a los países a los cuales civilizó, nos volvimos a su vez co-propietarios de la lengua española. América a aportado con muchas palabras a ella, y lo sigue haciendo.</a:t>
            </a:r>
          </a:p>
          <a:p>
            <a:pPr eaLnBrk="1" hangingPunct="1">
              <a:defRPr/>
            </a:pPr>
            <a:r>
              <a:rPr lang="es-ES_tradnl" sz="2800" smtClean="0"/>
              <a:t>En la presente edición del diccionario de la real academia, se están incorporando algunos términos del habla de las Américas.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GB" smtClean="0"/>
          </a:p>
        </p:txBody>
      </p:sp>
      <p:sp>
        <p:nvSpPr>
          <p:cNvPr id="1041411" name="Rectangle 3"/>
          <p:cNvSpPr>
            <a:spLocks noGrp="1" noChangeArrowheads="1"/>
          </p:cNvSpPr>
          <p:nvPr>
            <p:ph type="body" idx="1"/>
          </p:nvPr>
        </p:nvSpPr>
        <p:spPr/>
        <p:txBody>
          <a:bodyPr/>
          <a:lstStyle/>
          <a:p>
            <a:pPr eaLnBrk="1" hangingPunct="1">
              <a:defRPr/>
            </a:pPr>
            <a:r>
              <a:rPr lang="en-US" smtClean="0"/>
              <a:t>E</a:t>
            </a:r>
            <a:r>
              <a:rPr lang="en-GB" smtClean="0"/>
              <a:t>s</a:t>
            </a:r>
            <a:r>
              <a:rPr lang="en-US" smtClean="0"/>
              <a:t>t</a:t>
            </a:r>
            <a:r>
              <a:rPr lang="en-GB" smtClean="0"/>
              <a:t>as expresiones tan especiales que son típicas de cada país </a:t>
            </a:r>
            <a:r>
              <a:rPr lang="en-US" smtClean="0"/>
              <a:t>o region </a:t>
            </a:r>
            <a:r>
              <a:rPr lang="en-GB" smtClean="0"/>
              <a:t>de habla hispana y que convierten el español neutro e insípido en algo pintoresco y vivo, algo que nos da un poco de la esencia de cada pueblo de habla hispana: </a:t>
            </a:r>
            <a:endParaRPr lang="en-US" smtClean="0"/>
          </a:p>
          <a:p>
            <a:pPr eaLnBrk="1" hangingPunct="1">
              <a:defRPr/>
            </a:pPr>
            <a:r>
              <a:rPr lang="en-US" smtClean="0"/>
              <a:t>U</a:t>
            </a:r>
            <a:r>
              <a:rPr lang="en-GB" smtClean="0"/>
              <a:t>n idioma con SABORRR</a:t>
            </a:r>
          </a:p>
          <a:p>
            <a:pPr eaLnBrk="1" hangingPunct="1">
              <a:defRPr/>
            </a:pPr>
            <a:endParaRPr lang="en-GB" smtClean="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s-ES_tradnl" smtClean="0"/>
          </a:p>
        </p:txBody>
      </p:sp>
      <p:sp>
        <p:nvSpPr>
          <p:cNvPr id="1019907" name="Rectangle 3"/>
          <p:cNvSpPr>
            <a:spLocks noGrp="1" noChangeArrowheads="1"/>
          </p:cNvSpPr>
          <p:nvPr>
            <p:ph type="body" idx="1"/>
          </p:nvPr>
        </p:nvSpPr>
        <p:spPr/>
        <p:txBody>
          <a:bodyPr/>
          <a:lstStyle/>
          <a:p>
            <a:pPr eaLnBrk="1" hangingPunct="1">
              <a:defRPr/>
            </a:pPr>
            <a:r>
              <a:rPr lang="es-ES_tradnl" smtClean="0"/>
              <a:t>El problema con esto es que cuando personas de 2 países, o incluso, de 2 regiones del mismo país, se tratan de comunicar usando esta lengua, no siempre se entienden perfectamente. Porque a pesar que la base que hablamos es similar, hay términos específicos propios de cada lugar.</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GB" smtClean="0"/>
          </a:p>
        </p:txBody>
      </p:sp>
      <p:sp>
        <p:nvSpPr>
          <p:cNvPr id="1037315" name="Rectangle 3"/>
          <p:cNvSpPr>
            <a:spLocks noGrp="1" noChangeArrowheads="1"/>
          </p:cNvSpPr>
          <p:nvPr>
            <p:ph type="body" idx="1"/>
          </p:nvPr>
        </p:nvSpPr>
        <p:spPr>
          <a:xfrm>
            <a:off x="914400" y="1066800"/>
            <a:ext cx="7772400" cy="5638800"/>
          </a:xfrm>
        </p:spPr>
        <p:txBody>
          <a:bodyPr/>
          <a:lstStyle/>
          <a:p>
            <a:pPr eaLnBrk="1" hangingPunct="1">
              <a:defRPr/>
            </a:pPr>
            <a:r>
              <a:rPr lang="en-US" smtClean="0"/>
              <a:t>En 1995, durante un curso internacional celebrado en Chile, en el que participaban personas de toda latinoamerica, viví de cerca este problema. </a:t>
            </a:r>
            <a:endParaRPr lang="en-GB" smtClean="0"/>
          </a:p>
        </p:txBody>
      </p:sp>
      <p:pic>
        <p:nvPicPr>
          <p:cNvPr id="11268" name="Picture 4" descr="C:\Documents and Settings\fmarcillo\Mis documentos\Mis imágenes\asinivich\ChileGajo01.jpg"/>
          <p:cNvPicPr>
            <a:picLocks noChangeAspect="1" noChangeArrowheads="1"/>
          </p:cNvPicPr>
          <p:nvPr/>
        </p:nvPicPr>
        <p:blipFill>
          <a:blip r:embed="rId3"/>
          <a:srcRect/>
          <a:stretch>
            <a:fillRect/>
          </a:stretch>
        </p:blipFill>
        <p:spPr bwMode="auto">
          <a:xfrm>
            <a:off x="3352800" y="3186113"/>
            <a:ext cx="5791200" cy="3648075"/>
          </a:xfrm>
          <a:prstGeom prst="rect">
            <a:avLst/>
          </a:prstGeom>
          <a:noFill/>
          <a:ln w="9525">
            <a:noFill/>
            <a:miter lim="800000"/>
            <a:headEnd/>
            <a:tailEnd/>
          </a:ln>
        </p:spPr>
      </p:pic>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3921</TotalTime>
  <Words>4387</Words>
  <Application>Microsoft PowerPoint</Application>
  <PresentationFormat>Presentación en pantalla (4:3)</PresentationFormat>
  <Paragraphs>373</Paragraphs>
  <Slides>54</Slides>
  <Notes>53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54</vt:i4>
      </vt:variant>
    </vt:vector>
  </HeadingPairs>
  <TitlesOfParts>
    <vt:vector size="58" baseType="lpstr">
      <vt:lpstr>Arial</vt:lpstr>
      <vt:lpstr>Wingdings</vt:lpstr>
      <vt:lpstr>Times New Roman</vt:lpstr>
      <vt:lpstr>Azure</vt:lpstr>
      <vt:lpstr>Análisis de Términos del  Habla Guayaquileña</vt:lpstr>
      <vt:lpstr>Fabrizio Marcillo Morla</vt:lpstr>
      <vt:lpstr>Hablen y se Salvan</vt:lpstr>
      <vt:lpstr>Definiciones</vt:lpstr>
      <vt:lpstr>Diapositiva 5</vt:lpstr>
      <vt:lpstr>Diapositiva 6</vt:lpstr>
      <vt:lpstr>Diapositiva 7</vt:lpstr>
      <vt:lpstr>Diapositiva 8</vt:lpstr>
      <vt:lpstr>Diapositiva 9</vt:lpstr>
      <vt:lpstr>Diapositiva 10</vt:lpstr>
      <vt:lpstr>Diapositiva 11</vt:lpstr>
      <vt:lpstr>Diapositiva 12</vt:lpstr>
      <vt:lpstr>Diapositiva 13</vt:lpstr>
      <vt:lpstr>Tipos de Americanismos</vt:lpstr>
      <vt:lpstr>Diapositiva 15</vt:lpstr>
      <vt:lpstr>Diapositiva 16</vt:lpstr>
      <vt:lpstr>El Dinero</vt:lpstr>
      <vt:lpstr>El Dinero</vt:lpstr>
      <vt:lpstr>Billete</vt:lpstr>
      <vt:lpstr>La Chirez</vt:lpstr>
      <vt:lpstr>Conseguir Dinero</vt:lpstr>
      <vt:lpstr>Revez Al</vt:lpstr>
      <vt:lpstr>Palabras al Revez</vt:lpstr>
      <vt:lpstr>Crimen sin Castigo</vt:lpstr>
      <vt:lpstr>Robo</vt:lpstr>
      <vt:lpstr>Crimen Violento</vt:lpstr>
      <vt:lpstr>Relaciones criminales</vt:lpstr>
      <vt:lpstr>Emociones y Acciones</vt:lpstr>
      <vt:lpstr>Emociones</vt:lpstr>
      <vt:lpstr>Emociones</vt:lpstr>
      <vt:lpstr>Emociones</vt:lpstr>
      <vt:lpstr>Emociones</vt:lpstr>
      <vt:lpstr>Acciones</vt:lpstr>
      <vt:lpstr>Otros Terminos</vt:lpstr>
      <vt:lpstr>Otros Terminos</vt:lpstr>
      <vt:lpstr>Palabras con varios significados</vt:lpstr>
      <vt:lpstr>Ahorita</vt:lpstr>
      <vt:lpstr>Aniñado</vt:lpstr>
      <vt:lpstr>Arrecho</vt:lpstr>
      <vt:lpstr>Bacilar</vt:lpstr>
      <vt:lpstr>Bola</vt:lpstr>
      <vt:lpstr>Loco</vt:lpstr>
      <vt:lpstr>Paja</vt:lpstr>
      <vt:lpstr>Papaya</vt:lpstr>
      <vt:lpstr>Pelado / Pelada</vt:lpstr>
      <vt:lpstr>Zorro</vt:lpstr>
      <vt:lpstr>Las Partes del Cuerpo</vt:lpstr>
      <vt:lpstr>La Careta</vt:lpstr>
      <vt:lpstr>Otras Partes del Cuerpo</vt:lpstr>
      <vt:lpstr>El Pene</vt:lpstr>
      <vt:lpstr>Usos despectivos</vt:lpstr>
      <vt:lpstr>La Vulva</vt:lpstr>
      <vt:lpstr>El Ano</vt:lpstr>
      <vt:lpstr>Diapositiva 54</vt:lpstr>
    </vt:vector>
  </TitlesOfParts>
  <Manager>Barcillo Barzinister</Manager>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Comportamiento Organizacional</dc:title>
  <dc:subject>RRHH</dc:subject>
  <dc:creator>Fabrizio Marcillo</dc:creator>
  <cp:lastModifiedBy>Administrador</cp:lastModifiedBy>
  <cp:revision>742</cp:revision>
  <cp:lastPrinted>1601-01-01T00:00:00Z</cp:lastPrinted>
  <dcterms:created xsi:type="dcterms:W3CDTF">2002-07-19T11:47:45Z</dcterms:created>
  <dcterms:modified xsi:type="dcterms:W3CDTF">2010-02-01T15:27:24Z</dcterms:modified>
</cp:coreProperties>
</file>