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36"/>
  </p:notesMasterIdLst>
  <p:sldIdLst>
    <p:sldId id="256" r:id="rId2"/>
    <p:sldId id="257" r:id="rId3"/>
    <p:sldId id="258" r:id="rId4"/>
    <p:sldId id="259" r:id="rId5"/>
    <p:sldId id="263" r:id="rId6"/>
    <p:sldId id="264" r:id="rId7"/>
    <p:sldId id="260" r:id="rId8"/>
    <p:sldId id="267" r:id="rId9"/>
    <p:sldId id="265" r:id="rId10"/>
    <p:sldId id="266" r:id="rId11"/>
    <p:sldId id="268" r:id="rId12"/>
    <p:sldId id="271" r:id="rId13"/>
    <p:sldId id="269" r:id="rId14"/>
    <p:sldId id="270" r:id="rId15"/>
    <p:sldId id="273" r:id="rId16"/>
    <p:sldId id="274" r:id="rId17"/>
    <p:sldId id="293" r:id="rId18"/>
    <p:sldId id="279" r:id="rId19"/>
    <p:sldId id="261" r:id="rId20"/>
    <p:sldId id="277" r:id="rId21"/>
    <p:sldId id="281" r:id="rId22"/>
    <p:sldId id="291" r:id="rId23"/>
    <p:sldId id="283" r:id="rId24"/>
    <p:sldId id="284" r:id="rId25"/>
    <p:sldId id="285" r:id="rId26"/>
    <p:sldId id="278" r:id="rId27"/>
    <p:sldId id="286" r:id="rId28"/>
    <p:sldId id="287" r:id="rId29"/>
    <p:sldId id="288" r:id="rId30"/>
    <p:sldId id="275" r:id="rId31"/>
    <p:sldId id="272" r:id="rId32"/>
    <p:sldId id="289" r:id="rId33"/>
    <p:sldId id="292" r:id="rId34"/>
    <p:sldId id="290" r:id="rId3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9" autoAdjust="0"/>
    <p:restoredTop sz="94660"/>
  </p:normalViewPr>
  <p:slideViewPr>
    <p:cSldViewPr>
      <p:cViewPr varScale="1">
        <p:scale>
          <a:sx n="72" d="100"/>
          <a:sy n="72" d="100"/>
        </p:scale>
        <p:origin x="-100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F:\-%20PERSONAL\ACADEMICO\TESIS\REDES%20SOCIALES\DOCUMENTACION\DOCUMENTO\Unificado\Pruebas\Cuestionario%20General.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0PERSONAL\ACADEMICO\TESIS\REDES%20SOCIALES\DOCUMENTACION\DOCUMENTO\Unificado\Pruebas\Cuestionario%20General.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0PERSONAL\ACADEMICO\TESIS\REDES%20SOCIALES\DOCUMENTACION\DOCUMENTO\Unificado\Pruebas\Cuestionario%20General.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20PERSONAL\ACADEMICO\TESIS\REDES%20SOCIALES\DOCUMENTACION\DOCUMENTO\Unificado\Pruebas\Cuestionario%20General.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20PERSONAL\ACADEMICO\TESIS\REDES%20SOCIALES\DOCUMENTACION\DOCUMENTO\Unificado\Pruebas\Cuestionario%20General.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sz="1400"/>
            </a:pPr>
            <a:r>
              <a:rPr lang="es-EC" sz="1400"/>
              <a:t>¿Ha ingresado alguna vez a uno de los siguientes sitios de ESPOL?</a:t>
            </a:r>
          </a:p>
        </c:rich>
      </c:tx>
      <c:layout/>
    </c:title>
    <c:view3D>
      <c:rAngAx val="1"/>
    </c:view3D>
    <c:plotArea>
      <c:layout/>
      <c:bar3DChart>
        <c:barDir val="col"/>
        <c:grouping val="stacked"/>
        <c:ser>
          <c:idx val="0"/>
          <c:order val="0"/>
          <c:tx>
            <c:strRef>
              <c:f>rangos!$F$18</c:f>
              <c:strCache>
                <c:ptCount val="1"/>
                <c:pt idx="0">
                  <c:v>SI</c:v>
                </c:pt>
              </c:strCache>
            </c:strRef>
          </c:tx>
          <c:cat>
            <c:strRef>
              <c:f>rangos!$E$19:$E$25</c:f>
              <c:strCache>
                <c:ptCount val="7"/>
                <c:pt idx="0">
                  <c:v>SIDWeb</c:v>
                </c:pt>
                <c:pt idx="1">
                  <c:v>CENACAD</c:v>
                </c:pt>
                <c:pt idx="2">
                  <c:v>Scheduler</c:v>
                </c:pt>
                <c:pt idx="3">
                  <c:v>Académico</c:v>
                </c:pt>
                <c:pt idx="4">
                  <c:v>DSpace</c:v>
                </c:pt>
                <c:pt idx="5">
                  <c:v>SATT</c:v>
                </c:pt>
                <c:pt idx="6">
                  <c:v>ControlAC</c:v>
                </c:pt>
              </c:strCache>
            </c:strRef>
          </c:cat>
          <c:val>
            <c:numRef>
              <c:f>rangos!$F$19:$F$25</c:f>
              <c:numCache>
                <c:formatCode>0%</c:formatCode>
                <c:ptCount val="7"/>
                <c:pt idx="0">
                  <c:v>1</c:v>
                </c:pt>
                <c:pt idx="1">
                  <c:v>0.9</c:v>
                </c:pt>
                <c:pt idx="2">
                  <c:v>0.30000000000000032</c:v>
                </c:pt>
                <c:pt idx="3">
                  <c:v>1</c:v>
                </c:pt>
                <c:pt idx="4">
                  <c:v>0.30000000000000032</c:v>
                </c:pt>
                <c:pt idx="5">
                  <c:v>0.5</c:v>
                </c:pt>
                <c:pt idx="6">
                  <c:v>0.1</c:v>
                </c:pt>
              </c:numCache>
            </c:numRef>
          </c:val>
        </c:ser>
        <c:ser>
          <c:idx val="1"/>
          <c:order val="1"/>
          <c:tx>
            <c:strRef>
              <c:f>rangos!$G$18</c:f>
              <c:strCache>
                <c:ptCount val="1"/>
                <c:pt idx="0">
                  <c:v>NO</c:v>
                </c:pt>
              </c:strCache>
            </c:strRef>
          </c:tx>
          <c:cat>
            <c:strRef>
              <c:f>rangos!$E$19:$E$25</c:f>
              <c:strCache>
                <c:ptCount val="7"/>
                <c:pt idx="0">
                  <c:v>SIDWeb</c:v>
                </c:pt>
                <c:pt idx="1">
                  <c:v>CENACAD</c:v>
                </c:pt>
                <c:pt idx="2">
                  <c:v>Scheduler</c:v>
                </c:pt>
                <c:pt idx="3">
                  <c:v>Académico</c:v>
                </c:pt>
                <c:pt idx="4">
                  <c:v>DSpace</c:v>
                </c:pt>
                <c:pt idx="5">
                  <c:v>SATT</c:v>
                </c:pt>
                <c:pt idx="6">
                  <c:v>ControlAC</c:v>
                </c:pt>
              </c:strCache>
            </c:strRef>
          </c:cat>
          <c:val>
            <c:numRef>
              <c:f>rangos!$G$19:$G$25</c:f>
              <c:numCache>
                <c:formatCode>0%</c:formatCode>
                <c:ptCount val="7"/>
                <c:pt idx="0">
                  <c:v>0</c:v>
                </c:pt>
                <c:pt idx="1">
                  <c:v>0.1</c:v>
                </c:pt>
                <c:pt idx="2">
                  <c:v>0.70000000000000062</c:v>
                </c:pt>
                <c:pt idx="3">
                  <c:v>0</c:v>
                </c:pt>
                <c:pt idx="4">
                  <c:v>0.70000000000000062</c:v>
                </c:pt>
                <c:pt idx="5">
                  <c:v>0.5</c:v>
                </c:pt>
                <c:pt idx="6">
                  <c:v>0.9</c:v>
                </c:pt>
              </c:numCache>
            </c:numRef>
          </c:val>
        </c:ser>
        <c:dLbls>
          <c:showVal val="1"/>
        </c:dLbls>
        <c:gapWidth val="95"/>
        <c:gapDepth val="95"/>
        <c:shape val="box"/>
        <c:axId val="106208256"/>
        <c:axId val="106230528"/>
        <c:axId val="0"/>
      </c:bar3DChart>
      <c:catAx>
        <c:axId val="106208256"/>
        <c:scaling>
          <c:orientation val="minMax"/>
        </c:scaling>
        <c:axPos val="b"/>
        <c:majorTickMark val="none"/>
        <c:tickLblPos val="nextTo"/>
        <c:crossAx val="106230528"/>
        <c:crosses val="autoZero"/>
        <c:auto val="1"/>
        <c:lblAlgn val="ctr"/>
        <c:lblOffset val="100"/>
      </c:catAx>
      <c:valAx>
        <c:axId val="106230528"/>
        <c:scaling>
          <c:orientation val="minMax"/>
        </c:scaling>
        <c:delete val="1"/>
        <c:axPos val="l"/>
        <c:numFmt formatCode="0%" sourceLinked="1"/>
        <c:tickLblPos val="none"/>
        <c:crossAx val="106208256"/>
        <c:crosses val="autoZero"/>
        <c:crossBetween val="between"/>
      </c:valAx>
    </c:plotArea>
    <c:legend>
      <c:legendPos val="t"/>
      <c:layout/>
    </c:legend>
    <c:plotVisOnly val="1"/>
  </c:chart>
  <c:spPr>
    <a:ln>
      <a:solidFill>
        <a:schemeClr val="accent1"/>
      </a:solidFill>
    </a:ln>
  </c:sp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sz="1400"/>
            </a:pPr>
            <a:r>
              <a:rPr lang="es-EC" sz="1400"/>
              <a:t>¿Ha ingresado alguna vez a uno de los siguientes sitios?</a:t>
            </a:r>
          </a:p>
        </c:rich>
      </c:tx>
      <c:layout/>
    </c:title>
    <c:view3D>
      <c:rAngAx val="1"/>
    </c:view3D>
    <c:plotArea>
      <c:layout/>
      <c:bar3DChart>
        <c:barDir val="col"/>
        <c:grouping val="stacked"/>
        <c:ser>
          <c:idx val="0"/>
          <c:order val="0"/>
          <c:tx>
            <c:strRef>
              <c:f>rangos!$N$18</c:f>
              <c:strCache>
                <c:ptCount val="1"/>
                <c:pt idx="0">
                  <c:v>SI</c:v>
                </c:pt>
              </c:strCache>
            </c:strRef>
          </c:tx>
          <c:cat>
            <c:strRef>
              <c:f>rangos!$M$19:$M$23</c:f>
              <c:strCache>
                <c:ptCount val="5"/>
                <c:pt idx="0">
                  <c:v>Delicious</c:v>
                </c:pt>
                <c:pt idx="1">
                  <c:v>Facebook</c:v>
                </c:pt>
                <c:pt idx="2">
                  <c:v>Twitter</c:v>
                </c:pt>
                <c:pt idx="3">
                  <c:v>Youtube</c:v>
                </c:pt>
                <c:pt idx="4">
                  <c:v>Slideshare</c:v>
                </c:pt>
              </c:strCache>
            </c:strRef>
          </c:cat>
          <c:val>
            <c:numRef>
              <c:f>rangos!$N$19:$N$23</c:f>
              <c:numCache>
                <c:formatCode>0%</c:formatCode>
                <c:ptCount val="5"/>
                <c:pt idx="0">
                  <c:v>0.30000000000000032</c:v>
                </c:pt>
                <c:pt idx="1">
                  <c:v>1</c:v>
                </c:pt>
                <c:pt idx="2">
                  <c:v>0.60000000000000064</c:v>
                </c:pt>
                <c:pt idx="3">
                  <c:v>1</c:v>
                </c:pt>
                <c:pt idx="4">
                  <c:v>0.70000000000000062</c:v>
                </c:pt>
              </c:numCache>
            </c:numRef>
          </c:val>
        </c:ser>
        <c:ser>
          <c:idx val="1"/>
          <c:order val="1"/>
          <c:tx>
            <c:strRef>
              <c:f>rangos!$O$18</c:f>
              <c:strCache>
                <c:ptCount val="1"/>
                <c:pt idx="0">
                  <c:v>NO</c:v>
                </c:pt>
              </c:strCache>
            </c:strRef>
          </c:tx>
          <c:cat>
            <c:strRef>
              <c:f>rangos!$M$19:$M$23</c:f>
              <c:strCache>
                <c:ptCount val="5"/>
                <c:pt idx="0">
                  <c:v>Delicious</c:v>
                </c:pt>
                <c:pt idx="1">
                  <c:v>Facebook</c:v>
                </c:pt>
                <c:pt idx="2">
                  <c:v>Twitter</c:v>
                </c:pt>
                <c:pt idx="3">
                  <c:v>Youtube</c:v>
                </c:pt>
                <c:pt idx="4">
                  <c:v>Slideshare</c:v>
                </c:pt>
              </c:strCache>
            </c:strRef>
          </c:cat>
          <c:val>
            <c:numRef>
              <c:f>rangos!$O$19:$O$23</c:f>
              <c:numCache>
                <c:formatCode>0%</c:formatCode>
                <c:ptCount val="5"/>
                <c:pt idx="0">
                  <c:v>0.70000000000000062</c:v>
                </c:pt>
                <c:pt idx="1">
                  <c:v>0</c:v>
                </c:pt>
                <c:pt idx="2">
                  <c:v>0.4</c:v>
                </c:pt>
                <c:pt idx="3">
                  <c:v>0</c:v>
                </c:pt>
                <c:pt idx="4">
                  <c:v>0.30000000000000032</c:v>
                </c:pt>
              </c:numCache>
            </c:numRef>
          </c:val>
        </c:ser>
        <c:dLbls>
          <c:showVal val="1"/>
        </c:dLbls>
        <c:gapWidth val="95"/>
        <c:gapDepth val="95"/>
        <c:shape val="box"/>
        <c:axId val="107694336"/>
        <c:axId val="107720704"/>
        <c:axId val="0"/>
      </c:bar3DChart>
      <c:catAx>
        <c:axId val="107694336"/>
        <c:scaling>
          <c:orientation val="minMax"/>
        </c:scaling>
        <c:axPos val="b"/>
        <c:majorTickMark val="none"/>
        <c:tickLblPos val="nextTo"/>
        <c:crossAx val="107720704"/>
        <c:crosses val="autoZero"/>
        <c:auto val="1"/>
        <c:lblAlgn val="ctr"/>
        <c:lblOffset val="100"/>
      </c:catAx>
      <c:valAx>
        <c:axId val="107720704"/>
        <c:scaling>
          <c:orientation val="minMax"/>
        </c:scaling>
        <c:delete val="1"/>
        <c:axPos val="l"/>
        <c:numFmt formatCode="0%" sourceLinked="1"/>
        <c:tickLblPos val="none"/>
        <c:crossAx val="107694336"/>
        <c:crosses val="autoZero"/>
        <c:crossBetween val="between"/>
      </c:valAx>
    </c:plotArea>
    <c:legend>
      <c:legendPos val="t"/>
      <c:layout/>
    </c:legend>
    <c:plotVisOnly val="1"/>
  </c:chart>
  <c:spPr>
    <a:ln>
      <a:solidFill>
        <a:schemeClr val="accent1"/>
      </a:solidFill>
    </a:ln>
  </c:sp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sz="1400"/>
            </a:pPr>
            <a:r>
              <a:rPr lang="es-EC" sz="1400" b="1" i="0" u="none" strike="noStrike" baseline="0"/>
              <a:t>miESPOL es fácil de usar</a:t>
            </a:r>
            <a:endParaRPr lang="es-EC" sz="1400"/>
          </a:p>
        </c:rich>
      </c:tx>
      <c:layout/>
    </c:title>
    <c:view3D>
      <c:rAngAx val="1"/>
    </c:view3D>
    <c:plotArea>
      <c:layout/>
      <c:bar3DChart>
        <c:barDir val="col"/>
        <c:grouping val="clustered"/>
        <c:ser>
          <c:idx val="0"/>
          <c:order val="0"/>
          <c:cat>
            <c:strRef>
              <c:f>rangos!$Y$36:$Y$40</c:f>
              <c:strCache>
                <c:ptCount val="5"/>
                <c:pt idx="0">
                  <c:v>1. Total Desacuerdo</c:v>
                </c:pt>
                <c:pt idx="4">
                  <c:v>5. Total acuerdo</c:v>
                </c:pt>
              </c:strCache>
            </c:strRef>
          </c:cat>
          <c:val>
            <c:numRef>
              <c:f>rangos!$Z$36:$Z$40</c:f>
              <c:numCache>
                <c:formatCode>0%</c:formatCode>
                <c:ptCount val="5"/>
                <c:pt idx="0">
                  <c:v>0</c:v>
                </c:pt>
                <c:pt idx="1">
                  <c:v>0.2</c:v>
                </c:pt>
                <c:pt idx="2">
                  <c:v>0.60000000000000064</c:v>
                </c:pt>
                <c:pt idx="3">
                  <c:v>0.2</c:v>
                </c:pt>
                <c:pt idx="4">
                  <c:v>0</c:v>
                </c:pt>
              </c:numCache>
            </c:numRef>
          </c:val>
        </c:ser>
        <c:shape val="box"/>
        <c:axId val="107737472"/>
        <c:axId val="107739008"/>
        <c:axId val="0"/>
      </c:bar3DChart>
      <c:catAx>
        <c:axId val="107737472"/>
        <c:scaling>
          <c:orientation val="minMax"/>
        </c:scaling>
        <c:axPos val="b"/>
        <c:majorTickMark val="none"/>
        <c:tickLblPos val="nextTo"/>
        <c:crossAx val="107739008"/>
        <c:crosses val="autoZero"/>
        <c:auto val="1"/>
        <c:lblAlgn val="ctr"/>
        <c:lblOffset val="100"/>
      </c:catAx>
      <c:valAx>
        <c:axId val="107739008"/>
        <c:scaling>
          <c:orientation val="minMax"/>
        </c:scaling>
        <c:axPos val="l"/>
        <c:majorGridlines/>
        <c:numFmt formatCode="0%" sourceLinked="1"/>
        <c:majorTickMark val="none"/>
        <c:tickLblPos val="nextTo"/>
        <c:crossAx val="107737472"/>
        <c:crosses val="autoZero"/>
        <c:crossBetween val="between"/>
      </c:valAx>
    </c:plotArea>
    <c:plotVisOnly val="1"/>
  </c:chart>
  <c:spPr>
    <a:ln>
      <a:solidFill>
        <a:schemeClr val="accent1"/>
      </a:solidFill>
    </a:ln>
  </c:sp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sz="1400"/>
            </a:pPr>
            <a:r>
              <a:rPr lang="es-EC" sz="1400" b="1" i="0" u="none" strike="noStrike" baseline="0"/>
              <a:t>miESPOL le ahorra tiempo</a:t>
            </a:r>
            <a:endParaRPr lang="es-EC" sz="1400"/>
          </a:p>
        </c:rich>
      </c:tx>
      <c:layout/>
    </c:title>
    <c:view3D>
      <c:rAngAx val="1"/>
    </c:view3D>
    <c:plotArea>
      <c:layout/>
      <c:bar3DChart>
        <c:barDir val="col"/>
        <c:grouping val="clustered"/>
        <c:ser>
          <c:idx val="0"/>
          <c:order val="0"/>
          <c:cat>
            <c:strRef>
              <c:f>rangos!$W$13:$W$17</c:f>
              <c:strCache>
                <c:ptCount val="5"/>
                <c:pt idx="0">
                  <c:v>1. Total Desacuerdo</c:v>
                </c:pt>
                <c:pt idx="4">
                  <c:v>5. Total acuerdo</c:v>
                </c:pt>
              </c:strCache>
            </c:strRef>
          </c:cat>
          <c:val>
            <c:numRef>
              <c:f>rangos!$X$13:$X$17</c:f>
              <c:numCache>
                <c:formatCode>0%</c:formatCode>
                <c:ptCount val="5"/>
                <c:pt idx="0">
                  <c:v>0.1</c:v>
                </c:pt>
                <c:pt idx="1">
                  <c:v>0.1</c:v>
                </c:pt>
                <c:pt idx="2">
                  <c:v>0.2</c:v>
                </c:pt>
                <c:pt idx="3">
                  <c:v>0.4</c:v>
                </c:pt>
                <c:pt idx="4">
                  <c:v>0.2</c:v>
                </c:pt>
              </c:numCache>
            </c:numRef>
          </c:val>
        </c:ser>
        <c:shape val="box"/>
        <c:axId val="106260352"/>
        <c:axId val="106261888"/>
        <c:axId val="0"/>
      </c:bar3DChart>
      <c:catAx>
        <c:axId val="106260352"/>
        <c:scaling>
          <c:orientation val="minMax"/>
        </c:scaling>
        <c:axPos val="b"/>
        <c:majorTickMark val="none"/>
        <c:tickLblPos val="nextTo"/>
        <c:crossAx val="106261888"/>
        <c:crosses val="autoZero"/>
        <c:auto val="1"/>
        <c:lblAlgn val="ctr"/>
        <c:lblOffset val="100"/>
      </c:catAx>
      <c:valAx>
        <c:axId val="106261888"/>
        <c:scaling>
          <c:orientation val="minMax"/>
        </c:scaling>
        <c:axPos val="l"/>
        <c:majorGridlines/>
        <c:numFmt formatCode="0%" sourceLinked="1"/>
        <c:majorTickMark val="none"/>
        <c:tickLblPos val="nextTo"/>
        <c:crossAx val="106260352"/>
        <c:crosses val="autoZero"/>
        <c:crossBetween val="between"/>
      </c:valAx>
    </c:plotArea>
    <c:plotVisOnly val="1"/>
  </c:chart>
  <c:spPr>
    <a:ln>
      <a:solidFill>
        <a:schemeClr val="accent1"/>
      </a:solidFill>
    </a:ln>
  </c:sp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C"/>
  <c:chart>
    <c:title>
      <c:tx>
        <c:rich>
          <a:bodyPr/>
          <a:lstStyle/>
          <a:p>
            <a:pPr>
              <a:defRPr sz="1400"/>
            </a:pPr>
            <a:r>
              <a:rPr lang="es-EC" sz="1400"/>
              <a:t>miESPOL es intuitivo</a:t>
            </a:r>
          </a:p>
        </c:rich>
      </c:tx>
      <c:layout/>
    </c:title>
    <c:view3D>
      <c:rAngAx val="1"/>
    </c:view3D>
    <c:plotArea>
      <c:layout/>
      <c:bar3DChart>
        <c:barDir val="col"/>
        <c:grouping val="clustered"/>
        <c:ser>
          <c:idx val="0"/>
          <c:order val="0"/>
          <c:cat>
            <c:strRef>
              <c:f>rangos!$AA$20:$AA$24</c:f>
              <c:strCache>
                <c:ptCount val="5"/>
                <c:pt idx="0">
                  <c:v>1. Total Desacuerdo</c:v>
                </c:pt>
                <c:pt idx="4">
                  <c:v>5. Total acuerdo</c:v>
                </c:pt>
              </c:strCache>
            </c:strRef>
          </c:cat>
          <c:val>
            <c:numRef>
              <c:f>rangos!$AB$20:$AB$24</c:f>
              <c:numCache>
                <c:formatCode>0%</c:formatCode>
                <c:ptCount val="5"/>
                <c:pt idx="0">
                  <c:v>0</c:v>
                </c:pt>
                <c:pt idx="1">
                  <c:v>0.2</c:v>
                </c:pt>
                <c:pt idx="2">
                  <c:v>0.4</c:v>
                </c:pt>
                <c:pt idx="3">
                  <c:v>0.4</c:v>
                </c:pt>
                <c:pt idx="4">
                  <c:v>0</c:v>
                </c:pt>
              </c:numCache>
            </c:numRef>
          </c:val>
        </c:ser>
        <c:shape val="box"/>
        <c:axId val="106278272"/>
        <c:axId val="108004480"/>
        <c:axId val="0"/>
      </c:bar3DChart>
      <c:catAx>
        <c:axId val="106278272"/>
        <c:scaling>
          <c:orientation val="minMax"/>
        </c:scaling>
        <c:axPos val="b"/>
        <c:majorTickMark val="none"/>
        <c:tickLblPos val="nextTo"/>
        <c:crossAx val="108004480"/>
        <c:crosses val="autoZero"/>
        <c:auto val="1"/>
        <c:lblAlgn val="ctr"/>
        <c:lblOffset val="100"/>
      </c:catAx>
      <c:valAx>
        <c:axId val="108004480"/>
        <c:scaling>
          <c:orientation val="minMax"/>
        </c:scaling>
        <c:axPos val="l"/>
        <c:majorGridlines/>
        <c:numFmt formatCode="0%" sourceLinked="1"/>
        <c:majorTickMark val="none"/>
        <c:tickLblPos val="nextTo"/>
        <c:crossAx val="106278272"/>
        <c:crosses val="autoZero"/>
        <c:crossBetween val="between"/>
      </c:valAx>
    </c:plotArea>
    <c:plotVisOnly val="1"/>
  </c:chart>
  <c:spPr>
    <a:ln>
      <a:solidFill>
        <a:schemeClr val="accent1"/>
      </a:solidFill>
    </a:ln>
  </c:sp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C"/>
  <c:style val="39"/>
  <c:chart>
    <c:title>
      <c:tx>
        <c:rich>
          <a:bodyPr/>
          <a:lstStyle/>
          <a:p>
            <a:pPr>
              <a:defRPr/>
            </a:pPr>
            <a:r>
              <a:rPr lang="es-EC" dirty="0" smtClean="0"/>
              <a:t># Hilos vs. # </a:t>
            </a:r>
            <a:r>
              <a:rPr lang="es-EC" dirty="0"/>
              <a:t>de Respuestas</a:t>
            </a:r>
          </a:p>
        </c:rich>
      </c:tx>
      <c:layout/>
    </c:title>
    <c:plotArea>
      <c:layout/>
      <c:lineChart>
        <c:grouping val="standard"/>
        <c:ser>
          <c:idx val="1"/>
          <c:order val="0"/>
          <c:tx>
            <c:strRef>
              <c:f>Hoja1!$B$2</c:f>
              <c:strCache>
                <c:ptCount val="1"/>
                <c:pt idx="0">
                  <c:v>INDEX</c:v>
                </c:pt>
              </c:strCache>
            </c:strRef>
          </c:tx>
          <c:marker>
            <c:symbol val="none"/>
          </c:marker>
          <c:cat>
            <c:numRef>
              <c:f>Hoja1!$A$3:$A$5</c:f>
              <c:numCache>
                <c:formatCode>General</c:formatCode>
                <c:ptCount val="3"/>
                <c:pt idx="0">
                  <c:v>10</c:v>
                </c:pt>
                <c:pt idx="1">
                  <c:v>100</c:v>
                </c:pt>
                <c:pt idx="2">
                  <c:v>1000</c:v>
                </c:pt>
              </c:numCache>
            </c:numRef>
          </c:cat>
          <c:val>
            <c:numRef>
              <c:f>Hoja1!$B$3:$B$5</c:f>
              <c:numCache>
                <c:formatCode>General</c:formatCode>
                <c:ptCount val="3"/>
                <c:pt idx="0">
                  <c:v>326</c:v>
                </c:pt>
                <c:pt idx="1">
                  <c:v>367</c:v>
                </c:pt>
                <c:pt idx="2">
                  <c:v>6003</c:v>
                </c:pt>
              </c:numCache>
            </c:numRef>
          </c:val>
        </c:ser>
        <c:ser>
          <c:idx val="2"/>
          <c:order val="1"/>
          <c:tx>
            <c:strRef>
              <c:f>Hoja1!$C$2</c:f>
              <c:strCache>
                <c:ptCount val="1"/>
                <c:pt idx="0">
                  <c:v>LOGIN</c:v>
                </c:pt>
              </c:strCache>
            </c:strRef>
          </c:tx>
          <c:marker>
            <c:symbol val="none"/>
          </c:marker>
          <c:cat>
            <c:numRef>
              <c:f>Hoja1!$A$3:$A$5</c:f>
              <c:numCache>
                <c:formatCode>General</c:formatCode>
                <c:ptCount val="3"/>
                <c:pt idx="0">
                  <c:v>10</c:v>
                </c:pt>
                <c:pt idx="1">
                  <c:v>100</c:v>
                </c:pt>
                <c:pt idx="2">
                  <c:v>1000</c:v>
                </c:pt>
              </c:numCache>
            </c:numRef>
          </c:cat>
          <c:val>
            <c:numRef>
              <c:f>Hoja1!$C$3:$C$5</c:f>
              <c:numCache>
                <c:formatCode>General</c:formatCode>
                <c:ptCount val="3"/>
                <c:pt idx="0">
                  <c:v>346</c:v>
                </c:pt>
                <c:pt idx="1">
                  <c:v>1.542</c:v>
                </c:pt>
                <c:pt idx="2">
                  <c:v>11152</c:v>
                </c:pt>
              </c:numCache>
            </c:numRef>
          </c:val>
        </c:ser>
        <c:ser>
          <c:idx val="3"/>
          <c:order val="2"/>
          <c:tx>
            <c:strRef>
              <c:f>Hoja1!$D$2</c:f>
              <c:strCache>
                <c:ptCount val="1"/>
                <c:pt idx="0">
                  <c:v>PORTLETS</c:v>
                </c:pt>
              </c:strCache>
            </c:strRef>
          </c:tx>
          <c:marker>
            <c:symbol val="none"/>
          </c:marker>
          <c:cat>
            <c:numRef>
              <c:f>Hoja1!$A$3:$A$5</c:f>
              <c:numCache>
                <c:formatCode>General</c:formatCode>
                <c:ptCount val="3"/>
                <c:pt idx="0">
                  <c:v>10</c:v>
                </c:pt>
                <c:pt idx="1">
                  <c:v>100</c:v>
                </c:pt>
                <c:pt idx="2">
                  <c:v>1000</c:v>
                </c:pt>
              </c:numCache>
            </c:numRef>
          </c:cat>
          <c:val>
            <c:numRef>
              <c:f>Hoja1!$D$3:$D$5</c:f>
              <c:numCache>
                <c:formatCode>General</c:formatCode>
                <c:ptCount val="3"/>
                <c:pt idx="0">
                  <c:v>209</c:v>
                </c:pt>
                <c:pt idx="1">
                  <c:v>1.51</c:v>
                </c:pt>
                <c:pt idx="2">
                  <c:v>10462</c:v>
                </c:pt>
              </c:numCache>
            </c:numRef>
          </c:val>
        </c:ser>
        <c:ser>
          <c:idx val="4"/>
          <c:order val="3"/>
          <c:tx>
            <c:strRef>
              <c:f>Hoja1!$E$2</c:f>
              <c:strCache>
                <c:ptCount val="1"/>
                <c:pt idx="0">
                  <c:v>TWITTER</c:v>
                </c:pt>
              </c:strCache>
            </c:strRef>
          </c:tx>
          <c:marker>
            <c:symbol val="none"/>
          </c:marker>
          <c:cat>
            <c:numRef>
              <c:f>Hoja1!$A$3:$A$5</c:f>
              <c:numCache>
                <c:formatCode>General</c:formatCode>
                <c:ptCount val="3"/>
                <c:pt idx="0">
                  <c:v>10</c:v>
                </c:pt>
                <c:pt idx="1">
                  <c:v>100</c:v>
                </c:pt>
                <c:pt idx="2">
                  <c:v>1000</c:v>
                </c:pt>
              </c:numCache>
            </c:numRef>
          </c:cat>
          <c:val>
            <c:numRef>
              <c:f>Hoja1!$E$3:$E$5</c:f>
              <c:numCache>
                <c:formatCode>General</c:formatCode>
                <c:ptCount val="3"/>
                <c:pt idx="0">
                  <c:v>594</c:v>
                </c:pt>
                <c:pt idx="1">
                  <c:v>739</c:v>
                </c:pt>
                <c:pt idx="2">
                  <c:v>12424</c:v>
                </c:pt>
              </c:numCache>
            </c:numRef>
          </c:val>
        </c:ser>
        <c:marker val="1"/>
        <c:axId val="108045056"/>
        <c:axId val="108046976"/>
      </c:lineChart>
      <c:catAx>
        <c:axId val="108045056"/>
        <c:scaling>
          <c:orientation val="minMax"/>
        </c:scaling>
        <c:axPos val="b"/>
        <c:majorGridlines/>
        <c:minorGridlines/>
        <c:title>
          <c:tx>
            <c:rich>
              <a:bodyPr/>
              <a:lstStyle/>
              <a:p>
                <a:pPr>
                  <a:defRPr/>
                </a:pPr>
                <a:r>
                  <a:rPr lang="es-EC"/>
                  <a:t>Hilos</a:t>
                </a:r>
              </a:p>
            </c:rich>
          </c:tx>
          <c:layout/>
        </c:title>
        <c:numFmt formatCode="General" sourceLinked="1"/>
        <c:tickLblPos val="nextTo"/>
        <c:crossAx val="108046976"/>
        <c:crosses val="autoZero"/>
        <c:auto val="1"/>
        <c:lblAlgn val="ctr"/>
        <c:lblOffset val="100"/>
      </c:catAx>
      <c:valAx>
        <c:axId val="108046976"/>
        <c:scaling>
          <c:orientation val="minMax"/>
        </c:scaling>
        <c:axPos val="l"/>
        <c:majorGridlines/>
        <c:title>
          <c:tx>
            <c:rich>
              <a:bodyPr rot="-5400000" vert="horz"/>
              <a:lstStyle/>
              <a:p>
                <a:pPr>
                  <a:defRPr/>
                </a:pPr>
                <a:r>
                  <a:rPr lang="es-EC"/>
                  <a:t># de respuestas</a:t>
                </a:r>
              </a:p>
            </c:rich>
          </c:tx>
          <c:layout/>
        </c:title>
        <c:numFmt formatCode="General" sourceLinked="1"/>
        <c:tickLblPos val="nextTo"/>
        <c:crossAx val="108045056"/>
        <c:crosses val="autoZero"/>
        <c:crossBetween val="between"/>
      </c:valAx>
    </c:plotArea>
    <c:legend>
      <c:legendPos val="r"/>
      <c:layout/>
    </c:legend>
    <c:plotVisOnly val="1"/>
  </c:chart>
  <c:txPr>
    <a:bodyPr/>
    <a:lstStyle/>
    <a:p>
      <a:pPr>
        <a:defRPr sz="1800"/>
      </a:pPr>
      <a:endParaRPr lang="es-EC"/>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es-EC"/>
  <c:style val="39"/>
  <c:chart>
    <c:title>
      <c:tx>
        <c:rich>
          <a:bodyPr/>
          <a:lstStyle/>
          <a:p>
            <a:pPr>
              <a:defRPr/>
            </a:pPr>
            <a:r>
              <a:rPr lang="es-EC" sz="2160" b="1" i="0" u="none" strike="noStrike" baseline="0" dirty="0" smtClean="0"/>
              <a:t># Hilos vs. </a:t>
            </a:r>
            <a:r>
              <a:rPr lang="es-EC" dirty="0" smtClean="0"/>
              <a:t># </a:t>
            </a:r>
            <a:r>
              <a:rPr lang="es-EC" dirty="0"/>
              <a:t>Errores</a:t>
            </a:r>
          </a:p>
        </c:rich>
      </c:tx>
      <c:layout/>
    </c:title>
    <c:plotArea>
      <c:layout/>
      <c:lineChart>
        <c:grouping val="standard"/>
        <c:ser>
          <c:idx val="1"/>
          <c:order val="0"/>
          <c:tx>
            <c:strRef>
              <c:f>Hoja1!$B$8</c:f>
              <c:strCache>
                <c:ptCount val="1"/>
                <c:pt idx="0">
                  <c:v>INDEX</c:v>
                </c:pt>
              </c:strCache>
            </c:strRef>
          </c:tx>
          <c:cat>
            <c:numRef>
              <c:f>Hoja1!$A$9:$A$11</c:f>
              <c:numCache>
                <c:formatCode>General</c:formatCode>
                <c:ptCount val="3"/>
                <c:pt idx="0">
                  <c:v>10</c:v>
                </c:pt>
                <c:pt idx="1">
                  <c:v>100</c:v>
                </c:pt>
                <c:pt idx="2">
                  <c:v>1000</c:v>
                </c:pt>
              </c:numCache>
            </c:numRef>
          </c:cat>
          <c:val>
            <c:numRef>
              <c:f>Hoja1!$B$9:$B$11</c:f>
              <c:numCache>
                <c:formatCode>General</c:formatCode>
                <c:ptCount val="3"/>
                <c:pt idx="0">
                  <c:v>0</c:v>
                </c:pt>
                <c:pt idx="1">
                  <c:v>0</c:v>
                </c:pt>
                <c:pt idx="2">
                  <c:v>5541</c:v>
                </c:pt>
              </c:numCache>
            </c:numRef>
          </c:val>
        </c:ser>
        <c:ser>
          <c:idx val="2"/>
          <c:order val="1"/>
          <c:tx>
            <c:strRef>
              <c:f>Hoja1!$C$8</c:f>
              <c:strCache>
                <c:ptCount val="1"/>
                <c:pt idx="0">
                  <c:v>LOGIN</c:v>
                </c:pt>
              </c:strCache>
            </c:strRef>
          </c:tx>
          <c:cat>
            <c:numRef>
              <c:f>Hoja1!$A$9:$A$11</c:f>
              <c:numCache>
                <c:formatCode>General</c:formatCode>
                <c:ptCount val="3"/>
                <c:pt idx="0">
                  <c:v>10</c:v>
                </c:pt>
                <c:pt idx="1">
                  <c:v>100</c:v>
                </c:pt>
                <c:pt idx="2">
                  <c:v>1000</c:v>
                </c:pt>
              </c:numCache>
            </c:numRef>
          </c:cat>
          <c:val>
            <c:numRef>
              <c:f>Hoja1!$C$9:$C$11</c:f>
              <c:numCache>
                <c:formatCode>General</c:formatCode>
                <c:ptCount val="3"/>
                <c:pt idx="0">
                  <c:v>0</c:v>
                </c:pt>
                <c:pt idx="1">
                  <c:v>0</c:v>
                </c:pt>
                <c:pt idx="2">
                  <c:v>5193</c:v>
                </c:pt>
              </c:numCache>
            </c:numRef>
          </c:val>
        </c:ser>
        <c:ser>
          <c:idx val="3"/>
          <c:order val="2"/>
          <c:tx>
            <c:strRef>
              <c:f>Hoja1!$D$8</c:f>
              <c:strCache>
                <c:ptCount val="1"/>
                <c:pt idx="0">
                  <c:v>PORTLETS</c:v>
                </c:pt>
              </c:strCache>
            </c:strRef>
          </c:tx>
          <c:cat>
            <c:numRef>
              <c:f>Hoja1!$A$9:$A$11</c:f>
              <c:numCache>
                <c:formatCode>General</c:formatCode>
                <c:ptCount val="3"/>
                <c:pt idx="0">
                  <c:v>10</c:v>
                </c:pt>
                <c:pt idx="1">
                  <c:v>100</c:v>
                </c:pt>
                <c:pt idx="2">
                  <c:v>1000</c:v>
                </c:pt>
              </c:numCache>
            </c:numRef>
          </c:cat>
          <c:val>
            <c:numRef>
              <c:f>Hoja1!$D$9:$D$11</c:f>
              <c:numCache>
                <c:formatCode>General</c:formatCode>
                <c:ptCount val="3"/>
                <c:pt idx="0">
                  <c:v>0</c:v>
                </c:pt>
                <c:pt idx="1">
                  <c:v>143</c:v>
                </c:pt>
                <c:pt idx="2">
                  <c:v>6678</c:v>
                </c:pt>
              </c:numCache>
            </c:numRef>
          </c:val>
        </c:ser>
        <c:ser>
          <c:idx val="4"/>
          <c:order val="3"/>
          <c:tx>
            <c:strRef>
              <c:f>Hoja1!$E$8</c:f>
              <c:strCache>
                <c:ptCount val="1"/>
                <c:pt idx="0">
                  <c:v>TWITTER</c:v>
                </c:pt>
              </c:strCache>
            </c:strRef>
          </c:tx>
          <c:cat>
            <c:numRef>
              <c:f>Hoja1!$A$9:$A$11</c:f>
              <c:numCache>
                <c:formatCode>General</c:formatCode>
                <c:ptCount val="3"/>
                <c:pt idx="0">
                  <c:v>10</c:v>
                </c:pt>
                <c:pt idx="1">
                  <c:v>100</c:v>
                </c:pt>
                <c:pt idx="2">
                  <c:v>1000</c:v>
                </c:pt>
              </c:numCache>
            </c:numRef>
          </c:cat>
          <c:val>
            <c:numRef>
              <c:f>Hoja1!$E$9:$E$11</c:f>
              <c:numCache>
                <c:formatCode>General</c:formatCode>
                <c:ptCount val="3"/>
                <c:pt idx="0">
                  <c:v>0</c:v>
                </c:pt>
                <c:pt idx="1">
                  <c:v>151</c:v>
                </c:pt>
                <c:pt idx="2">
                  <c:v>7783</c:v>
                </c:pt>
              </c:numCache>
            </c:numRef>
          </c:val>
        </c:ser>
        <c:marker val="1"/>
        <c:axId val="109225472"/>
        <c:axId val="109227392"/>
      </c:lineChart>
      <c:catAx>
        <c:axId val="109225472"/>
        <c:scaling>
          <c:orientation val="minMax"/>
        </c:scaling>
        <c:axPos val="b"/>
        <c:majorGridlines/>
        <c:minorGridlines/>
        <c:title>
          <c:tx>
            <c:rich>
              <a:bodyPr/>
              <a:lstStyle/>
              <a:p>
                <a:pPr>
                  <a:defRPr/>
                </a:pPr>
                <a:r>
                  <a:rPr lang="es-EC"/>
                  <a:t>Hilos</a:t>
                </a:r>
              </a:p>
            </c:rich>
          </c:tx>
          <c:layout/>
        </c:title>
        <c:numFmt formatCode="General" sourceLinked="1"/>
        <c:tickLblPos val="nextTo"/>
        <c:crossAx val="109227392"/>
        <c:crosses val="autoZero"/>
        <c:auto val="1"/>
        <c:lblAlgn val="ctr"/>
        <c:lblOffset val="100"/>
      </c:catAx>
      <c:valAx>
        <c:axId val="109227392"/>
        <c:scaling>
          <c:orientation val="minMax"/>
        </c:scaling>
        <c:axPos val="l"/>
        <c:majorGridlines/>
        <c:title>
          <c:tx>
            <c:rich>
              <a:bodyPr rot="-5400000" vert="horz"/>
              <a:lstStyle/>
              <a:p>
                <a:pPr>
                  <a:defRPr/>
                </a:pPr>
                <a:r>
                  <a:rPr lang="es-EC"/>
                  <a:t># de errores</a:t>
                </a:r>
              </a:p>
            </c:rich>
          </c:tx>
          <c:layout/>
        </c:title>
        <c:numFmt formatCode="General" sourceLinked="1"/>
        <c:tickLblPos val="nextTo"/>
        <c:crossAx val="109225472"/>
        <c:crosses val="autoZero"/>
        <c:crossBetween val="between"/>
      </c:valAx>
    </c:plotArea>
    <c:legend>
      <c:legendPos val="r"/>
      <c:layout/>
    </c:legend>
    <c:plotVisOnly val="1"/>
  </c:chart>
  <c:txPr>
    <a:bodyPr/>
    <a:lstStyle/>
    <a:p>
      <a:pPr>
        <a:defRPr sz="1800"/>
      </a:pPr>
      <a:endParaRPr lang="es-EC"/>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es-EC"/>
  <c:style val="39"/>
  <c:chart>
    <c:title>
      <c:tx>
        <c:rich>
          <a:bodyPr/>
          <a:lstStyle/>
          <a:p>
            <a:pPr>
              <a:defRPr/>
            </a:pPr>
            <a:r>
              <a:rPr lang="es-EC" sz="2160" b="1" i="0" u="none" strike="noStrike" baseline="0" dirty="0" smtClean="0"/>
              <a:t># Hilos vs. </a:t>
            </a:r>
            <a:r>
              <a:rPr lang="es-EC" dirty="0" smtClean="0"/>
              <a:t>Eficiencia</a:t>
            </a:r>
            <a:endParaRPr lang="es-EC" dirty="0"/>
          </a:p>
        </c:rich>
      </c:tx>
      <c:layout/>
    </c:title>
    <c:plotArea>
      <c:layout/>
      <c:lineChart>
        <c:grouping val="standard"/>
        <c:ser>
          <c:idx val="0"/>
          <c:order val="0"/>
          <c:tx>
            <c:strRef>
              <c:f>Hoja1!$B$14</c:f>
              <c:strCache>
                <c:ptCount val="1"/>
                <c:pt idx="0">
                  <c:v>INDEX</c:v>
                </c:pt>
              </c:strCache>
            </c:strRef>
          </c:tx>
          <c:cat>
            <c:numRef>
              <c:f>Hoja1!$A$15:$A$17</c:f>
              <c:numCache>
                <c:formatCode>General</c:formatCode>
                <c:ptCount val="3"/>
                <c:pt idx="0">
                  <c:v>10</c:v>
                </c:pt>
                <c:pt idx="1">
                  <c:v>100</c:v>
                </c:pt>
                <c:pt idx="2">
                  <c:v>1000</c:v>
                </c:pt>
              </c:numCache>
            </c:numRef>
          </c:cat>
          <c:val>
            <c:numRef>
              <c:f>Hoja1!$B$15:$B$17</c:f>
              <c:numCache>
                <c:formatCode>0%</c:formatCode>
                <c:ptCount val="3"/>
                <c:pt idx="0">
                  <c:v>1</c:v>
                </c:pt>
                <c:pt idx="1">
                  <c:v>1</c:v>
                </c:pt>
                <c:pt idx="2" formatCode="0.00%">
                  <c:v>7.6999999999999999E-2</c:v>
                </c:pt>
              </c:numCache>
            </c:numRef>
          </c:val>
        </c:ser>
        <c:ser>
          <c:idx val="1"/>
          <c:order val="1"/>
          <c:tx>
            <c:strRef>
              <c:f>Hoja1!$C$14</c:f>
              <c:strCache>
                <c:ptCount val="1"/>
                <c:pt idx="0">
                  <c:v>LOGIN</c:v>
                </c:pt>
              </c:strCache>
            </c:strRef>
          </c:tx>
          <c:cat>
            <c:numRef>
              <c:f>Hoja1!$A$15:$A$17</c:f>
              <c:numCache>
                <c:formatCode>General</c:formatCode>
                <c:ptCount val="3"/>
                <c:pt idx="0">
                  <c:v>10</c:v>
                </c:pt>
                <c:pt idx="1">
                  <c:v>100</c:v>
                </c:pt>
                <c:pt idx="2">
                  <c:v>1000</c:v>
                </c:pt>
              </c:numCache>
            </c:numRef>
          </c:cat>
          <c:val>
            <c:numRef>
              <c:f>Hoja1!$C$15:$C$17</c:f>
              <c:numCache>
                <c:formatCode>0%</c:formatCode>
                <c:ptCount val="3"/>
                <c:pt idx="0">
                  <c:v>1</c:v>
                </c:pt>
                <c:pt idx="1">
                  <c:v>1</c:v>
                </c:pt>
                <c:pt idx="2" formatCode="0.00%">
                  <c:v>0.5343</c:v>
                </c:pt>
              </c:numCache>
            </c:numRef>
          </c:val>
        </c:ser>
        <c:ser>
          <c:idx val="2"/>
          <c:order val="2"/>
          <c:tx>
            <c:strRef>
              <c:f>Hoja1!$D$14</c:f>
              <c:strCache>
                <c:ptCount val="1"/>
                <c:pt idx="0">
                  <c:v>PORTLETS</c:v>
                </c:pt>
              </c:strCache>
            </c:strRef>
          </c:tx>
          <c:cat>
            <c:numRef>
              <c:f>Hoja1!$A$15:$A$17</c:f>
              <c:numCache>
                <c:formatCode>General</c:formatCode>
                <c:ptCount val="3"/>
                <c:pt idx="0">
                  <c:v>10</c:v>
                </c:pt>
                <c:pt idx="1">
                  <c:v>100</c:v>
                </c:pt>
                <c:pt idx="2">
                  <c:v>1000</c:v>
                </c:pt>
              </c:numCache>
            </c:numRef>
          </c:cat>
          <c:val>
            <c:numRef>
              <c:f>Hoja1!$D$15:$D$17</c:f>
              <c:numCache>
                <c:formatCode>0.00%</c:formatCode>
                <c:ptCount val="3"/>
                <c:pt idx="0" formatCode="0%">
                  <c:v>1</c:v>
                </c:pt>
                <c:pt idx="1">
                  <c:v>0.90529999999999999</c:v>
                </c:pt>
                <c:pt idx="2">
                  <c:v>0.36170000000000002</c:v>
                </c:pt>
              </c:numCache>
            </c:numRef>
          </c:val>
        </c:ser>
        <c:ser>
          <c:idx val="3"/>
          <c:order val="3"/>
          <c:tx>
            <c:strRef>
              <c:f>Hoja1!$E$14</c:f>
              <c:strCache>
                <c:ptCount val="1"/>
                <c:pt idx="0">
                  <c:v>TWITTER</c:v>
                </c:pt>
              </c:strCache>
            </c:strRef>
          </c:tx>
          <c:cat>
            <c:numRef>
              <c:f>Hoja1!$A$15:$A$17</c:f>
              <c:numCache>
                <c:formatCode>General</c:formatCode>
                <c:ptCount val="3"/>
                <c:pt idx="0">
                  <c:v>10</c:v>
                </c:pt>
                <c:pt idx="1">
                  <c:v>100</c:v>
                </c:pt>
                <c:pt idx="2">
                  <c:v>1000</c:v>
                </c:pt>
              </c:numCache>
            </c:numRef>
          </c:cat>
          <c:val>
            <c:numRef>
              <c:f>Hoja1!$E$15:$E$17</c:f>
              <c:numCache>
                <c:formatCode>0.00%</c:formatCode>
                <c:ptCount val="3"/>
                <c:pt idx="0" formatCode="0%">
                  <c:v>1</c:v>
                </c:pt>
                <c:pt idx="1">
                  <c:v>0.79570000000000052</c:v>
                </c:pt>
                <c:pt idx="2">
                  <c:v>0.37360000000000032</c:v>
                </c:pt>
              </c:numCache>
            </c:numRef>
          </c:val>
        </c:ser>
        <c:marker val="1"/>
        <c:axId val="109271296"/>
        <c:axId val="109277568"/>
      </c:lineChart>
      <c:catAx>
        <c:axId val="109271296"/>
        <c:scaling>
          <c:orientation val="minMax"/>
        </c:scaling>
        <c:axPos val="b"/>
        <c:majorGridlines/>
        <c:minorGridlines/>
        <c:title>
          <c:tx>
            <c:rich>
              <a:bodyPr/>
              <a:lstStyle/>
              <a:p>
                <a:pPr>
                  <a:defRPr/>
                </a:pPr>
                <a:r>
                  <a:rPr lang="es-EC"/>
                  <a:t>Hilos</a:t>
                </a:r>
              </a:p>
            </c:rich>
          </c:tx>
          <c:layout/>
        </c:title>
        <c:numFmt formatCode="General" sourceLinked="1"/>
        <c:tickLblPos val="nextTo"/>
        <c:crossAx val="109277568"/>
        <c:crosses val="autoZero"/>
        <c:auto val="1"/>
        <c:lblAlgn val="ctr"/>
        <c:lblOffset val="100"/>
      </c:catAx>
      <c:valAx>
        <c:axId val="109277568"/>
        <c:scaling>
          <c:orientation val="minMax"/>
        </c:scaling>
        <c:axPos val="l"/>
        <c:majorGridlines/>
        <c:title>
          <c:tx>
            <c:rich>
              <a:bodyPr rot="-5400000" vert="horz"/>
              <a:lstStyle/>
              <a:p>
                <a:pPr>
                  <a:defRPr/>
                </a:pPr>
                <a:r>
                  <a:rPr lang="es-EC"/>
                  <a:t>Eficiencia</a:t>
                </a:r>
              </a:p>
            </c:rich>
          </c:tx>
          <c:layout/>
        </c:title>
        <c:numFmt formatCode="0%" sourceLinked="1"/>
        <c:tickLblPos val="nextTo"/>
        <c:crossAx val="109271296"/>
        <c:crosses val="autoZero"/>
        <c:crossBetween val="between"/>
      </c:valAx>
    </c:plotArea>
    <c:legend>
      <c:legendPos val="r"/>
      <c:layout/>
    </c:legend>
    <c:plotVisOnly val="1"/>
  </c:chart>
  <c:txPr>
    <a:bodyPr/>
    <a:lstStyle/>
    <a:p>
      <a:pPr>
        <a:defRPr sz="1800"/>
      </a:pPr>
      <a:endParaRPr lang="es-EC"/>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s-EC"/>
  <c:style val="39"/>
  <c:chart>
    <c:title>
      <c:tx>
        <c:rich>
          <a:bodyPr/>
          <a:lstStyle/>
          <a:p>
            <a:pPr>
              <a:defRPr/>
            </a:pPr>
            <a:r>
              <a:rPr lang="es-EC" sz="2160" b="1" i="0" u="none" strike="noStrike" baseline="0" dirty="0" smtClean="0"/>
              <a:t># Hilos vs. </a:t>
            </a:r>
            <a:r>
              <a:rPr lang="es-EC" dirty="0" smtClean="0"/>
              <a:t>Tiempo </a:t>
            </a:r>
            <a:r>
              <a:rPr lang="es-EC" dirty="0"/>
              <a:t>Promedio de respuesta</a:t>
            </a:r>
          </a:p>
        </c:rich>
      </c:tx>
      <c:layout/>
    </c:title>
    <c:plotArea>
      <c:layout/>
      <c:lineChart>
        <c:grouping val="standard"/>
        <c:ser>
          <c:idx val="1"/>
          <c:order val="0"/>
          <c:tx>
            <c:strRef>
              <c:f>Hoja1!$B$20</c:f>
              <c:strCache>
                <c:ptCount val="1"/>
                <c:pt idx="0">
                  <c:v>INDEX</c:v>
                </c:pt>
              </c:strCache>
            </c:strRef>
          </c:tx>
          <c:cat>
            <c:numRef>
              <c:f>Hoja1!$A$21:$A$23</c:f>
              <c:numCache>
                <c:formatCode>General</c:formatCode>
                <c:ptCount val="3"/>
                <c:pt idx="0">
                  <c:v>10</c:v>
                </c:pt>
                <c:pt idx="1">
                  <c:v>100</c:v>
                </c:pt>
                <c:pt idx="2">
                  <c:v>1000</c:v>
                </c:pt>
              </c:numCache>
            </c:numRef>
          </c:cat>
          <c:val>
            <c:numRef>
              <c:f>Hoja1!$B$21:$B$23</c:f>
              <c:numCache>
                <c:formatCode>General</c:formatCode>
                <c:ptCount val="3"/>
                <c:pt idx="0">
                  <c:v>1.0509999999999988</c:v>
                </c:pt>
                <c:pt idx="1">
                  <c:v>17.975999999999981</c:v>
                </c:pt>
                <c:pt idx="2">
                  <c:v>63.44</c:v>
                </c:pt>
              </c:numCache>
            </c:numRef>
          </c:val>
        </c:ser>
        <c:ser>
          <c:idx val="2"/>
          <c:order val="1"/>
          <c:tx>
            <c:strRef>
              <c:f>Hoja1!$C$20</c:f>
              <c:strCache>
                <c:ptCount val="1"/>
                <c:pt idx="0">
                  <c:v>LOGIN</c:v>
                </c:pt>
              </c:strCache>
            </c:strRef>
          </c:tx>
          <c:cat>
            <c:numRef>
              <c:f>Hoja1!$A$21:$A$23</c:f>
              <c:numCache>
                <c:formatCode>General</c:formatCode>
                <c:ptCount val="3"/>
                <c:pt idx="0">
                  <c:v>10</c:v>
                </c:pt>
                <c:pt idx="1">
                  <c:v>100</c:v>
                </c:pt>
                <c:pt idx="2">
                  <c:v>1000</c:v>
                </c:pt>
              </c:numCache>
            </c:numRef>
          </c:cat>
          <c:val>
            <c:numRef>
              <c:f>Hoja1!$C$21:$C$23</c:f>
              <c:numCache>
                <c:formatCode>General</c:formatCode>
                <c:ptCount val="3"/>
                <c:pt idx="0">
                  <c:v>1.0209999999999988</c:v>
                </c:pt>
                <c:pt idx="1">
                  <c:v>4.6599999999999975</c:v>
                </c:pt>
                <c:pt idx="2">
                  <c:v>34.802</c:v>
                </c:pt>
              </c:numCache>
            </c:numRef>
          </c:val>
        </c:ser>
        <c:ser>
          <c:idx val="3"/>
          <c:order val="2"/>
          <c:tx>
            <c:strRef>
              <c:f>Hoja1!$D$20</c:f>
              <c:strCache>
                <c:ptCount val="1"/>
                <c:pt idx="0">
                  <c:v>PORTLETS</c:v>
                </c:pt>
              </c:strCache>
            </c:strRef>
          </c:tx>
          <c:cat>
            <c:numRef>
              <c:f>Hoja1!$A$21:$A$23</c:f>
              <c:numCache>
                <c:formatCode>General</c:formatCode>
                <c:ptCount val="3"/>
                <c:pt idx="0">
                  <c:v>10</c:v>
                </c:pt>
                <c:pt idx="1">
                  <c:v>100</c:v>
                </c:pt>
                <c:pt idx="2">
                  <c:v>1000</c:v>
                </c:pt>
              </c:numCache>
            </c:numRef>
          </c:cat>
          <c:val>
            <c:numRef>
              <c:f>Hoja1!$D$21:$D$23</c:f>
              <c:numCache>
                <c:formatCode>General</c:formatCode>
                <c:ptCount val="3"/>
                <c:pt idx="0">
                  <c:v>1.887</c:v>
                </c:pt>
                <c:pt idx="1">
                  <c:v>4.3139999999999965</c:v>
                </c:pt>
                <c:pt idx="2">
                  <c:v>45.667000000000002</c:v>
                </c:pt>
              </c:numCache>
            </c:numRef>
          </c:val>
        </c:ser>
        <c:ser>
          <c:idx val="0"/>
          <c:order val="3"/>
          <c:tx>
            <c:strRef>
              <c:f>Hoja1!$E$20</c:f>
              <c:strCache>
                <c:ptCount val="1"/>
                <c:pt idx="0">
                  <c:v>TWITTER</c:v>
                </c:pt>
              </c:strCache>
            </c:strRef>
          </c:tx>
          <c:cat>
            <c:numRef>
              <c:f>Hoja1!$A$21:$A$23</c:f>
              <c:numCache>
                <c:formatCode>General</c:formatCode>
                <c:ptCount val="3"/>
                <c:pt idx="0">
                  <c:v>10</c:v>
                </c:pt>
                <c:pt idx="1">
                  <c:v>100</c:v>
                </c:pt>
                <c:pt idx="2">
                  <c:v>1000</c:v>
                </c:pt>
              </c:numCache>
            </c:numRef>
          </c:cat>
          <c:val>
            <c:numRef>
              <c:f>Hoja1!$E$21:$E$23</c:f>
              <c:numCache>
                <c:formatCode>General</c:formatCode>
                <c:ptCount val="3"/>
                <c:pt idx="0">
                  <c:v>578</c:v>
                </c:pt>
                <c:pt idx="1">
                  <c:v>9.2160000000000011</c:v>
                </c:pt>
                <c:pt idx="2">
                  <c:v>43.815999999999995</c:v>
                </c:pt>
              </c:numCache>
            </c:numRef>
          </c:val>
        </c:ser>
        <c:marker val="1"/>
        <c:axId val="111553536"/>
        <c:axId val="111563904"/>
      </c:lineChart>
      <c:catAx>
        <c:axId val="111553536"/>
        <c:scaling>
          <c:orientation val="minMax"/>
        </c:scaling>
        <c:axPos val="b"/>
        <c:majorGridlines/>
        <c:minorGridlines/>
        <c:title>
          <c:tx>
            <c:rich>
              <a:bodyPr/>
              <a:lstStyle/>
              <a:p>
                <a:pPr>
                  <a:defRPr/>
                </a:pPr>
                <a:r>
                  <a:rPr lang="es-EC"/>
                  <a:t>Hilos</a:t>
                </a:r>
              </a:p>
            </c:rich>
          </c:tx>
          <c:layout/>
        </c:title>
        <c:numFmt formatCode="General" sourceLinked="1"/>
        <c:tickLblPos val="nextTo"/>
        <c:crossAx val="111563904"/>
        <c:crosses val="autoZero"/>
        <c:auto val="1"/>
        <c:lblAlgn val="ctr"/>
        <c:lblOffset val="100"/>
      </c:catAx>
      <c:valAx>
        <c:axId val="111563904"/>
        <c:scaling>
          <c:orientation val="minMax"/>
        </c:scaling>
        <c:axPos val="l"/>
        <c:majorGridlines/>
        <c:title>
          <c:tx>
            <c:rich>
              <a:bodyPr rot="-5400000" vert="horz"/>
              <a:lstStyle/>
              <a:p>
                <a:pPr>
                  <a:defRPr/>
                </a:pPr>
                <a:r>
                  <a:rPr lang="es-EC"/>
                  <a:t>Tiempo Promedio</a:t>
                </a:r>
              </a:p>
            </c:rich>
          </c:tx>
          <c:layout/>
        </c:title>
        <c:numFmt formatCode="General" sourceLinked="1"/>
        <c:tickLblPos val="nextTo"/>
        <c:crossAx val="111553536"/>
        <c:crosses val="autoZero"/>
        <c:crossBetween val="between"/>
      </c:valAx>
    </c:plotArea>
    <c:legend>
      <c:legendPos val="r"/>
      <c:layout/>
    </c:legend>
    <c:plotVisOnly val="1"/>
  </c:chart>
  <c:txPr>
    <a:bodyPr/>
    <a:lstStyle/>
    <a:p>
      <a:pPr>
        <a:defRPr sz="1800"/>
      </a:pPr>
      <a:endParaRPr lang="es-EC"/>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E2F661-D380-4DE5-85A1-42BFD8B235F2}" type="datetimeFigureOut">
              <a:rPr lang="es-EC" smtClean="0"/>
              <a:pPr/>
              <a:t>02/08/2010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6037B-9C7C-4352-8CBB-08646C1046E9}"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Por qué:</a:t>
            </a:r>
            <a:r>
              <a:rPr lang="es-EC" baseline="0" dirty="0" smtClean="0"/>
              <a:t> </a:t>
            </a:r>
            <a:r>
              <a:rPr lang="es-EC" baseline="0" dirty="0" err="1" smtClean="0"/>
              <a:t>basico</a:t>
            </a:r>
            <a:r>
              <a:rPr lang="es-EC" baseline="0" dirty="0" smtClean="0"/>
              <a:t>, intermedio, avanzado</a:t>
            </a:r>
          </a:p>
          <a:p>
            <a:r>
              <a:rPr lang="es-EC" baseline="0" dirty="0" smtClean="0"/>
              <a:t>Por qué: objetos sociales +</a:t>
            </a:r>
            <a:endParaRPr lang="es-EC" dirty="0"/>
          </a:p>
        </p:txBody>
      </p:sp>
      <p:sp>
        <p:nvSpPr>
          <p:cNvPr id="4" name="3 Marcador de número de diapositiva"/>
          <p:cNvSpPr>
            <a:spLocks noGrp="1"/>
          </p:cNvSpPr>
          <p:nvPr>
            <p:ph type="sldNum" sz="quarter" idx="10"/>
          </p:nvPr>
        </p:nvSpPr>
        <p:spPr/>
        <p:txBody>
          <a:bodyPr/>
          <a:lstStyle/>
          <a:p>
            <a:fld id="{F556037B-9C7C-4352-8CBB-08646C1046E9}" type="slidenum">
              <a:rPr lang="es-EC" smtClean="0"/>
              <a:pPr/>
              <a:t>5</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4" name="23 Marcador de fecha"/>
          <p:cNvSpPr>
            <a:spLocks noGrp="1"/>
          </p:cNvSpPr>
          <p:nvPr>
            <p:ph type="dt" sz="half" idx="10"/>
          </p:nvPr>
        </p:nvSpPr>
        <p:spPr/>
        <p:txBody>
          <a:bodyPr/>
          <a:lstStyle>
            <a:lvl1pPr>
              <a:defRPr/>
            </a:lvl1pPr>
          </a:lstStyle>
          <a:p>
            <a:pPr>
              <a:defRPr/>
            </a:pPr>
            <a:fld id="{C453EA23-E9A8-4CF9-95E4-825FF33E4251}" type="datetimeFigureOut">
              <a:rPr lang="es-ES"/>
              <a:pPr>
                <a:defRPr/>
              </a:pPr>
              <a:t>02/08/2010</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561F7253-F0AF-447B-BB4A-AB45190F277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DC003379-A787-4948-94C6-9D664D618BBE}" type="datetimeFigureOut">
              <a:rPr lang="es-ES"/>
              <a:pPr>
                <a:defRPr/>
              </a:pPr>
              <a:t>02/08/2010</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FC1E0D5B-432E-4DC9-9A2F-09B1B3A44E2D}"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D9C47732-AFCE-4216-999B-580442700864}" type="datetimeFigureOut">
              <a:rPr lang="es-ES"/>
              <a:pPr>
                <a:defRPr/>
              </a:pPr>
              <a:t>02/08/2010</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A079213E-8CF6-4207-8BBF-D2C370B26541}"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0329E17C-D3B4-4028-870A-62D14B1BD952}" type="datetimeFigureOut">
              <a:rPr lang="es-ES"/>
              <a:pPr>
                <a:defRPr/>
              </a:pPr>
              <a:t>02/08/2010</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1F6A491B-C42D-4B0D-8D27-DD85DE49C1DF}"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6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E4C0EFDA-0482-4904-821B-F705EF5C47E2}" type="datetimeFigureOut">
              <a:rPr lang="es-ES"/>
              <a:pPr>
                <a:defRPr/>
              </a:pPr>
              <a:t>02/08/2010</a:t>
            </a:fld>
            <a:endParaRPr lang="es-ES"/>
          </a:p>
        </p:txBody>
      </p:sp>
      <p:sp>
        <p:nvSpPr>
          <p:cNvPr id="9" name="4 Marcador de pie de página"/>
          <p:cNvSpPr>
            <a:spLocks noGrp="1"/>
          </p:cNvSpPr>
          <p:nvPr>
            <p:ph type="ftr" sz="quarter" idx="11"/>
          </p:nvPr>
        </p:nvSpPr>
        <p:spPr/>
        <p:txBody>
          <a:bodyPr/>
          <a:lstStyle>
            <a:lvl1pPr>
              <a:defRPr/>
            </a:lvl1pPr>
            <a:extLst/>
          </a:lstStyle>
          <a:p>
            <a:pPr>
              <a:defRPr/>
            </a:pPr>
            <a:endParaRPr lang="es-ES"/>
          </a:p>
        </p:txBody>
      </p:sp>
      <p:sp>
        <p:nvSpPr>
          <p:cNvPr id="10" name="5 Marcador de número de diapositiva"/>
          <p:cNvSpPr>
            <a:spLocks noGrp="1"/>
          </p:cNvSpPr>
          <p:nvPr>
            <p:ph type="sldNum" sz="quarter" idx="12"/>
          </p:nvPr>
        </p:nvSpPr>
        <p:spPr/>
        <p:txBody>
          <a:bodyPr/>
          <a:lstStyle>
            <a:lvl1pPr>
              <a:defRPr/>
            </a:lvl1pPr>
            <a:extLst/>
          </a:lstStyle>
          <a:p>
            <a:pPr>
              <a:defRPr/>
            </a:pPr>
            <a:fld id="{09F00DB4-2FC8-41C0-859A-33D714CD67C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ACE4A8F0-E83F-40C4-AB6C-8FB4D1FB8DDD}" type="datetimeFigureOut">
              <a:rPr lang="es-ES"/>
              <a:pPr>
                <a:defRPr/>
              </a:pPr>
              <a:t>02/08/2010</a:t>
            </a:fld>
            <a:endParaRPr lang="es-ES"/>
          </a:p>
        </p:txBody>
      </p:sp>
      <p:sp>
        <p:nvSpPr>
          <p:cNvPr id="6" name="9 Marcador de pie de página"/>
          <p:cNvSpPr>
            <a:spLocks noGrp="1"/>
          </p:cNvSpPr>
          <p:nvPr>
            <p:ph type="ftr" sz="quarter" idx="11"/>
          </p:nvPr>
        </p:nvSpPr>
        <p:spPr/>
        <p:txBody>
          <a:bodyPr/>
          <a:lstStyle>
            <a:lvl1pPr>
              <a:defRPr/>
            </a:lvl1pPr>
          </a:lstStyle>
          <a:p>
            <a:pPr>
              <a:defRPr/>
            </a:pPr>
            <a:endParaRPr lang="es-ES"/>
          </a:p>
        </p:txBody>
      </p:sp>
      <p:sp>
        <p:nvSpPr>
          <p:cNvPr id="7" name="21 Marcador de número de diapositiva"/>
          <p:cNvSpPr>
            <a:spLocks noGrp="1"/>
          </p:cNvSpPr>
          <p:nvPr>
            <p:ph type="sldNum" sz="quarter" idx="12"/>
          </p:nvPr>
        </p:nvSpPr>
        <p:spPr/>
        <p:txBody>
          <a:bodyPr/>
          <a:lstStyle>
            <a:lvl1pPr>
              <a:defRPr/>
            </a:lvl1pPr>
          </a:lstStyle>
          <a:p>
            <a:pPr>
              <a:defRPr/>
            </a:pPr>
            <a:fld id="{254A2FEA-371F-4803-A1E3-31A2D27D6D3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4DB2BCDB-037E-4757-B1AB-211654B136C1}" type="datetimeFigureOut">
              <a:rPr lang="es-ES"/>
              <a:pPr>
                <a:defRPr/>
              </a:pPr>
              <a:t>02/08/2010</a:t>
            </a:fld>
            <a:endParaRPr lang="es-ES"/>
          </a:p>
        </p:txBody>
      </p:sp>
      <p:sp>
        <p:nvSpPr>
          <p:cNvPr id="8" name="7 Marcador de pie de página"/>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p:cNvSpPr>
            <a:spLocks noGrp="1"/>
          </p:cNvSpPr>
          <p:nvPr>
            <p:ph type="sldNum" sz="quarter" idx="12"/>
          </p:nvPr>
        </p:nvSpPr>
        <p:spPr/>
        <p:txBody>
          <a:bodyPr/>
          <a:lstStyle>
            <a:lvl1pPr>
              <a:defRPr/>
            </a:lvl1pPr>
            <a:extLst/>
          </a:lstStyle>
          <a:p>
            <a:pPr>
              <a:defRPr/>
            </a:pPr>
            <a:fld id="{EA9F1B96-5BD4-4148-AD8E-5015F5F8718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E870821B-0BC2-478C-9EE0-8C6B3AA4DC41}" type="datetimeFigureOut">
              <a:rPr lang="es-ES"/>
              <a:pPr>
                <a:defRPr/>
              </a:pPr>
              <a:t>02/08/2010</a:t>
            </a:fld>
            <a:endParaRPr lang="es-ES"/>
          </a:p>
        </p:txBody>
      </p:sp>
      <p:sp>
        <p:nvSpPr>
          <p:cNvPr id="4" name="9 Marcador de pie de página"/>
          <p:cNvSpPr>
            <a:spLocks noGrp="1"/>
          </p:cNvSpPr>
          <p:nvPr>
            <p:ph type="ftr" sz="quarter" idx="11"/>
          </p:nvPr>
        </p:nvSpPr>
        <p:spPr/>
        <p:txBody>
          <a:bodyPr/>
          <a:lstStyle>
            <a:lvl1pPr>
              <a:defRPr/>
            </a:lvl1pPr>
          </a:lstStyle>
          <a:p>
            <a:pPr>
              <a:defRPr/>
            </a:pPr>
            <a:endParaRPr lang="es-ES"/>
          </a:p>
        </p:txBody>
      </p:sp>
      <p:sp>
        <p:nvSpPr>
          <p:cNvPr id="5" name="21 Marcador de número de diapositiva"/>
          <p:cNvSpPr>
            <a:spLocks noGrp="1"/>
          </p:cNvSpPr>
          <p:nvPr>
            <p:ph type="sldNum" sz="quarter" idx="12"/>
          </p:nvPr>
        </p:nvSpPr>
        <p:spPr/>
        <p:txBody>
          <a:bodyPr/>
          <a:lstStyle>
            <a:lvl1pPr>
              <a:defRPr/>
            </a:lvl1pPr>
          </a:lstStyle>
          <a:p>
            <a:pPr>
              <a:defRPr/>
            </a:pPr>
            <a:fld id="{4C8A8E33-29CD-4DE0-8AE0-D94FDB56EC12}"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1 Marcador de fecha"/>
          <p:cNvSpPr>
            <a:spLocks noGrp="1"/>
          </p:cNvSpPr>
          <p:nvPr>
            <p:ph type="dt" sz="half" idx="10"/>
          </p:nvPr>
        </p:nvSpPr>
        <p:spPr/>
        <p:txBody>
          <a:bodyPr/>
          <a:lstStyle>
            <a:lvl1pPr>
              <a:defRPr/>
            </a:lvl1pPr>
            <a:extLst/>
          </a:lstStyle>
          <a:p>
            <a:pPr>
              <a:defRPr/>
            </a:pPr>
            <a:fld id="{153B4F44-FA51-475A-83D1-E4C1BEB8E822}" type="datetimeFigureOut">
              <a:rPr lang="es-ES"/>
              <a:pPr>
                <a:defRPr/>
              </a:pPr>
              <a:t>02/08/2010</a:t>
            </a:fld>
            <a:endParaRPr lang="es-ES"/>
          </a:p>
        </p:txBody>
      </p:sp>
      <p:sp>
        <p:nvSpPr>
          <p:cNvPr id="5" name="2 Marcador de pie de página"/>
          <p:cNvSpPr>
            <a:spLocks noGrp="1"/>
          </p:cNvSpPr>
          <p:nvPr>
            <p:ph type="ftr" sz="quarter" idx="11"/>
          </p:nvPr>
        </p:nvSpPr>
        <p:spPr/>
        <p:txBody>
          <a:bodyPr/>
          <a:lstStyle>
            <a:lvl1pPr>
              <a:defRPr/>
            </a:lvl1pPr>
            <a:extLst/>
          </a:lstStyle>
          <a:p>
            <a:pPr>
              <a:defRPr/>
            </a:pPr>
            <a:endParaRPr lang="es-ES"/>
          </a:p>
        </p:txBody>
      </p:sp>
      <p:sp>
        <p:nvSpPr>
          <p:cNvPr id="6" name="3 Marcador de número de diapositiva"/>
          <p:cNvSpPr>
            <a:spLocks noGrp="1"/>
          </p:cNvSpPr>
          <p:nvPr>
            <p:ph type="sldNum" sz="quarter" idx="12"/>
          </p:nvPr>
        </p:nvSpPr>
        <p:spPr/>
        <p:txBody>
          <a:bodyPr/>
          <a:lstStyle>
            <a:lvl1pPr>
              <a:defRPr/>
            </a:lvl1pPr>
            <a:extLst/>
          </a:lstStyle>
          <a:p>
            <a:pPr>
              <a:defRPr/>
            </a:pPr>
            <a:fld id="{0F6C2DE5-156E-4AC2-A273-03D9115C5F0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97FE0CF9-22D1-444D-9D8A-7BDDCCD80341}" type="datetimeFigureOut">
              <a:rPr lang="es-ES"/>
              <a:pPr>
                <a:defRPr/>
              </a:pPr>
              <a:t>02/08/2010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9C21EFF2-E95C-40C1-925B-331CC59316B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5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6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03FC9AC6-D3B9-4F6E-89DC-8C640BD02A41}" type="datetimeFigureOut">
              <a:rPr lang="es-ES"/>
              <a:pPr>
                <a:defRPr/>
              </a:pPr>
              <a:t>02/08/2010</a:t>
            </a:fld>
            <a:endParaRPr lang="es-ES"/>
          </a:p>
        </p:txBody>
      </p:sp>
      <p:sp>
        <p:nvSpPr>
          <p:cNvPr id="9" name="5 Marcador de pie de página"/>
          <p:cNvSpPr>
            <a:spLocks noGrp="1"/>
          </p:cNvSpPr>
          <p:nvPr>
            <p:ph type="ftr" sz="quarter" idx="11"/>
          </p:nvPr>
        </p:nvSpPr>
        <p:spPr/>
        <p:txBody>
          <a:bodyPr/>
          <a:lstStyle>
            <a:lvl1pPr>
              <a:defRPr/>
            </a:lvl1pPr>
            <a:extLst/>
          </a:lstStyle>
          <a:p>
            <a:pPr>
              <a:defRPr/>
            </a:pPr>
            <a:endParaRPr lang="es-ES"/>
          </a:p>
        </p:txBody>
      </p:sp>
      <p:sp>
        <p:nvSpPr>
          <p:cNvPr id="10" name="6 Marcador de número de diapositiva"/>
          <p:cNvSpPr>
            <a:spLocks noGrp="1"/>
          </p:cNvSpPr>
          <p:nvPr>
            <p:ph type="sldNum" sz="quarter" idx="12"/>
          </p:nvPr>
        </p:nvSpPr>
        <p:spPr/>
        <p:txBody>
          <a:bodyPr/>
          <a:lstStyle>
            <a:lvl1pPr>
              <a:defRPr/>
            </a:lvl1pPr>
            <a:extLst/>
          </a:lstStyle>
          <a:p>
            <a:pPr>
              <a:defRPr/>
            </a:pPr>
            <a:fld id="{C420B2C7-F0F4-4FE7-9594-A101DD17838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Marcador de título"/>
          <p:cNvSpPr>
            <a:spLocks noGrp="1"/>
          </p:cNvSpPr>
          <p:nvPr>
            <p:ph type="title"/>
          </p:nvPr>
        </p:nvSpPr>
        <p:spPr>
          <a:xfrm>
            <a:off x="1435100" y="274638"/>
            <a:ext cx="7499350"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33" name="8 Marcador de texto"/>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709363BC-B908-4F4D-AA64-E9501D8D75BD}" type="datetimeFigureOut">
              <a:rPr lang="es-ES"/>
              <a:pPr>
                <a:defRPr/>
              </a:pPr>
              <a:t>02/08/2010</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s-ES"/>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AEEDA5B8-655C-4602-A3F9-0E9083448962}" type="slidenum">
              <a:rPr lang="es-ES"/>
              <a:pPr>
                <a:defRPr/>
              </a:pPr>
              <a:t>‹Nº›</a:t>
            </a:fld>
            <a:endParaRPr lang="es-ES"/>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16 Anillo"/>
          <p:cNvSpPr/>
          <p:nvPr/>
        </p:nvSpPr>
        <p:spPr>
          <a:xfrm rot="20474612">
            <a:off x="7721600" y="5524500"/>
            <a:ext cx="1125538" cy="1103313"/>
          </a:xfrm>
          <a:prstGeom prst="donut">
            <a:avLst>
              <a:gd name="adj" fmla="val 11833"/>
            </a:avLst>
          </a:prstGeom>
          <a:solidFill>
            <a:schemeClr val="bg1">
              <a:lumMod val="65000"/>
            </a:schemeClr>
          </a:soli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8" name="17 Elipse"/>
          <p:cNvSpPr/>
          <p:nvPr/>
        </p:nvSpPr>
        <p:spPr>
          <a:xfrm rot="18158937">
            <a:off x="8259763" y="5440363"/>
            <a:ext cx="1701800" cy="1701800"/>
          </a:xfrm>
          <a:prstGeom prst="ellipse">
            <a:avLst/>
          </a:prstGeom>
          <a:noFill/>
          <a:ln w="27305" cap="rnd" cmpd="sng" algn="ctr">
            <a:solidFill>
              <a:schemeClr val="bg1">
                <a:lumMod val="65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9" name="18 Circular"/>
          <p:cNvSpPr/>
          <p:nvPr/>
        </p:nvSpPr>
        <p:spPr>
          <a:xfrm rot="13318325">
            <a:off x="7391400" y="5181600"/>
            <a:ext cx="1638300" cy="1638300"/>
          </a:xfrm>
          <a:prstGeom prst="pie">
            <a:avLst>
              <a:gd name="adj1" fmla="val 0"/>
              <a:gd name="adj2" fmla="val 5402120"/>
            </a:avLst>
          </a:prstGeom>
          <a:solidFill>
            <a:schemeClr val="bg1">
              <a:lumMod val="65000"/>
              <a:alpha val="33000"/>
            </a:schemeClr>
          </a:solidFill>
          <a:ln w="3175" cap="rnd" cmpd="sng" algn="ctr">
            <a:solidFill>
              <a:schemeClr val="bg1">
                <a:lumMod val="6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11" r:id="rId3"/>
    <p:sldLayoutId id="2147483707" r:id="rId4"/>
    <p:sldLayoutId id="2147483712" r:id="rId5"/>
    <p:sldLayoutId id="2147483708" r:id="rId6"/>
    <p:sldLayoutId id="2147483713" r:id="rId7"/>
    <p:sldLayoutId id="2147483714" r:id="rId8"/>
    <p:sldLayoutId id="2147483715" r:id="rId9"/>
    <p:sldLayoutId id="2147483709" r:id="rId10"/>
    <p:sldLayoutId id="2147483710" r:id="rId11"/>
  </p:sldLayoutIdLst>
  <p:txStyles>
    <p:titleStyle>
      <a:lvl1pPr algn="l" rtl="0" eaLnBrk="1" fontAlgn="base" hangingPunct="1">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1" fontAlgn="base" hangingPunct="1">
        <a:spcBef>
          <a:spcPct val="0"/>
        </a:spcBef>
        <a:spcAft>
          <a:spcPct val="0"/>
        </a:spcAft>
        <a:defRPr sz="4300">
          <a:solidFill>
            <a:srgbClr val="572314"/>
          </a:solidFill>
          <a:latin typeface="Gill Sans MT" pitchFamily="34" charset="0"/>
        </a:defRPr>
      </a:lvl2pPr>
      <a:lvl3pPr algn="l" rtl="0" eaLnBrk="1" fontAlgn="base" hangingPunct="1">
        <a:spcBef>
          <a:spcPct val="0"/>
        </a:spcBef>
        <a:spcAft>
          <a:spcPct val="0"/>
        </a:spcAft>
        <a:defRPr sz="4300">
          <a:solidFill>
            <a:srgbClr val="572314"/>
          </a:solidFill>
          <a:latin typeface="Gill Sans MT" pitchFamily="34" charset="0"/>
        </a:defRPr>
      </a:lvl3pPr>
      <a:lvl4pPr algn="l" rtl="0" eaLnBrk="1" fontAlgn="base" hangingPunct="1">
        <a:spcBef>
          <a:spcPct val="0"/>
        </a:spcBef>
        <a:spcAft>
          <a:spcPct val="0"/>
        </a:spcAft>
        <a:defRPr sz="4300">
          <a:solidFill>
            <a:srgbClr val="572314"/>
          </a:solidFill>
          <a:latin typeface="Gill Sans MT" pitchFamily="34" charset="0"/>
        </a:defRPr>
      </a:lvl4pPr>
      <a:lvl5pPr algn="l" rtl="0" eaLnBrk="1" fontAlgn="base" hangingPunct="1">
        <a:spcBef>
          <a:spcPct val="0"/>
        </a:spcBef>
        <a:spcAft>
          <a:spcPct val="0"/>
        </a:spcAft>
        <a:defRPr sz="4300">
          <a:solidFill>
            <a:srgbClr val="572314"/>
          </a:solidFill>
          <a:latin typeface="Gill Sans MT" pitchFamily="34" charset="0"/>
        </a:defRPr>
      </a:lvl5pPr>
      <a:lvl6pPr marL="457200" algn="l" rtl="0" eaLnBrk="1" fontAlgn="base" hangingPunct="1">
        <a:spcBef>
          <a:spcPct val="0"/>
        </a:spcBef>
        <a:spcAft>
          <a:spcPct val="0"/>
        </a:spcAft>
        <a:defRPr sz="4300">
          <a:solidFill>
            <a:srgbClr val="572314"/>
          </a:solidFill>
          <a:latin typeface="Gill Sans MT" pitchFamily="34" charset="0"/>
        </a:defRPr>
      </a:lvl6pPr>
      <a:lvl7pPr marL="914400" algn="l" rtl="0" eaLnBrk="1" fontAlgn="base" hangingPunct="1">
        <a:spcBef>
          <a:spcPct val="0"/>
        </a:spcBef>
        <a:spcAft>
          <a:spcPct val="0"/>
        </a:spcAft>
        <a:defRPr sz="4300">
          <a:solidFill>
            <a:srgbClr val="572314"/>
          </a:solidFill>
          <a:latin typeface="Gill Sans MT" pitchFamily="34" charset="0"/>
        </a:defRPr>
      </a:lvl7pPr>
      <a:lvl8pPr marL="1371600" algn="l" rtl="0" eaLnBrk="1" fontAlgn="base" hangingPunct="1">
        <a:spcBef>
          <a:spcPct val="0"/>
        </a:spcBef>
        <a:spcAft>
          <a:spcPct val="0"/>
        </a:spcAft>
        <a:defRPr sz="4300">
          <a:solidFill>
            <a:srgbClr val="572314"/>
          </a:solidFill>
          <a:latin typeface="Gill Sans MT" pitchFamily="34" charset="0"/>
        </a:defRPr>
      </a:lvl8pPr>
      <a:lvl9pPr marL="1828800" algn="l" rtl="0" eaLnBrk="1" fontAlgn="base" hangingPunct="1">
        <a:spcBef>
          <a:spcPct val="0"/>
        </a:spcBef>
        <a:spcAft>
          <a:spcPct val="0"/>
        </a:spcAft>
        <a:defRPr sz="4300">
          <a:solidFill>
            <a:srgbClr val="572314"/>
          </a:solidFill>
          <a:latin typeface="Gill Sans MT" pitchFamily="34" charset="0"/>
        </a:defRPr>
      </a:lvl9pPr>
      <a:extLst/>
    </p:titleStyle>
    <p:bodyStyle>
      <a:lvl1pPr marL="365125" indent="-282575" algn="l" rtl="0" eaLnBrk="1" fontAlgn="base" hangingPunct="1">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1" fontAlgn="base" hangingPunct="1">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1" fontAlgn="base" hangingPunct="1">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1" fontAlgn="base" hangingPunct="1">
        <a:spcBef>
          <a:spcPct val="20000"/>
        </a:spcBef>
        <a:spcAft>
          <a:spcPct val="0"/>
        </a:spcAft>
        <a:buClr>
          <a:srgbClr val="FF0000"/>
        </a:buClr>
        <a:buFont typeface="Wingdings 2" pitchFamily="18" charset="2"/>
        <a:buChar char=""/>
        <a:defRPr sz="2000" kern="1200">
          <a:solidFill>
            <a:schemeClr val="tx1"/>
          </a:solidFill>
          <a:latin typeface="+mn-lt"/>
          <a:ea typeface="+mn-ea"/>
          <a:cs typeface="+mn-cs"/>
        </a:defRPr>
      </a:lvl4pPr>
      <a:lvl5pPr marL="1296988" indent="-182563" algn="l" rtl="0" eaLnBrk="1" fontAlgn="base" hangingPunct="1">
        <a:spcBef>
          <a:spcPct val="20000"/>
        </a:spcBef>
        <a:spcAft>
          <a:spcPct val="0"/>
        </a:spcAft>
        <a:buClr>
          <a:srgbClr val="B9D679"/>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31925" y="764704"/>
            <a:ext cx="7407275" cy="1944216"/>
          </a:xfrm>
        </p:spPr>
        <p:txBody>
          <a:bodyPr>
            <a:normAutofit fontScale="90000"/>
          </a:bodyPr>
          <a:lstStyle/>
          <a:p>
            <a:pPr eaLnBrk="1" fontAlgn="auto" hangingPunct="1">
              <a:spcAft>
                <a:spcPts val="0"/>
              </a:spcAft>
              <a:defRPr/>
            </a:pPr>
            <a:r>
              <a:rPr lang="es-ES_tradnl" dirty="0" smtClean="0">
                <a:solidFill>
                  <a:schemeClr val="tx2">
                    <a:satMod val="130000"/>
                  </a:schemeClr>
                </a:solidFill>
              </a:rPr>
              <a:t>Análisis, diseño e implementación de una red social para ESPOL Digital utilizando herramientas 2.0</a:t>
            </a:r>
            <a:endParaRPr lang="es-ES" dirty="0">
              <a:solidFill>
                <a:schemeClr val="tx2">
                  <a:satMod val="130000"/>
                </a:schemeClr>
              </a:solidFill>
            </a:endParaRPr>
          </a:p>
        </p:txBody>
      </p:sp>
      <p:sp>
        <p:nvSpPr>
          <p:cNvPr id="3" name="2 Subtítulo"/>
          <p:cNvSpPr>
            <a:spLocks noGrp="1"/>
          </p:cNvSpPr>
          <p:nvPr>
            <p:ph type="subTitle" idx="1"/>
          </p:nvPr>
        </p:nvSpPr>
        <p:spPr>
          <a:xfrm>
            <a:off x="1431925" y="3429000"/>
            <a:ext cx="7407275" cy="1752600"/>
          </a:xfrm>
        </p:spPr>
        <p:txBody>
          <a:bodyPr>
            <a:normAutofit/>
          </a:bodyPr>
          <a:lstStyle/>
          <a:p>
            <a:pPr eaLnBrk="1" fontAlgn="auto" hangingPunct="1">
              <a:spcAft>
                <a:spcPts val="0"/>
              </a:spcAft>
              <a:buFont typeface="Wingdings 2"/>
              <a:buNone/>
              <a:defRPr/>
            </a:pPr>
            <a:r>
              <a:rPr lang="es-ES_tradnl" i="1" dirty="0" smtClean="0"/>
              <a:t>Lisette E. Espín Noboa</a:t>
            </a:r>
          </a:p>
          <a:p>
            <a:pPr eaLnBrk="1" fontAlgn="auto" hangingPunct="1">
              <a:spcAft>
                <a:spcPts val="0"/>
              </a:spcAft>
              <a:buFont typeface="Wingdings 2"/>
              <a:buNone/>
              <a:defRPr/>
            </a:pPr>
            <a:r>
              <a:rPr lang="es-ES_tradnl" i="1" dirty="0" smtClean="0"/>
              <a:t>leespin@espol.edu.ec</a:t>
            </a:r>
            <a:endParaRPr lang="es-E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(IV)</a:t>
            </a:r>
            <a:endParaRPr lang="es-EC" dirty="0"/>
          </a:p>
        </p:txBody>
      </p:sp>
      <p:sp>
        <p:nvSpPr>
          <p:cNvPr id="3" name="2 Marcador de contenido"/>
          <p:cNvSpPr>
            <a:spLocks noGrp="1"/>
          </p:cNvSpPr>
          <p:nvPr>
            <p:ph idx="1"/>
          </p:nvPr>
        </p:nvSpPr>
        <p:spPr/>
        <p:txBody>
          <a:bodyPr/>
          <a:lstStyle/>
          <a:p>
            <a:r>
              <a:rPr lang="es-EC" dirty="0" smtClean="0"/>
              <a:t>Servidores Internos</a:t>
            </a:r>
            <a:endParaRPr lang="es-EC" dirty="0"/>
          </a:p>
        </p:txBody>
      </p:sp>
      <p:pic>
        <p:nvPicPr>
          <p:cNvPr id="5" name="3 Imagen" descr="Servidores_Internos.jpg"/>
          <p:cNvPicPr/>
          <p:nvPr/>
        </p:nvPicPr>
        <p:blipFill>
          <a:blip r:embed="rId2" cstate="print"/>
          <a:stretch>
            <a:fillRect/>
          </a:stretch>
        </p:blipFill>
        <p:spPr>
          <a:xfrm>
            <a:off x="2195736" y="2060848"/>
            <a:ext cx="5040560" cy="4559768"/>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(V)</a:t>
            </a:r>
            <a:endParaRPr lang="es-EC" dirty="0"/>
          </a:p>
        </p:txBody>
      </p:sp>
      <p:sp>
        <p:nvSpPr>
          <p:cNvPr id="3" name="2 Marcador de contenido"/>
          <p:cNvSpPr>
            <a:spLocks noGrp="1"/>
          </p:cNvSpPr>
          <p:nvPr>
            <p:ph idx="1"/>
          </p:nvPr>
        </p:nvSpPr>
        <p:spPr/>
        <p:txBody>
          <a:bodyPr/>
          <a:lstStyle/>
          <a:p>
            <a:r>
              <a:rPr lang="es-EC" dirty="0" smtClean="0"/>
              <a:t>Portal Web (</a:t>
            </a:r>
            <a:r>
              <a:rPr lang="es-EC" dirty="0" err="1" smtClean="0"/>
              <a:t>Liferay</a:t>
            </a:r>
            <a:r>
              <a:rPr lang="es-EC" dirty="0" smtClean="0"/>
              <a:t>)</a:t>
            </a:r>
          </a:p>
        </p:txBody>
      </p:sp>
      <p:pic>
        <p:nvPicPr>
          <p:cNvPr id="4" name="0 Imagen" descr="arquitectura_portal.jpg"/>
          <p:cNvPicPr/>
          <p:nvPr/>
        </p:nvPicPr>
        <p:blipFill>
          <a:blip r:embed="rId2" cstate="print"/>
          <a:stretch>
            <a:fillRect/>
          </a:stretch>
        </p:blipFill>
        <p:spPr>
          <a:xfrm>
            <a:off x="1547664" y="2276872"/>
            <a:ext cx="5793319" cy="388843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(VI)</a:t>
            </a:r>
            <a:endParaRPr lang="es-EC" dirty="0"/>
          </a:p>
        </p:txBody>
      </p:sp>
      <p:sp>
        <p:nvSpPr>
          <p:cNvPr id="3" name="2 Marcador de contenido"/>
          <p:cNvSpPr>
            <a:spLocks noGrp="1"/>
          </p:cNvSpPr>
          <p:nvPr>
            <p:ph idx="1"/>
          </p:nvPr>
        </p:nvSpPr>
        <p:spPr/>
        <p:txBody>
          <a:bodyPr/>
          <a:lstStyle/>
          <a:p>
            <a:r>
              <a:rPr lang="es-EC" dirty="0" err="1" smtClean="0"/>
              <a:t>Portlets</a:t>
            </a:r>
            <a:r>
              <a:rPr lang="es-EC" dirty="0" smtClean="0"/>
              <a:t> (</a:t>
            </a:r>
            <a:r>
              <a:rPr lang="es-EC" dirty="0" err="1" smtClean="0"/>
              <a:t>Liferay</a:t>
            </a:r>
            <a:r>
              <a:rPr lang="es-EC" dirty="0" smtClean="0"/>
              <a:t>)</a:t>
            </a:r>
          </a:p>
          <a:p>
            <a:pPr lvl="1"/>
            <a:r>
              <a:rPr lang="es-EC" dirty="0" smtClean="0"/>
              <a:t>Chat</a:t>
            </a:r>
          </a:p>
          <a:p>
            <a:pPr lvl="1"/>
            <a:r>
              <a:rPr lang="es-EC" dirty="0" smtClean="0"/>
              <a:t>Directorio (búsqueda de usuarios)</a:t>
            </a:r>
          </a:p>
          <a:p>
            <a:pPr lvl="1"/>
            <a:r>
              <a:rPr lang="es-EC" dirty="0" smtClean="0"/>
              <a:t>Wall (muro)</a:t>
            </a:r>
          </a:p>
          <a:p>
            <a:pPr lvl="1"/>
            <a:r>
              <a:rPr lang="es-EC" dirty="0" smtClean="0"/>
              <a:t>Traductor</a:t>
            </a:r>
          </a:p>
          <a:p>
            <a:pPr lvl="1"/>
            <a:r>
              <a:rPr lang="es-EC" dirty="0" smtClean="0"/>
              <a:t>Compatibilidad con Google </a:t>
            </a:r>
            <a:r>
              <a:rPr lang="es-EC" dirty="0" err="1" smtClean="0"/>
              <a:t>Apps</a:t>
            </a:r>
            <a:endParaRPr lang="es-EC" dirty="0" smtClean="0"/>
          </a:p>
          <a:p>
            <a:pPr lvl="1"/>
            <a:r>
              <a:rPr lang="es-EC" dirty="0" smtClean="0"/>
              <a:t>Administrador de Imágenes</a:t>
            </a:r>
          </a:p>
          <a:p>
            <a:pPr lvl="1"/>
            <a:r>
              <a:rPr lang="es-EC" dirty="0" smtClean="0"/>
              <a:t>Administrador de Archivos</a:t>
            </a:r>
          </a:p>
          <a:p>
            <a:pPr lvl="1"/>
            <a:r>
              <a:rPr lang="es-EC" dirty="0" smtClean="0"/>
              <a:t>entre otros.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(VII)</a:t>
            </a:r>
            <a:endParaRPr lang="es-EC" dirty="0"/>
          </a:p>
        </p:txBody>
      </p:sp>
      <p:sp>
        <p:nvSpPr>
          <p:cNvPr id="3" name="2 Marcador de contenido"/>
          <p:cNvSpPr>
            <a:spLocks noGrp="1"/>
          </p:cNvSpPr>
          <p:nvPr>
            <p:ph idx="1"/>
          </p:nvPr>
        </p:nvSpPr>
        <p:spPr/>
        <p:txBody>
          <a:bodyPr/>
          <a:lstStyle/>
          <a:p>
            <a:r>
              <a:rPr lang="es-EC" dirty="0" err="1" smtClean="0"/>
              <a:t>Portlets</a:t>
            </a:r>
            <a:r>
              <a:rPr lang="es-EC" dirty="0" smtClean="0"/>
              <a:t> (</a:t>
            </a:r>
            <a:r>
              <a:rPr lang="es-EC" dirty="0" err="1" smtClean="0"/>
              <a:t>miESPOL</a:t>
            </a:r>
            <a:r>
              <a:rPr lang="es-EC" dirty="0" smtClean="0"/>
              <a:t>)</a:t>
            </a:r>
          </a:p>
          <a:p>
            <a:pPr lvl="1"/>
            <a:r>
              <a:rPr lang="es-EC" dirty="0" err="1" smtClean="0"/>
              <a:t>SIDWeb</a:t>
            </a:r>
            <a:r>
              <a:rPr lang="es-EC" dirty="0" smtClean="0"/>
              <a:t>:  Anuncio de tareas</a:t>
            </a:r>
          </a:p>
          <a:p>
            <a:pPr lvl="1"/>
            <a:r>
              <a:rPr lang="es-EC" dirty="0" smtClean="0"/>
              <a:t>CENACAD: Evaluaciones pendientes</a:t>
            </a:r>
          </a:p>
          <a:p>
            <a:pPr lvl="1"/>
            <a:r>
              <a:rPr lang="es-EC" dirty="0" err="1" smtClean="0"/>
              <a:t>Scheduler</a:t>
            </a:r>
            <a:r>
              <a:rPr lang="es-EC" dirty="0" smtClean="0"/>
              <a:t>: Horario de clases</a:t>
            </a:r>
          </a:p>
          <a:p>
            <a:pPr lvl="1"/>
            <a:r>
              <a:rPr lang="es-EC" dirty="0" smtClean="0"/>
              <a:t>Wall de </a:t>
            </a:r>
            <a:r>
              <a:rPr lang="es-EC" dirty="0" err="1" smtClean="0"/>
              <a:t>Facebook</a:t>
            </a:r>
            <a:r>
              <a:rPr lang="es-EC" dirty="0" smtClean="0"/>
              <a:t> </a:t>
            </a:r>
          </a:p>
          <a:p>
            <a:pPr lvl="1"/>
            <a:r>
              <a:rPr lang="es-EC" dirty="0" smtClean="0"/>
              <a:t>Sugerencia de Amigos: </a:t>
            </a:r>
            <a:r>
              <a:rPr lang="es-EC" dirty="0" err="1" smtClean="0"/>
              <a:t>Facebook</a:t>
            </a:r>
            <a:r>
              <a:rPr lang="es-EC" dirty="0" smtClean="0"/>
              <a:t> </a:t>
            </a:r>
            <a:r>
              <a:rPr lang="es-EC" dirty="0" err="1" smtClean="0"/>
              <a:t>Connect</a:t>
            </a:r>
            <a:endParaRPr lang="es-EC" dirty="0" smtClean="0"/>
          </a:p>
          <a:p>
            <a:pPr lvl="1"/>
            <a:r>
              <a:rPr lang="es-EC" dirty="0" err="1" smtClean="0"/>
              <a:t>Twitter</a:t>
            </a:r>
            <a:r>
              <a:rPr lang="es-EC" dirty="0" smtClean="0"/>
              <a:t>: Permite </a:t>
            </a:r>
            <a:r>
              <a:rPr lang="es-EC" dirty="0" err="1" smtClean="0"/>
              <a:t>twitear</a:t>
            </a:r>
            <a:r>
              <a:rPr lang="es-EC" dirty="0" smtClean="0"/>
              <a:t> y ver el </a:t>
            </a:r>
            <a:r>
              <a:rPr lang="es-EC" dirty="0" err="1" smtClean="0"/>
              <a:t>timeline</a:t>
            </a:r>
            <a:r>
              <a:rPr lang="es-EC" dirty="0" smtClean="0"/>
              <a:t>.</a:t>
            </a:r>
          </a:p>
          <a:p>
            <a:pPr lvl="1"/>
            <a:r>
              <a:rPr lang="es-EC" dirty="0" err="1" smtClean="0"/>
              <a:t>Delicious</a:t>
            </a:r>
            <a:r>
              <a:rPr lang="es-EC" dirty="0" smtClean="0"/>
              <a:t>: Administrador de </a:t>
            </a:r>
            <a:r>
              <a:rPr lang="es-EC" dirty="0" err="1" smtClean="0"/>
              <a:t>bookmarks</a:t>
            </a:r>
            <a:endParaRPr lang="es-EC" dirty="0" smtClean="0"/>
          </a:p>
          <a:p>
            <a:pPr lvl="1"/>
            <a:endParaRPr lang="es-EC"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delicious_v1.1-all-final.jpg"/>
          <p:cNvPicPr>
            <a:picLocks noGrp="1" noChangeAspect="1"/>
          </p:cNvPicPr>
          <p:nvPr>
            <p:ph idx="1"/>
          </p:nvPr>
        </p:nvPicPr>
        <p:blipFill>
          <a:blip r:embed="rId2" cstate="print"/>
          <a:stretch>
            <a:fillRect/>
          </a:stretch>
        </p:blipFill>
        <p:spPr>
          <a:xfrm>
            <a:off x="1331640" y="1048356"/>
            <a:ext cx="7499350" cy="3964820"/>
          </a:xfrm>
        </p:spPr>
      </p:pic>
      <p:sp>
        <p:nvSpPr>
          <p:cNvPr id="7" name="6 CuadroTexto"/>
          <p:cNvSpPr txBox="1"/>
          <p:nvPr/>
        </p:nvSpPr>
        <p:spPr>
          <a:xfrm>
            <a:off x="1259632" y="5373216"/>
            <a:ext cx="4112845" cy="646331"/>
          </a:xfrm>
          <a:prstGeom prst="rect">
            <a:avLst/>
          </a:prstGeom>
          <a:noFill/>
        </p:spPr>
        <p:txBody>
          <a:bodyPr wrap="square" rtlCol="0">
            <a:spAutoFit/>
          </a:bodyPr>
          <a:lstStyle/>
          <a:p>
            <a:r>
              <a:rPr lang="es-EC"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Portlet</a:t>
            </a:r>
            <a:r>
              <a:rPr lang="es-EC"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C" sz="36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Delicious</a:t>
            </a:r>
            <a:endParaRPr lang="es-EC" sz="36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5373216"/>
            <a:ext cx="4680520" cy="646331"/>
          </a:xfrm>
          <a:prstGeom prst="rect">
            <a:avLst/>
          </a:prstGeom>
          <a:noFill/>
        </p:spPr>
        <p:txBody>
          <a:bodyPr wrap="square" rtlCol="0">
            <a:spAutoFit/>
          </a:bodyPr>
          <a:lstStyle/>
          <a:p>
            <a:r>
              <a:rPr lang="es-EC"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Portlet</a:t>
            </a:r>
            <a:r>
              <a:rPr lang="es-EC"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C" sz="36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Scheduler</a:t>
            </a:r>
            <a:endParaRPr lang="es-EC" sz="36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5 Marcador de contenido" descr="scheduler_v1.1.jpg"/>
          <p:cNvPicPr>
            <a:picLocks noGrp="1" noChangeAspect="1"/>
          </p:cNvPicPr>
          <p:nvPr>
            <p:ph idx="1"/>
          </p:nvPr>
        </p:nvPicPr>
        <p:blipFill>
          <a:blip r:embed="rId2" cstate="print"/>
          <a:stretch>
            <a:fillRect/>
          </a:stretch>
        </p:blipFill>
        <p:spPr>
          <a:xfrm>
            <a:off x="1331640" y="1340768"/>
            <a:ext cx="7560840" cy="2508719"/>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1259632" y="5373216"/>
            <a:ext cx="6264696" cy="1200329"/>
          </a:xfrm>
          <a:prstGeom prst="rect">
            <a:avLst/>
          </a:prstGeom>
          <a:noFill/>
        </p:spPr>
        <p:txBody>
          <a:bodyPr wrap="square" rtlCol="0">
            <a:spAutoFit/>
          </a:bodyPr>
          <a:lstStyle/>
          <a:p>
            <a:r>
              <a:rPr lang="es-EC" sz="36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Portlets</a:t>
            </a:r>
            <a:r>
              <a:rPr lang="es-EC"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C" sz="36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Scheduler</a:t>
            </a:r>
            <a:r>
              <a:rPr lang="es-EC"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CENACAD, </a:t>
            </a:r>
            <a:r>
              <a:rPr lang="es-EC" sz="36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SIDWeb</a:t>
            </a:r>
            <a:r>
              <a:rPr lang="es-EC" sz="36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s-EC" sz="360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Twitter</a:t>
            </a:r>
            <a:endParaRPr lang="es-EC" sz="36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4 Marcador de contenido" descr="4Portlets.jpg"/>
          <p:cNvPicPr>
            <a:picLocks noGrp="1" noChangeAspect="1"/>
          </p:cNvPicPr>
          <p:nvPr>
            <p:ph idx="1"/>
          </p:nvPr>
        </p:nvPicPr>
        <p:blipFill>
          <a:blip r:embed="rId2" cstate="print"/>
          <a:stretch>
            <a:fillRect/>
          </a:stretch>
        </p:blipFill>
        <p:spPr>
          <a:xfrm>
            <a:off x="1259632" y="260648"/>
            <a:ext cx="7699946" cy="468052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pic>
        <p:nvPicPr>
          <p:cNvPr id="4" name="3 Marcador de contenido" descr="miespol-suggestion-of-friends.jpg"/>
          <p:cNvPicPr>
            <a:picLocks noGrp="1" noChangeAspect="1"/>
          </p:cNvPicPr>
          <p:nvPr>
            <p:ph idx="1"/>
          </p:nvPr>
        </p:nvPicPr>
        <p:blipFill>
          <a:blip r:embed="rId2" cstate="print"/>
          <a:stretch>
            <a:fillRect/>
          </a:stretch>
        </p:blipFill>
        <p:spPr>
          <a:xfrm>
            <a:off x="46099" y="0"/>
            <a:ext cx="9083165" cy="68580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(VIII)</a:t>
            </a:r>
            <a:endParaRPr lang="es-EC" dirty="0"/>
          </a:p>
        </p:txBody>
      </p:sp>
      <p:sp>
        <p:nvSpPr>
          <p:cNvPr id="3" name="2 Marcador de contenido"/>
          <p:cNvSpPr>
            <a:spLocks noGrp="1"/>
          </p:cNvSpPr>
          <p:nvPr>
            <p:ph idx="1"/>
          </p:nvPr>
        </p:nvSpPr>
        <p:spPr/>
        <p:txBody>
          <a:bodyPr/>
          <a:lstStyle/>
          <a:p>
            <a:r>
              <a:rPr lang="es-EC" dirty="0" smtClean="0"/>
              <a:t>Instalación</a:t>
            </a:r>
          </a:p>
          <a:p>
            <a:pPr lvl="1"/>
            <a:r>
              <a:rPr lang="es-EC" dirty="0" smtClean="0"/>
              <a:t>Hardware: Servidor virtual de pruebas</a:t>
            </a:r>
          </a:p>
          <a:p>
            <a:pPr lvl="2"/>
            <a:r>
              <a:rPr lang="es-EC" dirty="0" smtClean="0"/>
              <a:t>1 GB de memoria RAM</a:t>
            </a:r>
          </a:p>
          <a:p>
            <a:pPr lvl="2"/>
            <a:r>
              <a:rPr lang="es-EC" dirty="0" smtClean="0"/>
              <a:t>11 GB de disco duro</a:t>
            </a:r>
          </a:p>
          <a:p>
            <a:pPr lvl="1"/>
            <a:r>
              <a:rPr lang="es-EC" dirty="0" smtClean="0"/>
              <a:t>Software:</a:t>
            </a:r>
          </a:p>
          <a:p>
            <a:pPr lvl="2"/>
            <a:r>
              <a:rPr lang="es-EC" b="1" dirty="0" smtClean="0"/>
              <a:t>liferay-portal-tomcat-5.5-5.2.2 </a:t>
            </a:r>
            <a:r>
              <a:rPr lang="es-EC" i="1" dirty="0" smtClean="0"/>
              <a:t>versión instalable</a:t>
            </a:r>
          </a:p>
          <a:p>
            <a:pPr lvl="2"/>
            <a:r>
              <a:rPr lang="es-EC" b="1" dirty="0" smtClean="0"/>
              <a:t>liferay-portal-src-5.2.2</a:t>
            </a:r>
            <a:r>
              <a:rPr lang="es-EC" dirty="0" smtClean="0"/>
              <a:t> </a:t>
            </a:r>
            <a:r>
              <a:rPr lang="es-EC" i="1" dirty="0" smtClean="0"/>
              <a:t>código fuente</a:t>
            </a:r>
          </a:p>
          <a:p>
            <a:pPr lvl="2"/>
            <a:r>
              <a:rPr lang="es-EC" dirty="0" err="1" smtClean="0"/>
              <a:t>Tomcat</a:t>
            </a:r>
            <a:r>
              <a:rPr lang="es-EC" dirty="0" smtClean="0"/>
              <a:t> 5.5 (embebido en </a:t>
            </a:r>
            <a:r>
              <a:rPr lang="es-EC" dirty="0" err="1" smtClean="0"/>
              <a:t>liferay</a:t>
            </a:r>
            <a:r>
              <a:rPr lang="es-EC" dirty="0" smtClean="0"/>
              <a:t>)</a:t>
            </a:r>
          </a:p>
          <a:p>
            <a:pPr lvl="2"/>
            <a:r>
              <a:rPr lang="es-EC" dirty="0" err="1" smtClean="0"/>
              <a:t>MySQL</a:t>
            </a:r>
            <a:r>
              <a:rPr lang="es-EC" dirty="0" smtClean="0"/>
              <a:t>, motor de base de </a:t>
            </a:r>
            <a:r>
              <a:rPr lang="es-EC" dirty="0" smtClean="0"/>
              <a:t>datos</a:t>
            </a:r>
          </a:p>
          <a:p>
            <a:pPr lvl="2"/>
            <a:r>
              <a:rPr lang="es-EC" dirty="0" err="1" smtClean="0"/>
              <a:t>Netbeans</a:t>
            </a:r>
            <a:r>
              <a:rPr lang="es-EC" dirty="0" smtClean="0"/>
              <a:t> IDE 6.5 (</a:t>
            </a:r>
            <a:r>
              <a:rPr lang="es-EC" i="1" dirty="0" smtClean="0"/>
              <a:t>desarrollo</a:t>
            </a:r>
            <a:r>
              <a:rPr lang="es-EC" dirty="0" smtClean="0"/>
              <a:t>)</a:t>
            </a:r>
          </a:p>
          <a:p>
            <a:pPr lvl="2"/>
            <a:r>
              <a:rPr lang="es-EC" dirty="0" smtClean="0"/>
              <a:t>portal-pack-plugin-3_0_all </a:t>
            </a:r>
            <a:r>
              <a:rPr lang="es-EC" dirty="0" smtClean="0"/>
              <a:t>(</a:t>
            </a:r>
            <a:r>
              <a:rPr lang="es-EC" i="1" dirty="0" smtClean="0"/>
              <a:t>desarrollo</a:t>
            </a:r>
            <a:r>
              <a:rPr lang="es-EC" dirty="0" smtClean="0"/>
              <a:t>)</a:t>
            </a:r>
            <a:endParaRPr lang="es-EC"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Pruebas</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Usabilidad</a:t>
            </a:r>
          </a:p>
          <a:p>
            <a:pPr lvl="1"/>
            <a:r>
              <a:rPr lang="es-EC" dirty="0" smtClean="0"/>
              <a:t>Tiempo promedio</a:t>
            </a:r>
          </a:p>
          <a:p>
            <a:pPr lvl="1"/>
            <a:r>
              <a:rPr lang="es-EC" dirty="0" smtClean="0"/>
              <a:t># de errores</a:t>
            </a:r>
          </a:p>
          <a:p>
            <a:pPr lvl="1"/>
            <a:r>
              <a:rPr lang="es-EC" dirty="0" smtClean="0"/>
              <a:t>Satisfacción del usuario</a:t>
            </a:r>
          </a:p>
          <a:p>
            <a:r>
              <a:rPr lang="es-EC" dirty="0" smtClean="0"/>
              <a:t>Carga</a:t>
            </a:r>
          </a:p>
          <a:p>
            <a:pPr lvl="1"/>
            <a:r>
              <a:rPr lang="es-EC" dirty="0" smtClean="0"/>
              <a:t># máximo de usuarios conectados al mismo tiempo (con una misma petición/requerimiento)</a:t>
            </a:r>
          </a:p>
          <a:p>
            <a:r>
              <a:rPr lang="es-EC" dirty="0" smtClean="0"/>
              <a:t>Piloto (por 2 días)</a:t>
            </a:r>
          </a:p>
          <a:p>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Agenda</a:t>
            </a:r>
            <a:endParaRPr lang="es-ES" dirty="0">
              <a:solidFill>
                <a:schemeClr val="tx2">
                  <a:satMod val="130000"/>
                </a:schemeClr>
              </a:solidFill>
            </a:endParaRPr>
          </a:p>
        </p:txBody>
      </p:sp>
      <p:sp>
        <p:nvSpPr>
          <p:cNvPr id="8195" name="2 Marcador de contenido"/>
          <p:cNvSpPr>
            <a:spLocks noGrp="1"/>
          </p:cNvSpPr>
          <p:nvPr>
            <p:ph idx="1"/>
          </p:nvPr>
        </p:nvSpPr>
        <p:spPr/>
        <p:txBody>
          <a:bodyPr/>
          <a:lstStyle/>
          <a:p>
            <a:pPr eaLnBrk="1" hangingPunct="1"/>
            <a:r>
              <a:rPr lang="es-ES_tradnl" dirty="0" smtClean="0"/>
              <a:t>Introducción</a:t>
            </a:r>
          </a:p>
          <a:p>
            <a:pPr eaLnBrk="1" hangingPunct="1"/>
            <a:r>
              <a:rPr lang="es-ES_tradnl" dirty="0" smtClean="0"/>
              <a:t>Análisis</a:t>
            </a:r>
          </a:p>
          <a:p>
            <a:pPr eaLnBrk="1" hangingPunct="1"/>
            <a:r>
              <a:rPr lang="es-ES_tradnl" dirty="0" smtClean="0"/>
              <a:t>Diseño e Implementación</a:t>
            </a:r>
          </a:p>
          <a:p>
            <a:pPr eaLnBrk="1" hangingPunct="1"/>
            <a:r>
              <a:rPr lang="es-ES_tradnl" dirty="0" smtClean="0"/>
              <a:t>Pruebas y Resultados</a:t>
            </a:r>
          </a:p>
          <a:p>
            <a:pPr eaLnBrk="1" hangingPunct="1"/>
            <a:r>
              <a:rPr lang="es-ES_tradnl" dirty="0" smtClean="0"/>
              <a:t>Conclusiones y Recomendaciones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Resultados </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Popularidad: Servicios internos</a:t>
            </a:r>
          </a:p>
        </p:txBody>
      </p:sp>
      <p:graphicFrame>
        <p:nvGraphicFramePr>
          <p:cNvPr id="4" name="3 Gráfico"/>
          <p:cNvGraphicFramePr/>
          <p:nvPr/>
        </p:nvGraphicFramePr>
        <p:xfrm>
          <a:off x="1475656" y="2204864"/>
          <a:ext cx="5976664" cy="374441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Resultados (II)</a:t>
            </a:r>
            <a:endParaRPr lang="es-EC" dirty="0"/>
          </a:p>
        </p:txBody>
      </p:sp>
      <p:sp>
        <p:nvSpPr>
          <p:cNvPr id="3" name="2 Marcador de contenido"/>
          <p:cNvSpPr>
            <a:spLocks noGrp="1"/>
          </p:cNvSpPr>
          <p:nvPr>
            <p:ph idx="1"/>
          </p:nvPr>
        </p:nvSpPr>
        <p:spPr/>
        <p:txBody>
          <a:bodyPr/>
          <a:lstStyle/>
          <a:p>
            <a:r>
              <a:rPr lang="es-EC" dirty="0" smtClean="0"/>
              <a:t>Popularidad: Servicios externos</a:t>
            </a:r>
            <a:endParaRPr lang="es-EC" dirty="0"/>
          </a:p>
        </p:txBody>
      </p:sp>
      <p:graphicFrame>
        <p:nvGraphicFramePr>
          <p:cNvPr id="4" name="3 Gráfico"/>
          <p:cNvGraphicFramePr/>
          <p:nvPr/>
        </p:nvGraphicFramePr>
        <p:xfrm>
          <a:off x="1475656" y="2204864"/>
          <a:ext cx="5976664" cy="381642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Resultados (III)</a:t>
            </a:r>
            <a:endParaRPr lang="es-EC" dirty="0"/>
          </a:p>
        </p:txBody>
      </p:sp>
      <p:sp>
        <p:nvSpPr>
          <p:cNvPr id="3" name="2 Marcador de contenido"/>
          <p:cNvSpPr>
            <a:spLocks noGrp="1"/>
          </p:cNvSpPr>
          <p:nvPr>
            <p:ph idx="1"/>
          </p:nvPr>
        </p:nvSpPr>
        <p:spPr/>
        <p:txBody>
          <a:bodyPr/>
          <a:lstStyle/>
          <a:p>
            <a:r>
              <a:rPr lang="es-EC" dirty="0" smtClean="0"/>
              <a:t>Pruebas de Usabilidad</a:t>
            </a:r>
            <a:endParaRPr lang="es-EC" dirty="0"/>
          </a:p>
        </p:txBody>
      </p:sp>
      <p:graphicFrame>
        <p:nvGraphicFramePr>
          <p:cNvPr id="5" name="4 Tabla"/>
          <p:cNvGraphicFramePr>
            <a:graphicFrameLocks noGrp="1"/>
          </p:cNvGraphicFramePr>
          <p:nvPr/>
        </p:nvGraphicFramePr>
        <p:xfrm>
          <a:off x="1907705" y="2132856"/>
          <a:ext cx="6264695" cy="4032447"/>
        </p:xfrm>
        <a:graphic>
          <a:graphicData uri="http://schemas.openxmlformats.org/drawingml/2006/table">
            <a:tbl>
              <a:tblPr/>
              <a:tblGrid>
                <a:gridCol w="1015209"/>
                <a:gridCol w="901001"/>
                <a:gridCol w="1099813"/>
                <a:gridCol w="1015209"/>
                <a:gridCol w="1218254"/>
                <a:gridCol w="1015209"/>
              </a:tblGrid>
              <a:tr h="864095">
                <a:tc>
                  <a:txBody>
                    <a:bodyPr/>
                    <a:lstStyle/>
                    <a:p>
                      <a:pPr algn="ctr" fontAlgn="ctr"/>
                      <a:r>
                        <a:rPr lang="es-EC" sz="1600" b="1" i="0" u="none" strike="noStrike" dirty="0">
                          <a:solidFill>
                            <a:srgbClr val="FFFFFF"/>
                          </a:solidFill>
                          <a:latin typeface="Arial"/>
                        </a:rPr>
                        <a:t># Prueba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66CC"/>
                    </a:solidFill>
                  </a:tcPr>
                </a:tc>
                <a:tc>
                  <a:txBody>
                    <a:bodyPr/>
                    <a:lstStyle/>
                    <a:p>
                      <a:pPr algn="ctr" fontAlgn="ctr"/>
                      <a:r>
                        <a:rPr lang="es-EC" sz="1600" b="1" i="0" u="none" strike="noStrike">
                          <a:solidFill>
                            <a:srgbClr val="FFFFFF"/>
                          </a:solidFill>
                          <a:latin typeface="Arial"/>
                        </a:rPr>
                        <a:t>% Progreso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66CC"/>
                    </a:solidFill>
                  </a:tcPr>
                </a:tc>
                <a:tc>
                  <a:txBody>
                    <a:bodyPr/>
                    <a:lstStyle/>
                    <a:p>
                      <a:pPr algn="ctr" fontAlgn="ctr"/>
                      <a:r>
                        <a:rPr lang="es-EC" sz="1600" b="1" i="0" u="none" strike="noStrike">
                          <a:solidFill>
                            <a:srgbClr val="FFFFFF"/>
                          </a:solidFill>
                          <a:latin typeface="Arial"/>
                        </a:rPr>
                        <a:t>Resultado Esperado (SI)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66CC"/>
                    </a:solidFill>
                  </a:tcPr>
                </a:tc>
                <a:tc>
                  <a:txBody>
                    <a:bodyPr/>
                    <a:lstStyle/>
                    <a:p>
                      <a:pPr algn="ctr" fontAlgn="ctr"/>
                      <a:r>
                        <a:rPr lang="es-EC" sz="1600" b="1" i="0" u="none" strike="noStrike">
                          <a:solidFill>
                            <a:srgbClr val="FFFFFF"/>
                          </a:solidFill>
                          <a:latin typeface="Arial"/>
                        </a:rPr>
                        <a:t>Tiempo Invertido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66CC"/>
                    </a:solidFill>
                  </a:tcPr>
                </a:tc>
                <a:tc>
                  <a:txBody>
                    <a:bodyPr/>
                    <a:lstStyle/>
                    <a:p>
                      <a:pPr algn="ctr" fontAlgn="ctr"/>
                      <a:r>
                        <a:rPr lang="es-EC" sz="1600" b="1" i="0" u="none" strike="noStrike">
                          <a:solidFill>
                            <a:srgbClr val="FFFFFF"/>
                          </a:solidFill>
                          <a:latin typeface="Arial"/>
                        </a:rPr>
                        <a:t># Errores cometidos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66CC"/>
                    </a:solidFill>
                  </a:tcPr>
                </a:tc>
                <a:tc>
                  <a:txBody>
                    <a:bodyPr/>
                    <a:lstStyle/>
                    <a:p>
                      <a:pPr algn="ctr" fontAlgn="ctr"/>
                      <a:r>
                        <a:rPr lang="es-EC" sz="1600" b="1" i="0" u="none" strike="noStrike">
                          <a:solidFill>
                            <a:srgbClr val="FFFFFF"/>
                          </a:solidFill>
                          <a:latin typeface="Arial"/>
                        </a:rPr>
                        <a:t>¿Fue Intuitivo? (SI)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66CC"/>
                    </a:solidFill>
                  </a:tcPr>
                </a:tc>
              </a:tr>
              <a:tr h="288032">
                <a:tc>
                  <a:txBody>
                    <a:bodyPr/>
                    <a:lstStyle/>
                    <a:p>
                      <a:pPr algn="ctr" fontAlgn="ctr"/>
                      <a:r>
                        <a:rPr lang="es-EC" sz="16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1:20:12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88032">
                <a:tc>
                  <a:txBody>
                    <a:bodyPr/>
                    <a:lstStyle/>
                    <a:p>
                      <a:pPr algn="ctr" fontAlgn="ctr"/>
                      <a:r>
                        <a:rPr lang="es-EC" sz="16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2:18:09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3.50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88032">
                <a:tc>
                  <a:txBody>
                    <a:bodyPr/>
                    <a:lstStyle/>
                    <a:p>
                      <a:pPr algn="ctr" fontAlgn="ctr"/>
                      <a:r>
                        <a:rPr lang="es-EC" sz="16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1:35:49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0:18:54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0:56:05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1:36:28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7A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1:19:29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7B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1:07:00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8A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95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3:43:39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3.56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r" fontAlgn="ctr"/>
                      <a:r>
                        <a:rPr lang="es-EC" sz="1600" b="0" i="0" u="none" strike="noStrike">
                          <a:latin typeface="Arial"/>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88032">
                <a:tc>
                  <a:txBody>
                    <a:bodyPr/>
                    <a:lstStyle/>
                    <a:p>
                      <a:pPr algn="ctr" fontAlgn="ctr"/>
                      <a:r>
                        <a:rPr lang="es-EC" sz="1600" b="0" i="0" u="none" strike="noStrike">
                          <a:latin typeface="Arial"/>
                        </a:rPr>
                        <a:t>8B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1:29:16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dirty="0">
                          <a:latin typeface="Arial"/>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32">
                <a:tc>
                  <a:txBody>
                    <a:bodyPr/>
                    <a:lstStyle/>
                    <a:p>
                      <a:pPr algn="ctr" fontAlgn="ctr"/>
                      <a:r>
                        <a:rPr lang="es-EC" sz="1600" b="0" i="0" u="none" strike="noStrike">
                          <a:latin typeface="Arial"/>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1:05:13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a:latin typeface="Arial"/>
                        </a:rPr>
                        <a:t>0.67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EC" sz="1600" b="0" i="0" u="none" strike="noStrike" dirty="0">
                          <a:latin typeface="Arial"/>
                        </a:rPr>
                        <a:t>60%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Resultados (IV)</a:t>
            </a:r>
            <a:endParaRPr lang="es-EC" dirty="0"/>
          </a:p>
        </p:txBody>
      </p:sp>
      <p:sp>
        <p:nvSpPr>
          <p:cNvPr id="3" name="2 Marcador de contenido"/>
          <p:cNvSpPr>
            <a:spLocks noGrp="1"/>
          </p:cNvSpPr>
          <p:nvPr>
            <p:ph idx="1"/>
          </p:nvPr>
        </p:nvSpPr>
        <p:spPr/>
        <p:txBody>
          <a:bodyPr/>
          <a:lstStyle/>
          <a:p>
            <a:r>
              <a:rPr lang="es-EC" dirty="0" smtClean="0"/>
              <a:t>Pruebas de Usabilidad</a:t>
            </a:r>
            <a:endParaRPr lang="es-EC" dirty="0"/>
          </a:p>
        </p:txBody>
      </p:sp>
      <p:graphicFrame>
        <p:nvGraphicFramePr>
          <p:cNvPr id="5" name="4 Gráfico"/>
          <p:cNvGraphicFramePr/>
          <p:nvPr/>
        </p:nvGraphicFramePr>
        <p:xfrm>
          <a:off x="1835696" y="2204864"/>
          <a:ext cx="5616624" cy="38884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Resultados (V)</a:t>
            </a:r>
            <a:endParaRPr lang="es-EC" dirty="0"/>
          </a:p>
        </p:txBody>
      </p:sp>
      <p:sp>
        <p:nvSpPr>
          <p:cNvPr id="3" name="2 Marcador de contenido"/>
          <p:cNvSpPr>
            <a:spLocks noGrp="1"/>
          </p:cNvSpPr>
          <p:nvPr>
            <p:ph idx="1"/>
          </p:nvPr>
        </p:nvSpPr>
        <p:spPr/>
        <p:txBody>
          <a:bodyPr/>
          <a:lstStyle/>
          <a:p>
            <a:r>
              <a:rPr lang="es-EC" dirty="0" smtClean="0"/>
              <a:t>Pruebas de Usabilidad</a:t>
            </a:r>
          </a:p>
        </p:txBody>
      </p:sp>
      <p:graphicFrame>
        <p:nvGraphicFramePr>
          <p:cNvPr id="4" name="3 Gráfico"/>
          <p:cNvGraphicFramePr/>
          <p:nvPr/>
        </p:nvGraphicFramePr>
        <p:xfrm>
          <a:off x="1835696" y="2132856"/>
          <a:ext cx="5544616" cy="403244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Resultados (VI)</a:t>
            </a:r>
            <a:endParaRPr lang="es-EC" dirty="0"/>
          </a:p>
        </p:txBody>
      </p:sp>
      <p:sp>
        <p:nvSpPr>
          <p:cNvPr id="3" name="2 Marcador de contenido"/>
          <p:cNvSpPr>
            <a:spLocks noGrp="1"/>
          </p:cNvSpPr>
          <p:nvPr>
            <p:ph idx="1"/>
          </p:nvPr>
        </p:nvSpPr>
        <p:spPr/>
        <p:txBody>
          <a:bodyPr/>
          <a:lstStyle/>
          <a:p>
            <a:r>
              <a:rPr lang="es-EC" dirty="0" smtClean="0"/>
              <a:t>Pruebas de Usabilidad</a:t>
            </a:r>
            <a:endParaRPr lang="es-EC" dirty="0"/>
          </a:p>
        </p:txBody>
      </p:sp>
      <p:graphicFrame>
        <p:nvGraphicFramePr>
          <p:cNvPr id="4" name="3 Gráfico"/>
          <p:cNvGraphicFramePr/>
          <p:nvPr/>
        </p:nvGraphicFramePr>
        <p:xfrm>
          <a:off x="1835696" y="2204864"/>
          <a:ext cx="5688632" cy="41764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Resultados (VII)</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Pruebas de Carga</a:t>
            </a:r>
          </a:p>
          <a:p>
            <a:pPr>
              <a:buNone/>
            </a:pPr>
            <a:endParaRPr lang="es-EC" dirty="0"/>
          </a:p>
        </p:txBody>
      </p:sp>
      <p:graphicFrame>
        <p:nvGraphicFramePr>
          <p:cNvPr id="4" name="1 Gráfico"/>
          <p:cNvGraphicFramePr/>
          <p:nvPr/>
        </p:nvGraphicFramePr>
        <p:xfrm>
          <a:off x="1691680" y="2204864"/>
          <a:ext cx="5760640" cy="410445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Resultados (VIII)</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Pruebas de Carga</a:t>
            </a:r>
          </a:p>
          <a:p>
            <a:pPr>
              <a:buNone/>
            </a:pPr>
            <a:endParaRPr lang="es-EC" dirty="0"/>
          </a:p>
        </p:txBody>
      </p:sp>
      <p:graphicFrame>
        <p:nvGraphicFramePr>
          <p:cNvPr id="5" name="2 Gráfico"/>
          <p:cNvGraphicFramePr/>
          <p:nvPr/>
        </p:nvGraphicFramePr>
        <p:xfrm>
          <a:off x="1907704" y="2060848"/>
          <a:ext cx="5616624" cy="43204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Resultados (IX)</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Pruebas de Carga</a:t>
            </a:r>
          </a:p>
          <a:p>
            <a:pPr>
              <a:buNone/>
            </a:pPr>
            <a:endParaRPr lang="es-EC" dirty="0"/>
          </a:p>
        </p:txBody>
      </p:sp>
      <p:graphicFrame>
        <p:nvGraphicFramePr>
          <p:cNvPr id="6" name="3 Gráfico"/>
          <p:cNvGraphicFramePr/>
          <p:nvPr/>
        </p:nvGraphicFramePr>
        <p:xfrm>
          <a:off x="1763688" y="2060848"/>
          <a:ext cx="5760640" cy="42484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Resultados (X)</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Pruebas de Carga</a:t>
            </a:r>
          </a:p>
          <a:p>
            <a:pPr>
              <a:buNone/>
            </a:pPr>
            <a:endParaRPr lang="es-EC" dirty="0"/>
          </a:p>
        </p:txBody>
      </p:sp>
      <p:graphicFrame>
        <p:nvGraphicFramePr>
          <p:cNvPr id="4" name="5 Gráfico"/>
          <p:cNvGraphicFramePr/>
          <p:nvPr/>
        </p:nvGraphicFramePr>
        <p:xfrm>
          <a:off x="1763688" y="2060848"/>
          <a:ext cx="5832648" cy="41764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Introducción</a:t>
            </a:r>
            <a:endParaRPr lang="es-ES" dirty="0">
              <a:solidFill>
                <a:schemeClr val="tx2">
                  <a:satMod val="130000"/>
                </a:schemeClr>
              </a:solidFill>
            </a:endParaRPr>
          </a:p>
        </p:txBody>
      </p:sp>
      <p:sp>
        <p:nvSpPr>
          <p:cNvPr id="4" name="3 Marcador de contenido"/>
          <p:cNvSpPr>
            <a:spLocks noGrp="1"/>
          </p:cNvSpPr>
          <p:nvPr>
            <p:ph idx="1"/>
          </p:nvPr>
        </p:nvSpPr>
        <p:spPr/>
        <p:txBody>
          <a:bodyPr/>
          <a:lstStyle/>
          <a:p>
            <a:r>
              <a:rPr lang="es-EC" dirty="0" smtClean="0"/>
              <a:t>Antecedentes</a:t>
            </a:r>
          </a:p>
          <a:p>
            <a:pPr lvl="1"/>
            <a:r>
              <a:rPr lang="es-EC" dirty="0" smtClean="0"/>
              <a:t>Redes Sociales</a:t>
            </a:r>
          </a:p>
          <a:p>
            <a:pPr lvl="1"/>
            <a:r>
              <a:rPr lang="es-EC" dirty="0" smtClean="0"/>
              <a:t>Servicios de ESPOL (independientes)</a:t>
            </a:r>
          </a:p>
          <a:p>
            <a:endParaRPr lang="es-EC" dirty="0" smtClean="0"/>
          </a:p>
          <a:p>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Resultados (XI)</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r>
              <a:rPr lang="es-EC" dirty="0" smtClean="0"/>
              <a:t>Prueba Piloto</a:t>
            </a:r>
          </a:p>
          <a:p>
            <a:pPr lvl="1"/>
            <a:r>
              <a:rPr lang="es-EC" dirty="0" err="1" smtClean="0"/>
              <a:t>miESPOL</a:t>
            </a:r>
            <a:r>
              <a:rPr lang="es-EC" dirty="0" smtClean="0"/>
              <a:t> (Beta)</a:t>
            </a:r>
          </a:p>
          <a:p>
            <a:pPr lvl="2"/>
            <a:r>
              <a:rPr lang="es-EC" dirty="0" smtClean="0"/>
              <a:t>48 usuarios registrados en 2 días</a:t>
            </a:r>
          </a:p>
          <a:p>
            <a:pPr lvl="1"/>
            <a:r>
              <a:rPr lang="es-EC" dirty="0" smtClean="0"/>
              <a:t>Difusión: Grupo en </a:t>
            </a:r>
            <a:r>
              <a:rPr lang="es-EC" dirty="0" err="1" smtClean="0"/>
              <a:t>Facebook</a:t>
            </a:r>
            <a:endParaRPr lang="es-EC" dirty="0" smtClean="0"/>
          </a:p>
          <a:p>
            <a:pPr lvl="2"/>
            <a:r>
              <a:rPr lang="es-EC" dirty="0" smtClean="0"/>
              <a:t>114 miembros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ES_tradnl" dirty="0" smtClean="0">
                <a:solidFill>
                  <a:schemeClr val="tx2">
                    <a:satMod val="130000"/>
                  </a:schemeClr>
                </a:solidFill>
              </a:rPr>
              <a:t>Conclusiones</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pPr lvl="0"/>
            <a:r>
              <a:rPr lang="es-EC" sz="2800" dirty="0" err="1" smtClean="0"/>
              <a:t>miESPOL</a:t>
            </a:r>
            <a:r>
              <a:rPr lang="es-EC" sz="2800" dirty="0" smtClean="0"/>
              <a:t> es un portal Web de redes sociales que le permite a sus usuarios crear comunidades o simplemente relacionarse con otros usuarios de tal manera que puedan compartir recursos como fotos, videos, mensajes, etc. </a:t>
            </a:r>
          </a:p>
          <a:p>
            <a:pPr lvl="0"/>
            <a:r>
              <a:rPr lang="es-EC" sz="2800" dirty="0" smtClean="0"/>
              <a:t>Se logró integrar los servicios de ESPOL más utilizados por los estudiantes, con el propósito de tener un acceso directo a estos servicios con un solo ingreso al sistema.</a:t>
            </a:r>
          </a:p>
          <a:p>
            <a:endParaRPr lang="es-EC"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eaLnBrk="1" fontAlgn="auto" hangingPunct="1">
              <a:spcAft>
                <a:spcPts val="0"/>
              </a:spcAft>
              <a:defRPr/>
            </a:pPr>
            <a:r>
              <a:rPr lang="es-ES_tradnl" dirty="0" smtClean="0">
                <a:solidFill>
                  <a:schemeClr val="tx2">
                    <a:satMod val="130000"/>
                  </a:schemeClr>
                </a:solidFill>
              </a:rPr>
              <a:t>Recomendaciones</a:t>
            </a:r>
            <a:endParaRPr lang="es-ES" dirty="0">
              <a:solidFill>
                <a:schemeClr val="tx2">
                  <a:satMod val="130000"/>
                </a:schemeClr>
              </a:solidFill>
            </a:endParaRPr>
          </a:p>
        </p:txBody>
      </p:sp>
      <p:sp>
        <p:nvSpPr>
          <p:cNvPr id="7" name="6 Marcador de contenido"/>
          <p:cNvSpPr>
            <a:spLocks noGrp="1"/>
          </p:cNvSpPr>
          <p:nvPr>
            <p:ph idx="1"/>
          </p:nvPr>
        </p:nvSpPr>
        <p:spPr/>
        <p:txBody>
          <a:bodyPr/>
          <a:lstStyle/>
          <a:p>
            <a:pPr lvl="0"/>
            <a:r>
              <a:rPr lang="es-EC" sz="2800" dirty="0" smtClean="0"/>
              <a:t>Para ampliar la gama de </a:t>
            </a:r>
            <a:r>
              <a:rPr lang="es-EC" sz="2800" dirty="0" err="1" smtClean="0"/>
              <a:t>portlets</a:t>
            </a:r>
            <a:r>
              <a:rPr lang="es-EC" sz="2800" dirty="0" smtClean="0"/>
              <a:t> disponibles en </a:t>
            </a:r>
            <a:r>
              <a:rPr lang="es-EC" sz="2800" dirty="0" err="1" smtClean="0"/>
              <a:t>miESPOL</a:t>
            </a:r>
            <a:r>
              <a:rPr lang="es-EC" sz="2800" dirty="0" smtClean="0"/>
              <a:t>, se recomienda liberar gratuitamente un API que le permita a la comunidad de desarrolladores politécnicos el desarrollo fácil de nuevas aplicaciones.</a:t>
            </a:r>
          </a:p>
          <a:p>
            <a:pPr lvl="0"/>
            <a:r>
              <a:rPr lang="es-EC" sz="2800" dirty="0" smtClean="0"/>
              <a:t>Según los resultados obtenidos en las pruebas de usabilidad, como trabajo futuro </a:t>
            </a:r>
            <a:r>
              <a:rPr lang="es-EC" sz="2800" dirty="0" err="1" smtClean="0"/>
              <a:t>miESPOL</a:t>
            </a:r>
            <a:r>
              <a:rPr lang="es-EC" sz="2800" dirty="0" smtClean="0"/>
              <a:t> deberá adecuar las interfaces de usuario, de tal manera que las opciones disponibles estén más visibles y sean fáciles de usar. </a:t>
            </a:r>
          </a:p>
          <a:p>
            <a:endParaRPr lang="es-EC"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Recomendaciones</a:t>
            </a:r>
            <a:endParaRPr lang="es-EC" dirty="0"/>
          </a:p>
        </p:txBody>
      </p:sp>
      <p:sp>
        <p:nvSpPr>
          <p:cNvPr id="3" name="2 Marcador de contenido"/>
          <p:cNvSpPr>
            <a:spLocks noGrp="1"/>
          </p:cNvSpPr>
          <p:nvPr>
            <p:ph idx="1"/>
          </p:nvPr>
        </p:nvSpPr>
        <p:spPr/>
        <p:txBody>
          <a:bodyPr/>
          <a:lstStyle/>
          <a:p>
            <a:pPr lvl="0"/>
            <a:r>
              <a:rPr lang="es-EC" dirty="0" smtClean="0"/>
              <a:t>Tomando en cuenta los resultados obtenidos en las pruebas de carga, se deben mejorar los indicadores de eficiencia para conexiones concurrentes de más de 1000 usuarios, para el portal en producción.</a:t>
            </a:r>
          </a:p>
          <a:p>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a:xfrm>
            <a:off x="1435100" y="2924944"/>
            <a:ext cx="7499350" cy="3323456"/>
          </a:xfrm>
        </p:spPr>
        <p:txBody>
          <a:bodyPr/>
          <a:lstStyle/>
          <a:p>
            <a:pPr algn="ctr">
              <a:buNone/>
            </a:pPr>
            <a:r>
              <a:rPr lang="es-EC" sz="4400" dirty="0" smtClean="0"/>
              <a:t>Muchas Gracias!</a:t>
            </a:r>
            <a:endParaRPr lang="es-EC" sz="4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Análisis</a:t>
            </a:r>
            <a:endParaRPr lang="es-ES" dirty="0">
              <a:solidFill>
                <a:schemeClr val="tx2">
                  <a:satMod val="130000"/>
                </a:schemeClr>
              </a:solidFill>
            </a:endParaRPr>
          </a:p>
        </p:txBody>
      </p:sp>
      <p:sp>
        <p:nvSpPr>
          <p:cNvPr id="4" name="3 Marcador de contenido"/>
          <p:cNvSpPr>
            <a:spLocks noGrp="1"/>
          </p:cNvSpPr>
          <p:nvPr>
            <p:ph idx="1"/>
          </p:nvPr>
        </p:nvSpPr>
        <p:spPr/>
        <p:txBody>
          <a:bodyPr/>
          <a:lstStyle/>
          <a:p>
            <a:r>
              <a:rPr lang="es-EC" dirty="0" smtClean="0"/>
              <a:t>Objetivo</a:t>
            </a:r>
          </a:p>
          <a:p>
            <a:pPr lvl="1"/>
            <a:r>
              <a:rPr lang="es-EC" dirty="0" smtClean="0"/>
              <a:t>Implementar una red social open </a:t>
            </a:r>
            <a:r>
              <a:rPr lang="es-EC" dirty="0" err="1" smtClean="0"/>
              <a:t>source</a:t>
            </a:r>
            <a:r>
              <a:rPr lang="es-EC" dirty="0" smtClean="0"/>
              <a:t> que integre los servicios de ESPOL tales como: </a:t>
            </a:r>
            <a:r>
              <a:rPr lang="es-EC" dirty="0" err="1" smtClean="0"/>
              <a:t>SIDWeb</a:t>
            </a:r>
            <a:r>
              <a:rPr lang="es-EC" dirty="0" smtClean="0"/>
              <a:t>, CENACAD,  </a:t>
            </a:r>
            <a:r>
              <a:rPr lang="es-EC" dirty="0" err="1" smtClean="0"/>
              <a:t>Scheduler</a:t>
            </a:r>
            <a:r>
              <a:rPr lang="es-EC" dirty="0" smtClean="0"/>
              <a:t>, entre otros.</a:t>
            </a:r>
          </a:p>
          <a:p>
            <a:r>
              <a:rPr lang="es-EC" dirty="0" smtClean="0"/>
              <a:t>Tecnologías existentes en la Web </a:t>
            </a:r>
          </a:p>
          <a:p>
            <a:pPr lvl="1"/>
            <a:r>
              <a:rPr lang="es-EC" dirty="0" smtClean="0"/>
              <a:t>Open </a:t>
            </a:r>
            <a:r>
              <a:rPr lang="es-EC" dirty="0" err="1" smtClean="0"/>
              <a:t>Source</a:t>
            </a:r>
            <a:endParaRPr lang="es-EC" dirty="0" smtClean="0"/>
          </a:p>
          <a:p>
            <a:pPr lvl="1"/>
            <a:r>
              <a:rPr lang="es-EC" dirty="0" smtClean="0"/>
              <a:t>Redes Sociales</a:t>
            </a:r>
          </a:p>
          <a:p>
            <a:pPr lvl="1"/>
            <a:r>
              <a:rPr lang="es-EC" dirty="0" smtClean="0"/>
              <a:t>CMS</a:t>
            </a:r>
          </a:p>
          <a:p>
            <a:endParaRPr lang="es-EC"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(II)</a:t>
            </a:r>
            <a:endParaRPr lang="es-EC" dirty="0"/>
          </a:p>
        </p:txBody>
      </p:sp>
      <p:graphicFrame>
        <p:nvGraphicFramePr>
          <p:cNvPr id="4" name="3 Marcador de contenido"/>
          <p:cNvGraphicFramePr>
            <a:graphicFrameLocks noGrp="1"/>
          </p:cNvGraphicFramePr>
          <p:nvPr>
            <p:ph idx="1"/>
          </p:nvPr>
        </p:nvGraphicFramePr>
        <p:xfrm>
          <a:off x="1619672" y="1412776"/>
          <a:ext cx="6552728" cy="5047488"/>
        </p:xfrm>
        <a:graphic>
          <a:graphicData uri="http://schemas.openxmlformats.org/drawingml/2006/table">
            <a:tbl>
              <a:tblPr firstRow="1" firstCol="1">
                <a:tableStyleId>{21E4AEA4-8DFA-4A89-87EB-49C32662AFE0}</a:tableStyleId>
              </a:tblPr>
              <a:tblGrid>
                <a:gridCol w="357764"/>
                <a:gridCol w="1788820"/>
                <a:gridCol w="1515789"/>
                <a:gridCol w="1333768"/>
                <a:gridCol w="1556587"/>
              </a:tblGrid>
              <a:tr h="777860">
                <a:tc>
                  <a:txBody>
                    <a:bodyPr/>
                    <a:lstStyle/>
                    <a:p>
                      <a:pPr algn="ctr">
                        <a:spcAft>
                          <a:spcPts val="0"/>
                        </a:spcAft>
                      </a:pPr>
                      <a:r>
                        <a:rPr lang="es-ES" sz="2400" dirty="0"/>
                        <a:t>#</a:t>
                      </a:r>
                      <a:endParaRPr lang="es-EC" sz="4000" dirty="0">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a:t>Redes Sociales</a:t>
                      </a:r>
                      <a:endParaRPr lang="es-EC" sz="4000">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a:t>Interfaz</a:t>
                      </a:r>
                      <a:endParaRPr lang="es-EC" sz="4000">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a:t>Objetos Sociales</a:t>
                      </a:r>
                      <a:endParaRPr lang="es-EC" sz="4000">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dirty="0"/>
                        <a:t>Sistema de Archivos</a:t>
                      </a:r>
                      <a:endParaRPr lang="es-EC" sz="4000" dirty="0">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t>1</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err="1"/>
                        <a:t>Astrospaces</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Básico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3</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Sí</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40447">
                <a:tc>
                  <a:txBody>
                    <a:bodyPr/>
                    <a:lstStyle/>
                    <a:p>
                      <a:pPr algn="ctr">
                        <a:lnSpc>
                          <a:spcPct val="120000"/>
                        </a:lnSpc>
                        <a:spcAft>
                          <a:spcPts val="0"/>
                        </a:spcAft>
                      </a:pPr>
                      <a:r>
                        <a:rPr lang="es-ES" sz="2400"/>
                        <a:t>2</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Bitweaver</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Básico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7</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Sí</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t>3</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Dolphin</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Avanzado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10</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No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t>4</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Drupal</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Intermedio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5</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No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47099">
                <a:tc>
                  <a:txBody>
                    <a:bodyPr/>
                    <a:lstStyle/>
                    <a:p>
                      <a:pPr algn="ctr">
                        <a:lnSpc>
                          <a:spcPct val="120000"/>
                        </a:lnSpc>
                        <a:spcAft>
                          <a:spcPts val="0"/>
                        </a:spcAft>
                      </a:pPr>
                      <a:r>
                        <a:rPr lang="es-ES" sz="2400" dirty="0"/>
                        <a:t>5</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err="1"/>
                        <a:t>Elgg</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Avanzado</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6 +</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Sí</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292878">
                <a:tc>
                  <a:txBody>
                    <a:bodyPr/>
                    <a:lstStyle/>
                    <a:p>
                      <a:pPr algn="ctr">
                        <a:lnSpc>
                          <a:spcPct val="120000"/>
                        </a:lnSpc>
                        <a:spcAft>
                          <a:spcPts val="0"/>
                        </a:spcAft>
                      </a:pPr>
                      <a:r>
                        <a:rPr lang="es-ES" sz="2400"/>
                        <a:t>6</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Exo Social</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Avanzado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2 +</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No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292878">
                <a:tc>
                  <a:txBody>
                    <a:bodyPr/>
                    <a:lstStyle/>
                    <a:p>
                      <a:pPr algn="ctr">
                        <a:lnSpc>
                          <a:spcPct val="120000"/>
                        </a:lnSpc>
                        <a:spcAft>
                          <a:spcPts val="0"/>
                        </a:spcAft>
                      </a:pPr>
                      <a:r>
                        <a:rPr lang="es-ES" sz="2400" dirty="0"/>
                        <a:t>7</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Liferay</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Avanzado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9 +</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Sí</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t>8</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Mahara</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Intermedio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2</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Sí</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292878">
                <a:tc>
                  <a:txBody>
                    <a:bodyPr/>
                    <a:lstStyle/>
                    <a:p>
                      <a:pPr algn="ctr">
                        <a:lnSpc>
                          <a:spcPct val="120000"/>
                        </a:lnSpc>
                        <a:spcAft>
                          <a:spcPts val="0"/>
                        </a:spcAft>
                      </a:pPr>
                      <a:r>
                        <a:rPr lang="es-ES" sz="2400"/>
                        <a:t>9</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Silverstripe</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Básico</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t>3</a:t>
                      </a:r>
                      <a:endParaRPr lang="es-EC" sz="400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t>No</a:t>
                      </a:r>
                      <a:endParaRPr lang="es-EC" sz="4000" dirty="0">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5601"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Arial" pitchFamily="34" charset="0"/>
              </a:rPr>
              <a:t/>
            </a:r>
            <a:br>
              <a:rPr kumimoji="0" lang="es-EC" sz="1800" b="0" i="0" u="none" strike="noStrike" cap="none" normalizeH="0" baseline="0" smtClean="0">
                <a:ln>
                  <a:noFill/>
                </a:ln>
                <a:solidFill>
                  <a:schemeClr val="tx1"/>
                </a:solidFill>
                <a:effectLst/>
                <a:latin typeface="Arial" pitchFamily="34" charset="0"/>
              </a:rPr>
            </a:br>
            <a:endParaRPr kumimoji="0" lang="es-EC" sz="1800" b="0" i="0" u="none" strike="noStrike" cap="none" normalizeH="0" baseline="0" smtClean="0">
              <a:ln>
                <a:noFill/>
              </a:ln>
              <a:solidFill>
                <a:schemeClr val="tx1"/>
              </a:solidFill>
              <a:effectLst/>
              <a:latin typeface="Arial" pitchFamily="34" charset="0"/>
            </a:endParaRPr>
          </a:p>
        </p:txBody>
      </p:sp>
      <p:graphicFrame>
        <p:nvGraphicFramePr>
          <p:cNvPr id="5" name="3 Marcador de contenido"/>
          <p:cNvGraphicFramePr>
            <a:graphicFrameLocks noGrp="1"/>
          </p:cNvGraphicFramePr>
          <p:nvPr>
            <p:ph idx="1"/>
          </p:nvPr>
        </p:nvGraphicFramePr>
        <p:xfrm>
          <a:off x="1691680" y="1412776"/>
          <a:ext cx="6552728" cy="4712022"/>
        </p:xfrm>
        <a:graphic>
          <a:graphicData uri="http://schemas.openxmlformats.org/drawingml/2006/table">
            <a:tbl>
              <a:tblPr firstRow="1" firstCol="1">
                <a:tableStyleId>{21E4AEA4-8DFA-4A89-87EB-49C32662AFE0}</a:tableStyleId>
              </a:tblPr>
              <a:tblGrid>
                <a:gridCol w="357764"/>
                <a:gridCol w="1788820"/>
                <a:gridCol w="1515789"/>
                <a:gridCol w="1333768"/>
                <a:gridCol w="1556587"/>
              </a:tblGrid>
              <a:tr h="777860">
                <a:tc>
                  <a:txBody>
                    <a:bodyPr/>
                    <a:lstStyle/>
                    <a:p>
                      <a:pPr algn="ctr">
                        <a:spcAft>
                          <a:spcPts val="0"/>
                        </a:spcAft>
                      </a:pPr>
                      <a:r>
                        <a:rPr lang="es-ES" sz="2400" dirty="0">
                          <a:solidFill>
                            <a:schemeClr val="tx1">
                              <a:lumMod val="95000"/>
                              <a:lumOff val="5000"/>
                            </a:schemeClr>
                          </a:solidFill>
                        </a:rPr>
                        <a:t>#</a:t>
                      </a:r>
                      <a:endParaRPr lang="es-EC" sz="4000" dirty="0">
                        <a:solidFill>
                          <a:schemeClr val="tx1">
                            <a:lumMod val="95000"/>
                            <a:lumOff val="5000"/>
                          </a:schemeClr>
                        </a:solidFill>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dirty="0">
                          <a:solidFill>
                            <a:schemeClr val="tx1">
                              <a:lumMod val="95000"/>
                              <a:lumOff val="5000"/>
                            </a:schemeClr>
                          </a:solidFill>
                        </a:rPr>
                        <a:t>Redes Sociales</a:t>
                      </a:r>
                      <a:endParaRPr lang="es-EC" sz="4000" dirty="0">
                        <a:solidFill>
                          <a:schemeClr val="tx1">
                            <a:lumMod val="95000"/>
                            <a:lumOff val="5000"/>
                          </a:schemeClr>
                        </a:solidFill>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dirty="0">
                          <a:solidFill>
                            <a:schemeClr val="tx1">
                              <a:lumMod val="95000"/>
                              <a:lumOff val="5000"/>
                            </a:schemeClr>
                          </a:solidFill>
                        </a:rPr>
                        <a:t>Interfaz</a:t>
                      </a:r>
                      <a:endParaRPr lang="es-EC" sz="4000" dirty="0">
                        <a:solidFill>
                          <a:schemeClr val="tx1">
                            <a:lumMod val="95000"/>
                            <a:lumOff val="5000"/>
                          </a:schemeClr>
                        </a:solidFill>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dirty="0">
                          <a:solidFill>
                            <a:schemeClr val="tx1">
                              <a:lumMod val="95000"/>
                              <a:lumOff val="5000"/>
                            </a:schemeClr>
                          </a:solidFill>
                        </a:rPr>
                        <a:t>Objetos Sociales</a:t>
                      </a:r>
                      <a:endParaRPr lang="es-EC" sz="4000" dirty="0">
                        <a:solidFill>
                          <a:schemeClr val="tx1">
                            <a:lumMod val="95000"/>
                            <a:lumOff val="5000"/>
                          </a:schemeClr>
                        </a:solidFill>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s-ES" sz="2400" dirty="0">
                          <a:solidFill>
                            <a:schemeClr val="tx1">
                              <a:lumMod val="95000"/>
                              <a:lumOff val="5000"/>
                            </a:schemeClr>
                          </a:solidFill>
                        </a:rPr>
                        <a:t>Sistema de Archivos</a:t>
                      </a:r>
                      <a:endParaRPr lang="es-EC" sz="4000" dirty="0">
                        <a:solidFill>
                          <a:schemeClr val="tx1">
                            <a:lumMod val="95000"/>
                            <a:lumOff val="5000"/>
                          </a:schemeClr>
                        </a:solidFill>
                        <a:latin typeface="Times New Roman"/>
                        <a:ea typeface="Times New Roman"/>
                        <a:cs typeface="Times New Roman"/>
                      </a:endParaRPr>
                    </a:p>
                  </a:txBody>
                  <a:tcPr marL="19050" marR="19050"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solidFill>
                            <a:schemeClr val="tx1">
                              <a:lumMod val="95000"/>
                              <a:lumOff val="5000"/>
                            </a:schemeClr>
                          </a:solidFill>
                        </a:rPr>
                        <a:t>1</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err="1">
                          <a:solidFill>
                            <a:schemeClr val="tx1">
                              <a:lumMod val="95000"/>
                              <a:lumOff val="5000"/>
                            </a:schemeClr>
                          </a:solidFill>
                        </a:rPr>
                        <a:t>Astrospaces</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Básico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3</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Sí</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40447">
                <a:tc>
                  <a:txBody>
                    <a:bodyPr/>
                    <a:lstStyle/>
                    <a:p>
                      <a:pPr algn="ctr">
                        <a:lnSpc>
                          <a:spcPct val="120000"/>
                        </a:lnSpc>
                        <a:spcAft>
                          <a:spcPts val="0"/>
                        </a:spcAft>
                      </a:pPr>
                      <a:r>
                        <a:rPr lang="es-ES" sz="2400">
                          <a:solidFill>
                            <a:schemeClr val="tx1">
                              <a:lumMod val="95000"/>
                              <a:lumOff val="5000"/>
                            </a:schemeClr>
                          </a:solidFill>
                        </a:rPr>
                        <a:t>2</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Bitweaver</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Básico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7</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Sí</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solidFill>
                            <a:schemeClr val="tx1">
                              <a:lumMod val="95000"/>
                              <a:lumOff val="5000"/>
                            </a:schemeClr>
                          </a:solidFill>
                        </a:rPr>
                        <a:t>3</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Dolphin</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Avanzado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10</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No</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solidFill>
                            <a:schemeClr val="tx1">
                              <a:lumMod val="95000"/>
                              <a:lumOff val="5000"/>
                            </a:schemeClr>
                          </a:solidFill>
                        </a:rPr>
                        <a:t>4</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Drupal</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Intermedio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5</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No</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47099">
                <a:tc>
                  <a:txBody>
                    <a:bodyPr/>
                    <a:lstStyle/>
                    <a:p>
                      <a:pPr algn="ctr">
                        <a:lnSpc>
                          <a:spcPct val="120000"/>
                        </a:lnSpc>
                        <a:spcAft>
                          <a:spcPts val="0"/>
                        </a:spcAft>
                      </a:pPr>
                      <a:r>
                        <a:rPr lang="es-ES" sz="2400" dirty="0">
                          <a:solidFill>
                            <a:schemeClr val="tx1">
                              <a:lumMod val="95000"/>
                              <a:lumOff val="5000"/>
                            </a:schemeClr>
                          </a:solidFill>
                        </a:rPr>
                        <a:t>5</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err="1">
                          <a:solidFill>
                            <a:schemeClr val="tx1">
                              <a:lumMod val="95000"/>
                              <a:lumOff val="5000"/>
                            </a:schemeClr>
                          </a:solidFill>
                        </a:rPr>
                        <a:t>Elgg</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Avanzado</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6 +</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Sí</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292878">
                <a:tc>
                  <a:txBody>
                    <a:bodyPr/>
                    <a:lstStyle/>
                    <a:p>
                      <a:pPr algn="ctr">
                        <a:lnSpc>
                          <a:spcPct val="120000"/>
                        </a:lnSpc>
                        <a:spcAft>
                          <a:spcPts val="0"/>
                        </a:spcAft>
                      </a:pPr>
                      <a:r>
                        <a:rPr lang="es-ES" sz="2400">
                          <a:solidFill>
                            <a:schemeClr val="tx1">
                              <a:lumMod val="95000"/>
                              <a:lumOff val="5000"/>
                            </a:schemeClr>
                          </a:solidFill>
                        </a:rPr>
                        <a:t>6</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Exo Social</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Avanzado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2 +</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No</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292878">
                <a:tc>
                  <a:txBody>
                    <a:bodyPr/>
                    <a:lstStyle/>
                    <a:p>
                      <a:pPr algn="ctr">
                        <a:lnSpc>
                          <a:spcPct val="120000"/>
                        </a:lnSpc>
                        <a:spcAft>
                          <a:spcPts val="0"/>
                        </a:spcAft>
                      </a:pPr>
                      <a:r>
                        <a:rPr lang="es-ES" sz="2400" dirty="0">
                          <a:solidFill>
                            <a:schemeClr val="tx1">
                              <a:lumMod val="95000"/>
                              <a:lumOff val="5000"/>
                            </a:schemeClr>
                          </a:solidFill>
                        </a:rPr>
                        <a:t>7</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err="1">
                          <a:solidFill>
                            <a:schemeClr val="tx1">
                              <a:lumMod val="95000"/>
                              <a:lumOff val="5000"/>
                            </a:schemeClr>
                          </a:solidFill>
                        </a:rPr>
                        <a:t>Liferay</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Avanzado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9 +</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Sí</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algn="ctr">
                        <a:lnSpc>
                          <a:spcPct val="120000"/>
                        </a:lnSpc>
                        <a:spcAft>
                          <a:spcPts val="0"/>
                        </a:spcAft>
                      </a:pPr>
                      <a:r>
                        <a:rPr lang="es-ES" sz="2400">
                          <a:solidFill>
                            <a:schemeClr val="tx1">
                              <a:lumMod val="95000"/>
                              <a:lumOff val="5000"/>
                            </a:schemeClr>
                          </a:solidFill>
                        </a:rPr>
                        <a:t>8</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Mahara</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Intermedio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2</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Sí</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r h="292878">
                <a:tc>
                  <a:txBody>
                    <a:bodyPr/>
                    <a:lstStyle/>
                    <a:p>
                      <a:pPr algn="ctr">
                        <a:lnSpc>
                          <a:spcPct val="120000"/>
                        </a:lnSpc>
                        <a:spcAft>
                          <a:spcPts val="0"/>
                        </a:spcAft>
                      </a:pPr>
                      <a:r>
                        <a:rPr lang="es-ES" sz="2400">
                          <a:solidFill>
                            <a:schemeClr val="tx1">
                              <a:lumMod val="95000"/>
                              <a:lumOff val="5000"/>
                            </a:schemeClr>
                          </a:solidFill>
                        </a:rPr>
                        <a:t>9</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Silverstripe</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Básico</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a:solidFill>
                            <a:schemeClr val="tx1">
                              <a:lumMod val="95000"/>
                              <a:lumOff val="5000"/>
                            </a:schemeClr>
                          </a:solidFill>
                        </a:rPr>
                        <a:t>3</a:t>
                      </a:r>
                      <a:endParaRPr lang="es-EC" sz="400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20000"/>
                        </a:lnSpc>
                        <a:spcAft>
                          <a:spcPts val="0"/>
                        </a:spcAft>
                      </a:pPr>
                      <a:r>
                        <a:rPr lang="es-ES" sz="2400" dirty="0">
                          <a:solidFill>
                            <a:schemeClr val="tx1">
                              <a:lumMod val="95000"/>
                              <a:lumOff val="5000"/>
                            </a:schemeClr>
                          </a:solidFill>
                        </a:rPr>
                        <a:t>No</a:t>
                      </a:r>
                      <a:endParaRPr lang="es-EC" sz="4000" dirty="0">
                        <a:solidFill>
                          <a:schemeClr val="tx1">
                            <a:lumMod val="95000"/>
                            <a:lumOff val="5000"/>
                          </a:schemeClr>
                        </a:solidFill>
                        <a:latin typeface="Times New Roman"/>
                        <a:ea typeface="Times New Roman"/>
                        <a:cs typeface="Times New Roman"/>
                      </a:endParaRPr>
                    </a:p>
                  </a:txBody>
                  <a:tcPr marL="19050" marR="1905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Análisis (III)</a:t>
            </a:r>
            <a:endParaRPr lang="es-ES" dirty="0">
              <a:solidFill>
                <a:schemeClr val="tx2">
                  <a:satMod val="130000"/>
                </a:schemeClr>
              </a:solidFill>
            </a:endParaRPr>
          </a:p>
        </p:txBody>
      </p:sp>
      <p:sp>
        <p:nvSpPr>
          <p:cNvPr id="4" name="3 Marcador de contenido"/>
          <p:cNvSpPr>
            <a:spLocks noGrp="1"/>
          </p:cNvSpPr>
          <p:nvPr>
            <p:ph idx="1"/>
          </p:nvPr>
        </p:nvSpPr>
        <p:spPr/>
        <p:txBody>
          <a:bodyPr/>
          <a:lstStyle/>
          <a:p>
            <a:r>
              <a:rPr lang="es-EC" dirty="0" smtClean="0"/>
              <a:t>Elección mejor opción</a:t>
            </a:r>
          </a:p>
          <a:p>
            <a:pPr lvl="1"/>
            <a:r>
              <a:rPr lang="es-EC" dirty="0" smtClean="0"/>
              <a:t>Facilidad de desarrollo</a:t>
            </a:r>
          </a:p>
          <a:p>
            <a:pPr lvl="1"/>
            <a:r>
              <a:rPr lang="es-EC" dirty="0" smtClean="0"/>
              <a:t>Compatible con CAS</a:t>
            </a:r>
          </a:p>
          <a:p>
            <a:pPr lvl="1"/>
            <a:r>
              <a:rPr lang="es-EC" dirty="0" smtClean="0"/>
              <a:t>Compatible con WS</a:t>
            </a:r>
          </a:p>
          <a:p>
            <a:pPr lvl="1"/>
            <a:r>
              <a:rPr lang="es-EC" dirty="0" smtClean="0"/>
              <a:t>Flexibilidad en la creación/actualización de módulos (</a:t>
            </a:r>
            <a:r>
              <a:rPr lang="es-EC" dirty="0" err="1" smtClean="0"/>
              <a:t>widgets</a:t>
            </a:r>
            <a:r>
              <a:rPr lang="es-EC" dirty="0" smtClean="0"/>
              <a:t>)</a:t>
            </a:r>
            <a:endParaRPr lang="es-EC" dirty="0"/>
          </a:p>
        </p:txBody>
      </p:sp>
      <p:pic>
        <p:nvPicPr>
          <p:cNvPr id="5" name="4 Imagen" descr="liferay.jpg"/>
          <p:cNvPicPr>
            <a:picLocks noChangeAspect="1"/>
          </p:cNvPicPr>
          <p:nvPr/>
        </p:nvPicPr>
        <p:blipFill>
          <a:blip r:embed="rId2" cstate="print"/>
          <a:stretch>
            <a:fillRect/>
          </a:stretch>
        </p:blipFill>
        <p:spPr>
          <a:xfrm>
            <a:off x="3491880" y="5373216"/>
            <a:ext cx="2401824" cy="56083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_tradnl" dirty="0" smtClean="0">
                <a:solidFill>
                  <a:schemeClr val="tx2">
                    <a:satMod val="130000"/>
                  </a:schemeClr>
                </a:solidFill>
              </a:rPr>
              <a:t>Diseño e Implementación</a:t>
            </a:r>
            <a:endParaRPr lang="es-ES" dirty="0">
              <a:solidFill>
                <a:schemeClr val="tx2">
                  <a:satMod val="130000"/>
                </a:schemeClr>
              </a:solidFill>
            </a:endParaRPr>
          </a:p>
        </p:txBody>
      </p:sp>
      <p:sp>
        <p:nvSpPr>
          <p:cNvPr id="4" name="3 Marcador de contenido"/>
          <p:cNvSpPr>
            <a:spLocks noGrp="1"/>
          </p:cNvSpPr>
          <p:nvPr>
            <p:ph idx="1"/>
          </p:nvPr>
        </p:nvSpPr>
        <p:spPr/>
        <p:txBody>
          <a:bodyPr/>
          <a:lstStyle/>
          <a:p>
            <a:r>
              <a:rPr lang="es-EC" dirty="0" smtClean="0"/>
              <a:t>Arquitectura</a:t>
            </a:r>
            <a:endParaRPr lang="es-EC" dirty="0"/>
          </a:p>
        </p:txBody>
      </p:sp>
      <p:sp>
        <p:nvSpPr>
          <p:cNvPr id="112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11268" name="Object 4"/>
          <p:cNvGraphicFramePr>
            <a:graphicFrameLocks noChangeAspect="1"/>
          </p:cNvGraphicFramePr>
          <p:nvPr/>
        </p:nvGraphicFramePr>
        <p:xfrm>
          <a:off x="1763688" y="2060848"/>
          <a:ext cx="6840760" cy="4857125"/>
        </p:xfrm>
        <a:graphic>
          <a:graphicData uri="http://schemas.openxmlformats.org/presentationml/2006/ole">
            <p:oleObj spid="_x0000_s11268" r:id="rId3" imgW="10047611" imgH="7130645" progId="">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(II)</a:t>
            </a:r>
            <a:endParaRPr lang="es-EC" dirty="0"/>
          </a:p>
        </p:txBody>
      </p:sp>
      <p:sp>
        <p:nvSpPr>
          <p:cNvPr id="3" name="2 Marcador de contenido"/>
          <p:cNvSpPr>
            <a:spLocks noGrp="1"/>
          </p:cNvSpPr>
          <p:nvPr>
            <p:ph idx="1"/>
          </p:nvPr>
        </p:nvSpPr>
        <p:spPr/>
        <p:txBody>
          <a:bodyPr/>
          <a:lstStyle/>
          <a:p>
            <a:r>
              <a:rPr lang="es-EC" dirty="0" smtClean="0"/>
              <a:t>Componentes</a:t>
            </a:r>
          </a:p>
          <a:p>
            <a:pPr lvl="1"/>
            <a:r>
              <a:rPr lang="es-EC" dirty="0" smtClean="0"/>
              <a:t>Servidores Externos</a:t>
            </a:r>
          </a:p>
          <a:p>
            <a:pPr lvl="1"/>
            <a:r>
              <a:rPr lang="es-EC" dirty="0" smtClean="0"/>
              <a:t>Servidores Internos</a:t>
            </a:r>
          </a:p>
          <a:p>
            <a:pPr lvl="1"/>
            <a:r>
              <a:rPr lang="es-EC" dirty="0" smtClean="0"/>
              <a:t>Servidores:  Web, de Aplicaciones, de Base de Datos, de Archivos.</a:t>
            </a:r>
          </a:p>
          <a:p>
            <a:pPr lvl="2"/>
            <a:r>
              <a:rPr lang="es-EC" dirty="0" err="1" smtClean="0"/>
              <a:t>miESPOL</a:t>
            </a:r>
            <a:r>
              <a:rPr lang="es-EC" dirty="0" smtClean="0"/>
              <a:t>/</a:t>
            </a:r>
            <a:r>
              <a:rPr lang="es-EC" dirty="0" err="1" smtClean="0"/>
              <a:t>Liferay</a:t>
            </a:r>
            <a:r>
              <a:rPr lang="es-EC" dirty="0" smtClean="0"/>
              <a:t>, J2EE/JEE, </a:t>
            </a:r>
            <a:r>
              <a:rPr lang="es-EC" dirty="0" err="1" smtClean="0"/>
              <a:t>Hibernate</a:t>
            </a:r>
            <a:r>
              <a:rPr lang="es-EC" dirty="0" smtClean="0"/>
              <a:t>, JSR, AJAX, </a:t>
            </a:r>
            <a:r>
              <a:rPr lang="es-EC" dirty="0" err="1" smtClean="0"/>
              <a:t>Webservices</a:t>
            </a:r>
            <a:r>
              <a:rPr lang="es-EC" dirty="0" smtClean="0"/>
              <a:t>, </a:t>
            </a:r>
            <a:r>
              <a:rPr lang="es-EC" dirty="0" err="1" smtClean="0"/>
              <a:t>MySQL</a:t>
            </a:r>
            <a:r>
              <a:rPr lang="es-EC" dirty="0" smtClean="0"/>
              <a:t>, </a:t>
            </a:r>
            <a:r>
              <a:rPr lang="es-EC" dirty="0" err="1" smtClean="0"/>
              <a:t>Tomcat</a:t>
            </a:r>
            <a:r>
              <a:rPr lang="es-EC" dirty="0" smtClean="0"/>
              <a:t>, DWR, entre otros.</a:t>
            </a:r>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chemeClr val="tx2">
                    <a:satMod val="130000"/>
                  </a:schemeClr>
                </a:solidFill>
              </a:rPr>
              <a:t>Diseño e Implementación (III)</a:t>
            </a:r>
            <a:endParaRPr lang="es-EC" dirty="0"/>
          </a:p>
        </p:txBody>
      </p:sp>
      <p:sp>
        <p:nvSpPr>
          <p:cNvPr id="3" name="2 Marcador de contenido"/>
          <p:cNvSpPr>
            <a:spLocks noGrp="1"/>
          </p:cNvSpPr>
          <p:nvPr>
            <p:ph idx="1"/>
          </p:nvPr>
        </p:nvSpPr>
        <p:spPr/>
        <p:txBody>
          <a:bodyPr/>
          <a:lstStyle/>
          <a:p>
            <a:r>
              <a:rPr lang="es-EC" dirty="0" smtClean="0"/>
              <a:t>Servidores Externos</a:t>
            </a:r>
            <a:endParaRPr lang="es-EC" dirty="0"/>
          </a:p>
        </p:txBody>
      </p:sp>
      <p:pic>
        <p:nvPicPr>
          <p:cNvPr id="4" name="1 Imagen" descr="Servidores_Externos.jpg"/>
          <p:cNvPicPr/>
          <p:nvPr/>
        </p:nvPicPr>
        <p:blipFill>
          <a:blip r:embed="rId2" cstate="print"/>
          <a:stretch>
            <a:fillRect/>
          </a:stretch>
        </p:blipFill>
        <p:spPr>
          <a:xfrm>
            <a:off x="2195736" y="2060848"/>
            <a:ext cx="5112568" cy="4610085"/>
          </a:xfrm>
          <a:prstGeom prst="rect">
            <a:avLst/>
          </a:prstGeom>
          <a:ln>
            <a:solidFill>
              <a:schemeClr val="tx1"/>
            </a:solid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rrículo de la Empresa">
  <a:themeElements>
    <a:clrScheme name="Personalizado 1">
      <a:dk1>
        <a:sysClr val="windowText" lastClr="000000"/>
      </a:dk1>
      <a:lt1>
        <a:sysClr val="window" lastClr="FFFFFF"/>
      </a:lt1>
      <a:dk2>
        <a:srgbClr val="4F271C"/>
      </a:dk2>
      <a:lt2>
        <a:srgbClr val="D8D8D8"/>
      </a:lt2>
      <a:accent1>
        <a:srgbClr val="7EC2D3"/>
      </a:accent1>
      <a:accent2>
        <a:srgbClr val="C5B07E"/>
      </a:accent2>
      <a:accent3>
        <a:srgbClr val="FF0000"/>
      </a:accent3>
      <a:accent4>
        <a:srgbClr val="B9D679"/>
      </a:accent4>
      <a:accent5>
        <a:srgbClr val="F88630"/>
      </a:accent5>
      <a:accent6>
        <a:srgbClr val="8898C3"/>
      </a:accent6>
      <a:hlink>
        <a:srgbClr val="7030A0"/>
      </a:hlink>
      <a:folHlink>
        <a:srgbClr val="002060"/>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Currículo de la Empresa</Template>
  <TotalTime>439</TotalTime>
  <Words>956</Words>
  <Application>Microsoft Office PowerPoint</Application>
  <PresentationFormat>Presentación en pantalla (4:3)</PresentationFormat>
  <Paragraphs>311</Paragraphs>
  <Slides>34</Slides>
  <Notes>1</Notes>
  <HiddenSlides>0</HiddenSlides>
  <MMClips>0</MMClips>
  <ScaleCrop>false</ScaleCrop>
  <HeadingPairs>
    <vt:vector size="6" baseType="variant">
      <vt:variant>
        <vt:lpstr>Tema</vt:lpstr>
      </vt:variant>
      <vt:variant>
        <vt:i4>1</vt:i4>
      </vt:variant>
      <vt:variant>
        <vt:lpstr>Servidores OLE incrustados</vt:lpstr>
      </vt:variant>
      <vt:variant>
        <vt:i4>0</vt:i4>
      </vt:variant>
      <vt:variant>
        <vt:lpstr>Títulos de diapositiva</vt:lpstr>
      </vt:variant>
      <vt:variant>
        <vt:i4>34</vt:i4>
      </vt:variant>
    </vt:vector>
  </HeadingPairs>
  <TitlesOfParts>
    <vt:vector size="35" baseType="lpstr">
      <vt:lpstr>Currículo de la Empresa</vt:lpstr>
      <vt:lpstr>Análisis, diseño e implementación de una red social para ESPOL Digital utilizando herramientas 2.0</vt:lpstr>
      <vt:lpstr>Agenda</vt:lpstr>
      <vt:lpstr>Introducción</vt:lpstr>
      <vt:lpstr>Análisis</vt:lpstr>
      <vt:lpstr>Análisis (II)</vt:lpstr>
      <vt:lpstr>Análisis (III)</vt:lpstr>
      <vt:lpstr>Diseño e Implementación</vt:lpstr>
      <vt:lpstr>Diseño e Implementación (II)</vt:lpstr>
      <vt:lpstr>Diseño e Implementación (III)</vt:lpstr>
      <vt:lpstr>Diseño e Implementación (IV)</vt:lpstr>
      <vt:lpstr>Diseño e Implementación (V)</vt:lpstr>
      <vt:lpstr>Diseño e Implementación (VI)</vt:lpstr>
      <vt:lpstr>Diseño e Implementación (VII)</vt:lpstr>
      <vt:lpstr>Diapositiva 14</vt:lpstr>
      <vt:lpstr>Diapositiva 15</vt:lpstr>
      <vt:lpstr>Diapositiva 16</vt:lpstr>
      <vt:lpstr>Diapositiva 17</vt:lpstr>
      <vt:lpstr>Diseño e Implementación (VIII)</vt:lpstr>
      <vt:lpstr>Pruebas</vt:lpstr>
      <vt:lpstr>Resultados </vt:lpstr>
      <vt:lpstr>Resultados (II)</vt:lpstr>
      <vt:lpstr>Resultados (III)</vt:lpstr>
      <vt:lpstr>Resultados (IV)</vt:lpstr>
      <vt:lpstr>Resultados (V)</vt:lpstr>
      <vt:lpstr>Resultados (VI)</vt:lpstr>
      <vt:lpstr>Resultados (VII)</vt:lpstr>
      <vt:lpstr>Resultados (VIII)</vt:lpstr>
      <vt:lpstr>Resultados (IX)</vt:lpstr>
      <vt:lpstr>Resultados (X)</vt:lpstr>
      <vt:lpstr>Resultados (XI)</vt:lpstr>
      <vt:lpstr>Conclusiones</vt:lpstr>
      <vt:lpstr>Recomendaciones</vt:lpstr>
      <vt:lpstr>Recomendaciones</vt:lpstr>
      <vt:lpstr>Diapositiva 34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Currículo de la Empresa</dc:title>
  <dc:creator>Lisette Espín Noboa</dc:creator>
  <cp:lastModifiedBy>Lisette Espín Noboa</cp:lastModifiedBy>
  <cp:revision>63</cp:revision>
  <dcterms:created xsi:type="dcterms:W3CDTF">2010-07-30T21:58:17Z</dcterms:created>
  <dcterms:modified xsi:type="dcterms:W3CDTF">2010-08-02T14:19:04Z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TC102587023082</vt:lpwstr>
  </property>
</Properties>
</file>