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8" r:id="rId6"/>
    <p:sldId id="260" r:id="rId7"/>
    <p:sldId id="262" r:id="rId8"/>
    <p:sldId id="263" r:id="rId9"/>
    <p:sldId id="264" r:id="rId10"/>
    <p:sldId id="265" r:id="rId11"/>
    <p:sldId id="266" r:id="rId12"/>
    <p:sldId id="268" r:id="rId13"/>
    <p:sldId id="267" r:id="rId14"/>
    <p:sldId id="269" r:id="rId15"/>
    <p:sldId id="270" r:id="rId16"/>
    <p:sldId id="272" r:id="rId17"/>
    <p:sldId id="271" r:id="rId18"/>
    <p:sldId id="274" r:id="rId19"/>
    <p:sldId id="273" r:id="rId20"/>
    <p:sldId id="275" r:id="rId21"/>
    <p:sldId id="277" r:id="rId22"/>
    <p:sldId id="276"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8" r:id="rId42"/>
    <p:sldId id="297" r:id="rId43"/>
    <p:sldId id="299" r:id="rId44"/>
    <p:sldId id="300" r:id="rId45"/>
    <p:sldId id="301" r:id="rId46"/>
    <p:sldId id="302" r:id="rId4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B7FB"/>
    <a:srgbClr val="FFFFCC"/>
    <a:srgbClr val="F1F0C2"/>
    <a:srgbClr val="C5B9F9"/>
    <a:srgbClr val="CBBCF6"/>
    <a:srgbClr val="C6BEF4"/>
    <a:srgbClr val="E3CEE4"/>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9" d="100"/>
          <a:sy n="79" d="100"/>
        </p:scale>
        <p:origin x="-4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BCB9C91-6830-4E30-954E-E550CF3877C3}"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13001B0C-9A3D-47A5-B9C2-4FE6D42FBE46}" type="datetimeFigureOut">
              <a:rPr lang="es-ES" smtClean="0"/>
              <a:pPr/>
              <a:t>11/12/2010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FBCB9C91-6830-4E30-954E-E550CF3877C3}"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3001B0C-9A3D-47A5-B9C2-4FE6D42FBE46}" type="datetimeFigureOut">
              <a:rPr lang="es-ES" smtClean="0"/>
              <a:pPr/>
              <a:t>11/12/2010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BCB9C91-6830-4E30-954E-E550CF3877C3}"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1643050"/>
            <a:ext cx="7786742" cy="3929090"/>
          </a:xfrm>
        </p:spPr>
        <p:txBody>
          <a:bodyPr>
            <a:normAutofit fontScale="90000"/>
          </a:bodyPr>
          <a:lstStyle/>
          <a:p>
            <a:pPr algn="ctr"/>
            <a:r>
              <a:rPr lang="es-ES" dirty="0" smtClean="0">
                <a:solidFill>
                  <a:schemeClr val="tx1"/>
                </a:solidFill>
              </a:rPr>
              <a:t>Diseño e Implementación de Indicadores Industriales Operacionales y Estratégicos en la planta de confección de Industrial y Comercial  3B.</a:t>
            </a:r>
            <a:endParaRPr lang="es-E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785794"/>
            <a:ext cx="6072230" cy="714380"/>
          </a:xfrm>
        </p:spPr>
        <p:txBody>
          <a:bodyPr>
            <a:normAutofit/>
          </a:bodyPr>
          <a:lstStyle/>
          <a:p>
            <a:pPr>
              <a:spcBef>
                <a:spcPct val="0"/>
              </a:spcBef>
              <a:buNone/>
            </a:pPr>
            <a:r>
              <a:rPr lang="es-ES" sz="2800" b="1" dirty="0" smtClean="0">
                <a:solidFill>
                  <a:schemeClr val="tx2"/>
                </a:solidFill>
                <a:latin typeface="+mj-lt"/>
                <a:ea typeface="+mj-ea"/>
                <a:cs typeface="+mj-cs"/>
              </a:rPr>
              <a:t>Diseño - Documentación  del Indicador  </a:t>
            </a:r>
          </a:p>
        </p:txBody>
      </p:sp>
      <p:pic>
        <p:nvPicPr>
          <p:cNvPr id="4098" name="Picture 2"/>
          <p:cNvPicPr>
            <a:picLocks noChangeAspect="1" noChangeArrowheads="1"/>
          </p:cNvPicPr>
          <p:nvPr/>
        </p:nvPicPr>
        <p:blipFill>
          <a:blip r:embed="rId2"/>
          <a:srcRect/>
          <a:stretch>
            <a:fillRect/>
          </a:stretch>
        </p:blipFill>
        <p:spPr bwMode="auto">
          <a:xfrm>
            <a:off x="714348" y="1357297"/>
            <a:ext cx="3913560" cy="5000661"/>
          </a:xfrm>
          <a:prstGeom prst="rect">
            <a:avLst/>
          </a:prstGeom>
          <a:noFill/>
          <a:ln w="9525">
            <a:solidFill>
              <a:schemeClr val="tx1"/>
            </a:solid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4786314" y="1357298"/>
            <a:ext cx="3929090" cy="5000661"/>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428596" y="714356"/>
            <a:ext cx="6072230" cy="714380"/>
          </a:xfrm>
        </p:spPr>
        <p:txBody>
          <a:bodyPr>
            <a:normAutofit/>
          </a:bodyPr>
          <a:lstStyle/>
          <a:p>
            <a:pPr>
              <a:spcBef>
                <a:spcPct val="0"/>
              </a:spcBef>
              <a:buNone/>
            </a:pPr>
            <a:r>
              <a:rPr lang="es-ES" sz="2800" b="1" dirty="0" smtClean="0">
                <a:solidFill>
                  <a:schemeClr val="tx2"/>
                </a:solidFill>
                <a:latin typeface="+mj-lt"/>
                <a:ea typeface="+mj-ea"/>
                <a:cs typeface="+mj-cs"/>
              </a:rPr>
              <a:t>Diseño - Documentación  del Indicador  </a:t>
            </a:r>
          </a:p>
        </p:txBody>
      </p:sp>
      <p:pic>
        <p:nvPicPr>
          <p:cNvPr id="5122" name="Picture 2"/>
          <p:cNvPicPr>
            <a:picLocks noChangeAspect="1" noChangeArrowheads="1"/>
          </p:cNvPicPr>
          <p:nvPr/>
        </p:nvPicPr>
        <p:blipFill>
          <a:blip r:embed="rId2"/>
          <a:srcRect/>
          <a:stretch>
            <a:fillRect/>
          </a:stretch>
        </p:blipFill>
        <p:spPr bwMode="auto">
          <a:xfrm>
            <a:off x="2428860" y="1285860"/>
            <a:ext cx="4267955" cy="5105402"/>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77660" y="1297378"/>
            <a:ext cx="8388680" cy="4417637"/>
          </a:xfrm>
          <a:prstGeom prst="rect">
            <a:avLst/>
          </a:prstGeom>
          <a:noFill/>
          <a:ln w="9525">
            <a:solidFill>
              <a:schemeClr val="tx1"/>
            </a:solidFill>
            <a:miter lim="800000"/>
            <a:headEnd/>
            <a:tailEnd/>
          </a:ln>
        </p:spPr>
      </p:pic>
      <p:sp>
        <p:nvSpPr>
          <p:cNvPr id="5" name="2 Marcador de contenido"/>
          <p:cNvSpPr>
            <a:spLocks noGrp="1"/>
          </p:cNvSpPr>
          <p:nvPr>
            <p:ph idx="1"/>
          </p:nvPr>
        </p:nvSpPr>
        <p:spPr>
          <a:xfrm>
            <a:off x="428596" y="714356"/>
            <a:ext cx="6072230" cy="714380"/>
          </a:xfrm>
        </p:spPr>
        <p:txBody>
          <a:bodyPr>
            <a:normAutofit/>
          </a:bodyPr>
          <a:lstStyle/>
          <a:p>
            <a:pPr>
              <a:spcBef>
                <a:spcPct val="0"/>
              </a:spcBef>
              <a:buNone/>
            </a:pPr>
            <a:r>
              <a:rPr lang="es-ES" sz="2800" b="1" dirty="0" smtClean="0">
                <a:solidFill>
                  <a:schemeClr val="tx2"/>
                </a:solidFill>
                <a:latin typeface="+mj-lt"/>
                <a:ea typeface="+mj-ea"/>
                <a:cs typeface="+mj-cs"/>
              </a:rPr>
              <a:t>Diseño - Ficha  Técnica  del Indicador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28662" y="714356"/>
            <a:ext cx="7715304" cy="523220"/>
          </a:xfrm>
          <a:prstGeom prst="rect">
            <a:avLst/>
          </a:prstGeom>
          <a:noFill/>
        </p:spPr>
        <p:txBody>
          <a:bodyPr wrap="square" rtlCol="0">
            <a:spAutoFit/>
          </a:bodyPr>
          <a:lstStyle/>
          <a:p>
            <a:pPr marL="274320" indent="-274320">
              <a:spcBef>
                <a:spcPct val="0"/>
              </a:spcBef>
              <a:buClr>
                <a:schemeClr val="accent3"/>
              </a:buClr>
              <a:buSzPct val="95000"/>
            </a:pPr>
            <a:r>
              <a:rPr lang="es-ES" sz="2800" b="1" dirty="0">
                <a:solidFill>
                  <a:schemeClr val="tx2"/>
                </a:solidFill>
                <a:latin typeface="+mj-lt"/>
                <a:ea typeface="+mj-ea"/>
                <a:cs typeface="+mj-cs"/>
              </a:rPr>
              <a:t>Implementación de los Indicadores Operacionales</a:t>
            </a:r>
          </a:p>
        </p:txBody>
      </p:sp>
      <p:sp>
        <p:nvSpPr>
          <p:cNvPr id="5" name="4 CuadroTexto"/>
          <p:cNvSpPr txBox="1"/>
          <p:nvPr/>
        </p:nvSpPr>
        <p:spPr>
          <a:xfrm>
            <a:off x="1000100" y="1428736"/>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Tiempo Promedio Estándar  </a:t>
            </a:r>
            <a:endParaRPr lang="es-ES" sz="2000" dirty="0">
              <a:latin typeface="+mj-lt"/>
            </a:endParaRPr>
          </a:p>
        </p:txBody>
      </p:sp>
      <p:sp>
        <p:nvSpPr>
          <p:cNvPr id="6" name="5 CuadroTexto"/>
          <p:cNvSpPr txBox="1"/>
          <p:nvPr/>
        </p:nvSpPr>
        <p:spPr>
          <a:xfrm>
            <a:off x="1071538" y="1857365"/>
            <a:ext cx="7072362" cy="6186309"/>
          </a:xfrm>
          <a:prstGeom prst="rect">
            <a:avLst/>
          </a:prstGeom>
          <a:noFill/>
        </p:spPr>
        <p:txBody>
          <a:bodyPr wrap="square" rtlCol="0">
            <a:spAutoFit/>
          </a:bodyPr>
          <a:lstStyle/>
          <a:p>
            <a:r>
              <a:rPr lang="es-ES" b="1" i="1" dirty="0" smtClean="0">
                <a:latin typeface="+mj-lt"/>
              </a:rPr>
              <a:t>Definición</a:t>
            </a:r>
          </a:p>
          <a:p>
            <a:pPr algn="just"/>
            <a:r>
              <a:rPr lang="es-ES" dirty="0" smtClean="0">
                <a:latin typeface="+mj-lt"/>
              </a:rPr>
              <a:t>Establecer  los tiempos </a:t>
            </a:r>
            <a:r>
              <a:rPr lang="es-ES" dirty="0">
                <a:latin typeface="+mj-lt"/>
              </a:rPr>
              <a:t>normales para realizar  una tarea determinada, con base en la medición del contenido de trabajo y teniendo en cuenta las tolerancias debidas a la fatiga, a las necesidades personales y a las demoras inevitables</a:t>
            </a:r>
            <a:r>
              <a:rPr lang="es-ES" dirty="0" smtClean="0">
                <a:latin typeface="+mj-lt"/>
              </a:rPr>
              <a:t>.</a:t>
            </a:r>
          </a:p>
          <a:p>
            <a:pPr algn="just"/>
            <a:endParaRPr lang="es-ES" dirty="0" smtClean="0">
              <a:latin typeface="+mj-lt"/>
            </a:endParaRPr>
          </a:p>
          <a:p>
            <a:r>
              <a:rPr lang="es-ES" b="1" i="1" dirty="0">
                <a:latin typeface="+mj-lt"/>
              </a:rPr>
              <a:t>Beneficios del uso del </a:t>
            </a:r>
            <a:r>
              <a:rPr lang="es-ES" b="1" i="1" dirty="0" smtClean="0">
                <a:latin typeface="+mj-lt"/>
              </a:rPr>
              <a:t>Indicador</a:t>
            </a:r>
          </a:p>
          <a:p>
            <a:endParaRPr lang="es-ES" b="1" i="1" dirty="0" smtClean="0">
              <a:latin typeface="+mj-lt"/>
            </a:endParaRPr>
          </a:p>
          <a:p>
            <a:pPr marL="180975" lvl="0" indent="-180975" algn="just">
              <a:buFont typeface="Wingdings" pitchFamily="2" charset="2"/>
              <a:buChar char="§"/>
            </a:pPr>
            <a:r>
              <a:rPr lang="es-ES" dirty="0" smtClean="0">
                <a:latin typeface="+mj-lt"/>
              </a:rPr>
              <a:t>El </a:t>
            </a:r>
            <a:r>
              <a:rPr lang="es-ES" dirty="0">
                <a:latin typeface="+mj-lt"/>
              </a:rPr>
              <a:t>indicador del tiempo promedio estándar permite establecer y </a:t>
            </a:r>
            <a:r>
              <a:rPr lang="es-ES" dirty="0" smtClean="0">
                <a:latin typeface="+mj-lt"/>
              </a:rPr>
              <a:t>  controlar </a:t>
            </a:r>
            <a:r>
              <a:rPr lang="es-ES" dirty="0">
                <a:latin typeface="+mj-lt"/>
              </a:rPr>
              <a:t>los tiempos para la realización de una determinada tarea en un tiempo determinado</a:t>
            </a:r>
            <a:r>
              <a:rPr lang="es-ES" dirty="0" smtClean="0">
                <a:latin typeface="+mj-lt"/>
              </a:rPr>
              <a:t>.</a:t>
            </a:r>
          </a:p>
          <a:p>
            <a:pPr marL="180975" lvl="0" indent="-180975" algn="just">
              <a:buFont typeface="Wingdings" pitchFamily="2" charset="2"/>
              <a:buChar char="§"/>
            </a:pPr>
            <a:endParaRPr lang="es-ES" dirty="0" smtClean="0">
              <a:latin typeface="+mj-lt"/>
            </a:endParaRPr>
          </a:p>
          <a:p>
            <a:pPr marL="180975" indent="-180975" algn="just">
              <a:buFont typeface="Wingdings" pitchFamily="2" charset="2"/>
              <a:buChar char="§"/>
            </a:pPr>
            <a:r>
              <a:rPr lang="es-ES" dirty="0">
                <a:latin typeface="+mj-lt"/>
              </a:rPr>
              <a:t>Se puede monitorear el cumplimiento de tiempos establecidos para la realización de operaciones.</a:t>
            </a:r>
          </a:p>
          <a:p>
            <a:pPr marL="180975" lvl="0" indent="-180975" algn="just"/>
            <a:endParaRPr lang="es-ES" dirty="0" smtClean="0">
              <a:latin typeface="+mj-lt"/>
            </a:endParaRPr>
          </a:p>
          <a:p>
            <a:pPr lvl="0" algn="just">
              <a:buFont typeface="Wingdings" pitchFamily="2" charset="2"/>
              <a:buChar char="§"/>
            </a:pP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57158" y="1357298"/>
            <a:ext cx="8388680" cy="4572032"/>
          </a:xfrm>
          <a:prstGeom prst="rect">
            <a:avLst/>
          </a:prstGeom>
          <a:noFill/>
          <a:ln w="9525">
            <a:solidFill>
              <a:schemeClr val="tx1"/>
            </a:solidFill>
            <a:miter lim="800000"/>
            <a:headEnd/>
            <a:tailEnd/>
          </a:ln>
        </p:spPr>
      </p:pic>
      <p:sp>
        <p:nvSpPr>
          <p:cNvPr id="5" name="2 Marcador de contenido"/>
          <p:cNvSpPr>
            <a:spLocks noGrp="1"/>
          </p:cNvSpPr>
          <p:nvPr>
            <p:ph idx="1"/>
          </p:nvPr>
        </p:nvSpPr>
        <p:spPr>
          <a:xfrm>
            <a:off x="428596" y="714356"/>
            <a:ext cx="4500594" cy="642942"/>
          </a:xfrm>
        </p:spPr>
        <p:txBody>
          <a:bodyPr>
            <a:normAutofit/>
          </a:bodyPr>
          <a:lstStyle/>
          <a:p>
            <a:pPr>
              <a:spcBef>
                <a:spcPct val="0"/>
              </a:spcBef>
              <a:buNone/>
            </a:pPr>
            <a:r>
              <a:rPr lang="es-ES" sz="2800" b="1" dirty="0" smtClean="0">
                <a:solidFill>
                  <a:schemeClr val="tx2"/>
                </a:solidFill>
                <a:latin typeface="+mj-lt"/>
                <a:ea typeface="+mj-ea"/>
                <a:cs typeface="+mj-cs"/>
              </a:rPr>
              <a:t>Ficha  Técnica  del Indicador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857232"/>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Tiempo Promedio Real  </a:t>
            </a:r>
            <a:endParaRPr lang="es-ES" sz="2000" dirty="0">
              <a:latin typeface="+mj-lt"/>
            </a:endParaRPr>
          </a:p>
        </p:txBody>
      </p:sp>
      <p:sp>
        <p:nvSpPr>
          <p:cNvPr id="6" name="5 CuadroTexto"/>
          <p:cNvSpPr txBox="1"/>
          <p:nvPr/>
        </p:nvSpPr>
        <p:spPr>
          <a:xfrm>
            <a:off x="857224" y="1285860"/>
            <a:ext cx="7072362" cy="6740307"/>
          </a:xfrm>
          <a:prstGeom prst="rect">
            <a:avLst/>
          </a:prstGeom>
          <a:noFill/>
        </p:spPr>
        <p:txBody>
          <a:bodyPr wrap="square" rtlCol="0">
            <a:spAutoFit/>
          </a:bodyPr>
          <a:lstStyle/>
          <a:p>
            <a:r>
              <a:rPr lang="es-ES" b="1" i="1" dirty="0" smtClean="0">
                <a:latin typeface="+mj-lt"/>
              </a:rPr>
              <a:t>Definición</a:t>
            </a:r>
          </a:p>
          <a:p>
            <a:pPr algn="just"/>
            <a:r>
              <a:rPr lang="es-ES" dirty="0">
                <a:latin typeface="+mj-lt"/>
              </a:rPr>
              <a:t>El tiempo real se define como el tiempo medio del elemento </a:t>
            </a:r>
            <a:r>
              <a:rPr lang="es-ES" dirty="0" smtClean="0">
                <a:latin typeface="+mj-lt"/>
              </a:rPr>
              <a:t>empleado realmente </a:t>
            </a:r>
            <a:r>
              <a:rPr lang="es-ES" dirty="0">
                <a:latin typeface="+mj-lt"/>
              </a:rPr>
              <a:t>por el operario durante un estudio de tiempos.</a:t>
            </a:r>
          </a:p>
          <a:p>
            <a:pPr algn="just"/>
            <a:endParaRPr lang="es-ES" dirty="0" smtClean="0">
              <a:latin typeface="+mj-lt"/>
            </a:endParaRPr>
          </a:p>
          <a:p>
            <a:r>
              <a:rPr lang="es-ES" b="1" i="1" dirty="0">
                <a:latin typeface="+mj-lt"/>
              </a:rPr>
              <a:t>Beneficios del uso del </a:t>
            </a:r>
            <a:r>
              <a:rPr lang="es-ES" b="1" i="1" dirty="0" smtClean="0">
                <a:latin typeface="+mj-lt"/>
              </a:rPr>
              <a:t>Indicador</a:t>
            </a:r>
          </a:p>
          <a:p>
            <a:endParaRPr lang="es-ES" b="1" i="1" dirty="0" smtClean="0">
              <a:latin typeface="+mj-lt"/>
            </a:endParaRPr>
          </a:p>
          <a:p>
            <a:pPr marL="180975" lvl="0" indent="-180975" algn="just">
              <a:buFont typeface="Wingdings" pitchFamily="2" charset="2"/>
              <a:buChar char="§"/>
            </a:pPr>
            <a:r>
              <a:rPr lang="es-ES" dirty="0">
                <a:latin typeface="+mj-lt"/>
              </a:rPr>
              <a:t>Comparar el tiempo promedio estándar con el tiempo promedio real, analizar las diferencias  para tomar acciones correctivas o </a:t>
            </a:r>
            <a:r>
              <a:rPr lang="es-ES" dirty="0" smtClean="0">
                <a:latin typeface="+mj-lt"/>
              </a:rPr>
              <a:t>preventivas.</a:t>
            </a:r>
            <a:endParaRPr lang="es-ES" dirty="0">
              <a:latin typeface="+mj-lt"/>
            </a:endParaRPr>
          </a:p>
          <a:p>
            <a:pPr marL="180975" lvl="0" indent="-180975" algn="just">
              <a:buFont typeface="Wingdings" pitchFamily="2" charset="2"/>
              <a:buChar char="§"/>
            </a:pPr>
            <a:endParaRPr lang="es-ES" dirty="0" smtClean="0">
              <a:latin typeface="+mj-lt"/>
            </a:endParaRPr>
          </a:p>
          <a:p>
            <a:pPr marL="180975" indent="-180975" algn="just">
              <a:buFont typeface="Wingdings" pitchFamily="2" charset="2"/>
              <a:buChar char="§"/>
            </a:pPr>
            <a:r>
              <a:rPr lang="es-ES" dirty="0">
                <a:latin typeface="+mj-lt"/>
              </a:rPr>
              <a:t>Se puede tener un histórico de los tiempos reales de producción, y con ellos determinar si los trabajadores incrementan su curva de aprendizaje mejorando los tiempos de ejecución de los </a:t>
            </a:r>
            <a:r>
              <a:rPr lang="es-ES" dirty="0" smtClean="0">
                <a:latin typeface="+mj-lt"/>
              </a:rPr>
              <a:t>procesos.</a:t>
            </a:r>
            <a:endParaRPr lang="es-ES" dirty="0">
              <a:latin typeface="+mj-lt"/>
            </a:endParaRPr>
          </a:p>
          <a:p>
            <a:pPr marL="180975" indent="-180975" algn="just">
              <a:buFont typeface="Wingdings" pitchFamily="2" charset="2"/>
              <a:buChar char="§"/>
            </a:pPr>
            <a:endParaRPr lang="es-ES" dirty="0" smtClean="0">
              <a:latin typeface="+mj-lt"/>
            </a:endParaRPr>
          </a:p>
          <a:p>
            <a:pPr marL="180975" indent="-180975" algn="just">
              <a:buFont typeface="Wingdings" pitchFamily="2" charset="2"/>
              <a:buChar char="§"/>
            </a:pPr>
            <a:r>
              <a:rPr lang="es-ES" dirty="0">
                <a:latin typeface="+mj-lt"/>
              </a:rPr>
              <a:t>El tiempo promedio real, define el costo promedio de mano de obra directa, el mismo que sirve para realizar presupuesto de producción, más cercanos a la realidad.</a:t>
            </a:r>
          </a:p>
          <a:p>
            <a:pPr marL="180975" lvl="0" indent="-180975" algn="just"/>
            <a:endParaRPr lang="es-ES" dirty="0" smtClean="0">
              <a:latin typeface="+mj-lt"/>
            </a:endParaRPr>
          </a:p>
          <a:p>
            <a:pPr lvl="0" algn="just">
              <a:buFont typeface="Wingdings" pitchFamily="2" charset="2"/>
              <a:buChar char="§"/>
            </a:pP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78675" y="1356755"/>
            <a:ext cx="8386649" cy="4358261"/>
          </a:xfrm>
          <a:prstGeom prst="rect">
            <a:avLst/>
          </a:prstGeom>
          <a:noFill/>
          <a:ln w="9525">
            <a:solidFill>
              <a:schemeClr val="tx1"/>
            </a:solidFill>
            <a:miter lim="800000"/>
            <a:headEnd/>
            <a:tailEnd/>
          </a:ln>
        </p:spPr>
      </p:pic>
      <p:sp>
        <p:nvSpPr>
          <p:cNvPr id="5" name="2 Marcador de contenido"/>
          <p:cNvSpPr>
            <a:spLocks noGrp="1"/>
          </p:cNvSpPr>
          <p:nvPr>
            <p:ph idx="1"/>
          </p:nvPr>
        </p:nvSpPr>
        <p:spPr>
          <a:xfrm>
            <a:off x="428596" y="714356"/>
            <a:ext cx="4500594" cy="642942"/>
          </a:xfrm>
        </p:spPr>
        <p:txBody>
          <a:bodyPr>
            <a:normAutofit/>
          </a:bodyPr>
          <a:lstStyle/>
          <a:p>
            <a:pPr>
              <a:spcBef>
                <a:spcPct val="0"/>
              </a:spcBef>
              <a:buNone/>
            </a:pPr>
            <a:r>
              <a:rPr lang="es-ES" sz="2800" b="1" dirty="0" smtClean="0">
                <a:solidFill>
                  <a:schemeClr val="tx2"/>
                </a:solidFill>
                <a:latin typeface="+mj-lt"/>
                <a:ea typeface="+mj-ea"/>
                <a:cs typeface="+mj-cs"/>
              </a:rPr>
              <a:t>Ficha  Técnica  del Indicador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500034" y="785794"/>
            <a:ext cx="7643866" cy="714380"/>
          </a:xfrm>
          <a:prstGeom prst="rect">
            <a:avLst/>
          </a:prstGeom>
          <a:noFill/>
        </p:spPr>
        <p:txBody>
          <a:bodyPr wrap="square" rtlCol="0">
            <a:spAutoFit/>
          </a:bodyPr>
          <a:lstStyle/>
          <a:p>
            <a:pPr algn="ctr"/>
            <a:r>
              <a:rPr lang="es-ES" sz="2000" b="1" dirty="0" smtClean="0">
                <a:solidFill>
                  <a:srgbClr val="7030A0"/>
                </a:solidFill>
                <a:latin typeface="+mj-lt"/>
              </a:rPr>
              <a:t>Análisis de los Indicadores </a:t>
            </a:r>
          </a:p>
          <a:p>
            <a:pPr algn="ctr"/>
            <a:r>
              <a:rPr lang="es-ES" sz="2000" b="1" dirty="0" smtClean="0">
                <a:solidFill>
                  <a:srgbClr val="7030A0"/>
                </a:solidFill>
                <a:latin typeface="+mj-lt"/>
              </a:rPr>
              <a:t>Tiempo Promedio Estándar vs Tiempo Promedio Real </a:t>
            </a:r>
            <a:r>
              <a:rPr lang="es-ES" sz="2000" dirty="0" smtClean="0">
                <a:latin typeface="+mj-lt"/>
              </a:rPr>
              <a:t>  </a:t>
            </a:r>
            <a:endParaRPr lang="es-ES" sz="2000" dirty="0">
              <a:latin typeface="+mj-lt"/>
            </a:endParaRPr>
          </a:p>
        </p:txBody>
      </p:sp>
      <p:pic>
        <p:nvPicPr>
          <p:cNvPr id="11" name="10 Imagen"/>
          <p:cNvPicPr/>
          <p:nvPr/>
        </p:nvPicPr>
        <p:blipFill>
          <a:blip r:embed="rId2" cstate="print"/>
          <a:srcRect/>
          <a:stretch>
            <a:fillRect/>
          </a:stretch>
        </p:blipFill>
        <p:spPr bwMode="auto">
          <a:xfrm>
            <a:off x="2143108" y="1500174"/>
            <a:ext cx="4929222" cy="2786082"/>
          </a:xfrm>
          <a:prstGeom prst="rect">
            <a:avLst/>
          </a:prstGeom>
          <a:noFill/>
          <a:ln w="9525">
            <a:solidFill>
              <a:schemeClr val="tx1"/>
            </a:solidFill>
            <a:miter lim="800000"/>
            <a:headEnd/>
            <a:tailEnd/>
          </a:ln>
        </p:spPr>
      </p:pic>
      <p:sp>
        <p:nvSpPr>
          <p:cNvPr id="12" name="11 CuadroTexto"/>
          <p:cNvSpPr txBox="1"/>
          <p:nvPr/>
        </p:nvSpPr>
        <p:spPr>
          <a:xfrm>
            <a:off x="1214414" y="4714884"/>
            <a:ext cx="7072362" cy="1754326"/>
          </a:xfrm>
          <a:prstGeom prst="rect">
            <a:avLst/>
          </a:prstGeom>
          <a:solidFill>
            <a:schemeClr val="bg2"/>
          </a:solidFill>
          <a:ln cmpd="tri">
            <a:solidFill>
              <a:schemeClr val="accent1">
                <a:lumMod val="75000"/>
              </a:schemeClr>
            </a:solidFill>
          </a:ln>
        </p:spPr>
        <p:txBody>
          <a:bodyPr wrap="square" rtlCol="0">
            <a:spAutoFit/>
          </a:bodyPr>
          <a:lstStyle/>
          <a:p>
            <a:pPr algn="just"/>
            <a:r>
              <a:rPr lang="es-ES" dirty="0" smtClean="0">
                <a:latin typeface="+mj-lt"/>
              </a:rPr>
              <a:t>El </a:t>
            </a:r>
            <a:r>
              <a:rPr lang="es-ES" dirty="0">
                <a:latin typeface="+mj-lt"/>
              </a:rPr>
              <a:t>promedio de la variación es 6.17 minutos que representa el 62% de incremento con respecto a los minutos estándar, por este motivo aseveramos  que los tiempos estándar de confección están mal definidos</a:t>
            </a:r>
            <a:r>
              <a:rPr lang="es-ES" dirty="0" smtClean="0">
                <a:latin typeface="+mj-lt"/>
              </a:rPr>
              <a:t>.</a:t>
            </a:r>
          </a:p>
          <a:p>
            <a:pPr algn="just"/>
            <a:r>
              <a:rPr lang="es-ES" dirty="0">
                <a:latin typeface="+mj-lt"/>
              </a:rPr>
              <a:t>Contable y Financieramente la diferencia afecta directamente al estado de la producción vendida disminuyendo las utilidades esperadas.</a:t>
            </a:r>
          </a:p>
          <a:p>
            <a:pPr algn="just"/>
            <a:endParaRPr lang="es-ES" dirty="0"/>
          </a:p>
        </p:txBody>
      </p:sp>
      <p:sp>
        <p:nvSpPr>
          <p:cNvPr id="5" name="4 CuadroTexto"/>
          <p:cNvSpPr txBox="1"/>
          <p:nvPr/>
        </p:nvSpPr>
        <p:spPr>
          <a:xfrm>
            <a:off x="2000232" y="4286256"/>
            <a:ext cx="5286412" cy="307777"/>
          </a:xfrm>
          <a:prstGeom prst="rect">
            <a:avLst/>
          </a:prstGeom>
          <a:noFill/>
        </p:spPr>
        <p:txBody>
          <a:bodyPr wrap="square" rtlCol="0">
            <a:spAutoFit/>
          </a:bodyPr>
          <a:lstStyle/>
          <a:p>
            <a:pPr algn="ctr"/>
            <a:r>
              <a:rPr lang="es-ES" sz="1400" b="1" dirty="0" smtClean="0">
                <a:latin typeface="+mj-lt"/>
              </a:rPr>
              <a:t>Tabla  1.            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2000232" y="1428736"/>
            <a:ext cx="5486400" cy="2693715"/>
          </a:xfrm>
          <a:prstGeom prst="rect">
            <a:avLst/>
          </a:prstGeom>
          <a:noFill/>
          <a:ln w="9525">
            <a:noFill/>
            <a:miter lim="800000"/>
            <a:headEnd/>
            <a:tailEnd/>
          </a:ln>
        </p:spPr>
      </p:pic>
      <p:sp>
        <p:nvSpPr>
          <p:cNvPr id="5" name="4 CuadroTexto"/>
          <p:cNvSpPr txBox="1"/>
          <p:nvPr/>
        </p:nvSpPr>
        <p:spPr>
          <a:xfrm>
            <a:off x="1142976" y="4500570"/>
            <a:ext cx="7286676" cy="2031325"/>
          </a:xfrm>
          <a:prstGeom prst="rect">
            <a:avLst/>
          </a:prstGeom>
          <a:solidFill>
            <a:schemeClr val="bg2"/>
          </a:solidFill>
          <a:ln cmpd="sng">
            <a:solidFill>
              <a:schemeClr val="accent1">
                <a:lumMod val="60000"/>
                <a:lumOff val="40000"/>
              </a:schemeClr>
            </a:solidFill>
          </a:ln>
        </p:spPr>
        <p:txBody>
          <a:bodyPr wrap="square" rtlCol="0">
            <a:spAutoFit/>
          </a:bodyPr>
          <a:lstStyle/>
          <a:p>
            <a:pPr algn="just"/>
            <a:r>
              <a:rPr lang="es-ES" dirty="0">
                <a:latin typeface="+mj-lt"/>
              </a:rPr>
              <a:t>Analizando el gráfico podemos observar que existe una notable diferencia en minutos, entre la líneas de tiempo estándar y tiempo real por prenda, esta brecha representa serios problemas para los departamentos de costos y la misma planta de producción debido a que para cada operación en la planta de producción se prepara un plan de trabajo cronometrado y presupuestado, es decir se pre-costea todo el proceso.      </a:t>
            </a:r>
          </a:p>
          <a:p>
            <a:endParaRPr lang="es-ES" dirty="0"/>
          </a:p>
        </p:txBody>
      </p:sp>
      <p:sp>
        <p:nvSpPr>
          <p:cNvPr id="6" name="5 CuadroTexto"/>
          <p:cNvSpPr txBox="1"/>
          <p:nvPr/>
        </p:nvSpPr>
        <p:spPr>
          <a:xfrm>
            <a:off x="785786" y="714356"/>
            <a:ext cx="7786742" cy="707886"/>
          </a:xfrm>
          <a:prstGeom prst="rect">
            <a:avLst/>
          </a:prstGeom>
          <a:noFill/>
        </p:spPr>
        <p:txBody>
          <a:bodyPr wrap="square" rtlCol="0">
            <a:spAutoFit/>
          </a:bodyPr>
          <a:lstStyle/>
          <a:p>
            <a:pPr marL="274320" indent="-274320" algn="ctr">
              <a:spcBef>
                <a:spcPct val="0"/>
              </a:spcBef>
              <a:buClr>
                <a:schemeClr val="accent3"/>
              </a:buClr>
              <a:buSzPct val="95000"/>
            </a:pPr>
            <a:r>
              <a:rPr lang="es-ES" sz="2000" b="1" dirty="0">
                <a:solidFill>
                  <a:schemeClr val="tx2"/>
                </a:solidFill>
                <a:latin typeface="+mj-lt"/>
                <a:ea typeface="+mj-ea"/>
                <a:cs typeface="+mj-cs"/>
              </a:rPr>
              <a:t>Demostración gráfica de los indicadores </a:t>
            </a:r>
            <a:r>
              <a:rPr lang="es-ES" sz="2000" b="1" dirty="0" smtClean="0">
                <a:solidFill>
                  <a:schemeClr val="tx2"/>
                </a:solidFill>
                <a:latin typeface="+mj-lt"/>
                <a:ea typeface="+mj-ea"/>
                <a:cs typeface="+mj-cs"/>
              </a:rPr>
              <a:t>Tiempo Promedio </a:t>
            </a:r>
            <a:r>
              <a:rPr lang="es-ES" sz="2000" b="1" dirty="0">
                <a:solidFill>
                  <a:schemeClr val="tx2"/>
                </a:solidFill>
                <a:latin typeface="+mj-lt"/>
                <a:ea typeface="+mj-ea"/>
                <a:cs typeface="+mj-cs"/>
              </a:rPr>
              <a:t>estándar vs </a:t>
            </a:r>
            <a:r>
              <a:rPr lang="es-ES" sz="2000" b="1" dirty="0" smtClean="0">
                <a:solidFill>
                  <a:schemeClr val="tx2"/>
                </a:solidFill>
                <a:latin typeface="+mj-lt"/>
                <a:ea typeface="+mj-ea"/>
                <a:cs typeface="+mj-cs"/>
              </a:rPr>
              <a:t>Tiempo Promedio </a:t>
            </a:r>
            <a:r>
              <a:rPr lang="es-ES" sz="2000" b="1" dirty="0">
                <a:solidFill>
                  <a:schemeClr val="tx2"/>
                </a:solidFill>
                <a:latin typeface="+mj-lt"/>
                <a:ea typeface="+mj-ea"/>
                <a:cs typeface="+mj-cs"/>
              </a:rPr>
              <a:t>real. </a:t>
            </a:r>
          </a:p>
        </p:txBody>
      </p:sp>
      <p:sp>
        <p:nvSpPr>
          <p:cNvPr id="7" name="6 CuadroTexto"/>
          <p:cNvSpPr txBox="1"/>
          <p:nvPr/>
        </p:nvSpPr>
        <p:spPr>
          <a:xfrm>
            <a:off x="2143108" y="4071942"/>
            <a:ext cx="5286412" cy="307777"/>
          </a:xfrm>
          <a:prstGeom prst="rect">
            <a:avLst/>
          </a:prstGeom>
          <a:noFill/>
        </p:spPr>
        <p:txBody>
          <a:bodyPr wrap="square" rtlCol="0">
            <a:spAutoFit/>
          </a:bodyPr>
          <a:lstStyle/>
          <a:p>
            <a:pPr algn="ctr"/>
            <a:r>
              <a:rPr lang="es-ES" sz="1400" b="1" dirty="0" smtClean="0">
                <a:latin typeface="+mj-lt"/>
              </a:rPr>
              <a:t>Gráfico.   1         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1500166" y="1142984"/>
            <a:ext cx="6454017" cy="2874671"/>
          </a:xfrm>
          <a:prstGeom prst="rect">
            <a:avLst/>
          </a:prstGeom>
          <a:noFill/>
          <a:ln w="9525">
            <a:noFill/>
            <a:miter lim="800000"/>
            <a:headEnd/>
            <a:tailEnd/>
          </a:ln>
        </p:spPr>
      </p:pic>
      <p:sp>
        <p:nvSpPr>
          <p:cNvPr id="5" name="4 CuadroTexto"/>
          <p:cNvSpPr txBox="1"/>
          <p:nvPr/>
        </p:nvSpPr>
        <p:spPr>
          <a:xfrm>
            <a:off x="1428728" y="571480"/>
            <a:ext cx="5500726" cy="400110"/>
          </a:xfrm>
          <a:prstGeom prst="rect">
            <a:avLst/>
          </a:prstGeom>
          <a:noFill/>
        </p:spPr>
        <p:txBody>
          <a:bodyPr wrap="square" rtlCol="0">
            <a:spAutoFit/>
          </a:bodyPr>
          <a:lstStyle/>
          <a:p>
            <a:r>
              <a:rPr lang="es-ES" sz="2000" b="1" dirty="0">
                <a:solidFill>
                  <a:schemeClr val="tx2"/>
                </a:solidFill>
                <a:latin typeface="+mj-lt"/>
                <a:ea typeface="+mj-ea"/>
                <a:cs typeface="+mj-cs"/>
              </a:rPr>
              <a:t>Análisis Financiero del Indicador </a:t>
            </a:r>
          </a:p>
        </p:txBody>
      </p:sp>
      <p:sp>
        <p:nvSpPr>
          <p:cNvPr id="7" name="6 CuadroTexto"/>
          <p:cNvSpPr txBox="1"/>
          <p:nvPr/>
        </p:nvSpPr>
        <p:spPr>
          <a:xfrm>
            <a:off x="928662" y="4357694"/>
            <a:ext cx="7715304" cy="2308324"/>
          </a:xfrm>
          <a:prstGeom prst="rect">
            <a:avLst/>
          </a:prstGeom>
          <a:solidFill>
            <a:schemeClr val="bg2"/>
          </a:solidFill>
          <a:ln>
            <a:solidFill>
              <a:schemeClr val="accent1">
                <a:lumMod val="60000"/>
                <a:lumOff val="40000"/>
              </a:schemeClr>
            </a:solidFill>
          </a:ln>
        </p:spPr>
        <p:txBody>
          <a:bodyPr wrap="square" rtlCol="0">
            <a:spAutoFit/>
          </a:bodyPr>
          <a:lstStyle/>
          <a:p>
            <a:pPr algn="just"/>
            <a:r>
              <a:rPr lang="es-ES" dirty="0">
                <a:latin typeface="+mj-lt"/>
              </a:rPr>
              <a:t>L</a:t>
            </a:r>
            <a:r>
              <a:rPr lang="es-ES" dirty="0" smtClean="0">
                <a:latin typeface="+mj-lt"/>
              </a:rPr>
              <a:t>a tabla muestra </a:t>
            </a:r>
            <a:r>
              <a:rPr lang="es-ES" dirty="0">
                <a:latin typeface="+mj-lt"/>
              </a:rPr>
              <a:t>la diferencia económica entre los Minutos Estándar de Mano de Obra directa  </a:t>
            </a:r>
            <a:r>
              <a:rPr lang="es-ES" dirty="0" smtClean="0">
                <a:latin typeface="+mj-lt"/>
              </a:rPr>
              <a:t>vs </a:t>
            </a:r>
            <a:r>
              <a:rPr lang="es-ES" dirty="0">
                <a:latin typeface="+mj-lt"/>
              </a:rPr>
              <a:t>los Minutos Reales </a:t>
            </a:r>
            <a:r>
              <a:rPr lang="es-ES" dirty="0" smtClean="0">
                <a:latin typeface="+mj-lt"/>
              </a:rPr>
              <a:t>Trabajados, incrementando </a:t>
            </a:r>
            <a:r>
              <a:rPr lang="es-ES" dirty="0">
                <a:latin typeface="+mj-lt"/>
              </a:rPr>
              <a:t>notable en el presupuesto de costos exactamente en la cuenta Sueldos a Operarios </a:t>
            </a:r>
            <a:r>
              <a:rPr lang="es-ES" dirty="0" smtClean="0">
                <a:latin typeface="+mj-lt"/>
              </a:rPr>
              <a:t>por $ </a:t>
            </a:r>
            <a:r>
              <a:rPr lang="es-ES" dirty="0">
                <a:latin typeface="+mj-lt"/>
              </a:rPr>
              <a:t>143,704.36 dólares</a:t>
            </a:r>
            <a:r>
              <a:rPr lang="es-ES" dirty="0" smtClean="0">
                <a:latin typeface="+mj-lt"/>
              </a:rPr>
              <a:t>.</a:t>
            </a:r>
            <a:endParaRPr lang="es-ES" dirty="0">
              <a:latin typeface="+mj-lt"/>
            </a:endParaRPr>
          </a:p>
          <a:p>
            <a:pPr algn="just"/>
            <a:r>
              <a:rPr lang="es-ES" dirty="0">
                <a:latin typeface="+mj-lt"/>
              </a:rPr>
              <a:t>T</a:t>
            </a:r>
            <a:r>
              <a:rPr lang="es-ES" dirty="0" smtClean="0">
                <a:latin typeface="+mj-lt"/>
              </a:rPr>
              <a:t>ambién </a:t>
            </a:r>
            <a:r>
              <a:rPr lang="es-ES" dirty="0">
                <a:latin typeface="+mj-lt"/>
              </a:rPr>
              <a:t>varían cuentas de gastos como: Alimentación al personal, suministros de cafetería, agua, luz, suministros de limpieza, entre otros. </a:t>
            </a:r>
          </a:p>
          <a:p>
            <a:pPr algn="just"/>
            <a:r>
              <a:rPr lang="es-ES" dirty="0"/>
              <a:t/>
            </a:r>
            <a:br>
              <a:rPr lang="es-ES" dirty="0"/>
            </a:br>
            <a:endParaRPr lang="es-ES" dirty="0"/>
          </a:p>
        </p:txBody>
      </p:sp>
      <p:sp>
        <p:nvSpPr>
          <p:cNvPr id="6" name="5 CuadroTexto"/>
          <p:cNvSpPr txBox="1"/>
          <p:nvPr/>
        </p:nvSpPr>
        <p:spPr>
          <a:xfrm>
            <a:off x="2000232" y="4000504"/>
            <a:ext cx="5286412" cy="307777"/>
          </a:xfrm>
          <a:prstGeom prst="rect">
            <a:avLst/>
          </a:prstGeom>
          <a:noFill/>
        </p:spPr>
        <p:txBody>
          <a:bodyPr wrap="square" rtlCol="0">
            <a:spAutoFit/>
          </a:bodyPr>
          <a:lstStyle/>
          <a:p>
            <a:pPr algn="ctr"/>
            <a:r>
              <a:rPr lang="es-ES" sz="1400" b="1" dirty="0" smtClean="0">
                <a:latin typeface="+mj-lt"/>
              </a:rPr>
              <a:t>Tabla  2.            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857232"/>
            <a:ext cx="7215238" cy="714380"/>
          </a:xfrm>
        </p:spPr>
        <p:txBody>
          <a:bodyPr>
            <a:normAutofit fontScale="90000"/>
          </a:bodyPr>
          <a:lstStyle/>
          <a:p>
            <a:r>
              <a:rPr lang="es-ES" dirty="0" smtClean="0"/>
              <a:t>Conocimiento del Negocio</a:t>
            </a:r>
            <a:endParaRPr lang="es-ES" dirty="0"/>
          </a:p>
        </p:txBody>
      </p:sp>
      <p:sp>
        <p:nvSpPr>
          <p:cNvPr id="3" name="2 Marcador de contenido"/>
          <p:cNvSpPr>
            <a:spLocks noGrp="1"/>
          </p:cNvSpPr>
          <p:nvPr>
            <p:ph idx="1"/>
          </p:nvPr>
        </p:nvSpPr>
        <p:spPr>
          <a:xfrm>
            <a:off x="457200" y="1935480"/>
            <a:ext cx="3971924" cy="2136462"/>
          </a:xfrm>
        </p:spPr>
        <p:txBody>
          <a:bodyPr>
            <a:normAutofit fontScale="92500" lnSpcReduction="10000"/>
          </a:bodyPr>
          <a:lstStyle/>
          <a:p>
            <a:pPr marL="0" indent="0" algn="just">
              <a:buNone/>
            </a:pPr>
            <a:r>
              <a:rPr lang="es-ES" dirty="0" smtClean="0">
                <a:latin typeface="+mj-lt"/>
              </a:rPr>
              <a:t>Es una empresa comercial e industrial con 44 años al servicio de sus clientes, que surge gracias a la visión y el esfuerzo del matrimonio Izquierdo Baus.</a:t>
            </a:r>
            <a:endParaRPr lang="es-ES" dirty="0">
              <a:latin typeface="+mj-lt"/>
            </a:endParaRPr>
          </a:p>
        </p:txBody>
      </p:sp>
      <p:pic>
        <p:nvPicPr>
          <p:cNvPr id="1027" name="Picture 3"/>
          <p:cNvPicPr>
            <a:picLocks noChangeAspect="1" noChangeArrowheads="1"/>
          </p:cNvPicPr>
          <p:nvPr/>
        </p:nvPicPr>
        <p:blipFill>
          <a:blip r:embed="rId2"/>
          <a:srcRect/>
          <a:stretch>
            <a:fillRect/>
          </a:stretch>
        </p:blipFill>
        <p:spPr bwMode="auto">
          <a:xfrm>
            <a:off x="4643438" y="2000240"/>
            <a:ext cx="3638411" cy="1500198"/>
          </a:xfrm>
          <a:prstGeom prst="rect">
            <a:avLst/>
          </a:prstGeom>
          <a:noFill/>
          <a:ln w="9525">
            <a:noFill/>
            <a:miter lim="800000"/>
            <a:headEnd/>
            <a:tailEnd/>
          </a:ln>
          <a:effectLst/>
        </p:spPr>
      </p:pic>
      <p:sp>
        <p:nvSpPr>
          <p:cNvPr id="6" name="5 CuadroTexto"/>
          <p:cNvSpPr txBox="1"/>
          <p:nvPr/>
        </p:nvSpPr>
        <p:spPr>
          <a:xfrm>
            <a:off x="4572000" y="3929066"/>
            <a:ext cx="3857652" cy="2071701"/>
          </a:xfrm>
          <a:prstGeom prst="rect">
            <a:avLst/>
          </a:prstGeom>
          <a:noFill/>
        </p:spPr>
        <p:txBody>
          <a:bodyPr wrap="square" rtlCol="0">
            <a:spAutoFit/>
          </a:bodyPr>
          <a:lstStyle/>
          <a:p>
            <a:pPr algn="just">
              <a:lnSpc>
                <a:spcPct val="90000"/>
              </a:lnSpc>
              <a:spcBef>
                <a:spcPct val="20000"/>
              </a:spcBef>
              <a:buClr>
                <a:schemeClr val="accent3"/>
              </a:buClr>
              <a:buSzPct val="95000"/>
            </a:pPr>
            <a:r>
              <a:rPr lang="es-MX" sz="2400" dirty="0">
                <a:latin typeface="+mj-lt"/>
              </a:rPr>
              <a:t>Empresa textilera llamada Industrial y Comercial 3B, ubicada en la ciudad de Guayaquil en el parque comercial INMACONSA vía Daule.</a:t>
            </a:r>
            <a:endParaRPr lang="es-ES" sz="2400" dirty="0">
              <a:latin typeface="+mj-lt"/>
            </a:endParaRPr>
          </a:p>
        </p:txBody>
      </p:sp>
      <p:pic>
        <p:nvPicPr>
          <p:cNvPr id="1028" name="Picture 4"/>
          <p:cNvPicPr>
            <a:picLocks noChangeAspect="1" noChangeArrowheads="1"/>
          </p:cNvPicPr>
          <p:nvPr/>
        </p:nvPicPr>
        <p:blipFill>
          <a:blip r:embed="rId3"/>
          <a:srcRect/>
          <a:stretch>
            <a:fillRect/>
          </a:stretch>
        </p:blipFill>
        <p:spPr bwMode="auto">
          <a:xfrm>
            <a:off x="642910" y="4286256"/>
            <a:ext cx="3623783" cy="14287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857232"/>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Eficiencia   </a:t>
            </a:r>
            <a:endParaRPr lang="es-ES" sz="2000" dirty="0">
              <a:latin typeface="+mj-lt"/>
            </a:endParaRPr>
          </a:p>
        </p:txBody>
      </p:sp>
      <p:sp>
        <p:nvSpPr>
          <p:cNvPr id="5" name="4 CuadroTexto"/>
          <p:cNvSpPr txBox="1"/>
          <p:nvPr/>
        </p:nvSpPr>
        <p:spPr>
          <a:xfrm>
            <a:off x="857224" y="1285860"/>
            <a:ext cx="7072362" cy="7294305"/>
          </a:xfrm>
          <a:prstGeom prst="rect">
            <a:avLst/>
          </a:prstGeom>
          <a:noFill/>
        </p:spPr>
        <p:txBody>
          <a:bodyPr wrap="square" rtlCol="0">
            <a:spAutoFit/>
          </a:bodyPr>
          <a:lstStyle/>
          <a:p>
            <a:r>
              <a:rPr lang="es-ES" b="1" i="1" dirty="0" smtClean="0">
                <a:latin typeface="+mj-lt"/>
              </a:rPr>
              <a:t>Definición</a:t>
            </a:r>
          </a:p>
          <a:p>
            <a:pPr algn="just">
              <a:tabLst>
                <a:tab pos="0" algn="l"/>
              </a:tabLst>
            </a:pPr>
            <a:r>
              <a:rPr lang="es-ES" dirty="0">
                <a:latin typeface="+mj-lt"/>
              </a:rPr>
              <a:t>Este indicador señala el cumplimiento de las metas propuestas empleando de forma óptima los recursos disponibles, en este caso son los minutos de confección de las prendas (mano de obra directa</a:t>
            </a:r>
            <a:r>
              <a:rPr lang="es-ES" dirty="0" smtClean="0">
                <a:latin typeface="+mj-lt"/>
              </a:rPr>
              <a:t>).</a:t>
            </a:r>
            <a:endParaRPr lang="es-ES" dirty="0">
              <a:latin typeface="+mj-lt"/>
            </a:endParaRPr>
          </a:p>
          <a:p>
            <a:pPr algn="just"/>
            <a:endParaRPr lang="es-ES" dirty="0" smtClean="0">
              <a:latin typeface="+mj-lt"/>
            </a:endParaRPr>
          </a:p>
          <a:p>
            <a:r>
              <a:rPr lang="es-ES" b="1" i="1" dirty="0">
                <a:latin typeface="+mj-lt"/>
              </a:rPr>
              <a:t>Beneficios del uso del </a:t>
            </a:r>
            <a:r>
              <a:rPr lang="es-ES" b="1" i="1" dirty="0" smtClean="0">
                <a:latin typeface="+mj-lt"/>
              </a:rPr>
              <a:t>Indicador</a:t>
            </a:r>
          </a:p>
          <a:p>
            <a:endParaRPr lang="es-ES" b="1" i="1" dirty="0">
              <a:latin typeface="+mj-lt"/>
            </a:endParaRPr>
          </a:p>
          <a:p>
            <a:pPr lvl="0" algn="just">
              <a:buFont typeface="Wingdings" pitchFamily="2" charset="2"/>
              <a:buChar char="§"/>
              <a:tabLst>
                <a:tab pos="0" algn="l"/>
              </a:tabLst>
            </a:pPr>
            <a:r>
              <a:rPr lang="es-ES" dirty="0" smtClean="0">
                <a:latin typeface="+mj-lt"/>
              </a:rPr>
              <a:t> Identificar </a:t>
            </a:r>
            <a:r>
              <a:rPr lang="es-ES" dirty="0">
                <a:latin typeface="+mj-lt"/>
              </a:rPr>
              <a:t>problemas, y tomar acciones correctivas a tiempo</a:t>
            </a:r>
            <a:r>
              <a:rPr lang="es-ES" dirty="0" smtClean="0">
                <a:latin typeface="+mj-lt"/>
              </a:rPr>
              <a:t>.</a:t>
            </a:r>
          </a:p>
          <a:p>
            <a:pPr lvl="0" algn="just">
              <a:tabLst>
                <a:tab pos="0" algn="l"/>
              </a:tabLst>
            </a:pPr>
            <a:endParaRPr lang="es-ES" dirty="0">
              <a:latin typeface="+mj-lt"/>
            </a:endParaRPr>
          </a:p>
          <a:p>
            <a:pPr lvl="0" algn="just">
              <a:buFont typeface="Wingdings" pitchFamily="2" charset="2"/>
              <a:buChar char="§"/>
              <a:tabLst>
                <a:tab pos="0" algn="l"/>
              </a:tabLst>
            </a:pPr>
            <a:r>
              <a:rPr lang="es-ES" dirty="0" smtClean="0">
                <a:latin typeface="+mj-lt"/>
              </a:rPr>
              <a:t> Alcanzar </a:t>
            </a:r>
            <a:r>
              <a:rPr lang="es-ES" dirty="0">
                <a:latin typeface="+mj-lt"/>
              </a:rPr>
              <a:t>las metas propuestas con respecto al ahorro de recursos</a:t>
            </a:r>
            <a:r>
              <a:rPr lang="es-ES" dirty="0" smtClean="0">
                <a:latin typeface="+mj-lt"/>
              </a:rPr>
              <a:t>.</a:t>
            </a:r>
          </a:p>
          <a:p>
            <a:pPr lvl="0" algn="just">
              <a:tabLst>
                <a:tab pos="0" algn="l"/>
              </a:tabLst>
            </a:pPr>
            <a:endParaRPr lang="es-ES" dirty="0">
              <a:latin typeface="+mj-lt"/>
            </a:endParaRPr>
          </a:p>
          <a:p>
            <a:pPr marL="84138" lvl="0" indent="-84138" algn="just">
              <a:buFont typeface="Wingdings" pitchFamily="2" charset="2"/>
              <a:buChar char="§"/>
              <a:tabLst>
                <a:tab pos="0" algn="l"/>
              </a:tabLst>
            </a:pPr>
            <a:r>
              <a:rPr lang="es-ES" dirty="0" smtClean="0">
                <a:latin typeface="+mj-lt"/>
              </a:rPr>
              <a:t> Mantener </a:t>
            </a:r>
            <a:r>
              <a:rPr lang="es-ES" dirty="0">
                <a:latin typeface="+mj-lt"/>
              </a:rPr>
              <a:t>un ciclo de mejora continua, una vez alcanzado un objetivo establecerse otro</a:t>
            </a:r>
            <a:r>
              <a:rPr lang="es-ES" dirty="0" smtClean="0">
                <a:latin typeface="+mj-lt"/>
              </a:rPr>
              <a:t>.</a:t>
            </a:r>
          </a:p>
          <a:p>
            <a:pPr marL="84138" lvl="0" indent="-84138" algn="just">
              <a:tabLst>
                <a:tab pos="0" algn="l"/>
              </a:tabLst>
            </a:pPr>
            <a:endParaRPr lang="es-ES" dirty="0">
              <a:latin typeface="+mj-lt"/>
            </a:endParaRPr>
          </a:p>
          <a:p>
            <a:pPr lvl="0" algn="just">
              <a:buFont typeface="Wingdings" pitchFamily="2" charset="2"/>
              <a:buChar char="§"/>
              <a:tabLst>
                <a:tab pos="0" algn="l"/>
              </a:tabLst>
            </a:pPr>
            <a:r>
              <a:rPr lang="es-ES" dirty="0" smtClean="0">
                <a:latin typeface="+mj-lt"/>
              </a:rPr>
              <a:t> Trabajar </a:t>
            </a:r>
            <a:r>
              <a:rPr lang="es-ES" dirty="0">
                <a:latin typeface="+mj-lt"/>
              </a:rPr>
              <a:t>de manera </a:t>
            </a:r>
            <a:r>
              <a:rPr lang="es-ES" dirty="0" smtClean="0">
                <a:latin typeface="+mj-lt"/>
              </a:rPr>
              <a:t>proactiva</a:t>
            </a:r>
          </a:p>
          <a:p>
            <a:pPr lvl="0" algn="just">
              <a:tabLst>
                <a:tab pos="0" algn="l"/>
              </a:tabLst>
            </a:pPr>
            <a:endParaRPr lang="es-ES" dirty="0">
              <a:latin typeface="+mj-lt"/>
            </a:endParaRPr>
          </a:p>
          <a:p>
            <a:pPr algn="just">
              <a:buFont typeface="Wingdings" pitchFamily="2" charset="2"/>
              <a:buChar char="§"/>
              <a:tabLst>
                <a:tab pos="0" algn="l"/>
              </a:tabLst>
            </a:pPr>
            <a:r>
              <a:rPr lang="es-ES" dirty="0" smtClean="0">
                <a:latin typeface="+mj-lt"/>
              </a:rPr>
              <a:t> Optimizar </a:t>
            </a:r>
            <a:r>
              <a:rPr lang="es-ES" dirty="0">
                <a:latin typeface="+mj-lt"/>
              </a:rPr>
              <a:t>el uso de minutos durante el proceso de confección.</a:t>
            </a:r>
          </a:p>
          <a:p>
            <a:endParaRPr lang="es-ES" b="1" i="1" dirty="0" smtClean="0">
              <a:latin typeface="+mj-lt"/>
            </a:endParaRPr>
          </a:p>
          <a:p>
            <a:pPr marL="180975" lvl="0" indent="-180975" algn="just"/>
            <a:endParaRPr lang="es-ES" dirty="0" smtClean="0">
              <a:latin typeface="+mj-lt"/>
            </a:endParaRPr>
          </a:p>
          <a:p>
            <a:pPr lvl="0" algn="just">
              <a:buFont typeface="Wingdings" pitchFamily="2" charset="2"/>
              <a:buChar char="§"/>
            </a:pP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78676" y="1303316"/>
            <a:ext cx="8386648" cy="4554576"/>
          </a:xfrm>
          <a:prstGeom prst="rect">
            <a:avLst/>
          </a:prstGeom>
          <a:noFill/>
          <a:ln w="9525">
            <a:solidFill>
              <a:schemeClr val="tx1"/>
            </a:solidFill>
            <a:miter lim="800000"/>
            <a:headEnd/>
            <a:tailEnd/>
          </a:ln>
        </p:spPr>
      </p:pic>
      <p:sp>
        <p:nvSpPr>
          <p:cNvPr id="5" name="2 Marcador de contenido"/>
          <p:cNvSpPr>
            <a:spLocks noGrp="1"/>
          </p:cNvSpPr>
          <p:nvPr>
            <p:ph idx="1"/>
          </p:nvPr>
        </p:nvSpPr>
        <p:spPr>
          <a:xfrm>
            <a:off x="428596" y="714356"/>
            <a:ext cx="4500594" cy="642942"/>
          </a:xfrm>
        </p:spPr>
        <p:txBody>
          <a:bodyPr>
            <a:normAutofit/>
          </a:bodyPr>
          <a:lstStyle/>
          <a:p>
            <a:pPr>
              <a:spcBef>
                <a:spcPct val="0"/>
              </a:spcBef>
              <a:buNone/>
            </a:pPr>
            <a:r>
              <a:rPr lang="es-ES" sz="2800" b="1" dirty="0" smtClean="0">
                <a:solidFill>
                  <a:schemeClr val="tx2"/>
                </a:solidFill>
                <a:latin typeface="+mj-lt"/>
                <a:ea typeface="+mj-ea"/>
                <a:cs typeface="+mj-cs"/>
              </a:rPr>
              <a:t>Ficha  Técnica  del Indicador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071670" y="785794"/>
            <a:ext cx="4643470" cy="461665"/>
          </a:xfrm>
          <a:prstGeom prst="rect">
            <a:avLst/>
          </a:prstGeom>
          <a:noFill/>
        </p:spPr>
        <p:txBody>
          <a:bodyPr wrap="square" rtlCol="0">
            <a:spAutoFit/>
          </a:bodyPr>
          <a:lstStyle/>
          <a:p>
            <a:pPr algn="ctr"/>
            <a:r>
              <a:rPr lang="es-ES" sz="2400" b="1" dirty="0" smtClean="0">
                <a:solidFill>
                  <a:srgbClr val="7030A0"/>
                </a:solidFill>
                <a:latin typeface="+mj-lt"/>
              </a:rPr>
              <a:t>Indicador de Eficiencia </a:t>
            </a:r>
            <a:endParaRPr lang="es-ES" sz="2400" b="1" dirty="0">
              <a:solidFill>
                <a:srgbClr val="7030A0"/>
              </a:solidFill>
              <a:latin typeface="+mj-lt"/>
            </a:endParaRPr>
          </a:p>
        </p:txBody>
      </p:sp>
      <p:pic>
        <p:nvPicPr>
          <p:cNvPr id="6" name="5 Imagen"/>
          <p:cNvPicPr/>
          <p:nvPr/>
        </p:nvPicPr>
        <p:blipFill>
          <a:blip r:embed="rId2" cstate="print"/>
          <a:srcRect/>
          <a:stretch>
            <a:fillRect/>
          </a:stretch>
        </p:blipFill>
        <p:spPr bwMode="auto">
          <a:xfrm>
            <a:off x="2357422" y="1357298"/>
            <a:ext cx="4863190" cy="2942514"/>
          </a:xfrm>
          <a:prstGeom prst="rect">
            <a:avLst/>
          </a:prstGeom>
          <a:noFill/>
          <a:ln w="9525">
            <a:solidFill>
              <a:schemeClr val="tx1"/>
            </a:solidFill>
            <a:miter lim="800000"/>
            <a:headEnd/>
            <a:tailEnd/>
          </a:ln>
        </p:spPr>
      </p:pic>
      <p:sp>
        <p:nvSpPr>
          <p:cNvPr id="7" name="6 CuadroTexto"/>
          <p:cNvSpPr txBox="1"/>
          <p:nvPr/>
        </p:nvSpPr>
        <p:spPr>
          <a:xfrm>
            <a:off x="1214414" y="4857760"/>
            <a:ext cx="7358114" cy="1477328"/>
          </a:xfrm>
          <a:prstGeom prst="rect">
            <a:avLst/>
          </a:prstGeom>
          <a:solidFill>
            <a:schemeClr val="bg2"/>
          </a:solidFill>
          <a:ln>
            <a:solidFill>
              <a:schemeClr val="accent1"/>
            </a:solidFill>
          </a:ln>
        </p:spPr>
        <p:txBody>
          <a:bodyPr wrap="square" rtlCol="0">
            <a:spAutoFit/>
          </a:bodyPr>
          <a:lstStyle/>
          <a:p>
            <a:pPr algn="just"/>
            <a:r>
              <a:rPr lang="es-ES" dirty="0" smtClean="0">
                <a:latin typeface="+mj-lt"/>
              </a:rPr>
              <a:t>Cabe especificar que este indicador es basado en el recurso tiempo en minutos de ejecución durante el proceso de confección.</a:t>
            </a:r>
          </a:p>
          <a:p>
            <a:pPr algn="just"/>
            <a:r>
              <a:rPr lang="es-ES" dirty="0" smtClean="0">
                <a:latin typeface="+mj-lt"/>
              </a:rPr>
              <a:t>La eficiencia esperada es definida por la gerencia de operaciones, para la planta de confección es de 70%.</a:t>
            </a:r>
          </a:p>
          <a:p>
            <a:pPr algn="just"/>
            <a:endParaRPr lang="es-ES" dirty="0"/>
          </a:p>
        </p:txBody>
      </p:sp>
      <p:sp>
        <p:nvSpPr>
          <p:cNvPr id="5" name="4 CuadroTexto"/>
          <p:cNvSpPr txBox="1"/>
          <p:nvPr/>
        </p:nvSpPr>
        <p:spPr>
          <a:xfrm>
            <a:off x="2143108" y="4357694"/>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3.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00166" y="714356"/>
            <a:ext cx="5500726" cy="400110"/>
          </a:xfrm>
          <a:prstGeom prst="rect">
            <a:avLst/>
          </a:prstGeom>
          <a:noFill/>
        </p:spPr>
        <p:txBody>
          <a:bodyPr wrap="square" rtlCol="0">
            <a:spAutoFit/>
          </a:bodyPr>
          <a:lstStyle/>
          <a:p>
            <a:r>
              <a:rPr lang="es-ES" sz="2000" b="1" dirty="0" smtClean="0">
                <a:solidFill>
                  <a:schemeClr val="tx2"/>
                </a:solidFill>
                <a:latin typeface="+mj-lt"/>
                <a:ea typeface="+mj-ea"/>
                <a:cs typeface="+mj-cs"/>
              </a:rPr>
              <a:t> </a:t>
            </a:r>
            <a:endParaRPr lang="es-ES" sz="2000" b="1" dirty="0">
              <a:solidFill>
                <a:schemeClr val="tx2"/>
              </a:solidFill>
              <a:latin typeface="+mj-lt"/>
              <a:ea typeface="+mj-ea"/>
              <a:cs typeface="+mj-cs"/>
            </a:endParaRPr>
          </a:p>
        </p:txBody>
      </p:sp>
      <p:sp>
        <p:nvSpPr>
          <p:cNvPr id="5" name="4 Rectángulo"/>
          <p:cNvSpPr/>
          <p:nvPr/>
        </p:nvSpPr>
        <p:spPr>
          <a:xfrm>
            <a:off x="1285852" y="714356"/>
            <a:ext cx="6643734" cy="400110"/>
          </a:xfrm>
          <a:prstGeom prst="rect">
            <a:avLst/>
          </a:prstGeom>
        </p:spPr>
        <p:txBody>
          <a:bodyPr wrap="square">
            <a:spAutoFit/>
          </a:bodyPr>
          <a:lstStyle/>
          <a:p>
            <a:pPr algn="ctr"/>
            <a:r>
              <a:rPr lang="es-ES" sz="2000" b="1" dirty="0" smtClean="0">
                <a:solidFill>
                  <a:schemeClr val="tx2"/>
                </a:solidFill>
                <a:latin typeface="+mj-lt"/>
                <a:ea typeface="+mj-ea"/>
                <a:cs typeface="+mj-cs"/>
              </a:rPr>
              <a:t>Demostración gráfica del Indicador de Eficiencia</a:t>
            </a:r>
            <a:endParaRPr lang="es-ES" sz="2000" b="1" dirty="0">
              <a:solidFill>
                <a:schemeClr val="tx2"/>
              </a:solidFill>
              <a:latin typeface="+mj-lt"/>
              <a:ea typeface="+mj-ea"/>
              <a:cs typeface="+mj-cs"/>
            </a:endParaRPr>
          </a:p>
        </p:txBody>
      </p:sp>
      <p:pic>
        <p:nvPicPr>
          <p:cNvPr id="6" name="5 Imagen"/>
          <p:cNvPicPr/>
          <p:nvPr/>
        </p:nvPicPr>
        <p:blipFill>
          <a:blip r:embed="rId2" cstate="print"/>
          <a:srcRect/>
          <a:stretch>
            <a:fillRect/>
          </a:stretch>
        </p:blipFill>
        <p:spPr bwMode="auto">
          <a:xfrm>
            <a:off x="1785918" y="1357298"/>
            <a:ext cx="5643602" cy="2786082"/>
          </a:xfrm>
          <a:prstGeom prst="rect">
            <a:avLst/>
          </a:prstGeom>
          <a:noFill/>
          <a:ln w="9525">
            <a:noFill/>
            <a:miter lim="800000"/>
            <a:headEnd/>
            <a:tailEnd/>
          </a:ln>
        </p:spPr>
      </p:pic>
      <p:sp>
        <p:nvSpPr>
          <p:cNvPr id="7" name="6 CuadroTexto"/>
          <p:cNvSpPr txBox="1"/>
          <p:nvPr/>
        </p:nvSpPr>
        <p:spPr>
          <a:xfrm>
            <a:off x="2143108" y="4071942"/>
            <a:ext cx="5286412" cy="307777"/>
          </a:xfrm>
          <a:prstGeom prst="rect">
            <a:avLst/>
          </a:prstGeom>
          <a:noFill/>
        </p:spPr>
        <p:txBody>
          <a:bodyPr wrap="square" rtlCol="0">
            <a:spAutoFit/>
          </a:bodyPr>
          <a:lstStyle/>
          <a:p>
            <a:pPr algn="ctr"/>
            <a:r>
              <a:rPr lang="es-ES" sz="1400" b="1" dirty="0" smtClean="0">
                <a:latin typeface="+mj-lt"/>
              </a:rPr>
              <a:t>Gráfico.   </a:t>
            </a:r>
            <a:r>
              <a:rPr lang="es-ES" sz="1400" b="1" dirty="0" smtClean="0">
                <a:latin typeface="+mj-lt"/>
              </a:rPr>
              <a:t>2         </a:t>
            </a:r>
            <a:r>
              <a:rPr lang="es-ES" sz="1400" b="1" dirty="0" smtClean="0">
                <a:latin typeface="+mj-lt"/>
              </a:rPr>
              <a:t>Fuente Dpto. Planificación e Ingeniería MTM</a:t>
            </a:r>
            <a:endParaRPr lang="es-ES" sz="1400" dirty="0">
              <a:latin typeface="+mj-lt"/>
            </a:endParaRPr>
          </a:p>
        </p:txBody>
      </p:sp>
      <p:sp>
        <p:nvSpPr>
          <p:cNvPr id="8" name="7 CuadroTexto"/>
          <p:cNvSpPr txBox="1"/>
          <p:nvPr/>
        </p:nvSpPr>
        <p:spPr>
          <a:xfrm>
            <a:off x="857224" y="4429132"/>
            <a:ext cx="7643866" cy="1754326"/>
          </a:xfrm>
          <a:prstGeom prst="rect">
            <a:avLst/>
          </a:prstGeom>
          <a:solidFill>
            <a:schemeClr val="bg2"/>
          </a:solidFill>
          <a:ln>
            <a:solidFill>
              <a:schemeClr val="accent1"/>
            </a:solidFill>
          </a:ln>
        </p:spPr>
        <p:txBody>
          <a:bodyPr wrap="square" rtlCol="0">
            <a:spAutoFit/>
          </a:bodyPr>
          <a:lstStyle/>
          <a:p>
            <a:pPr algn="just"/>
            <a:r>
              <a:rPr lang="es-ES" dirty="0" smtClean="0">
                <a:latin typeface="+mj-lt"/>
              </a:rPr>
              <a:t>Este gráfico muestra la tasa de eficiencia en cada uno de los meses de nuestro análisis, la normal distribución de la eficiencia va de 57,85% hasta 63,40%. El incremento o disminución de este indicador depende directamente de la cantidad de trabajo que se haya generado según el numero de ordenes de producción, las misma que van ligadas a las ventas.</a:t>
            </a:r>
          </a:p>
          <a:p>
            <a:endParaRPr lang="es-ES" dirty="0">
              <a:latin typeface="+mj-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28728" y="571480"/>
            <a:ext cx="5500726" cy="400110"/>
          </a:xfrm>
          <a:prstGeom prst="rect">
            <a:avLst/>
          </a:prstGeom>
          <a:noFill/>
        </p:spPr>
        <p:txBody>
          <a:bodyPr wrap="square" rtlCol="0">
            <a:spAutoFit/>
          </a:bodyPr>
          <a:lstStyle/>
          <a:p>
            <a:r>
              <a:rPr lang="es-ES" sz="2000" b="1" dirty="0">
                <a:solidFill>
                  <a:schemeClr val="tx2"/>
                </a:solidFill>
                <a:latin typeface="+mj-lt"/>
                <a:ea typeface="+mj-ea"/>
                <a:cs typeface="+mj-cs"/>
              </a:rPr>
              <a:t>Análisis Financiero del Indicador </a:t>
            </a:r>
          </a:p>
        </p:txBody>
      </p:sp>
      <p:pic>
        <p:nvPicPr>
          <p:cNvPr id="5" name="4 Imagen"/>
          <p:cNvPicPr/>
          <p:nvPr/>
        </p:nvPicPr>
        <p:blipFill>
          <a:blip r:embed="rId2" cstate="print"/>
          <a:srcRect/>
          <a:stretch>
            <a:fillRect/>
          </a:stretch>
        </p:blipFill>
        <p:spPr bwMode="auto">
          <a:xfrm>
            <a:off x="642910" y="1357298"/>
            <a:ext cx="8094260" cy="2881821"/>
          </a:xfrm>
          <a:prstGeom prst="rect">
            <a:avLst/>
          </a:prstGeom>
          <a:noFill/>
          <a:ln w="9525">
            <a:noFill/>
            <a:miter lim="800000"/>
            <a:headEnd/>
            <a:tailEnd/>
          </a:ln>
        </p:spPr>
      </p:pic>
      <p:sp>
        <p:nvSpPr>
          <p:cNvPr id="6" name="5 CuadroTexto"/>
          <p:cNvSpPr txBox="1"/>
          <p:nvPr/>
        </p:nvSpPr>
        <p:spPr>
          <a:xfrm>
            <a:off x="2214546" y="4214818"/>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4</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
        <p:nvSpPr>
          <p:cNvPr id="7" name="6 CuadroTexto"/>
          <p:cNvSpPr txBox="1"/>
          <p:nvPr/>
        </p:nvSpPr>
        <p:spPr>
          <a:xfrm>
            <a:off x="714348" y="4643446"/>
            <a:ext cx="8001056" cy="1754326"/>
          </a:xfrm>
          <a:prstGeom prst="rect">
            <a:avLst/>
          </a:prstGeom>
          <a:solidFill>
            <a:schemeClr val="bg2"/>
          </a:solidFill>
          <a:ln>
            <a:solidFill>
              <a:schemeClr val="accent1">
                <a:lumMod val="75000"/>
              </a:schemeClr>
            </a:solidFill>
          </a:ln>
        </p:spPr>
        <p:txBody>
          <a:bodyPr wrap="square" rtlCol="0">
            <a:spAutoFit/>
          </a:bodyPr>
          <a:lstStyle/>
          <a:p>
            <a:r>
              <a:rPr lang="es-ES" dirty="0" smtClean="0">
                <a:latin typeface="+mj-lt"/>
              </a:rPr>
              <a:t> Las unidades </a:t>
            </a:r>
            <a:r>
              <a:rPr lang="es-ES" dirty="0" smtClean="0">
                <a:latin typeface="+mj-lt"/>
              </a:rPr>
              <a:t>dejadas de producir por no alcanzar la eficiencia esperada del 70% suman un total de   84.062   que transformada en dólares tomando como referencia un precio promedio de venta a nuestros clientes de $16,50 generan $ 1,387,027.55 dinero dejado de percibir por la empresa solo hasta el mes de Agosto, el mismo que mejoraría notablemente la liquidez y las utilidades de la empresa.</a:t>
            </a:r>
          </a:p>
          <a:p>
            <a:endParaRPr lang="es-ES" dirty="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857232"/>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a:t>
            </a:r>
            <a:r>
              <a:rPr lang="es-ES" sz="2000" dirty="0" smtClean="0">
                <a:latin typeface="+mj-lt"/>
              </a:rPr>
              <a:t>Tiempos Improductivos</a:t>
            </a:r>
            <a:r>
              <a:rPr lang="es-ES" sz="2000" dirty="0" smtClean="0">
                <a:latin typeface="+mj-lt"/>
              </a:rPr>
              <a:t>   </a:t>
            </a:r>
            <a:endParaRPr lang="es-ES" sz="2000" dirty="0">
              <a:latin typeface="+mj-lt"/>
            </a:endParaRPr>
          </a:p>
        </p:txBody>
      </p:sp>
      <p:sp>
        <p:nvSpPr>
          <p:cNvPr id="5" name="4 CuadroTexto"/>
          <p:cNvSpPr txBox="1"/>
          <p:nvPr/>
        </p:nvSpPr>
        <p:spPr>
          <a:xfrm>
            <a:off x="857224" y="1285860"/>
            <a:ext cx="7072362" cy="6463308"/>
          </a:xfrm>
          <a:prstGeom prst="rect">
            <a:avLst/>
          </a:prstGeom>
          <a:noFill/>
        </p:spPr>
        <p:txBody>
          <a:bodyPr wrap="square" rtlCol="0">
            <a:spAutoFit/>
          </a:bodyPr>
          <a:lstStyle/>
          <a:p>
            <a:r>
              <a:rPr lang="es-ES" b="1" i="1" dirty="0" smtClean="0">
                <a:latin typeface="+mj-lt"/>
              </a:rPr>
              <a:t>Definición</a:t>
            </a:r>
          </a:p>
          <a:p>
            <a:pPr algn="just">
              <a:tabLst>
                <a:tab pos="0" algn="l"/>
              </a:tabLst>
            </a:pPr>
            <a:r>
              <a:rPr lang="es-ES" dirty="0" smtClean="0">
                <a:latin typeface="+mj-lt"/>
              </a:rPr>
              <a:t>Este indicador mide el porcentaje de tiempos que no han producido los operarios M.O.D (mano de obra directa), durante sus horas presencia en la planta producción.</a:t>
            </a:r>
            <a:endParaRPr lang="es-ES" dirty="0">
              <a:latin typeface="+mj-lt"/>
            </a:endParaRPr>
          </a:p>
          <a:p>
            <a:pPr algn="just"/>
            <a:endParaRPr lang="es-ES" dirty="0" smtClean="0">
              <a:latin typeface="+mj-lt"/>
            </a:endParaRPr>
          </a:p>
          <a:p>
            <a:r>
              <a:rPr lang="es-ES" b="1" i="1" dirty="0">
                <a:latin typeface="+mj-lt"/>
              </a:rPr>
              <a:t>Beneficios del uso del </a:t>
            </a:r>
            <a:r>
              <a:rPr lang="es-ES" b="1" i="1" dirty="0" smtClean="0">
                <a:latin typeface="+mj-lt"/>
              </a:rPr>
              <a:t>Indicador</a:t>
            </a:r>
          </a:p>
          <a:p>
            <a:endParaRPr lang="es-ES" b="1" i="1" dirty="0">
              <a:latin typeface="+mj-lt"/>
            </a:endParaRPr>
          </a:p>
          <a:p>
            <a:pPr marL="180975" lvl="0" indent="-180975">
              <a:buFont typeface="Wingdings" pitchFamily="2" charset="2"/>
              <a:buChar char="§"/>
            </a:pPr>
            <a:r>
              <a:rPr lang="es-ES" dirty="0" smtClean="0">
                <a:latin typeface="+mj-lt"/>
              </a:rPr>
              <a:t>Disminuir </a:t>
            </a:r>
            <a:r>
              <a:rPr lang="es-ES" dirty="0" smtClean="0">
                <a:latin typeface="+mj-lt"/>
              </a:rPr>
              <a:t>los tiempos improductivos, generados por falta de control en el proceso de confección</a:t>
            </a:r>
            <a:r>
              <a:rPr lang="es-ES" dirty="0" smtClean="0">
                <a:latin typeface="+mj-lt"/>
              </a:rPr>
              <a:t>.</a:t>
            </a:r>
          </a:p>
          <a:p>
            <a:pPr marL="180975" lvl="0" indent="-180975">
              <a:buFont typeface="Wingdings" pitchFamily="2" charset="2"/>
              <a:buChar char="§"/>
            </a:pPr>
            <a:endParaRPr lang="es-ES" dirty="0" smtClean="0">
              <a:latin typeface="+mj-lt"/>
            </a:endParaRPr>
          </a:p>
          <a:p>
            <a:pPr marL="180975" lvl="0" indent="-180975">
              <a:buFont typeface="Wingdings" pitchFamily="2" charset="2"/>
              <a:buChar char="§"/>
            </a:pPr>
            <a:r>
              <a:rPr lang="es-ES" dirty="0" smtClean="0">
                <a:latin typeface="+mj-lt"/>
              </a:rPr>
              <a:t>Determinar el costo de oportunidad que se pierde, al tener muchos minutos improductivos</a:t>
            </a:r>
            <a:r>
              <a:rPr lang="es-ES" dirty="0" smtClean="0">
                <a:latin typeface="+mj-lt"/>
              </a:rPr>
              <a:t>.</a:t>
            </a:r>
          </a:p>
          <a:p>
            <a:pPr marL="180975" lvl="0" indent="-180975">
              <a:buFont typeface="Wingdings" pitchFamily="2" charset="2"/>
              <a:buChar char="§"/>
            </a:pPr>
            <a:endParaRPr lang="es-ES" dirty="0" smtClean="0">
              <a:latin typeface="+mj-lt"/>
            </a:endParaRPr>
          </a:p>
          <a:p>
            <a:pPr marL="180975" indent="-180975">
              <a:buFont typeface="Wingdings" pitchFamily="2" charset="2"/>
              <a:buChar char="§"/>
            </a:pPr>
            <a:r>
              <a:rPr lang="es-ES" dirty="0" smtClean="0">
                <a:latin typeface="+mj-lt"/>
              </a:rPr>
              <a:t>Disminuir Gastos Indirectos de Fabricación generados por tiempos improductivos.</a:t>
            </a:r>
            <a:endParaRPr lang="es-ES" b="1" i="1" dirty="0" smtClean="0">
              <a:latin typeface="+mj-lt"/>
            </a:endParaRPr>
          </a:p>
          <a:p>
            <a:pPr marL="180975" lvl="0" indent="-180975" algn="just"/>
            <a:endParaRPr lang="es-ES" dirty="0" smtClean="0">
              <a:latin typeface="+mj-lt"/>
            </a:endParaRPr>
          </a:p>
          <a:p>
            <a:pPr lvl="0" algn="just">
              <a:buFont typeface="Wingdings" pitchFamily="2" charset="2"/>
              <a:buChar char="§"/>
            </a:pP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357158" y="1500174"/>
            <a:ext cx="8364105" cy="4539113"/>
          </a:xfrm>
          <a:prstGeom prst="rect">
            <a:avLst/>
          </a:prstGeom>
          <a:noFill/>
          <a:ln w="9525">
            <a:solidFill>
              <a:schemeClr val="tx1"/>
            </a:solidFill>
            <a:miter lim="800000"/>
            <a:headEnd/>
            <a:tailEnd/>
          </a:ln>
        </p:spPr>
      </p:pic>
      <p:sp>
        <p:nvSpPr>
          <p:cNvPr id="5" name="2 Marcador de contenido"/>
          <p:cNvSpPr>
            <a:spLocks noGrp="1"/>
          </p:cNvSpPr>
          <p:nvPr>
            <p:ph idx="1"/>
          </p:nvPr>
        </p:nvSpPr>
        <p:spPr>
          <a:xfrm>
            <a:off x="428596" y="714356"/>
            <a:ext cx="4500594" cy="642942"/>
          </a:xfrm>
        </p:spPr>
        <p:txBody>
          <a:bodyPr>
            <a:normAutofit/>
          </a:bodyPr>
          <a:lstStyle/>
          <a:p>
            <a:pPr>
              <a:spcBef>
                <a:spcPct val="0"/>
              </a:spcBef>
              <a:buNone/>
            </a:pPr>
            <a:r>
              <a:rPr lang="es-ES" sz="2800" b="1" dirty="0" smtClean="0">
                <a:solidFill>
                  <a:schemeClr val="tx2"/>
                </a:solidFill>
                <a:latin typeface="+mj-lt"/>
                <a:ea typeface="+mj-ea"/>
                <a:cs typeface="+mj-cs"/>
              </a:rPr>
              <a:t>Ficha  Técnica  del Indicador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2143108" y="1285860"/>
            <a:ext cx="4802332" cy="2765734"/>
          </a:xfrm>
          <a:prstGeom prst="rect">
            <a:avLst/>
          </a:prstGeom>
          <a:noFill/>
          <a:ln w="9525">
            <a:noFill/>
            <a:miter lim="800000"/>
            <a:headEnd/>
            <a:tailEnd/>
          </a:ln>
        </p:spPr>
      </p:pic>
      <p:sp>
        <p:nvSpPr>
          <p:cNvPr id="5" name="4 CuadroTexto"/>
          <p:cNvSpPr txBox="1"/>
          <p:nvPr/>
        </p:nvSpPr>
        <p:spPr>
          <a:xfrm>
            <a:off x="1571604" y="785794"/>
            <a:ext cx="5715040" cy="461665"/>
          </a:xfrm>
          <a:prstGeom prst="rect">
            <a:avLst/>
          </a:prstGeom>
          <a:noFill/>
        </p:spPr>
        <p:txBody>
          <a:bodyPr wrap="square" rtlCol="0">
            <a:spAutoFit/>
          </a:bodyPr>
          <a:lstStyle/>
          <a:p>
            <a:pPr algn="ctr"/>
            <a:r>
              <a:rPr lang="es-ES" sz="2400" b="1" dirty="0" smtClean="0">
                <a:solidFill>
                  <a:srgbClr val="7030A0"/>
                </a:solidFill>
                <a:latin typeface="+mj-lt"/>
              </a:rPr>
              <a:t>Indicador </a:t>
            </a:r>
            <a:r>
              <a:rPr lang="es-ES" sz="2400" b="1" dirty="0" smtClean="0">
                <a:solidFill>
                  <a:srgbClr val="7030A0"/>
                </a:solidFill>
                <a:latin typeface="+mj-lt"/>
              </a:rPr>
              <a:t>de Tiempos Improductivos  </a:t>
            </a:r>
            <a:endParaRPr lang="es-ES" sz="2400" b="1" dirty="0">
              <a:solidFill>
                <a:srgbClr val="7030A0"/>
              </a:solidFill>
              <a:latin typeface="+mj-lt"/>
            </a:endParaRPr>
          </a:p>
        </p:txBody>
      </p:sp>
      <p:sp>
        <p:nvSpPr>
          <p:cNvPr id="6" name="5 CuadroTexto"/>
          <p:cNvSpPr txBox="1"/>
          <p:nvPr/>
        </p:nvSpPr>
        <p:spPr>
          <a:xfrm>
            <a:off x="1928794" y="4000504"/>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5.            </a:t>
            </a:r>
            <a:r>
              <a:rPr lang="es-ES" sz="1400" b="1" dirty="0" smtClean="0">
                <a:latin typeface="+mj-lt"/>
              </a:rPr>
              <a:t>Fuente Dpto. Planificación e Ingeniería MTM</a:t>
            </a:r>
            <a:endParaRPr lang="es-ES" sz="1400" dirty="0">
              <a:latin typeface="+mj-lt"/>
            </a:endParaRPr>
          </a:p>
        </p:txBody>
      </p:sp>
      <p:sp>
        <p:nvSpPr>
          <p:cNvPr id="7" name="6 CuadroTexto"/>
          <p:cNvSpPr txBox="1"/>
          <p:nvPr/>
        </p:nvSpPr>
        <p:spPr>
          <a:xfrm>
            <a:off x="2714612" y="4500570"/>
            <a:ext cx="3714776" cy="1477328"/>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 Máximo : Julio   </a:t>
            </a:r>
            <a:r>
              <a:rPr lang="es-ES" dirty="0" smtClean="0">
                <a:latin typeface="+mj-lt"/>
              </a:rPr>
              <a:t>10.64% </a:t>
            </a:r>
            <a:endParaRPr lang="es-ES" dirty="0" smtClean="0">
              <a:latin typeface="+mj-lt"/>
            </a:endParaRPr>
          </a:p>
          <a:p>
            <a:pPr algn="just"/>
            <a:endParaRPr lang="es-ES" dirty="0" smtClean="0">
              <a:latin typeface="+mj-lt"/>
            </a:endParaRPr>
          </a:p>
          <a:p>
            <a:pPr algn="just"/>
            <a:r>
              <a:rPr lang="es-ES" dirty="0" smtClean="0">
                <a:latin typeface="+mj-lt"/>
              </a:rPr>
              <a:t>Mínimo : Enero  6.15%</a:t>
            </a:r>
          </a:p>
          <a:p>
            <a:pPr algn="just"/>
            <a:endParaRPr lang="es-ES" dirty="0" smtClean="0">
              <a:latin typeface="+mj-lt"/>
            </a:endParaRPr>
          </a:p>
          <a:p>
            <a:pPr algn="just"/>
            <a:r>
              <a:rPr lang="es-ES" dirty="0" smtClean="0">
                <a:latin typeface="+mj-lt"/>
              </a:rPr>
              <a:t>Depende del volumen de Producción</a:t>
            </a:r>
            <a:endParaRPr lang="es-ES" dirty="0">
              <a:latin typeface="+mj-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28728" y="571480"/>
            <a:ext cx="5500726" cy="400110"/>
          </a:xfrm>
          <a:prstGeom prst="rect">
            <a:avLst/>
          </a:prstGeom>
          <a:noFill/>
        </p:spPr>
        <p:txBody>
          <a:bodyPr wrap="square" rtlCol="0">
            <a:spAutoFit/>
          </a:bodyPr>
          <a:lstStyle/>
          <a:p>
            <a:r>
              <a:rPr lang="es-ES" sz="2000" b="1" dirty="0">
                <a:solidFill>
                  <a:schemeClr val="tx2"/>
                </a:solidFill>
                <a:latin typeface="+mj-lt"/>
                <a:ea typeface="+mj-ea"/>
                <a:cs typeface="+mj-cs"/>
              </a:rPr>
              <a:t>Análisis Financiero del Indicador </a:t>
            </a:r>
          </a:p>
        </p:txBody>
      </p:sp>
      <p:pic>
        <p:nvPicPr>
          <p:cNvPr id="5" name="4 Imagen"/>
          <p:cNvPicPr/>
          <p:nvPr/>
        </p:nvPicPr>
        <p:blipFill>
          <a:blip r:embed="rId2" cstate="print"/>
          <a:srcRect/>
          <a:stretch>
            <a:fillRect/>
          </a:stretch>
        </p:blipFill>
        <p:spPr bwMode="auto">
          <a:xfrm>
            <a:off x="1214414" y="1142984"/>
            <a:ext cx="7023194" cy="2951461"/>
          </a:xfrm>
          <a:prstGeom prst="rect">
            <a:avLst/>
          </a:prstGeom>
          <a:noFill/>
          <a:ln w="9525">
            <a:noFill/>
            <a:miter lim="800000"/>
            <a:headEnd/>
            <a:tailEnd/>
          </a:ln>
        </p:spPr>
      </p:pic>
      <p:sp>
        <p:nvSpPr>
          <p:cNvPr id="6" name="5 CuadroTexto"/>
          <p:cNvSpPr txBox="1"/>
          <p:nvPr/>
        </p:nvSpPr>
        <p:spPr>
          <a:xfrm>
            <a:off x="1928794" y="4071942"/>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6</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
        <p:nvSpPr>
          <p:cNvPr id="7" name="6 CuadroTexto"/>
          <p:cNvSpPr txBox="1"/>
          <p:nvPr/>
        </p:nvSpPr>
        <p:spPr>
          <a:xfrm>
            <a:off x="1285852" y="4429132"/>
            <a:ext cx="6929486" cy="1754326"/>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En la tabla se puede visualizar la pérdida económica que tiene la empresa por los minutos improductivos, generada desde Enero hasta Agosto del 2010. Estos minutos improductivos forman </a:t>
            </a:r>
            <a:r>
              <a:rPr lang="es-ES" dirty="0" smtClean="0">
                <a:latin typeface="+mj-lt"/>
              </a:rPr>
              <a:t>parte de </a:t>
            </a:r>
            <a:r>
              <a:rPr lang="es-ES" dirty="0" smtClean="0">
                <a:latin typeface="+mj-lt"/>
              </a:rPr>
              <a:t>los Gastos Indirectos de Fabricación, esto quiere decir que son sumados al Costo de Producción para definir así el precio de venta al público.</a:t>
            </a:r>
          </a:p>
          <a:p>
            <a:pPr algn="just"/>
            <a:endParaRPr lang="es-ES" dirty="0">
              <a:latin typeface="+mj-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857232"/>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a:t>
            </a:r>
            <a:r>
              <a:rPr lang="es-ES" sz="2000" dirty="0" smtClean="0">
                <a:latin typeface="+mj-lt"/>
              </a:rPr>
              <a:t>Volumen de Desperdicio de tejido   </a:t>
            </a:r>
            <a:endParaRPr lang="es-ES" sz="2000" dirty="0">
              <a:latin typeface="+mj-lt"/>
            </a:endParaRPr>
          </a:p>
        </p:txBody>
      </p:sp>
      <p:sp>
        <p:nvSpPr>
          <p:cNvPr id="6" name="5 CuadroTexto"/>
          <p:cNvSpPr txBox="1"/>
          <p:nvPr/>
        </p:nvSpPr>
        <p:spPr>
          <a:xfrm>
            <a:off x="857224" y="1285860"/>
            <a:ext cx="7072362" cy="6463308"/>
          </a:xfrm>
          <a:prstGeom prst="rect">
            <a:avLst/>
          </a:prstGeom>
          <a:noFill/>
        </p:spPr>
        <p:txBody>
          <a:bodyPr wrap="square" rtlCol="0">
            <a:spAutoFit/>
          </a:bodyPr>
          <a:lstStyle/>
          <a:p>
            <a:r>
              <a:rPr lang="es-ES" b="1" i="1" dirty="0" smtClean="0">
                <a:latin typeface="+mj-lt"/>
              </a:rPr>
              <a:t>Definición</a:t>
            </a:r>
            <a:endParaRPr lang="es-ES" dirty="0">
              <a:latin typeface="+mj-lt"/>
            </a:endParaRPr>
          </a:p>
          <a:p>
            <a:pPr algn="just"/>
            <a:r>
              <a:rPr lang="es-ES" dirty="0" smtClean="0">
                <a:latin typeface="+mj-lt"/>
              </a:rPr>
              <a:t>Consiste en relacionar la cantidad de kilos desperdiciados en la preparación de una orden de producción con la cantidad total de kilos de tela utilizada en dicha orden, y cuál es la representación  en dinero del desperdicio generado.</a:t>
            </a:r>
          </a:p>
          <a:p>
            <a:pPr algn="just"/>
            <a:endParaRPr lang="es-ES" dirty="0" smtClean="0">
              <a:latin typeface="+mj-lt"/>
            </a:endParaRPr>
          </a:p>
          <a:p>
            <a:r>
              <a:rPr lang="es-ES" b="1" i="1" dirty="0">
                <a:latin typeface="+mj-lt"/>
              </a:rPr>
              <a:t>Beneficios del uso del </a:t>
            </a:r>
            <a:r>
              <a:rPr lang="es-ES" b="1" i="1" dirty="0" smtClean="0">
                <a:latin typeface="+mj-lt"/>
              </a:rPr>
              <a:t>Indicador</a:t>
            </a:r>
          </a:p>
          <a:p>
            <a:endParaRPr lang="es-ES" b="1" i="1" dirty="0">
              <a:latin typeface="+mj-lt"/>
            </a:endParaRPr>
          </a:p>
          <a:p>
            <a:pPr marL="180975" lvl="0" indent="-180975">
              <a:buFont typeface="Wingdings" pitchFamily="2" charset="2"/>
              <a:buChar char="§"/>
            </a:pPr>
            <a:r>
              <a:rPr lang="es-ES" dirty="0" smtClean="0">
                <a:latin typeface="+mj-lt"/>
              </a:rPr>
              <a:t>Sirve </a:t>
            </a:r>
            <a:r>
              <a:rPr lang="es-ES" dirty="0" smtClean="0">
                <a:latin typeface="+mj-lt"/>
              </a:rPr>
              <a:t>para controlar el nivel de desperdicio establecido para cada período</a:t>
            </a:r>
            <a:r>
              <a:rPr lang="es-ES" dirty="0" smtClean="0">
                <a:latin typeface="+mj-lt"/>
              </a:rPr>
              <a:t>.</a:t>
            </a:r>
          </a:p>
          <a:p>
            <a:pPr lvl="0"/>
            <a:endParaRPr lang="es-ES" dirty="0" smtClean="0">
              <a:latin typeface="+mj-lt"/>
            </a:endParaRPr>
          </a:p>
          <a:p>
            <a:pPr marL="180975" indent="-180975">
              <a:buFont typeface="Wingdings" pitchFamily="2" charset="2"/>
              <a:buChar char="§"/>
            </a:pPr>
            <a:r>
              <a:rPr lang="es-ES" dirty="0" smtClean="0">
                <a:latin typeface="+mj-lt"/>
              </a:rPr>
              <a:t> Permite </a:t>
            </a:r>
            <a:r>
              <a:rPr lang="es-ES" dirty="0" smtClean="0">
                <a:latin typeface="+mj-lt"/>
              </a:rPr>
              <a:t>visualizar de manera financiera,  el ahorro que se obtiene al reducir el desperdicio de tela,  mejorando así  la rentabilidad de la planta; además optimiza el proceso productivo, al dar aprovechamiento del desperdicio  de producción, convirtiendo el mismo  en  unidades extras.</a:t>
            </a:r>
            <a:endParaRPr lang="es-ES" dirty="0" smtClean="0">
              <a:latin typeface="+mj-lt"/>
            </a:endParaRPr>
          </a:p>
          <a:p>
            <a:pPr lvl="0" algn="just">
              <a:buFont typeface="Wingdings" pitchFamily="2" charset="2"/>
              <a:buChar char="§"/>
            </a:pP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28662" y="1214422"/>
            <a:ext cx="3071834" cy="523220"/>
          </a:xfrm>
          <a:prstGeom prst="rect">
            <a:avLst/>
          </a:prstGeom>
          <a:noFill/>
        </p:spPr>
        <p:txBody>
          <a:bodyPr wrap="square" rtlCol="0">
            <a:spAutoFit/>
          </a:bodyPr>
          <a:lstStyle/>
          <a:p>
            <a:pPr>
              <a:spcBef>
                <a:spcPct val="0"/>
              </a:spcBef>
            </a:pPr>
            <a:r>
              <a:rPr lang="es-ES" sz="2800" b="1" dirty="0">
                <a:solidFill>
                  <a:schemeClr val="tx2"/>
                </a:solidFill>
                <a:latin typeface="+mj-lt"/>
                <a:ea typeface="+mj-ea"/>
                <a:cs typeface="+mj-cs"/>
              </a:rPr>
              <a:t>Misión y Visión </a:t>
            </a:r>
          </a:p>
        </p:txBody>
      </p:sp>
      <p:sp>
        <p:nvSpPr>
          <p:cNvPr id="5" name="4 CuadroTexto"/>
          <p:cNvSpPr txBox="1"/>
          <p:nvPr/>
        </p:nvSpPr>
        <p:spPr>
          <a:xfrm>
            <a:off x="1000100" y="1714489"/>
            <a:ext cx="7143800" cy="2511457"/>
          </a:xfrm>
          <a:prstGeom prst="rect">
            <a:avLst/>
          </a:prstGeom>
          <a:noFill/>
        </p:spPr>
        <p:txBody>
          <a:bodyPr wrap="square" rtlCol="0">
            <a:spAutoFit/>
          </a:bodyPr>
          <a:lstStyle/>
          <a:p>
            <a:pPr algn="just">
              <a:lnSpc>
                <a:spcPct val="90000"/>
              </a:lnSpc>
              <a:spcBef>
                <a:spcPct val="20000"/>
              </a:spcBef>
              <a:buClr>
                <a:schemeClr val="accent3"/>
              </a:buClr>
              <a:buSzPct val="95000"/>
            </a:pPr>
            <a:r>
              <a:rPr lang="es-ES" sz="2400" dirty="0">
                <a:latin typeface="+mj-lt"/>
              </a:rPr>
              <a:t>Somos una empresa especializada en la comercialización de productos de calidad.</a:t>
            </a:r>
          </a:p>
          <a:p>
            <a:pPr algn="just">
              <a:lnSpc>
                <a:spcPct val="90000"/>
              </a:lnSpc>
              <a:spcBef>
                <a:spcPct val="20000"/>
              </a:spcBef>
              <a:buClr>
                <a:schemeClr val="accent3"/>
              </a:buClr>
              <a:buSzPct val="95000"/>
            </a:pPr>
            <a:r>
              <a:rPr lang="es-ES" sz="2400" dirty="0">
                <a:latin typeface="+mj-lt"/>
              </a:rPr>
              <a:t>Comprometida a entregar productos y servicios de manera eficiente y oportuna a nuestros clientes.</a:t>
            </a:r>
          </a:p>
          <a:p>
            <a:pPr algn="just">
              <a:lnSpc>
                <a:spcPct val="90000"/>
              </a:lnSpc>
              <a:spcBef>
                <a:spcPct val="20000"/>
              </a:spcBef>
              <a:buClr>
                <a:schemeClr val="accent3"/>
              </a:buClr>
              <a:buSzPct val="95000"/>
            </a:pPr>
            <a:r>
              <a:rPr lang="es-ES" sz="2400" dirty="0">
                <a:latin typeface="+mj-lt"/>
              </a:rPr>
              <a:t>Somos personas integras, honestas y serviciales y orientadas a resultados.</a:t>
            </a:r>
          </a:p>
          <a:p>
            <a:endParaRPr lang="es-ES" dirty="0"/>
          </a:p>
        </p:txBody>
      </p:sp>
      <p:sp>
        <p:nvSpPr>
          <p:cNvPr id="6" name="5 CuadroTexto"/>
          <p:cNvSpPr txBox="1"/>
          <p:nvPr/>
        </p:nvSpPr>
        <p:spPr>
          <a:xfrm>
            <a:off x="857224" y="4000504"/>
            <a:ext cx="5214974" cy="1754326"/>
          </a:xfrm>
          <a:prstGeom prst="rect">
            <a:avLst/>
          </a:prstGeom>
          <a:noFill/>
        </p:spPr>
        <p:txBody>
          <a:bodyPr wrap="square" rtlCol="0">
            <a:spAutoFit/>
          </a:bodyPr>
          <a:lstStyle/>
          <a:p>
            <a:pPr algn="just">
              <a:lnSpc>
                <a:spcPct val="90000"/>
              </a:lnSpc>
              <a:spcBef>
                <a:spcPct val="20000"/>
              </a:spcBef>
              <a:buClr>
                <a:schemeClr val="accent3"/>
              </a:buClr>
              <a:buSzPct val="95000"/>
            </a:pPr>
            <a:r>
              <a:rPr lang="es-ES" sz="2400" dirty="0">
                <a:latin typeface="+mj-lt"/>
              </a:rPr>
              <a:t/>
            </a:r>
            <a:br>
              <a:rPr lang="es-ES" sz="2400" dirty="0">
                <a:latin typeface="+mj-lt"/>
              </a:rPr>
            </a:br>
            <a:r>
              <a:rPr lang="es-ES" sz="2400" dirty="0">
                <a:latin typeface="+mj-lt"/>
              </a:rPr>
              <a:t/>
            </a:r>
            <a:br>
              <a:rPr lang="es-ES" sz="2400" dirty="0">
                <a:latin typeface="+mj-lt"/>
              </a:rPr>
            </a:br>
            <a:r>
              <a:rPr lang="es-ES" sz="2400" b="1" dirty="0" smtClean="0">
                <a:solidFill>
                  <a:schemeClr val="bg2">
                    <a:lumMod val="50000"/>
                  </a:schemeClr>
                </a:solidFill>
                <a:latin typeface="+mj-lt"/>
              </a:rPr>
              <a:t>B</a:t>
            </a:r>
            <a:r>
              <a:rPr lang="es-ES" sz="2400" dirty="0" smtClean="0">
                <a:latin typeface="+mj-lt"/>
              </a:rPr>
              <a:t>úsqueda </a:t>
            </a:r>
            <a:r>
              <a:rPr lang="es-ES" sz="2400" dirty="0">
                <a:latin typeface="+mj-lt"/>
              </a:rPr>
              <a:t>del desarrollo </a:t>
            </a:r>
            <a:r>
              <a:rPr lang="es-ES" sz="2400" dirty="0" smtClean="0">
                <a:latin typeface="+mj-lt"/>
              </a:rPr>
              <a:t>sostenible </a:t>
            </a:r>
            <a:r>
              <a:rPr lang="es-ES" sz="2400" dirty="0">
                <a:latin typeface="+mj-lt"/>
              </a:rPr>
              <a:t/>
            </a:r>
            <a:br>
              <a:rPr lang="es-ES" sz="2400" dirty="0">
                <a:latin typeface="+mj-lt"/>
              </a:rPr>
            </a:br>
            <a:r>
              <a:rPr lang="es-ES" sz="2400" b="1" dirty="0">
                <a:solidFill>
                  <a:schemeClr val="bg2">
                    <a:lumMod val="50000"/>
                  </a:schemeClr>
                </a:solidFill>
                <a:latin typeface="+mj-lt"/>
              </a:rPr>
              <a:t>B</a:t>
            </a:r>
            <a:r>
              <a:rPr lang="es-ES" sz="2400" dirty="0">
                <a:latin typeface="+mj-lt"/>
              </a:rPr>
              <a:t>alance entre innovación y rentabilidad</a:t>
            </a:r>
            <a:br>
              <a:rPr lang="es-ES" sz="2400" dirty="0">
                <a:latin typeface="+mj-lt"/>
              </a:rPr>
            </a:br>
            <a:r>
              <a:rPr lang="es-ES" sz="2400" b="1" dirty="0">
                <a:solidFill>
                  <a:schemeClr val="bg2">
                    <a:lumMod val="50000"/>
                  </a:schemeClr>
                </a:solidFill>
                <a:latin typeface="+mj-lt"/>
              </a:rPr>
              <a:t>B</a:t>
            </a:r>
            <a:r>
              <a:rPr lang="es-ES" sz="2400" dirty="0">
                <a:latin typeface="+mj-lt"/>
              </a:rPr>
              <a:t>ienestar a través del emprendimiento</a:t>
            </a:r>
          </a:p>
        </p:txBody>
      </p:sp>
      <p:sp>
        <p:nvSpPr>
          <p:cNvPr id="7" name="6 CuadroTexto"/>
          <p:cNvSpPr txBox="1"/>
          <p:nvPr/>
        </p:nvSpPr>
        <p:spPr>
          <a:xfrm>
            <a:off x="1071538" y="4071942"/>
            <a:ext cx="4357718" cy="523220"/>
          </a:xfrm>
          <a:prstGeom prst="rect">
            <a:avLst/>
          </a:prstGeom>
          <a:noFill/>
        </p:spPr>
        <p:txBody>
          <a:bodyPr wrap="square" rtlCol="0">
            <a:spAutoFit/>
          </a:bodyPr>
          <a:lstStyle/>
          <a:p>
            <a:pPr>
              <a:spcBef>
                <a:spcPct val="0"/>
              </a:spcBef>
            </a:pPr>
            <a:r>
              <a:rPr lang="es-ES" sz="2800" b="1" dirty="0">
                <a:solidFill>
                  <a:schemeClr val="tx2"/>
                </a:solidFill>
                <a:latin typeface="+mj-lt"/>
                <a:ea typeface="+mj-ea"/>
                <a:cs typeface="+mj-cs"/>
              </a:rPr>
              <a:t>Por qué 3B?</a:t>
            </a:r>
          </a:p>
        </p:txBody>
      </p:sp>
      <p:pic>
        <p:nvPicPr>
          <p:cNvPr id="8" name="7 Imagen" descr="josewer7.gif"/>
          <p:cNvPicPr>
            <a:picLocks noChangeAspect="1"/>
          </p:cNvPicPr>
          <p:nvPr/>
        </p:nvPicPr>
        <p:blipFill>
          <a:blip r:embed="rId2"/>
          <a:stretch>
            <a:fillRect/>
          </a:stretch>
        </p:blipFill>
        <p:spPr>
          <a:xfrm>
            <a:off x="6143636" y="3786190"/>
            <a:ext cx="2362200" cy="1800225"/>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71604" y="785794"/>
            <a:ext cx="5715040" cy="461665"/>
          </a:xfrm>
          <a:prstGeom prst="rect">
            <a:avLst/>
          </a:prstGeom>
          <a:noFill/>
        </p:spPr>
        <p:txBody>
          <a:bodyPr wrap="square" rtlCol="0">
            <a:spAutoFit/>
          </a:bodyPr>
          <a:lstStyle/>
          <a:p>
            <a:pPr algn="ctr"/>
            <a:r>
              <a:rPr lang="es-ES" sz="2400" b="1" dirty="0" smtClean="0">
                <a:solidFill>
                  <a:srgbClr val="7030A0"/>
                </a:solidFill>
                <a:latin typeface="+mj-lt"/>
              </a:rPr>
              <a:t>Indicador Volumen de desperdicio de tejido   </a:t>
            </a:r>
            <a:endParaRPr lang="es-ES" sz="2400" b="1" dirty="0">
              <a:solidFill>
                <a:srgbClr val="7030A0"/>
              </a:solidFill>
              <a:latin typeface="+mj-lt"/>
            </a:endParaRPr>
          </a:p>
        </p:txBody>
      </p:sp>
      <p:pic>
        <p:nvPicPr>
          <p:cNvPr id="5" name="4 Imagen"/>
          <p:cNvPicPr/>
          <p:nvPr/>
        </p:nvPicPr>
        <p:blipFill>
          <a:blip r:embed="rId2" cstate="print"/>
          <a:srcRect/>
          <a:stretch>
            <a:fillRect/>
          </a:stretch>
        </p:blipFill>
        <p:spPr bwMode="auto">
          <a:xfrm>
            <a:off x="1500166" y="1214422"/>
            <a:ext cx="6286544" cy="3143272"/>
          </a:xfrm>
          <a:prstGeom prst="rect">
            <a:avLst/>
          </a:prstGeom>
          <a:noFill/>
          <a:ln w="9525">
            <a:solidFill>
              <a:schemeClr val="tx1"/>
            </a:solidFill>
            <a:miter lim="800000"/>
            <a:headEnd/>
            <a:tailEnd/>
          </a:ln>
        </p:spPr>
      </p:pic>
      <p:sp>
        <p:nvSpPr>
          <p:cNvPr id="6" name="5 CuadroTexto"/>
          <p:cNvSpPr txBox="1"/>
          <p:nvPr/>
        </p:nvSpPr>
        <p:spPr>
          <a:xfrm>
            <a:off x="1857356" y="4357694"/>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7.            </a:t>
            </a:r>
            <a:r>
              <a:rPr lang="es-ES" sz="1400" b="1" dirty="0" smtClean="0">
                <a:latin typeface="+mj-lt"/>
              </a:rPr>
              <a:t>Fuente Dpto. Planificación e Ingeniería MTM</a:t>
            </a:r>
            <a:endParaRPr lang="es-ES" sz="1400" dirty="0">
              <a:latin typeface="+mj-lt"/>
            </a:endParaRPr>
          </a:p>
        </p:txBody>
      </p:sp>
      <p:sp>
        <p:nvSpPr>
          <p:cNvPr id="8" name="7 CuadroTexto"/>
          <p:cNvSpPr txBox="1"/>
          <p:nvPr/>
        </p:nvSpPr>
        <p:spPr>
          <a:xfrm>
            <a:off x="1142976" y="4786322"/>
            <a:ext cx="7358114" cy="1200329"/>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Se </a:t>
            </a:r>
            <a:r>
              <a:rPr lang="es-ES" dirty="0" smtClean="0">
                <a:latin typeface="+mj-lt"/>
              </a:rPr>
              <a:t>puede observar una uniformidad en la cantidad de </a:t>
            </a:r>
            <a:r>
              <a:rPr lang="es-ES" dirty="0" smtClean="0">
                <a:latin typeface="+mj-lt"/>
              </a:rPr>
              <a:t>desperdicio;  </a:t>
            </a:r>
            <a:r>
              <a:rPr lang="es-ES" dirty="0" smtClean="0">
                <a:latin typeface="+mj-lt"/>
              </a:rPr>
              <a:t>y este  oscila alrededor de un 20% del total del consumo de </a:t>
            </a:r>
            <a:r>
              <a:rPr lang="es-ES" dirty="0" smtClean="0">
                <a:latin typeface="+mj-lt"/>
              </a:rPr>
              <a:t>tejido.</a:t>
            </a:r>
          </a:p>
          <a:p>
            <a:pPr algn="just"/>
            <a:r>
              <a:rPr lang="es-ES" dirty="0" smtClean="0">
                <a:latin typeface="+mj-lt"/>
              </a:rPr>
              <a:t>El </a:t>
            </a:r>
            <a:r>
              <a:rPr lang="es-ES" dirty="0" smtClean="0">
                <a:latin typeface="+mj-lt"/>
              </a:rPr>
              <a:t>consumir mayor cantidad de tejido en un mes </a:t>
            </a:r>
            <a:r>
              <a:rPr lang="es-ES" dirty="0" smtClean="0">
                <a:latin typeface="+mj-lt"/>
              </a:rPr>
              <a:t>cualquiera,  </a:t>
            </a:r>
            <a:r>
              <a:rPr lang="es-ES" dirty="0" smtClean="0">
                <a:latin typeface="+mj-lt"/>
              </a:rPr>
              <a:t>no es razón suficiente para que  se incremente el volumen  de desperdicio</a:t>
            </a:r>
            <a:endParaRPr lang="es-ES" dirty="0">
              <a:latin typeface="+mj-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85852" y="714356"/>
            <a:ext cx="6643734" cy="707886"/>
          </a:xfrm>
          <a:prstGeom prst="rect">
            <a:avLst/>
          </a:prstGeom>
        </p:spPr>
        <p:txBody>
          <a:bodyPr wrap="square">
            <a:spAutoFit/>
          </a:bodyPr>
          <a:lstStyle/>
          <a:p>
            <a:pPr algn="ctr"/>
            <a:r>
              <a:rPr lang="es-ES" sz="2000" b="1" dirty="0" smtClean="0">
                <a:solidFill>
                  <a:schemeClr val="tx2"/>
                </a:solidFill>
                <a:latin typeface="+mj-lt"/>
                <a:ea typeface="+mj-ea"/>
                <a:cs typeface="+mj-cs"/>
              </a:rPr>
              <a:t>Demostración gráfica del Indicador de </a:t>
            </a:r>
            <a:r>
              <a:rPr lang="es-ES" sz="2000" b="1" dirty="0" smtClean="0">
                <a:solidFill>
                  <a:schemeClr val="tx2"/>
                </a:solidFill>
                <a:latin typeface="+mj-lt"/>
                <a:ea typeface="+mj-ea"/>
                <a:cs typeface="+mj-cs"/>
              </a:rPr>
              <a:t>Volumen de Desperdicio</a:t>
            </a:r>
            <a:endParaRPr lang="es-ES" sz="2000" b="1" dirty="0">
              <a:solidFill>
                <a:schemeClr val="tx2"/>
              </a:solidFill>
              <a:latin typeface="+mj-lt"/>
              <a:ea typeface="+mj-ea"/>
              <a:cs typeface="+mj-cs"/>
            </a:endParaRPr>
          </a:p>
        </p:txBody>
      </p:sp>
      <p:pic>
        <p:nvPicPr>
          <p:cNvPr id="5" name="4 Imagen"/>
          <p:cNvPicPr/>
          <p:nvPr/>
        </p:nvPicPr>
        <p:blipFill>
          <a:blip r:embed="rId2" cstate="print"/>
          <a:srcRect/>
          <a:stretch>
            <a:fillRect/>
          </a:stretch>
        </p:blipFill>
        <p:spPr bwMode="auto">
          <a:xfrm>
            <a:off x="1857356" y="1428736"/>
            <a:ext cx="5500726" cy="3214710"/>
          </a:xfrm>
          <a:prstGeom prst="rect">
            <a:avLst/>
          </a:prstGeom>
          <a:noFill/>
          <a:ln w="9525">
            <a:noFill/>
            <a:miter lim="800000"/>
            <a:headEnd/>
            <a:tailEnd/>
          </a:ln>
        </p:spPr>
      </p:pic>
      <p:sp>
        <p:nvSpPr>
          <p:cNvPr id="6" name="5 CuadroTexto"/>
          <p:cNvSpPr txBox="1"/>
          <p:nvPr/>
        </p:nvSpPr>
        <p:spPr>
          <a:xfrm>
            <a:off x="2000232" y="4572008"/>
            <a:ext cx="5286412" cy="307777"/>
          </a:xfrm>
          <a:prstGeom prst="rect">
            <a:avLst/>
          </a:prstGeom>
          <a:noFill/>
        </p:spPr>
        <p:txBody>
          <a:bodyPr wrap="square" rtlCol="0">
            <a:spAutoFit/>
          </a:bodyPr>
          <a:lstStyle/>
          <a:p>
            <a:pPr algn="ctr"/>
            <a:r>
              <a:rPr lang="es-ES" sz="1400" b="1" dirty="0" smtClean="0">
                <a:latin typeface="+mj-lt"/>
              </a:rPr>
              <a:t>Gráfico.   </a:t>
            </a:r>
            <a:r>
              <a:rPr lang="es-ES" sz="1400" b="1" dirty="0" smtClean="0">
                <a:latin typeface="+mj-lt"/>
              </a:rPr>
              <a:t>3</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
        <p:nvSpPr>
          <p:cNvPr id="8" name="7 CuadroTexto"/>
          <p:cNvSpPr txBox="1"/>
          <p:nvPr/>
        </p:nvSpPr>
        <p:spPr>
          <a:xfrm>
            <a:off x="1428728" y="4929198"/>
            <a:ext cx="6572296" cy="923330"/>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El mes con mayor consumo de tejido es Abril y su desperdicio es 20.44%, mientras que Marzo consumió menos que los otros meses y tiene 26.03%.</a:t>
            </a:r>
            <a:endParaRPr lang="es-ES" dirty="0">
              <a:latin typeface="+mj-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928670"/>
            <a:ext cx="7786742" cy="400110"/>
          </a:xfrm>
          <a:prstGeom prst="rect">
            <a:avLst/>
          </a:prstGeom>
          <a:noFill/>
        </p:spPr>
        <p:txBody>
          <a:bodyPr wrap="square" rtlCol="0">
            <a:spAutoFit/>
          </a:bodyPr>
          <a:lstStyle/>
          <a:p>
            <a:pPr algn="ctr"/>
            <a:r>
              <a:rPr lang="es-ES" sz="2000" b="1" dirty="0" smtClean="0">
                <a:latin typeface="+mj-lt"/>
              </a:rPr>
              <a:t> </a:t>
            </a:r>
            <a:r>
              <a:rPr lang="es-ES" sz="2000" b="1" dirty="0" smtClean="0">
                <a:solidFill>
                  <a:schemeClr val="tx2"/>
                </a:solidFill>
                <a:latin typeface="+mj-lt"/>
                <a:ea typeface="+mj-ea"/>
                <a:cs typeface="+mj-cs"/>
              </a:rPr>
              <a:t>Tabla de análisis Paretto para determinar el tejido de mayor consumo</a:t>
            </a:r>
          </a:p>
        </p:txBody>
      </p:sp>
      <p:pic>
        <p:nvPicPr>
          <p:cNvPr id="5" name="4 Imagen"/>
          <p:cNvPicPr/>
          <p:nvPr/>
        </p:nvPicPr>
        <p:blipFill>
          <a:blip r:embed="rId2" cstate="print"/>
          <a:srcRect/>
          <a:stretch>
            <a:fillRect/>
          </a:stretch>
        </p:blipFill>
        <p:spPr bwMode="auto">
          <a:xfrm>
            <a:off x="1428728" y="1428736"/>
            <a:ext cx="6572296" cy="2428892"/>
          </a:xfrm>
          <a:prstGeom prst="rect">
            <a:avLst/>
          </a:prstGeom>
          <a:noFill/>
          <a:ln w="9525">
            <a:solidFill>
              <a:schemeClr val="tx1"/>
            </a:solidFill>
            <a:miter lim="800000"/>
            <a:headEnd/>
            <a:tailEnd/>
          </a:ln>
        </p:spPr>
      </p:pic>
      <p:sp>
        <p:nvSpPr>
          <p:cNvPr id="6" name="5 CuadroTexto"/>
          <p:cNvSpPr txBox="1"/>
          <p:nvPr/>
        </p:nvSpPr>
        <p:spPr>
          <a:xfrm>
            <a:off x="2071670" y="3857628"/>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8.</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
        <p:nvSpPr>
          <p:cNvPr id="7" name="6 CuadroTexto"/>
          <p:cNvSpPr txBox="1"/>
          <p:nvPr/>
        </p:nvSpPr>
        <p:spPr>
          <a:xfrm>
            <a:off x="1214414" y="4214818"/>
            <a:ext cx="7000924" cy="2031325"/>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Existen </a:t>
            </a:r>
            <a:r>
              <a:rPr lang="es-ES" dirty="0" smtClean="0">
                <a:latin typeface="+mj-lt"/>
              </a:rPr>
              <a:t>únicamente 2 tejidos  que continuamente  se usan en grandes volúmenes, estos tejidos son conocidos  como Jersey  y Jersey </a:t>
            </a:r>
            <a:r>
              <a:rPr lang="es-ES" dirty="0" smtClean="0">
                <a:latin typeface="+mj-lt"/>
              </a:rPr>
              <a:t>Lycra.</a:t>
            </a:r>
          </a:p>
          <a:p>
            <a:pPr algn="just"/>
            <a:endParaRPr lang="es-ES" dirty="0" smtClean="0">
              <a:latin typeface="+mj-lt"/>
            </a:endParaRPr>
          </a:p>
          <a:p>
            <a:pPr algn="just"/>
            <a:r>
              <a:rPr lang="es-ES" dirty="0" smtClean="0">
                <a:latin typeface="+mj-lt"/>
              </a:rPr>
              <a:t>La herramienta </a:t>
            </a:r>
            <a:r>
              <a:rPr lang="es-ES" dirty="0" smtClean="0">
                <a:latin typeface="+mj-lt"/>
              </a:rPr>
              <a:t>de calidad conocida como Pareto mediante la cual  podemos determinar que el 80% del consumo de </a:t>
            </a:r>
            <a:r>
              <a:rPr lang="es-ES" dirty="0" smtClean="0">
                <a:latin typeface="+mj-lt"/>
              </a:rPr>
              <a:t>tejido, depende de los tejidos anteriormente nombrados; 20%  en relación a tipos de tejido de materia prima.</a:t>
            </a:r>
            <a:endParaRPr lang="es-ES" dirty="0">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43042" y="928670"/>
            <a:ext cx="5929354" cy="400110"/>
          </a:xfrm>
          <a:prstGeom prst="rect">
            <a:avLst/>
          </a:prstGeom>
          <a:noFill/>
        </p:spPr>
        <p:txBody>
          <a:bodyPr wrap="square" rtlCol="0">
            <a:spAutoFit/>
          </a:bodyPr>
          <a:lstStyle/>
          <a:p>
            <a:pPr algn="ctr"/>
            <a:r>
              <a:rPr lang="es-ES" sz="2000" b="1" dirty="0" smtClean="0">
                <a:solidFill>
                  <a:schemeClr val="tx2"/>
                </a:solidFill>
                <a:latin typeface="+mj-lt"/>
                <a:ea typeface="+mj-ea"/>
                <a:cs typeface="+mj-cs"/>
              </a:rPr>
              <a:t>Diagrama  Paretto para los tejidos de mayor uso</a:t>
            </a:r>
          </a:p>
        </p:txBody>
      </p:sp>
      <p:pic>
        <p:nvPicPr>
          <p:cNvPr id="5" name="4 Imagen"/>
          <p:cNvPicPr/>
          <p:nvPr/>
        </p:nvPicPr>
        <p:blipFill>
          <a:blip r:embed="rId2" cstate="print"/>
          <a:srcRect/>
          <a:stretch>
            <a:fillRect/>
          </a:stretch>
        </p:blipFill>
        <p:spPr bwMode="auto">
          <a:xfrm>
            <a:off x="1643042" y="1500174"/>
            <a:ext cx="6000792" cy="3357586"/>
          </a:xfrm>
          <a:prstGeom prst="rect">
            <a:avLst/>
          </a:prstGeom>
          <a:noFill/>
          <a:ln w="9525">
            <a:noFill/>
            <a:miter lim="800000"/>
            <a:headEnd/>
            <a:tailEnd/>
          </a:ln>
        </p:spPr>
      </p:pic>
      <p:sp>
        <p:nvSpPr>
          <p:cNvPr id="6" name="5 CuadroTexto"/>
          <p:cNvSpPr txBox="1"/>
          <p:nvPr/>
        </p:nvSpPr>
        <p:spPr>
          <a:xfrm>
            <a:off x="2143108" y="4857760"/>
            <a:ext cx="5286412" cy="307777"/>
          </a:xfrm>
          <a:prstGeom prst="rect">
            <a:avLst/>
          </a:prstGeom>
          <a:noFill/>
        </p:spPr>
        <p:txBody>
          <a:bodyPr wrap="square" rtlCol="0">
            <a:spAutoFit/>
          </a:bodyPr>
          <a:lstStyle/>
          <a:p>
            <a:pPr algn="ctr"/>
            <a:r>
              <a:rPr lang="es-ES" sz="1400" b="1" dirty="0" smtClean="0">
                <a:latin typeface="+mj-lt"/>
              </a:rPr>
              <a:t>Gráfico.   </a:t>
            </a:r>
            <a:r>
              <a:rPr lang="es-ES" sz="1400" b="1" dirty="0" smtClean="0">
                <a:latin typeface="+mj-lt"/>
              </a:rPr>
              <a:t>4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57290" y="714356"/>
            <a:ext cx="5500726" cy="400110"/>
          </a:xfrm>
          <a:prstGeom prst="rect">
            <a:avLst/>
          </a:prstGeom>
          <a:noFill/>
        </p:spPr>
        <p:txBody>
          <a:bodyPr wrap="square" rtlCol="0">
            <a:spAutoFit/>
          </a:bodyPr>
          <a:lstStyle/>
          <a:p>
            <a:r>
              <a:rPr lang="es-ES" sz="2000" b="1" dirty="0">
                <a:solidFill>
                  <a:schemeClr val="tx2"/>
                </a:solidFill>
                <a:latin typeface="+mj-lt"/>
                <a:ea typeface="+mj-ea"/>
                <a:cs typeface="+mj-cs"/>
              </a:rPr>
              <a:t>Análisis Financiero del Indicador </a:t>
            </a:r>
          </a:p>
        </p:txBody>
      </p:sp>
      <p:pic>
        <p:nvPicPr>
          <p:cNvPr id="5" name="4 Imagen"/>
          <p:cNvPicPr/>
          <p:nvPr/>
        </p:nvPicPr>
        <p:blipFill>
          <a:blip r:embed="rId2" cstate="print"/>
          <a:srcRect/>
          <a:stretch>
            <a:fillRect/>
          </a:stretch>
        </p:blipFill>
        <p:spPr bwMode="auto">
          <a:xfrm>
            <a:off x="1357290" y="1285860"/>
            <a:ext cx="6858048" cy="3357586"/>
          </a:xfrm>
          <a:prstGeom prst="rect">
            <a:avLst/>
          </a:prstGeom>
          <a:noFill/>
          <a:ln w="9525">
            <a:solidFill>
              <a:schemeClr val="tx1"/>
            </a:solidFill>
            <a:miter lim="800000"/>
            <a:headEnd/>
            <a:tailEnd/>
          </a:ln>
        </p:spPr>
      </p:pic>
      <p:sp>
        <p:nvSpPr>
          <p:cNvPr id="6" name="5 CuadroTexto"/>
          <p:cNvSpPr txBox="1"/>
          <p:nvPr/>
        </p:nvSpPr>
        <p:spPr>
          <a:xfrm>
            <a:off x="2000232" y="4643446"/>
            <a:ext cx="5286412" cy="307777"/>
          </a:xfrm>
          <a:prstGeom prst="rect">
            <a:avLst/>
          </a:prstGeom>
          <a:noFill/>
        </p:spPr>
        <p:txBody>
          <a:bodyPr wrap="square" rtlCol="0">
            <a:spAutoFit/>
          </a:bodyPr>
          <a:lstStyle/>
          <a:p>
            <a:pPr algn="ctr"/>
            <a:r>
              <a:rPr lang="es-ES" sz="1400" b="1" dirty="0" smtClean="0">
                <a:latin typeface="+mj-lt"/>
              </a:rPr>
              <a:t>Tabla  9</a:t>
            </a:r>
            <a:r>
              <a:rPr lang="es-ES" sz="1400" b="1" dirty="0" smtClean="0">
                <a:latin typeface="+mj-lt"/>
              </a:rPr>
              <a:t>.</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
        <p:nvSpPr>
          <p:cNvPr id="7" name="6 CuadroTexto"/>
          <p:cNvSpPr txBox="1"/>
          <p:nvPr/>
        </p:nvSpPr>
        <p:spPr>
          <a:xfrm>
            <a:off x="1071538" y="5000636"/>
            <a:ext cx="7572428" cy="1477328"/>
          </a:xfrm>
          <a:prstGeom prst="rect">
            <a:avLst/>
          </a:prstGeom>
          <a:solidFill>
            <a:schemeClr val="bg2"/>
          </a:solidFill>
          <a:ln>
            <a:solidFill>
              <a:schemeClr val="accent1">
                <a:lumMod val="75000"/>
              </a:schemeClr>
            </a:solidFill>
          </a:ln>
        </p:spPr>
        <p:txBody>
          <a:bodyPr wrap="square" rtlCol="0">
            <a:spAutoFit/>
          </a:bodyPr>
          <a:lstStyle/>
          <a:p>
            <a:pPr algn="just"/>
            <a:r>
              <a:rPr lang="es-ES" dirty="0" smtClean="0">
                <a:latin typeface="+mj-lt"/>
              </a:rPr>
              <a:t>El análisis determina que si  entre Enero y Agosto del 2010,  hubiese  existido un ahorro del 3% en el desperdicio de   los tejidos Jersey y Jersey Lycra, es decir este aprovechamiento provocaría favorablemente 1170.50 kgs de tejido extra y reducción de costos de producción en $ 381,779.58 dólares.</a:t>
            </a:r>
          </a:p>
          <a:p>
            <a:endParaRPr lang="es-E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85786" y="857232"/>
            <a:ext cx="7358114" cy="400110"/>
          </a:xfrm>
          <a:prstGeom prst="rect">
            <a:avLst/>
          </a:prstGeom>
          <a:noFill/>
        </p:spPr>
        <p:txBody>
          <a:bodyPr wrap="square" rtlCol="0">
            <a:spAutoFit/>
          </a:bodyPr>
          <a:lstStyle/>
          <a:p>
            <a:r>
              <a:rPr lang="es-ES" sz="2000" b="1" dirty="0" smtClean="0">
                <a:solidFill>
                  <a:srgbClr val="7030A0"/>
                </a:solidFill>
                <a:latin typeface="+mj-lt"/>
              </a:rPr>
              <a:t>Indicador :</a:t>
            </a:r>
            <a:r>
              <a:rPr lang="es-ES" sz="2000" dirty="0" smtClean="0">
                <a:latin typeface="+mj-lt"/>
              </a:rPr>
              <a:t>  </a:t>
            </a:r>
            <a:r>
              <a:rPr lang="es-ES" sz="2000" dirty="0" smtClean="0">
                <a:latin typeface="+mj-lt"/>
              </a:rPr>
              <a:t> Uso de la </a:t>
            </a:r>
            <a:r>
              <a:rPr lang="es-ES" sz="2000" dirty="0" smtClean="0">
                <a:latin typeface="+mj-lt"/>
              </a:rPr>
              <a:t>Capacidad Instalada </a:t>
            </a:r>
            <a:r>
              <a:rPr lang="es-ES" sz="2000" dirty="0" smtClean="0">
                <a:latin typeface="+mj-lt"/>
              </a:rPr>
              <a:t>   </a:t>
            </a:r>
            <a:endParaRPr lang="es-ES" sz="2000" dirty="0">
              <a:latin typeface="+mj-lt"/>
            </a:endParaRPr>
          </a:p>
        </p:txBody>
      </p:sp>
      <p:sp>
        <p:nvSpPr>
          <p:cNvPr id="5" name="4 CuadroTexto"/>
          <p:cNvSpPr txBox="1"/>
          <p:nvPr/>
        </p:nvSpPr>
        <p:spPr>
          <a:xfrm>
            <a:off x="1000100" y="1225689"/>
            <a:ext cx="7072362" cy="6186309"/>
          </a:xfrm>
          <a:prstGeom prst="rect">
            <a:avLst/>
          </a:prstGeom>
          <a:noFill/>
        </p:spPr>
        <p:txBody>
          <a:bodyPr wrap="square" rtlCol="0">
            <a:spAutoFit/>
          </a:bodyPr>
          <a:lstStyle/>
          <a:p>
            <a:r>
              <a:rPr lang="es-ES" b="1" i="1" dirty="0" smtClean="0">
                <a:latin typeface="+mj-lt"/>
              </a:rPr>
              <a:t>Definición</a:t>
            </a:r>
          </a:p>
          <a:p>
            <a:pPr algn="just"/>
            <a:r>
              <a:rPr lang="es-ES" dirty="0" smtClean="0">
                <a:latin typeface="+mj-lt"/>
              </a:rPr>
              <a:t>Este indicador ha sido diseñado con el objetivo de medir el uso de la capacidad instalada y controlar que el potencial de la planta no se encuentre por debajo de lo permitido.</a:t>
            </a:r>
            <a:endParaRPr lang="es-ES" dirty="0">
              <a:latin typeface="+mj-lt"/>
            </a:endParaRPr>
          </a:p>
          <a:p>
            <a:pPr algn="just"/>
            <a:endParaRPr lang="es-ES" dirty="0" smtClean="0">
              <a:latin typeface="+mj-lt"/>
            </a:endParaRPr>
          </a:p>
          <a:p>
            <a:r>
              <a:rPr lang="es-ES" b="1" i="1" dirty="0" smtClean="0">
                <a:latin typeface="+mj-lt"/>
              </a:rPr>
              <a:t>Beneficios </a:t>
            </a:r>
            <a:r>
              <a:rPr lang="es-ES" b="1" i="1" dirty="0">
                <a:latin typeface="+mj-lt"/>
              </a:rPr>
              <a:t>del uso del </a:t>
            </a:r>
            <a:r>
              <a:rPr lang="es-ES" b="1" i="1" dirty="0" smtClean="0">
                <a:latin typeface="+mj-lt"/>
              </a:rPr>
              <a:t>Indicador</a:t>
            </a:r>
          </a:p>
          <a:p>
            <a:endParaRPr lang="es-ES" b="1" i="1" dirty="0">
              <a:latin typeface="+mj-lt"/>
            </a:endParaRPr>
          </a:p>
          <a:p>
            <a:pPr marL="180975" lvl="0" indent="-180975" algn="just">
              <a:buFont typeface="Wingdings" pitchFamily="2" charset="2"/>
              <a:buChar char="§"/>
            </a:pPr>
            <a:r>
              <a:rPr lang="es-ES" dirty="0" smtClean="0">
                <a:latin typeface="+mj-lt"/>
              </a:rPr>
              <a:t>Identificar </a:t>
            </a:r>
            <a:r>
              <a:rPr lang="es-ES" dirty="0" smtClean="0">
                <a:latin typeface="+mj-lt"/>
              </a:rPr>
              <a:t>que las ordenes generadas por los clientes se podrán cumplir de acuerdo al potencial de la capacidad de producción o instalada de la planta de confección</a:t>
            </a:r>
            <a:r>
              <a:rPr lang="es-ES" dirty="0" smtClean="0">
                <a:latin typeface="+mj-lt"/>
              </a:rPr>
              <a:t>.</a:t>
            </a:r>
          </a:p>
          <a:p>
            <a:pPr marL="180975" lvl="0" indent="-180975" algn="just"/>
            <a:endParaRPr lang="es-ES" dirty="0" smtClean="0">
              <a:latin typeface="+mj-lt"/>
            </a:endParaRPr>
          </a:p>
          <a:p>
            <a:pPr marL="180975" lvl="0" indent="-180975" algn="just">
              <a:buFont typeface="Wingdings" pitchFamily="2" charset="2"/>
              <a:buChar char="§"/>
            </a:pPr>
            <a:r>
              <a:rPr lang="es-ES" dirty="0" smtClean="0">
                <a:latin typeface="+mj-lt"/>
              </a:rPr>
              <a:t>Controlar que la planta pueda cumplir la cantidad de pedido que se generan en el periodo de acuerdo a su capacidad instalada</a:t>
            </a:r>
            <a:r>
              <a:rPr lang="es-ES" dirty="0" smtClean="0">
                <a:latin typeface="+mj-lt"/>
              </a:rPr>
              <a:t>.</a:t>
            </a:r>
          </a:p>
          <a:p>
            <a:pPr marL="180975" lvl="0" indent="-180975" algn="just"/>
            <a:endParaRPr lang="es-ES" dirty="0" smtClean="0">
              <a:latin typeface="+mj-lt"/>
            </a:endParaRPr>
          </a:p>
          <a:p>
            <a:pPr marL="180975" indent="-180975" algn="just">
              <a:buFont typeface="Wingdings" pitchFamily="2" charset="2"/>
              <a:buChar char="§"/>
            </a:pPr>
            <a:r>
              <a:rPr lang="es-ES" dirty="0" smtClean="0">
                <a:latin typeface="+mj-lt"/>
              </a:rPr>
              <a:t>Determinar si el total de unidades producidas generadas son razonables según la capacidad instalada en la planta.</a:t>
            </a:r>
            <a:endParaRPr lang="es-ES" dirty="0">
              <a:latin typeface="+mj-lt"/>
            </a:endParaRPr>
          </a:p>
          <a:p>
            <a:endParaRPr lang="es-ES" b="1" i="1" dirty="0" smtClean="0">
              <a:latin typeface="+mj-lt"/>
            </a:endParaRPr>
          </a:p>
          <a:p>
            <a:endParaRPr lang="es-ES" b="1" i="1" dirty="0">
              <a:latin typeface="+mj-lt"/>
            </a:endParaRPr>
          </a:p>
          <a:p>
            <a:pPr algn="just"/>
            <a:endParaRPr lang="es-ES" dirty="0" smtClean="0"/>
          </a:p>
          <a:p>
            <a:pPr algn="just"/>
            <a:endParaRPr lang="es-ES" dirty="0"/>
          </a:p>
          <a:p>
            <a:endParaRPr lang="es-ES" dirty="0"/>
          </a:p>
          <a:p>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71604" y="785794"/>
            <a:ext cx="5715040" cy="461665"/>
          </a:xfrm>
          <a:prstGeom prst="rect">
            <a:avLst/>
          </a:prstGeom>
          <a:noFill/>
        </p:spPr>
        <p:txBody>
          <a:bodyPr wrap="square" rtlCol="0">
            <a:spAutoFit/>
          </a:bodyPr>
          <a:lstStyle/>
          <a:p>
            <a:pPr algn="ctr"/>
            <a:r>
              <a:rPr lang="es-ES" sz="2400" b="1" dirty="0" smtClean="0">
                <a:solidFill>
                  <a:srgbClr val="7030A0"/>
                </a:solidFill>
                <a:latin typeface="+mj-lt"/>
              </a:rPr>
              <a:t>Indicador Uso de la Capacidad Instalada   </a:t>
            </a:r>
            <a:endParaRPr lang="es-ES" sz="2400" b="1" dirty="0">
              <a:solidFill>
                <a:srgbClr val="7030A0"/>
              </a:solidFill>
              <a:latin typeface="+mj-lt"/>
            </a:endParaRPr>
          </a:p>
        </p:txBody>
      </p:sp>
      <p:pic>
        <p:nvPicPr>
          <p:cNvPr id="5" name="4 Imagen"/>
          <p:cNvPicPr/>
          <p:nvPr/>
        </p:nvPicPr>
        <p:blipFill>
          <a:blip r:embed="rId2" cstate="print"/>
          <a:srcRect/>
          <a:stretch>
            <a:fillRect/>
          </a:stretch>
        </p:blipFill>
        <p:spPr bwMode="auto">
          <a:xfrm>
            <a:off x="428596" y="1285860"/>
            <a:ext cx="8286807" cy="4718882"/>
          </a:xfrm>
          <a:prstGeom prst="rect">
            <a:avLst/>
          </a:prstGeom>
          <a:noFill/>
          <a:ln w="9525">
            <a:solidFill>
              <a:schemeClr val="tx1"/>
            </a:solidFill>
            <a:miter lim="800000"/>
            <a:headEnd/>
            <a:tailEnd/>
          </a:ln>
        </p:spPr>
      </p:pic>
      <p:sp>
        <p:nvSpPr>
          <p:cNvPr id="7" name="6 CuadroTexto"/>
          <p:cNvSpPr txBox="1"/>
          <p:nvPr/>
        </p:nvSpPr>
        <p:spPr>
          <a:xfrm>
            <a:off x="1857356" y="6072206"/>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10</a:t>
            </a:r>
            <a:r>
              <a:rPr lang="es-ES" sz="1400" b="1" dirty="0" smtClean="0">
                <a:latin typeface="+mj-lt"/>
              </a:rPr>
              <a:t>.</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1000108"/>
            <a:ext cx="7643866" cy="1754326"/>
          </a:xfrm>
          <a:prstGeom prst="rect">
            <a:avLst/>
          </a:prstGeom>
          <a:solidFill>
            <a:schemeClr val="bg2"/>
          </a:solidFill>
          <a:ln>
            <a:solidFill>
              <a:schemeClr val="accent1"/>
            </a:solidFill>
          </a:ln>
        </p:spPr>
        <p:txBody>
          <a:bodyPr wrap="square" rtlCol="0">
            <a:spAutoFit/>
          </a:bodyPr>
          <a:lstStyle/>
          <a:p>
            <a:pPr algn="just"/>
            <a:r>
              <a:rPr lang="es-ES" dirty="0" smtClean="0">
                <a:latin typeface="+mj-lt"/>
              </a:rPr>
              <a:t>La falta de cobertura en el uso de la capacidad instalada de la planta de confección, se pudo haber dado por dos razones específicas por la cuales la planta no ha generado la producción deseada, la primera es que las líneas de producción que se están ejecutando no explotan en su totalidad el potencial de la planta de confección; y la segunda es que la planta de confección no tenga correctamente estandarizada el potencial de su capacidad de producción.</a:t>
            </a:r>
            <a:endParaRPr lang="es-ES" dirty="0">
              <a:latin typeface="+mj-lt"/>
            </a:endParaRPr>
          </a:p>
        </p:txBody>
      </p:sp>
      <p:sp>
        <p:nvSpPr>
          <p:cNvPr id="5" name="4 Rectángulo"/>
          <p:cNvSpPr/>
          <p:nvPr/>
        </p:nvSpPr>
        <p:spPr>
          <a:xfrm>
            <a:off x="857224" y="2857496"/>
            <a:ext cx="7500990" cy="400110"/>
          </a:xfrm>
          <a:prstGeom prst="rect">
            <a:avLst/>
          </a:prstGeom>
        </p:spPr>
        <p:txBody>
          <a:bodyPr wrap="square">
            <a:spAutoFit/>
          </a:bodyPr>
          <a:lstStyle/>
          <a:p>
            <a:pPr algn="ctr"/>
            <a:r>
              <a:rPr lang="es-ES" sz="2000" b="1" dirty="0" smtClean="0">
                <a:solidFill>
                  <a:schemeClr val="tx2"/>
                </a:solidFill>
                <a:latin typeface="+mj-lt"/>
                <a:ea typeface="+mj-ea"/>
                <a:cs typeface="+mj-cs"/>
              </a:rPr>
              <a:t>Demostración gráfica del Indicador de </a:t>
            </a:r>
            <a:r>
              <a:rPr lang="es-ES" sz="2000" b="1" dirty="0" smtClean="0">
                <a:solidFill>
                  <a:schemeClr val="tx2"/>
                </a:solidFill>
                <a:latin typeface="+mj-lt"/>
                <a:ea typeface="+mj-ea"/>
                <a:cs typeface="+mj-cs"/>
              </a:rPr>
              <a:t>Uso de la Capacidad Instalada</a:t>
            </a:r>
            <a:endParaRPr lang="es-ES" sz="2000" b="1" dirty="0">
              <a:solidFill>
                <a:schemeClr val="tx2"/>
              </a:solidFill>
              <a:latin typeface="+mj-lt"/>
              <a:ea typeface="+mj-ea"/>
              <a:cs typeface="+mj-cs"/>
            </a:endParaRPr>
          </a:p>
        </p:txBody>
      </p:sp>
      <p:pic>
        <p:nvPicPr>
          <p:cNvPr id="6" name="5 Imagen"/>
          <p:cNvPicPr/>
          <p:nvPr/>
        </p:nvPicPr>
        <p:blipFill>
          <a:blip r:embed="rId2" cstate="print"/>
          <a:srcRect/>
          <a:stretch>
            <a:fillRect/>
          </a:stretch>
        </p:blipFill>
        <p:spPr bwMode="auto">
          <a:xfrm>
            <a:off x="2071670" y="3286124"/>
            <a:ext cx="5572164" cy="2643206"/>
          </a:xfrm>
          <a:prstGeom prst="rect">
            <a:avLst/>
          </a:prstGeom>
          <a:noFill/>
          <a:ln w="9525">
            <a:noFill/>
            <a:miter lim="800000"/>
            <a:headEnd/>
            <a:tailEnd/>
          </a:ln>
        </p:spPr>
      </p:pic>
      <p:sp>
        <p:nvSpPr>
          <p:cNvPr id="7" name="6 CuadroTexto"/>
          <p:cNvSpPr txBox="1"/>
          <p:nvPr/>
        </p:nvSpPr>
        <p:spPr>
          <a:xfrm>
            <a:off x="2285984" y="5929330"/>
            <a:ext cx="5286412" cy="307777"/>
          </a:xfrm>
          <a:prstGeom prst="rect">
            <a:avLst/>
          </a:prstGeom>
          <a:noFill/>
        </p:spPr>
        <p:txBody>
          <a:bodyPr wrap="square" rtlCol="0">
            <a:spAutoFit/>
          </a:bodyPr>
          <a:lstStyle/>
          <a:p>
            <a:pPr algn="ctr"/>
            <a:r>
              <a:rPr lang="es-ES" sz="1400" b="1" dirty="0" smtClean="0">
                <a:latin typeface="+mj-lt"/>
              </a:rPr>
              <a:t>Gráfico.   </a:t>
            </a:r>
            <a:r>
              <a:rPr lang="es-ES" sz="1400" b="1" dirty="0" smtClean="0">
                <a:latin typeface="+mj-lt"/>
              </a:rPr>
              <a:t>5</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357290" y="714356"/>
            <a:ext cx="5500726" cy="400110"/>
          </a:xfrm>
          <a:prstGeom prst="rect">
            <a:avLst/>
          </a:prstGeom>
          <a:noFill/>
        </p:spPr>
        <p:txBody>
          <a:bodyPr wrap="square" rtlCol="0">
            <a:spAutoFit/>
          </a:bodyPr>
          <a:lstStyle/>
          <a:p>
            <a:r>
              <a:rPr lang="es-ES" sz="2000" b="1" dirty="0">
                <a:solidFill>
                  <a:schemeClr val="tx2"/>
                </a:solidFill>
                <a:latin typeface="+mj-lt"/>
                <a:ea typeface="+mj-ea"/>
                <a:cs typeface="+mj-cs"/>
              </a:rPr>
              <a:t>Análisis Financiero del Indicador </a:t>
            </a:r>
          </a:p>
        </p:txBody>
      </p:sp>
      <p:pic>
        <p:nvPicPr>
          <p:cNvPr id="5" name="4 Imagen"/>
          <p:cNvPicPr/>
          <p:nvPr/>
        </p:nvPicPr>
        <p:blipFill>
          <a:blip r:embed="rId2" cstate="print"/>
          <a:srcRect/>
          <a:stretch>
            <a:fillRect/>
          </a:stretch>
        </p:blipFill>
        <p:spPr bwMode="auto">
          <a:xfrm>
            <a:off x="428596" y="1357298"/>
            <a:ext cx="8380923" cy="4286280"/>
          </a:xfrm>
          <a:prstGeom prst="rect">
            <a:avLst/>
          </a:prstGeom>
          <a:noFill/>
          <a:ln w="9525">
            <a:solidFill>
              <a:schemeClr val="tx1"/>
            </a:solidFill>
            <a:miter lim="800000"/>
            <a:headEnd/>
            <a:tailEnd/>
          </a:ln>
        </p:spPr>
      </p:pic>
      <p:sp>
        <p:nvSpPr>
          <p:cNvPr id="6" name="5 CuadroTexto"/>
          <p:cNvSpPr txBox="1"/>
          <p:nvPr/>
        </p:nvSpPr>
        <p:spPr>
          <a:xfrm>
            <a:off x="2000232" y="5786454"/>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11</a:t>
            </a:r>
            <a:r>
              <a:rPr lang="es-ES" sz="1400" b="1" dirty="0" smtClean="0">
                <a:latin typeface="+mj-lt"/>
              </a:rPr>
              <a:t>.</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857232"/>
            <a:ext cx="7643866" cy="1754326"/>
          </a:xfrm>
          <a:prstGeom prst="rect">
            <a:avLst/>
          </a:prstGeom>
          <a:solidFill>
            <a:schemeClr val="bg2"/>
          </a:solidFill>
          <a:ln>
            <a:solidFill>
              <a:schemeClr val="accent1"/>
            </a:solidFill>
          </a:ln>
        </p:spPr>
        <p:txBody>
          <a:bodyPr wrap="square" rtlCol="0">
            <a:spAutoFit/>
          </a:bodyPr>
          <a:lstStyle/>
          <a:p>
            <a:pPr algn="just"/>
            <a:r>
              <a:rPr lang="es-ES" dirty="0" smtClean="0">
                <a:latin typeface="+mj-lt"/>
              </a:rPr>
              <a:t>Normalmente la planta de confección de Industrial y Comercial 3B   produce con una capacidad entre (50 y 55) %. Sin embargo para la realización de este ensayo o análisis se extenderá en 5 puntos el uso de la capacidad instalada, para visualizar el resultado y beneficios que se generan en el incremento de la misma.</a:t>
            </a:r>
          </a:p>
          <a:p>
            <a:pPr algn="just"/>
            <a:endParaRPr lang="es-ES" dirty="0">
              <a:latin typeface="+mj-lt"/>
            </a:endParaRPr>
          </a:p>
        </p:txBody>
      </p:sp>
      <p:pic>
        <p:nvPicPr>
          <p:cNvPr id="5" name="4 Imagen"/>
          <p:cNvPicPr/>
          <p:nvPr/>
        </p:nvPicPr>
        <p:blipFill>
          <a:blip r:embed="rId2" cstate="print"/>
          <a:srcRect/>
          <a:stretch>
            <a:fillRect/>
          </a:stretch>
        </p:blipFill>
        <p:spPr bwMode="auto">
          <a:xfrm>
            <a:off x="1928794" y="2714620"/>
            <a:ext cx="5643602" cy="3500462"/>
          </a:xfrm>
          <a:prstGeom prst="rect">
            <a:avLst/>
          </a:prstGeom>
          <a:noFill/>
          <a:ln w="9525">
            <a:solidFill>
              <a:schemeClr val="tx1"/>
            </a:solidFill>
            <a:miter lim="800000"/>
            <a:headEnd/>
            <a:tailEnd/>
          </a:ln>
        </p:spPr>
      </p:pic>
      <p:sp>
        <p:nvSpPr>
          <p:cNvPr id="6" name="5 CuadroTexto"/>
          <p:cNvSpPr txBox="1"/>
          <p:nvPr/>
        </p:nvSpPr>
        <p:spPr>
          <a:xfrm>
            <a:off x="2143108" y="6286520"/>
            <a:ext cx="5286412" cy="307777"/>
          </a:xfrm>
          <a:prstGeom prst="rect">
            <a:avLst/>
          </a:prstGeom>
          <a:noFill/>
        </p:spPr>
        <p:txBody>
          <a:bodyPr wrap="square" rtlCol="0">
            <a:spAutoFit/>
          </a:bodyPr>
          <a:lstStyle/>
          <a:p>
            <a:pPr algn="ctr"/>
            <a:r>
              <a:rPr lang="es-ES" sz="1400" b="1" dirty="0" smtClean="0">
                <a:latin typeface="+mj-lt"/>
              </a:rPr>
              <a:t>Tabla  </a:t>
            </a:r>
            <a:r>
              <a:rPr lang="es-ES" sz="1400" b="1" dirty="0" smtClean="0">
                <a:latin typeface="+mj-lt"/>
              </a:rPr>
              <a:t>12</a:t>
            </a:r>
            <a:r>
              <a:rPr lang="es-ES" sz="1400" b="1" dirty="0" smtClean="0">
                <a:latin typeface="+mj-lt"/>
              </a:rPr>
              <a:t>.</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928934"/>
            <a:ext cx="3786214" cy="785818"/>
          </a:xfrm>
        </p:spPr>
        <p:txBody>
          <a:bodyPr>
            <a:normAutofit/>
          </a:bodyPr>
          <a:lstStyle/>
          <a:p>
            <a:r>
              <a:rPr lang="es-ES" sz="2800" b="1" dirty="0" smtClean="0"/>
              <a:t>Principales  Productos </a:t>
            </a:r>
            <a:endParaRPr lang="es-ES" sz="2800" b="1" dirty="0"/>
          </a:p>
        </p:txBody>
      </p:sp>
      <p:sp>
        <p:nvSpPr>
          <p:cNvPr id="4" name="3 CuadroTexto"/>
          <p:cNvSpPr txBox="1"/>
          <p:nvPr/>
        </p:nvSpPr>
        <p:spPr>
          <a:xfrm>
            <a:off x="500034" y="3786190"/>
            <a:ext cx="8072494" cy="1089529"/>
          </a:xfrm>
          <a:prstGeom prst="rect">
            <a:avLst/>
          </a:prstGeom>
          <a:noFill/>
        </p:spPr>
        <p:txBody>
          <a:bodyPr wrap="square" rtlCol="0">
            <a:spAutoFit/>
          </a:bodyPr>
          <a:lstStyle/>
          <a:p>
            <a:pPr algn="just">
              <a:lnSpc>
                <a:spcPct val="90000"/>
              </a:lnSpc>
              <a:spcBef>
                <a:spcPct val="20000"/>
              </a:spcBef>
              <a:buClr>
                <a:schemeClr val="accent3"/>
              </a:buClr>
              <a:buSzPct val="95000"/>
            </a:pPr>
            <a:r>
              <a:rPr lang="es-ES" sz="2400" dirty="0" smtClean="0">
                <a:latin typeface="+mj-lt"/>
              </a:rPr>
              <a:t>Industrial y Comercial 3B tiene varios productos de consumo masivo por ser económicos y 100% ecuatorianos, no tiene gasto por importaciones.</a:t>
            </a:r>
            <a:endParaRPr lang="es-ES" sz="2400" dirty="0">
              <a:latin typeface="+mj-lt"/>
            </a:endParaRPr>
          </a:p>
        </p:txBody>
      </p:sp>
      <p:sp>
        <p:nvSpPr>
          <p:cNvPr id="6" name="5 CuadroTexto"/>
          <p:cNvSpPr txBox="1"/>
          <p:nvPr/>
        </p:nvSpPr>
        <p:spPr>
          <a:xfrm>
            <a:off x="571472" y="928670"/>
            <a:ext cx="3143272" cy="523220"/>
          </a:xfrm>
          <a:prstGeom prst="rect">
            <a:avLst/>
          </a:prstGeom>
          <a:noFill/>
        </p:spPr>
        <p:txBody>
          <a:bodyPr wrap="square" rtlCol="0">
            <a:spAutoFit/>
          </a:bodyPr>
          <a:lstStyle/>
          <a:p>
            <a:pPr>
              <a:spcBef>
                <a:spcPct val="0"/>
              </a:spcBef>
            </a:pPr>
            <a:r>
              <a:rPr lang="es-ES" sz="2800" b="1" dirty="0">
                <a:solidFill>
                  <a:schemeClr val="tx2"/>
                </a:solidFill>
                <a:latin typeface="+mj-lt"/>
                <a:ea typeface="+mj-ea"/>
                <a:cs typeface="+mj-cs"/>
              </a:rPr>
              <a:t>Líneas de Negocio</a:t>
            </a:r>
          </a:p>
        </p:txBody>
      </p:sp>
      <p:sp>
        <p:nvSpPr>
          <p:cNvPr id="7" name="6 CuadroTexto"/>
          <p:cNvSpPr txBox="1"/>
          <p:nvPr/>
        </p:nvSpPr>
        <p:spPr>
          <a:xfrm>
            <a:off x="1142976" y="1500174"/>
            <a:ext cx="4000528" cy="1569660"/>
          </a:xfrm>
          <a:prstGeom prst="rect">
            <a:avLst/>
          </a:prstGeom>
          <a:noFill/>
        </p:spPr>
        <p:txBody>
          <a:bodyPr wrap="square" rtlCol="0">
            <a:spAutoFit/>
          </a:bodyPr>
          <a:lstStyle/>
          <a:p>
            <a:pPr>
              <a:buFont typeface="Wingdings" pitchFamily="2" charset="2"/>
              <a:buChar char="ü"/>
            </a:pPr>
            <a:r>
              <a:rPr lang="es-ES" sz="2400" dirty="0" smtClean="0">
                <a:latin typeface="+mj-lt"/>
              </a:rPr>
              <a:t>  Comercial  </a:t>
            </a:r>
            <a:r>
              <a:rPr lang="es-ES" sz="2400" dirty="0">
                <a:latin typeface="+mj-lt"/>
              </a:rPr>
              <a:t>3B</a:t>
            </a:r>
          </a:p>
          <a:p>
            <a:pPr>
              <a:buFont typeface="Wingdings" pitchFamily="2" charset="2"/>
              <a:buChar char="ü"/>
            </a:pPr>
            <a:r>
              <a:rPr lang="es-ES" sz="2400" dirty="0" smtClean="0">
                <a:latin typeface="+mj-lt"/>
              </a:rPr>
              <a:t>  Fashion </a:t>
            </a:r>
            <a:r>
              <a:rPr lang="es-ES" sz="2400" dirty="0">
                <a:latin typeface="+mj-lt"/>
              </a:rPr>
              <a:t>Espress</a:t>
            </a:r>
          </a:p>
          <a:p>
            <a:pPr>
              <a:buFont typeface="Wingdings" pitchFamily="2" charset="2"/>
              <a:buChar char="ü"/>
            </a:pPr>
            <a:r>
              <a:rPr lang="es-ES" sz="2400" dirty="0" smtClean="0">
                <a:latin typeface="+mj-lt"/>
              </a:rPr>
              <a:t>  El </a:t>
            </a:r>
            <a:r>
              <a:rPr lang="es-ES" sz="2400" dirty="0">
                <a:latin typeface="+mj-lt"/>
              </a:rPr>
              <a:t>Rosado</a:t>
            </a:r>
          </a:p>
          <a:p>
            <a:pPr>
              <a:buFont typeface="Wingdings" pitchFamily="2" charset="2"/>
              <a:buChar char="ü"/>
            </a:pPr>
            <a:r>
              <a:rPr lang="es-ES" sz="2400" dirty="0" smtClean="0">
                <a:latin typeface="+mj-lt"/>
              </a:rPr>
              <a:t>  EtaFashion </a:t>
            </a:r>
            <a:endParaRPr lang="es-ES" sz="2400" dirty="0">
              <a:latin typeface="+mj-lt"/>
            </a:endParaRPr>
          </a:p>
        </p:txBody>
      </p:sp>
      <p:pic>
        <p:nvPicPr>
          <p:cNvPr id="2051" name="Picture 3"/>
          <p:cNvPicPr>
            <a:picLocks noChangeAspect="1" noChangeArrowheads="1"/>
          </p:cNvPicPr>
          <p:nvPr/>
        </p:nvPicPr>
        <p:blipFill>
          <a:blip r:embed="rId2"/>
          <a:srcRect/>
          <a:stretch>
            <a:fillRect/>
          </a:stretch>
        </p:blipFill>
        <p:spPr bwMode="auto">
          <a:xfrm>
            <a:off x="4214810" y="1071546"/>
            <a:ext cx="1133475" cy="962025"/>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3857620" y="2428868"/>
            <a:ext cx="1504950" cy="847725"/>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6715140" y="1071546"/>
            <a:ext cx="1143008" cy="1158454"/>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a:srcRect/>
          <a:stretch>
            <a:fillRect/>
          </a:stretch>
        </p:blipFill>
        <p:spPr bwMode="auto">
          <a:xfrm>
            <a:off x="5786446" y="2714620"/>
            <a:ext cx="2914650" cy="6286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6"/>
          <a:srcRect/>
          <a:stretch>
            <a:fillRect/>
          </a:stretch>
        </p:blipFill>
        <p:spPr bwMode="auto">
          <a:xfrm rot="20677912">
            <a:off x="431479" y="5135018"/>
            <a:ext cx="1110013" cy="7106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p:cNvPicPr>
            <a:picLocks noChangeAspect="1" noChangeArrowheads="1"/>
          </p:cNvPicPr>
          <p:nvPr/>
        </p:nvPicPr>
        <p:blipFill>
          <a:blip r:embed="rId7"/>
          <a:srcRect/>
          <a:stretch>
            <a:fillRect/>
          </a:stretch>
        </p:blipFill>
        <p:spPr bwMode="auto">
          <a:xfrm>
            <a:off x="2357422" y="6072206"/>
            <a:ext cx="1571636" cy="464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Picture 5"/>
          <p:cNvPicPr>
            <a:picLocks noChangeAspect="1" noChangeArrowheads="1"/>
          </p:cNvPicPr>
          <p:nvPr/>
        </p:nvPicPr>
        <p:blipFill>
          <a:blip r:embed="rId4"/>
          <a:srcRect/>
          <a:stretch>
            <a:fillRect/>
          </a:stretch>
        </p:blipFill>
        <p:spPr bwMode="auto">
          <a:xfrm>
            <a:off x="3643306" y="4643446"/>
            <a:ext cx="861066" cy="872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9" name="Picture 5"/>
          <p:cNvPicPr>
            <a:picLocks noChangeAspect="1" noChangeArrowheads="1"/>
          </p:cNvPicPr>
          <p:nvPr/>
        </p:nvPicPr>
        <p:blipFill>
          <a:blip r:embed="rId8"/>
          <a:srcRect/>
          <a:stretch>
            <a:fillRect/>
          </a:stretch>
        </p:blipFill>
        <p:spPr bwMode="auto">
          <a:xfrm>
            <a:off x="4572000" y="5786454"/>
            <a:ext cx="1240622" cy="759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0" name="Picture 6"/>
          <p:cNvPicPr>
            <a:picLocks noChangeAspect="1" noChangeArrowheads="1"/>
          </p:cNvPicPr>
          <p:nvPr/>
        </p:nvPicPr>
        <p:blipFill>
          <a:blip r:embed="rId9"/>
          <a:srcRect/>
          <a:stretch>
            <a:fillRect/>
          </a:stretch>
        </p:blipFill>
        <p:spPr bwMode="auto">
          <a:xfrm>
            <a:off x="5214942" y="4786322"/>
            <a:ext cx="1700572" cy="571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1" name="Picture 7"/>
          <p:cNvPicPr>
            <a:picLocks noChangeAspect="1" noChangeArrowheads="1"/>
          </p:cNvPicPr>
          <p:nvPr/>
        </p:nvPicPr>
        <p:blipFill>
          <a:blip r:embed="rId10"/>
          <a:srcRect/>
          <a:stretch>
            <a:fillRect/>
          </a:stretch>
        </p:blipFill>
        <p:spPr bwMode="auto">
          <a:xfrm>
            <a:off x="6643702" y="5715016"/>
            <a:ext cx="928693" cy="722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2" name="Picture 8"/>
          <p:cNvPicPr>
            <a:picLocks noChangeAspect="1" noChangeArrowheads="1"/>
          </p:cNvPicPr>
          <p:nvPr/>
        </p:nvPicPr>
        <p:blipFill>
          <a:blip r:embed="rId11"/>
          <a:srcRect/>
          <a:stretch>
            <a:fillRect/>
          </a:stretch>
        </p:blipFill>
        <p:spPr bwMode="auto">
          <a:xfrm rot="646908">
            <a:off x="7286644" y="4786322"/>
            <a:ext cx="1433773" cy="6715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4" name="Picture 10"/>
          <p:cNvPicPr>
            <a:picLocks noChangeAspect="1" noChangeArrowheads="1"/>
          </p:cNvPicPr>
          <p:nvPr/>
        </p:nvPicPr>
        <p:blipFill>
          <a:blip r:embed="rId12"/>
          <a:srcRect/>
          <a:stretch>
            <a:fillRect/>
          </a:stretch>
        </p:blipFill>
        <p:spPr bwMode="auto">
          <a:xfrm>
            <a:off x="2000232" y="5072074"/>
            <a:ext cx="1276484" cy="5000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071538" y="928670"/>
            <a:ext cx="7215238" cy="1754326"/>
          </a:xfrm>
          <a:prstGeom prst="rect">
            <a:avLst/>
          </a:prstGeom>
          <a:solidFill>
            <a:schemeClr val="bg2"/>
          </a:solidFill>
          <a:ln>
            <a:solidFill>
              <a:schemeClr val="accent1"/>
            </a:solidFill>
          </a:ln>
        </p:spPr>
        <p:txBody>
          <a:bodyPr wrap="square" rtlCol="0">
            <a:spAutoFit/>
          </a:bodyPr>
          <a:lstStyle/>
          <a:p>
            <a:pPr algn="just"/>
            <a:r>
              <a:rPr lang="es-ES" dirty="0" smtClean="0">
                <a:latin typeface="+mj-lt"/>
              </a:rPr>
              <a:t>Este análisis demuestra que al comparar los ingresos percibidos entre Enero y Agosto del 2010  con la capacidad utilizada actual son $2.536.108.52  y  los ingresos que se percibirían al optimizar el uso de la capacidad instalada en 5 puntos son $3.095.438.10, entonces se puede notar una importante diferencia de $559.329.57.</a:t>
            </a:r>
          </a:p>
          <a:p>
            <a:pPr algn="just"/>
            <a:endParaRPr lang="es-ES" dirty="0">
              <a:latin typeface="+mj-lt"/>
            </a:endParaRPr>
          </a:p>
        </p:txBody>
      </p:sp>
      <p:sp>
        <p:nvSpPr>
          <p:cNvPr id="7" name="6 CuadroTexto"/>
          <p:cNvSpPr txBox="1"/>
          <p:nvPr/>
        </p:nvSpPr>
        <p:spPr>
          <a:xfrm>
            <a:off x="785786" y="2714620"/>
            <a:ext cx="7929618" cy="984885"/>
          </a:xfrm>
          <a:prstGeom prst="rect">
            <a:avLst/>
          </a:prstGeom>
          <a:noFill/>
        </p:spPr>
        <p:txBody>
          <a:bodyPr wrap="square" rtlCol="0">
            <a:spAutoFit/>
          </a:bodyPr>
          <a:lstStyle/>
          <a:p>
            <a:pPr algn="ctr"/>
            <a:r>
              <a:rPr lang="es-ES" sz="2000" b="1" dirty="0" smtClean="0">
                <a:solidFill>
                  <a:schemeClr val="tx2"/>
                </a:solidFill>
                <a:latin typeface="+mj-lt"/>
                <a:ea typeface="+mj-ea"/>
                <a:cs typeface="+mj-cs"/>
              </a:rPr>
              <a:t>Gráfico de los ingresos de la Capacidad Actual vs. Capacidad   </a:t>
            </a:r>
          </a:p>
          <a:p>
            <a:pPr algn="ctr"/>
            <a:r>
              <a:rPr lang="es-ES" sz="2000" b="1" dirty="0" smtClean="0">
                <a:solidFill>
                  <a:schemeClr val="tx2"/>
                </a:solidFill>
                <a:latin typeface="+mj-lt"/>
                <a:ea typeface="+mj-ea"/>
                <a:cs typeface="+mj-cs"/>
              </a:rPr>
              <a:t>       Esperada Utilizada.</a:t>
            </a:r>
          </a:p>
          <a:p>
            <a:endParaRPr lang="es-ES" dirty="0"/>
          </a:p>
        </p:txBody>
      </p:sp>
      <p:pic>
        <p:nvPicPr>
          <p:cNvPr id="8" name="7 Imagen"/>
          <p:cNvPicPr/>
          <p:nvPr/>
        </p:nvPicPr>
        <p:blipFill>
          <a:blip r:embed="rId2" cstate="print"/>
          <a:srcRect/>
          <a:stretch>
            <a:fillRect/>
          </a:stretch>
        </p:blipFill>
        <p:spPr bwMode="auto">
          <a:xfrm>
            <a:off x="1571604" y="3357562"/>
            <a:ext cx="6215106" cy="2786082"/>
          </a:xfrm>
          <a:prstGeom prst="rect">
            <a:avLst/>
          </a:prstGeom>
          <a:noFill/>
          <a:ln w="9525">
            <a:noFill/>
            <a:miter lim="800000"/>
            <a:headEnd/>
            <a:tailEnd/>
          </a:ln>
        </p:spPr>
      </p:pic>
      <p:sp>
        <p:nvSpPr>
          <p:cNvPr id="9" name="8 CuadroTexto"/>
          <p:cNvSpPr txBox="1"/>
          <p:nvPr/>
        </p:nvSpPr>
        <p:spPr>
          <a:xfrm>
            <a:off x="2143108" y="6143644"/>
            <a:ext cx="5286412" cy="307777"/>
          </a:xfrm>
          <a:prstGeom prst="rect">
            <a:avLst/>
          </a:prstGeom>
          <a:noFill/>
        </p:spPr>
        <p:txBody>
          <a:bodyPr wrap="square" rtlCol="0">
            <a:spAutoFit/>
          </a:bodyPr>
          <a:lstStyle/>
          <a:p>
            <a:pPr algn="ctr"/>
            <a:r>
              <a:rPr lang="es-ES" sz="1400" b="1" dirty="0" smtClean="0">
                <a:latin typeface="+mj-lt"/>
              </a:rPr>
              <a:t>Gráfico.   6</a:t>
            </a:r>
            <a:r>
              <a:rPr lang="es-ES" sz="1400" b="1" dirty="0" smtClean="0">
                <a:latin typeface="+mj-lt"/>
              </a:rPr>
              <a:t>      </a:t>
            </a:r>
            <a:r>
              <a:rPr lang="es-ES" sz="1400" b="1" dirty="0" smtClean="0">
                <a:latin typeface="+mj-lt"/>
              </a:rPr>
              <a:t>Fuente Dpto. Planificación e Ingeniería MTM</a:t>
            </a:r>
            <a:endParaRPr lang="es-ES" sz="1400" dirty="0">
              <a:latin typeface="+mj-l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cstate="print"/>
          <a:srcRect/>
          <a:stretch>
            <a:fillRect/>
          </a:stretch>
        </p:blipFill>
        <p:spPr bwMode="auto">
          <a:xfrm>
            <a:off x="424240" y="1489841"/>
            <a:ext cx="8434039" cy="38679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57224" y="642918"/>
            <a:ext cx="7715304" cy="523220"/>
          </a:xfrm>
          <a:prstGeom prst="rect">
            <a:avLst/>
          </a:prstGeom>
          <a:noFill/>
        </p:spPr>
        <p:txBody>
          <a:bodyPr wrap="square" rtlCol="0">
            <a:spAutoFit/>
          </a:bodyPr>
          <a:lstStyle/>
          <a:p>
            <a:pPr marL="274320" indent="-274320" algn="ctr">
              <a:spcBef>
                <a:spcPct val="0"/>
              </a:spcBef>
              <a:buClr>
                <a:schemeClr val="accent3"/>
              </a:buClr>
              <a:buSzPct val="95000"/>
            </a:pPr>
            <a:r>
              <a:rPr lang="es-ES" sz="2800" b="1" dirty="0" smtClean="0">
                <a:solidFill>
                  <a:schemeClr val="tx2"/>
                </a:solidFill>
                <a:latin typeface="+mj-lt"/>
                <a:ea typeface="+mj-ea"/>
                <a:cs typeface="+mj-cs"/>
              </a:rPr>
              <a:t>Conclusión </a:t>
            </a:r>
            <a:r>
              <a:rPr lang="es-ES" sz="2800" b="1" dirty="0" smtClean="0">
                <a:solidFill>
                  <a:schemeClr val="tx2"/>
                </a:solidFill>
                <a:latin typeface="+mj-lt"/>
                <a:ea typeface="+mj-ea"/>
                <a:cs typeface="+mj-cs"/>
              </a:rPr>
              <a:t>de </a:t>
            </a:r>
            <a:r>
              <a:rPr lang="es-ES" sz="2800" b="1" dirty="0">
                <a:solidFill>
                  <a:schemeClr val="tx2"/>
                </a:solidFill>
                <a:latin typeface="+mj-lt"/>
                <a:ea typeface="+mj-ea"/>
                <a:cs typeface="+mj-cs"/>
              </a:rPr>
              <a:t>los Indicadores Operacionales</a:t>
            </a:r>
          </a:p>
        </p:txBody>
      </p:sp>
      <p:sp>
        <p:nvSpPr>
          <p:cNvPr id="7" name="6 CuadroTexto"/>
          <p:cNvSpPr txBox="1"/>
          <p:nvPr/>
        </p:nvSpPr>
        <p:spPr>
          <a:xfrm>
            <a:off x="1142976" y="1142984"/>
            <a:ext cx="7072362" cy="5632311"/>
          </a:xfrm>
          <a:prstGeom prst="rect">
            <a:avLst/>
          </a:prstGeom>
          <a:noFill/>
        </p:spPr>
        <p:txBody>
          <a:bodyPr wrap="square" rtlCol="0">
            <a:spAutoFit/>
          </a:bodyPr>
          <a:lstStyle/>
          <a:p>
            <a:pPr marL="180975" lvl="0" indent="-180975" algn="just">
              <a:buFont typeface="Wingdings" pitchFamily="2" charset="2"/>
              <a:buChar char="§"/>
            </a:pPr>
            <a:r>
              <a:rPr lang="es-MX" dirty="0" smtClean="0">
                <a:latin typeface="+mj-lt"/>
              </a:rPr>
              <a:t>La </a:t>
            </a:r>
            <a:r>
              <a:rPr lang="es-MX" dirty="0" smtClean="0">
                <a:latin typeface="+mj-lt"/>
              </a:rPr>
              <a:t>fuerza </a:t>
            </a:r>
            <a:r>
              <a:rPr lang="es-MX" dirty="0" smtClean="0">
                <a:latin typeface="+mj-lt"/>
              </a:rPr>
              <a:t>operaria dentro de la planta de confección desconoce de la misión y visión de la </a:t>
            </a:r>
            <a:r>
              <a:rPr lang="es-MX" dirty="0" smtClean="0">
                <a:latin typeface="+mj-lt"/>
              </a:rPr>
              <a:t>empresa</a:t>
            </a:r>
            <a:r>
              <a:rPr lang="es-MX" dirty="0" smtClean="0">
                <a:latin typeface="+mj-lt"/>
              </a:rPr>
              <a:t>.</a:t>
            </a:r>
            <a:endParaRPr lang="es-ES" dirty="0" smtClean="0">
              <a:latin typeface="+mj-lt"/>
            </a:endParaRPr>
          </a:p>
          <a:p>
            <a:pPr algn="just"/>
            <a:endParaRPr lang="es-ES" dirty="0" smtClean="0">
              <a:latin typeface="+mj-lt"/>
            </a:endParaRPr>
          </a:p>
          <a:p>
            <a:pPr marL="180975" lvl="0" indent="-180975" algn="just">
              <a:buFont typeface="Wingdings" pitchFamily="2" charset="2"/>
              <a:buChar char="§"/>
            </a:pPr>
            <a:r>
              <a:rPr lang="es-MX" dirty="0" smtClean="0">
                <a:latin typeface="+mj-lt"/>
              </a:rPr>
              <a:t>La empresa no cuenta con un sistema de gestión integrado y la toma de decisiones es en base a los años de experiencia en el mercado.</a:t>
            </a:r>
            <a:endParaRPr lang="es-ES" dirty="0" smtClean="0">
              <a:latin typeface="+mj-lt"/>
            </a:endParaRPr>
          </a:p>
          <a:p>
            <a:pPr marL="180975" indent="-180975" algn="just"/>
            <a:endParaRPr lang="es-ES" dirty="0" smtClean="0">
              <a:latin typeface="+mj-lt"/>
            </a:endParaRPr>
          </a:p>
          <a:p>
            <a:pPr marL="180975" lvl="0" indent="-180975" algn="just">
              <a:buFont typeface="Wingdings" pitchFamily="2" charset="2"/>
              <a:buChar char="§"/>
            </a:pPr>
            <a:r>
              <a:rPr lang="es-MX" dirty="0" smtClean="0">
                <a:latin typeface="+mj-lt"/>
              </a:rPr>
              <a:t>El estándar de Minutos Promedio de Confección, está incorrectamente definido con una margen de error que oscila en el 60%, en comparación con el tiempo promedio real de confección.</a:t>
            </a:r>
            <a:endParaRPr lang="es-ES" dirty="0" smtClean="0">
              <a:latin typeface="+mj-lt"/>
            </a:endParaRPr>
          </a:p>
          <a:p>
            <a:pPr marL="180975" indent="-180975" algn="just"/>
            <a:endParaRPr lang="es-ES" dirty="0" smtClean="0">
              <a:latin typeface="+mj-lt"/>
            </a:endParaRPr>
          </a:p>
          <a:p>
            <a:pPr marL="180975" lvl="0" indent="-180975" algn="just">
              <a:buFont typeface="Wingdings" pitchFamily="2" charset="2"/>
              <a:buChar char="§"/>
            </a:pPr>
            <a:r>
              <a:rPr lang="es-MX" dirty="0" smtClean="0">
                <a:latin typeface="+mj-lt"/>
              </a:rPr>
              <a:t>El presupuesto de operaciones en la planta de confección tiene una significativa diferencia, al ser comparado con el Estado de la Producción Vendita arrojando déficit en lo referente al costo de Mano de Obra directa.</a:t>
            </a:r>
            <a:endParaRPr lang="es-ES" dirty="0" smtClean="0">
              <a:latin typeface="+mj-lt"/>
            </a:endParaRPr>
          </a:p>
          <a:p>
            <a:pPr marL="180975" indent="-180975" algn="just">
              <a:buFont typeface="Wingdings" pitchFamily="2" charset="2"/>
              <a:buChar char="§"/>
            </a:pPr>
            <a:endParaRPr lang="es-ES" dirty="0" smtClean="0">
              <a:latin typeface="+mj-lt"/>
            </a:endParaRPr>
          </a:p>
          <a:p>
            <a:pPr marL="180975" lvl="0" indent="-180975" algn="just">
              <a:buFont typeface="Wingdings" pitchFamily="2" charset="2"/>
              <a:buChar char="§"/>
            </a:pPr>
            <a:r>
              <a:rPr lang="es-MX" dirty="0" smtClean="0">
                <a:latin typeface="+mj-lt"/>
              </a:rPr>
              <a:t>Los minutos improductivos generan un gasto relevante a la empresa debido a la falta de controles, en la ejecución de la confección, como en el mantenimiento de las  maquinas, interrupción por reuniones y aprendizaje de nuevos operarios.</a:t>
            </a:r>
            <a:endParaRPr lang="es-ES" dirty="0" smtClean="0">
              <a:latin typeface="+mj-lt"/>
            </a:endParaRPr>
          </a:p>
          <a:p>
            <a:pPr marL="180975" indent="-180975" algn="just"/>
            <a:r>
              <a:rPr lang="es-MX" b="1" dirty="0" smtClean="0">
                <a:latin typeface="+mj-lt"/>
              </a:rPr>
              <a:t> </a:t>
            </a:r>
            <a:endParaRPr lang="es-ES" dirty="0" smtClean="0">
              <a:latin typeface="+mj-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57224" y="642918"/>
            <a:ext cx="7715304" cy="523220"/>
          </a:xfrm>
          <a:prstGeom prst="rect">
            <a:avLst/>
          </a:prstGeom>
          <a:noFill/>
        </p:spPr>
        <p:txBody>
          <a:bodyPr wrap="square" rtlCol="0">
            <a:spAutoFit/>
          </a:bodyPr>
          <a:lstStyle/>
          <a:p>
            <a:pPr marL="274320" indent="-274320" algn="ctr">
              <a:spcBef>
                <a:spcPct val="0"/>
              </a:spcBef>
              <a:buClr>
                <a:schemeClr val="accent3"/>
              </a:buClr>
              <a:buSzPct val="95000"/>
            </a:pPr>
            <a:r>
              <a:rPr lang="es-ES" sz="2800" b="1" dirty="0" smtClean="0">
                <a:solidFill>
                  <a:schemeClr val="tx2"/>
                </a:solidFill>
                <a:latin typeface="+mj-lt"/>
                <a:ea typeface="+mj-ea"/>
                <a:cs typeface="+mj-cs"/>
              </a:rPr>
              <a:t>Conclusión </a:t>
            </a:r>
            <a:r>
              <a:rPr lang="es-ES" sz="2800" b="1" dirty="0" smtClean="0">
                <a:solidFill>
                  <a:schemeClr val="tx2"/>
                </a:solidFill>
                <a:latin typeface="+mj-lt"/>
                <a:ea typeface="+mj-ea"/>
                <a:cs typeface="+mj-cs"/>
              </a:rPr>
              <a:t>de </a:t>
            </a:r>
            <a:r>
              <a:rPr lang="es-ES" sz="2800" b="1" dirty="0">
                <a:solidFill>
                  <a:schemeClr val="tx2"/>
                </a:solidFill>
                <a:latin typeface="+mj-lt"/>
                <a:ea typeface="+mj-ea"/>
                <a:cs typeface="+mj-cs"/>
              </a:rPr>
              <a:t>los Indicadores </a:t>
            </a:r>
            <a:r>
              <a:rPr lang="es-ES" sz="2800" b="1" dirty="0" smtClean="0">
                <a:solidFill>
                  <a:schemeClr val="tx2"/>
                </a:solidFill>
                <a:latin typeface="+mj-lt"/>
                <a:ea typeface="+mj-ea"/>
                <a:cs typeface="+mj-cs"/>
              </a:rPr>
              <a:t> </a:t>
            </a:r>
            <a:r>
              <a:rPr lang="es-ES" sz="2800" b="1" dirty="0" smtClean="0">
                <a:solidFill>
                  <a:schemeClr val="tx2"/>
                </a:solidFill>
                <a:latin typeface="+mj-lt"/>
                <a:ea typeface="+mj-ea"/>
                <a:cs typeface="+mj-cs"/>
              </a:rPr>
              <a:t>Estratégicos</a:t>
            </a:r>
            <a:endParaRPr lang="es-ES" sz="2800" b="1" dirty="0">
              <a:solidFill>
                <a:schemeClr val="tx2"/>
              </a:solidFill>
              <a:latin typeface="+mj-lt"/>
              <a:ea typeface="+mj-ea"/>
              <a:cs typeface="+mj-cs"/>
            </a:endParaRPr>
          </a:p>
        </p:txBody>
      </p:sp>
      <p:sp>
        <p:nvSpPr>
          <p:cNvPr id="6" name="5 CuadroTexto"/>
          <p:cNvSpPr txBox="1"/>
          <p:nvPr/>
        </p:nvSpPr>
        <p:spPr>
          <a:xfrm>
            <a:off x="857224" y="1285860"/>
            <a:ext cx="7358114" cy="5078313"/>
          </a:xfrm>
          <a:prstGeom prst="rect">
            <a:avLst/>
          </a:prstGeom>
          <a:noFill/>
        </p:spPr>
        <p:txBody>
          <a:bodyPr wrap="square" rtlCol="0">
            <a:spAutoFit/>
          </a:bodyPr>
          <a:lstStyle/>
          <a:p>
            <a:pPr marL="265113" lvl="0" indent="-265113" algn="just">
              <a:buFont typeface="Wingdings" pitchFamily="2" charset="2"/>
              <a:buChar char="§"/>
            </a:pPr>
            <a:r>
              <a:rPr lang="es-MX" dirty="0" smtClean="0">
                <a:latin typeface="+mj-lt"/>
              </a:rPr>
              <a:t>No existe una herramienta mediante la cual se pueda determinar el volúmen de desperdicio que se genera en la preparación de órdenes de producción. El desperdicio producido provoca considerables gastos,  y apenas un 8% del total de tejido desperdiciado es recuperado  a través de la venta. La diferencia del 92% es un gasto indirecto de fabricación</a:t>
            </a:r>
            <a:r>
              <a:rPr lang="es-MX" dirty="0" smtClean="0">
                <a:latin typeface="+mj-lt"/>
              </a:rPr>
              <a:t>.</a:t>
            </a:r>
          </a:p>
          <a:p>
            <a:pPr marL="265113" lvl="0" indent="-265113" algn="just">
              <a:buFont typeface="Wingdings" pitchFamily="2" charset="2"/>
              <a:buChar char="§"/>
            </a:pPr>
            <a:endParaRPr lang="es-MX" dirty="0" smtClean="0">
              <a:latin typeface="+mj-lt"/>
            </a:endParaRPr>
          </a:p>
          <a:p>
            <a:pPr marL="265113" indent="-265113" algn="just">
              <a:buFont typeface="Wingdings" pitchFamily="2" charset="2"/>
              <a:buChar char="§"/>
            </a:pPr>
            <a:r>
              <a:rPr lang="es-MX" dirty="0" smtClean="0">
                <a:latin typeface="+mj-lt"/>
              </a:rPr>
              <a:t>La organización no presenta una correcta estimación en los estándares de su capacidad instalada, por este motivo el departamento de Planificación e Ingeniería MTM no puede precisar su utilización en la actualidad, en lo que representa maquinaria, mano de obra etc.</a:t>
            </a:r>
            <a:endParaRPr lang="es-ES" dirty="0" smtClean="0">
              <a:latin typeface="+mj-lt"/>
            </a:endParaRPr>
          </a:p>
          <a:p>
            <a:pPr marL="265113" lvl="0" indent="-265113" algn="just">
              <a:buFont typeface="Wingdings" pitchFamily="2" charset="2"/>
              <a:buChar char="§"/>
            </a:pPr>
            <a:endParaRPr lang="es-ES" dirty="0" smtClean="0">
              <a:latin typeface="+mj-lt"/>
            </a:endParaRPr>
          </a:p>
          <a:p>
            <a:pPr marL="265113" indent="-265113" algn="just">
              <a:buFont typeface="Wingdings" pitchFamily="2" charset="2"/>
              <a:buChar char="§"/>
            </a:pPr>
            <a:r>
              <a:rPr lang="es-MX" dirty="0" smtClean="0">
                <a:latin typeface="+mj-lt"/>
              </a:rPr>
              <a:t>Las órdenes de producción generadas en la planta de confección no llevan un control adecuado  en lo referente  al cumplimiento  de la entrega de  órdenes de producción dentro de la fecha límites o planificadas.</a:t>
            </a:r>
            <a:endParaRPr lang="es-ES" dirty="0" smtClean="0">
              <a:latin typeface="+mj-lt"/>
            </a:endParaRPr>
          </a:p>
          <a:p>
            <a:pPr lvl="0" algn="just">
              <a:buFont typeface="Wingdings" pitchFamily="2" charset="2"/>
              <a:buChar char="§"/>
            </a:pPr>
            <a:endParaRPr lang="es-ES" dirty="0" smtClean="0">
              <a:latin typeface="+mj-lt"/>
            </a:endParaRPr>
          </a:p>
          <a:p>
            <a:pPr algn="just">
              <a:buFont typeface="Wingdings" pitchFamily="2" charset="2"/>
              <a:buChar char="§"/>
            </a:pPr>
            <a:endParaRPr lang="es-MX" dirty="0" smtClean="0">
              <a:latin typeface="+mj-lt"/>
            </a:endParaRPr>
          </a:p>
          <a:p>
            <a:pPr algn="just">
              <a:buFont typeface="Wingdings" pitchFamily="2" charset="2"/>
              <a:buChar char="§"/>
            </a:pPr>
            <a:endParaRPr lang="es-MX" dirty="0" smtClean="0">
              <a:latin typeface="+mj-lt"/>
            </a:endParaRPr>
          </a:p>
          <a:p>
            <a:pPr algn="just">
              <a:buFont typeface="Wingdings" pitchFamily="2" charset="2"/>
              <a:buChar char="§"/>
            </a:pPr>
            <a:endParaRPr lang="es-ES" dirty="0">
              <a:latin typeface="+mj-l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857232"/>
            <a:ext cx="8215370" cy="523220"/>
          </a:xfrm>
          <a:prstGeom prst="rect">
            <a:avLst/>
          </a:prstGeom>
          <a:noFill/>
        </p:spPr>
        <p:txBody>
          <a:bodyPr wrap="square" rtlCol="0">
            <a:spAutoFit/>
          </a:bodyPr>
          <a:lstStyle/>
          <a:p>
            <a:pPr marL="274320" indent="-274320" algn="ctr">
              <a:spcBef>
                <a:spcPct val="0"/>
              </a:spcBef>
              <a:buClr>
                <a:schemeClr val="accent3"/>
              </a:buClr>
              <a:buSzPct val="95000"/>
            </a:pPr>
            <a:r>
              <a:rPr lang="es-ES" sz="2800" b="1" dirty="0" smtClean="0">
                <a:solidFill>
                  <a:schemeClr val="tx2"/>
                </a:solidFill>
                <a:latin typeface="+mj-lt"/>
                <a:ea typeface="+mj-ea"/>
                <a:cs typeface="+mj-cs"/>
              </a:rPr>
              <a:t>Recomendaciones  </a:t>
            </a:r>
            <a:r>
              <a:rPr lang="es-ES" sz="2800" b="1" dirty="0" smtClean="0">
                <a:solidFill>
                  <a:schemeClr val="tx2"/>
                </a:solidFill>
                <a:latin typeface="+mj-lt"/>
                <a:ea typeface="+mj-ea"/>
                <a:cs typeface="+mj-cs"/>
              </a:rPr>
              <a:t>de </a:t>
            </a:r>
            <a:r>
              <a:rPr lang="es-ES" sz="2800" b="1" dirty="0">
                <a:solidFill>
                  <a:schemeClr val="tx2"/>
                </a:solidFill>
                <a:latin typeface="+mj-lt"/>
                <a:ea typeface="+mj-ea"/>
                <a:cs typeface="+mj-cs"/>
              </a:rPr>
              <a:t>los Indicadores Operacionales</a:t>
            </a:r>
          </a:p>
        </p:txBody>
      </p:sp>
      <p:sp>
        <p:nvSpPr>
          <p:cNvPr id="5" name="4 CuadroTexto"/>
          <p:cNvSpPr txBox="1"/>
          <p:nvPr/>
        </p:nvSpPr>
        <p:spPr>
          <a:xfrm>
            <a:off x="928662" y="1643050"/>
            <a:ext cx="7358114" cy="3139321"/>
          </a:xfrm>
          <a:prstGeom prst="rect">
            <a:avLst/>
          </a:prstGeom>
          <a:noFill/>
        </p:spPr>
        <p:txBody>
          <a:bodyPr wrap="square" rtlCol="0">
            <a:spAutoFit/>
          </a:bodyPr>
          <a:lstStyle/>
          <a:p>
            <a:pPr marL="265113" lvl="0" indent="-265113" algn="just">
              <a:buFont typeface="Wingdings" pitchFamily="2" charset="2"/>
              <a:buChar char="§"/>
            </a:pPr>
            <a:r>
              <a:rPr lang="es-MX" dirty="0" smtClean="0">
                <a:latin typeface="+mj-lt"/>
              </a:rPr>
              <a:t>Redefinir los tiempos estándar, mediante levantamiento de datos cronometrados durante la ejecución del proceso de confección.</a:t>
            </a:r>
            <a:endParaRPr lang="es-ES" dirty="0" smtClean="0">
              <a:latin typeface="+mj-lt"/>
            </a:endParaRPr>
          </a:p>
          <a:p>
            <a:pPr marL="265113" indent="-265113" algn="just"/>
            <a:endParaRPr lang="es-ES" dirty="0" smtClean="0">
              <a:latin typeface="+mj-lt"/>
            </a:endParaRPr>
          </a:p>
          <a:p>
            <a:pPr marL="265113" lvl="0" indent="-265113" algn="just">
              <a:buFont typeface="Wingdings" pitchFamily="2" charset="2"/>
              <a:buChar char="§"/>
            </a:pPr>
            <a:r>
              <a:rPr lang="es-MX" dirty="0" smtClean="0">
                <a:latin typeface="+mj-lt"/>
              </a:rPr>
              <a:t>Concientizar a todos los operarios de la Planta de Producción de la importancia que tiene cumplir con la Eficiencia esperada, para beneficio de todos.</a:t>
            </a:r>
            <a:endParaRPr lang="es-ES" dirty="0" smtClean="0">
              <a:latin typeface="+mj-lt"/>
            </a:endParaRPr>
          </a:p>
          <a:p>
            <a:pPr marL="265113" indent="-265113" algn="just"/>
            <a:endParaRPr lang="es-ES" dirty="0" smtClean="0">
              <a:latin typeface="+mj-lt"/>
            </a:endParaRPr>
          </a:p>
          <a:p>
            <a:pPr marL="265113" lvl="0" indent="-265113" algn="just">
              <a:buFont typeface="Wingdings" pitchFamily="2" charset="2"/>
              <a:buChar char="§"/>
            </a:pPr>
            <a:r>
              <a:rPr lang="es-MX" dirty="0" smtClean="0">
                <a:latin typeface="+mj-lt"/>
              </a:rPr>
              <a:t>Crear la cultura de trabajar al máximo durante la jornada laboral mediante controles, políticas y procedimientos documentados, para disminuir los minutos improductivos.</a:t>
            </a:r>
            <a:endParaRPr lang="es-ES" dirty="0" smtClean="0">
              <a:latin typeface="+mj-lt"/>
            </a:endParaRPr>
          </a:p>
          <a:p>
            <a:pPr>
              <a:buFont typeface="Wingdings" pitchFamily="2" charset="2"/>
              <a:buChar char="§"/>
            </a:pPr>
            <a:endParaRPr lang="es-ES" dirty="0">
              <a:latin typeface="+mj-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714356"/>
            <a:ext cx="7715304" cy="523220"/>
          </a:xfrm>
          <a:prstGeom prst="rect">
            <a:avLst/>
          </a:prstGeom>
          <a:noFill/>
        </p:spPr>
        <p:txBody>
          <a:bodyPr wrap="square" rtlCol="0">
            <a:spAutoFit/>
          </a:bodyPr>
          <a:lstStyle/>
          <a:p>
            <a:pPr marL="274320" indent="-274320" algn="ctr">
              <a:spcBef>
                <a:spcPct val="0"/>
              </a:spcBef>
              <a:buClr>
                <a:schemeClr val="accent3"/>
              </a:buClr>
              <a:buSzPct val="95000"/>
            </a:pPr>
            <a:r>
              <a:rPr lang="es-ES" sz="2800" b="1" dirty="0" smtClean="0">
                <a:solidFill>
                  <a:schemeClr val="tx2"/>
                </a:solidFill>
                <a:latin typeface="+mj-lt"/>
                <a:ea typeface="+mj-ea"/>
                <a:cs typeface="+mj-cs"/>
              </a:rPr>
              <a:t>Recomendaciones  </a:t>
            </a:r>
            <a:r>
              <a:rPr lang="es-ES" sz="2800" b="1" dirty="0" smtClean="0">
                <a:solidFill>
                  <a:schemeClr val="tx2"/>
                </a:solidFill>
                <a:latin typeface="+mj-lt"/>
                <a:ea typeface="+mj-ea"/>
                <a:cs typeface="+mj-cs"/>
              </a:rPr>
              <a:t>de </a:t>
            </a:r>
            <a:r>
              <a:rPr lang="es-ES" sz="2800" b="1" dirty="0">
                <a:solidFill>
                  <a:schemeClr val="tx2"/>
                </a:solidFill>
                <a:latin typeface="+mj-lt"/>
                <a:ea typeface="+mj-ea"/>
                <a:cs typeface="+mj-cs"/>
              </a:rPr>
              <a:t>los Indicadores </a:t>
            </a:r>
            <a:r>
              <a:rPr lang="es-ES" sz="2800" b="1" dirty="0" smtClean="0">
                <a:solidFill>
                  <a:schemeClr val="tx2"/>
                </a:solidFill>
                <a:latin typeface="+mj-lt"/>
                <a:ea typeface="+mj-ea"/>
                <a:cs typeface="+mj-cs"/>
              </a:rPr>
              <a:t> </a:t>
            </a:r>
            <a:r>
              <a:rPr lang="es-ES" sz="2800" b="1" dirty="0" smtClean="0">
                <a:solidFill>
                  <a:schemeClr val="tx2"/>
                </a:solidFill>
                <a:latin typeface="+mj-lt"/>
                <a:ea typeface="+mj-ea"/>
                <a:cs typeface="+mj-cs"/>
              </a:rPr>
              <a:t>Estratégicos</a:t>
            </a:r>
            <a:endParaRPr lang="es-ES" sz="2800" b="1" dirty="0">
              <a:solidFill>
                <a:schemeClr val="tx2"/>
              </a:solidFill>
              <a:latin typeface="+mj-lt"/>
              <a:ea typeface="+mj-ea"/>
              <a:cs typeface="+mj-cs"/>
            </a:endParaRPr>
          </a:p>
        </p:txBody>
      </p:sp>
      <p:sp>
        <p:nvSpPr>
          <p:cNvPr id="7" name="6 CuadroTexto"/>
          <p:cNvSpPr txBox="1"/>
          <p:nvPr/>
        </p:nvSpPr>
        <p:spPr>
          <a:xfrm>
            <a:off x="928662" y="1285860"/>
            <a:ext cx="7429552" cy="5632311"/>
          </a:xfrm>
          <a:prstGeom prst="rect">
            <a:avLst/>
          </a:prstGeom>
          <a:noFill/>
        </p:spPr>
        <p:txBody>
          <a:bodyPr wrap="square" rtlCol="0">
            <a:spAutoFit/>
          </a:bodyPr>
          <a:lstStyle/>
          <a:p>
            <a:pPr marL="180975" lvl="0" indent="-180975" algn="just">
              <a:buFont typeface="Wingdings" pitchFamily="2" charset="2"/>
              <a:buChar char="§"/>
            </a:pPr>
            <a:r>
              <a:rPr lang="es-MX" dirty="0" smtClean="0">
                <a:latin typeface="+mj-lt"/>
              </a:rPr>
              <a:t>Canalizar líneas de comunicación efectivas entre niveles dentro de la organización que permitan mejorar el ambiente laboral comprometiendo a todos, a trabajar para alcanzar las metas propuestas.</a:t>
            </a:r>
            <a:endParaRPr lang="es-ES" dirty="0" smtClean="0">
              <a:latin typeface="+mj-lt"/>
            </a:endParaRPr>
          </a:p>
          <a:p>
            <a:pPr marL="180975" indent="-180975" algn="just">
              <a:buFont typeface="Wingdings" pitchFamily="2" charset="2"/>
              <a:buChar char="§"/>
            </a:pPr>
            <a:endParaRPr lang="es-ES" dirty="0" smtClean="0">
              <a:latin typeface="+mj-lt"/>
            </a:endParaRPr>
          </a:p>
          <a:p>
            <a:pPr marL="180975" lvl="0" indent="-180975" algn="just">
              <a:buFont typeface="Wingdings" pitchFamily="2" charset="2"/>
              <a:buChar char="§"/>
            </a:pPr>
            <a:r>
              <a:rPr lang="es-MX" dirty="0" smtClean="0">
                <a:latin typeface="+mj-lt"/>
              </a:rPr>
              <a:t>Realizar un estudio estadístico que permitan determinar la capacidad real de producción en la planta de confección, tomando en cuenta la relación de maquinaria, materia prima, y mano de obra con el fin de optimizar el uso de los mismos. </a:t>
            </a:r>
            <a:endParaRPr lang="es-ES" dirty="0" smtClean="0">
              <a:latin typeface="+mj-lt"/>
            </a:endParaRPr>
          </a:p>
          <a:p>
            <a:pPr marL="180975" lvl="0" indent="-180975" algn="just">
              <a:buFont typeface="Wingdings" pitchFamily="2" charset="2"/>
              <a:buChar char="§"/>
            </a:pPr>
            <a:endParaRPr lang="es-MX" dirty="0" smtClean="0">
              <a:latin typeface="+mj-lt"/>
            </a:endParaRPr>
          </a:p>
          <a:p>
            <a:pPr marL="180975" lvl="0" indent="-180975" algn="just">
              <a:buFont typeface="Wingdings" pitchFamily="2" charset="2"/>
              <a:buChar char="§"/>
            </a:pPr>
            <a:r>
              <a:rPr lang="es-MX" dirty="0" smtClean="0">
                <a:latin typeface="+mj-lt"/>
              </a:rPr>
              <a:t>Controlar </a:t>
            </a:r>
            <a:r>
              <a:rPr lang="es-MX" dirty="0" smtClean="0">
                <a:latin typeface="+mj-lt"/>
              </a:rPr>
              <a:t>el cumplimiento de los minutos establecidos en Lead Time, para cumplir las entregas en los tiempos establecidos.</a:t>
            </a:r>
            <a:endParaRPr lang="es-ES" dirty="0" smtClean="0">
              <a:latin typeface="+mj-lt"/>
            </a:endParaRPr>
          </a:p>
          <a:p>
            <a:pPr algn="just">
              <a:buFont typeface="Wingdings" pitchFamily="2" charset="2"/>
              <a:buChar char="§"/>
            </a:pPr>
            <a:endParaRPr lang="es-ES" dirty="0" smtClean="0">
              <a:latin typeface="+mj-lt"/>
            </a:endParaRPr>
          </a:p>
          <a:p>
            <a:pPr marL="180975" lvl="0" indent="-180975">
              <a:buFont typeface="Wingdings" pitchFamily="2" charset="2"/>
              <a:buChar char="§"/>
            </a:pPr>
            <a:r>
              <a:rPr lang="es-MX" dirty="0" smtClean="0">
                <a:latin typeface="+mj-lt"/>
              </a:rPr>
              <a:t>Para la disminución de un 3% en los desperdicios de tejido se deben incurrir en las siguientes técnicas</a:t>
            </a:r>
            <a:r>
              <a:rPr lang="es-ES" dirty="0" smtClean="0">
                <a:latin typeface="+mj-lt"/>
              </a:rPr>
              <a:t>:</a:t>
            </a:r>
          </a:p>
          <a:p>
            <a:pPr marL="787400" lvl="0" indent="-342900">
              <a:buFont typeface="+mj-lt"/>
              <a:buAutoNum type="alphaLcParenR"/>
            </a:pPr>
            <a:r>
              <a:rPr lang="es-MX" dirty="0" smtClean="0">
                <a:latin typeface="+mj-lt"/>
              </a:rPr>
              <a:t>Perfeccionar </a:t>
            </a:r>
            <a:r>
              <a:rPr lang="es-MX" dirty="0" smtClean="0">
                <a:latin typeface="+mj-lt"/>
              </a:rPr>
              <a:t>las líneas de mini trazo y trazo macro en el área de diseño.</a:t>
            </a:r>
            <a:endParaRPr lang="es-ES" dirty="0" smtClean="0">
              <a:latin typeface="+mj-lt"/>
            </a:endParaRPr>
          </a:p>
          <a:p>
            <a:pPr marL="787400" lvl="0" indent="-342900">
              <a:buFont typeface="+mj-lt"/>
              <a:buAutoNum type="alphaLcParenR"/>
            </a:pPr>
            <a:r>
              <a:rPr lang="es-MX" dirty="0" smtClean="0">
                <a:latin typeface="+mj-lt"/>
              </a:rPr>
              <a:t>Unificación de cortes según el tipo de tejido</a:t>
            </a:r>
            <a:endParaRPr lang="es-ES" dirty="0" smtClean="0">
              <a:latin typeface="+mj-lt"/>
            </a:endParaRPr>
          </a:p>
          <a:p>
            <a:pPr marL="787400" lvl="0" indent="-342900">
              <a:buFont typeface="+mj-lt"/>
              <a:buAutoNum type="alphaLcParenR"/>
            </a:pPr>
            <a:r>
              <a:rPr lang="es-MX" dirty="0" smtClean="0">
                <a:latin typeface="+mj-lt"/>
              </a:rPr>
              <a:t>Proponer a la textilera, que aumente las dimensiones de los rollos de tejidos según los requerimientos de las órdenes de producción.</a:t>
            </a:r>
            <a:endParaRPr lang="es-ES" dirty="0" smtClean="0">
              <a:latin typeface="+mj-lt"/>
            </a:endParaRPr>
          </a:p>
          <a:p>
            <a:pPr algn="just">
              <a:buFont typeface="Wingdings" pitchFamily="2" charset="2"/>
              <a:buChar char="§"/>
            </a:pPr>
            <a:endParaRPr lang="es-ES" dirty="0">
              <a:latin typeface="+mj-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graciasWHT.gif"/>
          <p:cNvPicPr>
            <a:picLocks noChangeAspect="1"/>
          </p:cNvPicPr>
          <p:nvPr/>
        </p:nvPicPr>
        <p:blipFill>
          <a:blip r:embed="rId2"/>
          <a:stretch>
            <a:fillRect/>
          </a:stretch>
        </p:blipFill>
        <p:spPr>
          <a:xfrm>
            <a:off x="2786050" y="871520"/>
            <a:ext cx="3214710" cy="2571768"/>
          </a:xfrm>
          <a:prstGeom prst="rect">
            <a:avLst/>
          </a:prstGeom>
        </p:spPr>
      </p:pic>
      <p:sp>
        <p:nvSpPr>
          <p:cNvPr id="8" name="7 CuadroTexto"/>
          <p:cNvSpPr txBox="1"/>
          <p:nvPr/>
        </p:nvSpPr>
        <p:spPr>
          <a:xfrm>
            <a:off x="2786050" y="4286256"/>
            <a:ext cx="3643338" cy="523220"/>
          </a:xfrm>
          <a:prstGeom prst="rect">
            <a:avLst/>
          </a:prstGeom>
          <a:noFill/>
        </p:spPr>
        <p:txBody>
          <a:bodyPr wrap="square" rtlCol="0">
            <a:spAutoFit/>
          </a:bodyPr>
          <a:lstStyle/>
          <a:p>
            <a:pPr algn="ctr"/>
            <a:r>
              <a:rPr lang="es-ES" sz="2800" dirty="0" smtClean="0">
                <a:latin typeface="+mj-lt"/>
              </a:rPr>
              <a:t>Lizbeth  y  Oswaldo </a:t>
            </a:r>
            <a:endParaRPr lang="es-ES" sz="2800" dirty="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642910" y="928670"/>
            <a:ext cx="2900354" cy="785818"/>
          </a:xfrm>
        </p:spPr>
        <p:txBody>
          <a:bodyPr>
            <a:normAutofit/>
          </a:bodyPr>
          <a:lstStyle/>
          <a:p>
            <a:r>
              <a:rPr lang="es-ES" sz="2800" b="1" dirty="0" smtClean="0"/>
              <a:t>Área de Análisis </a:t>
            </a:r>
            <a:endParaRPr lang="es-ES" sz="2800" b="1" dirty="0"/>
          </a:p>
        </p:txBody>
      </p:sp>
      <p:sp>
        <p:nvSpPr>
          <p:cNvPr id="5" name="4 CuadroTexto"/>
          <p:cNvSpPr txBox="1"/>
          <p:nvPr/>
        </p:nvSpPr>
        <p:spPr>
          <a:xfrm>
            <a:off x="428596" y="1785926"/>
            <a:ext cx="8072494" cy="1089529"/>
          </a:xfrm>
          <a:prstGeom prst="rect">
            <a:avLst/>
          </a:prstGeom>
          <a:noFill/>
        </p:spPr>
        <p:txBody>
          <a:bodyPr wrap="square" rtlCol="0">
            <a:spAutoFit/>
          </a:bodyPr>
          <a:lstStyle/>
          <a:p>
            <a:pPr algn="just">
              <a:lnSpc>
                <a:spcPct val="90000"/>
              </a:lnSpc>
              <a:spcBef>
                <a:spcPct val="20000"/>
              </a:spcBef>
              <a:buClr>
                <a:schemeClr val="accent3"/>
              </a:buClr>
              <a:buSzPct val="95000"/>
            </a:pPr>
            <a:r>
              <a:rPr lang="es-ES" sz="2400" dirty="0">
                <a:latin typeface="+mj-lt"/>
              </a:rPr>
              <a:t>El área  que fue escogida por nosotros para la implementación de los indicadores  es la Planta de Confección por ser está el core bussines  de  3B.</a:t>
            </a:r>
          </a:p>
        </p:txBody>
      </p:sp>
      <p:pic>
        <p:nvPicPr>
          <p:cNvPr id="6" name="Picture 2"/>
          <p:cNvPicPr>
            <a:picLocks noChangeAspect="1" noChangeArrowheads="1"/>
          </p:cNvPicPr>
          <p:nvPr/>
        </p:nvPicPr>
        <p:blipFill>
          <a:blip r:embed="rId2"/>
          <a:srcRect/>
          <a:stretch>
            <a:fillRect/>
          </a:stretch>
        </p:blipFill>
        <p:spPr bwMode="auto">
          <a:xfrm>
            <a:off x="2428860" y="2928934"/>
            <a:ext cx="4335548" cy="21431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1000108"/>
            <a:ext cx="7572428" cy="642942"/>
          </a:xfrm>
        </p:spPr>
        <p:txBody>
          <a:bodyPr>
            <a:normAutofit/>
          </a:bodyPr>
          <a:lstStyle/>
          <a:p>
            <a:r>
              <a:rPr lang="es-ES" sz="2800" b="1" dirty="0" smtClean="0"/>
              <a:t>Cadena  de Valor  -  Industrial y Comercial   3B </a:t>
            </a:r>
            <a:endParaRPr lang="es-ES" sz="2800" b="1" dirty="0"/>
          </a:p>
        </p:txBody>
      </p:sp>
      <p:pic>
        <p:nvPicPr>
          <p:cNvPr id="4" name="3 Imagen"/>
          <p:cNvPicPr/>
          <p:nvPr/>
        </p:nvPicPr>
        <p:blipFill>
          <a:blip r:embed="rId2" cstate="print"/>
          <a:srcRect/>
          <a:stretch>
            <a:fillRect/>
          </a:stretch>
        </p:blipFill>
        <p:spPr bwMode="auto">
          <a:xfrm>
            <a:off x="642910" y="1928802"/>
            <a:ext cx="7592844" cy="3646236"/>
          </a:xfrm>
          <a:prstGeom prst="rect">
            <a:avLst/>
          </a:prstGeom>
          <a:noFill/>
          <a:ln w="9525">
            <a:solidFill>
              <a:srgbClr val="604A7B"/>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928670"/>
            <a:ext cx="4614866" cy="632666"/>
          </a:xfrm>
        </p:spPr>
        <p:txBody>
          <a:bodyPr>
            <a:normAutofit/>
          </a:bodyPr>
          <a:lstStyle/>
          <a:p>
            <a:r>
              <a:rPr lang="es-ES" sz="2800" b="1" dirty="0" smtClean="0"/>
              <a:t>FODA – Planta de Confección</a:t>
            </a:r>
          </a:p>
        </p:txBody>
      </p:sp>
      <p:graphicFrame>
        <p:nvGraphicFramePr>
          <p:cNvPr id="7" name="6 Tabla"/>
          <p:cNvGraphicFramePr>
            <a:graphicFrameLocks noGrp="1"/>
          </p:cNvGraphicFramePr>
          <p:nvPr/>
        </p:nvGraphicFramePr>
        <p:xfrm>
          <a:off x="1214414" y="1714488"/>
          <a:ext cx="7143800" cy="4214842"/>
        </p:xfrm>
        <a:graphic>
          <a:graphicData uri="http://schemas.openxmlformats.org/drawingml/2006/table">
            <a:tbl>
              <a:tblPr firstRow="1" bandRow="1">
                <a:tableStyleId>{18603FDC-E32A-4AB5-989C-0864C3EAD2B8}</a:tableStyleId>
              </a:tblPr>
              <a:tblGrid>
                <a:gridCol w="3571900"/>
                <a:gridCol w="3571900"/>
              </a:tblGrid>
              <a:tr h="569573">
                <a:tc>
                  <a:txBody>
                    <a:bodyPr/>
                    <a:lstStyle/>
                    <a:p>
                      <a:pPr algn="ctr"/>
                      <a:r>
                        <a:rPr lang="es-ES" sz="2000" dirty="0" smtClean="0">
                          <a:solidFill>
                            <a:schemeClr val="tx1"/>
                          </a:solidFill>
                          <a:latin typeface="+mj-lt"/>
                        </a:rPr>
                        <a:t>FORTALEZAS </a:t>
                      </a:r>
                      <a:endParaRPr lang="es-ES" sz="2000" dirty="0">
                        <a:solidFill>
                          <a:schemeClr val="tx1"/>
                        </a:solidFill>
                        <a:latin typeface="+mj-lt"/>
                      </a:endParaRPr>
                    </a:p>
                  </a:txBody>
                  <a:tcPr>
                    <a:solidFill>
                      <a:schemeClr val="accent1">
                        <a:lumMod val="40000"/>
                        <a:lumOff val="60000"/>
                      </a:schemeClr>
                    </a:solidFill>
                  </a:tcPr>
                </a:tc>
                <a:tc>
                  <a:txBody>
                    <a:bodyPr/>
                    <a:lstStyle/>
                    <a:p>
                      <a:pPr algn="ctr"/>
                      <a:r>
                        <a:rPr lang="es-ES" sz="2000" dirty="0" smtClean="0">
                          <a:solidFill>
                            <a:schemeClr val="tx1"/>
                          </a:solidFill>
                          <a:latin typeface="+mj-lt"/>
                        </a:rPr>
                        <a:t>OPORTUNIDADES</a:t>
                      </a:r>
                      <a:endParaRPr lang="es-ES" sz="2000" dirty="0">
                        <a:solidFill>
                          <a:schemeClr val="tx1"/>
                        </a:solidFill>
                        <a:latin typeface="+mj-lt"/>
                      </a:endParaRPr>
                    </a:p>
                  </a:txBody>
                  <a:tcPr>
                    <a:solidFill>
                      <a:schemeClr val="accent1">
                        <a:lumMod val="40000"/>
                        <a:lumOff val="60000"/>
                      </a:schemeClr>
                    </a:solidFill>
                  </a:tcPr>
                </a:tc>
              </a:tr>
              <a:tr h="3645269">
                <a:tc>
                  <a:txBody>
                    <a:bodyPr/>
                    <a:lstStyle/>
                    <a:p>
                      <a:pPr lvl="0">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Produce su propia materia prima.</a:t>
                      </a:r>
                    </a:p>
                    <a:p>
                      <a:pPr lvl="0">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Experiencia en la producción de indumentaria clásica y  contemporánea.</a:t>
                      </a:r>
                    </a:p>
                    <a:p>
                      <a:pPr lvl="0">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Experiencia del Grupo del Trabajo.</a:t>
                      </a:r>
                    </a:p>
                    <a:p>
                      <a:pPr lvl="0">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Conocimiento claro del territorio.</a:t>
                      </a:r>
                    </a:p>
                    <a:p>
                      <a:pPr lvl="0">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Personal siente apoyo de la alta gerencia.</a:t>
                      </a:r>
                    </a:p>
                    <a:p>
                      <a:pPr>
                        <a:lnSpc>
                          <a:spcPct val="100000"/>
                        </a:lnSpc>
                        <a:spcAft>
                          <a:spcPts val="1000"/>
                        </a:spcAft>
                        <a:buFont typeface="Arial" pitchFamily="34" charset="0"/>
                        <a:buChar char="•"/>
                      </a:pPr>
                      <a:r>
                        <a:rPr kumimoji="0" lang="es-ES" sz="1600" kern="1200" dirty="0" smtClean="0">
                          <a:solidFill>
                            <a:schemeClr val="tx1"/>
                          </a:solidFill>
                          <a:latin typeface="+mj-lt"/>
                          <a:ea typeface="+mn-ea"/>
                          <a:cs typeface="+mn-cs"/>
                        </a:rPr>
                        <a:t>Diseños exclusivos para diferenciarse de los competidores.</a:t>
                      </a:r>
                      <a:endParaRPr lang="es-ES" sz="1600" dirty="0">
                        <a:solidFill>
                          <a:schemeClr val="tx1"/>
                        </a:solidFill>
                        <a:latin typeface="+mj-lt"/>
                      </a:endParaRPr>
                    </a:p>
                  </a:txBody>
                  <a:tcPr>
                    <a:solidFill>
                      <a:srgbClr val="FFFFCC"/>
                    </a:solidFill>
                  </a:tcPr>
                </a:tc>
                <a:tc>
                  <a:txBody>
                    <a:bodyPr/>
                    <a:lstStyle/>
                    <a:p>
                      <a:pPr lvl="0">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Buscar la profesionalización en el área de producción.</a:t>
                      </a:r>
                    </a:p>
                    <a:p>
                      <a:pPr lvl="0">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Desarrollar la capacidad productiva para mejorar los ingresos propios.</a:t>
                      </a:r>
                    </a:p>
                    <a:p>
                      <a:pPr lvl="0">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Capacitación continua</a:t>
                      </a:r>
                    </a:p>
                    <a:p>
                      <a:pPr lvl="0">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Oportunidades de inversión en infraestructura y tecnología</a:t>
                      </a:r>
                    </a:p>
                    <a:p>
                      <a:pPr>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Diferenciación de la competencia resaltando el valor agregado del producto ofrecido.</a:t>
                      </a:r>
                      <a:endParaRPr lang="es-ES" sz="1600" dirty="0">
                        <a:solidFill>
                          <a:schemeClr val="tx1"/>
                        </a:solidFill>
                        <a:latin typeface="+mj-lt"/>
                      </a:endParaRPr>
                    </a:p>
                  </a:txBody>
                  <a:tcPr>
                    <a:solidFill>
                      <a:srgbClr val="FFFFCC"/>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500034" y="928670"/>
            <a:ext cx="4471990" cy="632666"/>
          </a:xfrm>
        </p:spPr>
        <p:txBody>
          <a:bodyPr>
            <a:normAutofit/>
          </a:bodyPr>
          <a:lstStyle/>
          <a:p>
            <a:r>
              <a:rPr lang="es-ES" sz="2800" b="1" dirty="0" smtClean="0"/>
              <a:t>FODA – Planta de Confección</a:t>
            </a:r>
          </a:p>
        </p:txBody>
      </p:sp>
      <p:graphicFrame>
        <p:nvGraphicFramePr>
          <p:cNvPr id="5" name="4 Tabla"/>
          <p:cNvGraphicFramePr>
            <a:graphicFrameLocks noGrp="1"/>
          </p:cNvGraphicFramePr>
          <p:nvPr/>
        </p:nvGraphicFramePr>
        <p:xfrm>
          <a:off x="1071538" y="1714488"/>
          <a:ext cx="7143800" cy="4592933"/>
        </p:xfrm>
        <a:graphic>
          <a:graphicData uri="http://schemas.openxmlformats.org/drawingml/2006/table">
            <a:tbl>
              <a:tblPr firstRow="1" bandRow="1">
                <a:tableStyleId>{18603FDC-E32A-4AB5-989C-0864C3EAD2B8}</a:tableStyleId>
              </a:tblPr>
              <a:tblGrid>
                <a:gridCol w="3571900"/>
                <a:gridCol w="3571900"/>
              </a:tblGrid>
              <a:tr h="569573">
                <a:tc>
                  <a:txBody>
                    <a:bodyPr/>
                    <a:lstStyle/>
                    <a:p>
                      <a:pPr marL="0" algn="ctr" rtl="0" eaLnBrk="1" latinLnBrk="0" hangingPunct="1"/>
                      <a:r>
                        <a:rPr kumimoji="0" lang="es-ES" sz="2000" b="1" kern="1200" dirty="0" smtClean="0">
                          <a:solidFill>
                            <a:schemeClr val="tx1"/>
                          </a:solidFill>
                          <a:latin typeface="+mj-lt"/>
                          <a:ea typeface="+mn-ea"/>
                          <a:cs typeface="+mn-cs"/>
                        </a:rPr>
                        <a:t>DEBILIDADES</a:t>
                      </a:r>
                    </a:p>
                  </a:txBody>
                  <a:tcPr>
                    <a:solidFill>
                      <a:schemeClr val="accent1">
                        <a:lumMod val="40000"/>
                        <a:lumOff val="60000"/>
                      </a:schemeClr>
                    </a:solidFill>
                  </a:tcPr>
                </a:tc>
                <a:tc>
                  <a:txBody>
                    <a:bodyPr/>
                    <a:lstStyle/>
                    <a:p>
                      <a:pPr marL="0" algn="ctr" rtl="0" eaLnBrk="1" latinLnBrk="0" hangingPunct="1"/>
                      <a:r>
                        <a:rPr kumimoji="0" lang="es-ES" sz="2000" b="1" kern="1200" dirty="0" smtClean="0">
                          <a:solidFill>
                            <a:schemeClr val="tx1"/>
                          </a:solidFill>
                          <a:latin typeface="+mj-lt"/>
                          <a:ea typeface="+mn-ea"/>
                          <a:cs typeface="+mn-cs"/>
                        </a:rPr>
                        <a:t>AMENAZAS</a:t>
                      </a:r>
                    </a:p>
                  </a:txBody>
                  <a:tcPr>
                    <a:solidFill>
                      <a:schemeClr val="accent1">
                        <a:lumMod val="40000"/>
                        <a:lumOff val="60000"/>
                      </a:schemeClr>
                    </a:solidFill>
                  </a:tcPr>
                </a:tc>
              </a:tr>
              <a:tr h="3645269">
                <a:tc>
                  <a:txBody>
                    <a:bodyPr/>
                    <a:lstStyle/>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Políticas, reglamentos y demás disposiciones de observancia general, muy permisibles.</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Falta de compromiso de parte de jefes y operarios con el cumplimiento de planes estratégicos.</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Falta de organización y una buena distribución del espacio </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Lento distribución en el abastecimiento.</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No utilizan los elementos de protección laboral.</a:t>
                      </a:r>
                    </a:p>
                  </a:txBody>
                  <a:tcPr>
                    <a:solidFill>
                      <a:srgbClr val="FFFFCC"/>
                    </a:solidFill>
                  </a:tcPr>
                </a:tc>
                <a:tc>
                  <a:txBody>
                    <a:bodyPr/>
                    <a:lstStyle/>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Clientes insatisfechos por falta de calidad y garantía  en la entrega de productos.</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Cambios de moda pueden hacer peligrar la producción de un periodo</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Resistencia al cambio.</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 Medidas impositivas que tome la autoridad.</a:t>
                      </a:r>
                    </a:p>
                    <a:p>
                      <a:pPr marL="0" lvl="0" algn="l" rtl="0" eaLnBrk="1" latinLnBrk="0" hangingPunct="1">
                        <a:lnSpc>
                          <a:spcPct val="100000"/>
                        </a:lnSpc>
                        <a:spcAft>
                          <a:spcPts val="1000"/>
                        </a:spcAft>
                        <a:buFont typeface="Wingdings" pitchFamily="2" charset="2"/>
                        <a:buChar char="§"/>
                      </a:pPr>
                      <a:r>
                        <a:rPr kumimoji="0" lang="es-ES" sz="1600" kern="1200" dirty="0" smtClean="0">
                          <a:solidFill>
                            <a:schemeClr val="tx1"/>
                          </a:solidFill>
                          <a:latin typeface="+mj-lt"/>
                          <a:ea typeface="+mn-ea"/>
                          <a:cs typeface="+mn-cs"/>
                        </a:rPr>
                        <a:t>Susceptibles a multas o infracciones por no cumplir con sistemas de seguridad laboral. </a:t>
                      </a:r>
                    </a:p>
                    <a:p>
                      <a:pPr marL="0" lvl="0" algn="l" rtl="0" eaLnBrk="1" latinLnBrk="0" hangingPunct="1">
                        <a:lnSpc>
                          <a:spcPct val="100000"/>
                        </a:lnSpc>
                        <a:spcAft>
                          <a:spcPts val="1000"/>
                        </a:spcAft>
                        <a:buFont typeface="Wingdings" pitchFamily="2" charset="2"/>
                        <a:buNone/>
                      </a:pPr>
                      <a:endParaRPr kumimoji="0" lang="es-ES" sz="1600" kern="1200" dirty="0" smtClean="0">
                        <a:solidFill>
                          <a:schemeClr val="tx1"/>
                        </a:solidFill>
                        <a:latin typeface="+mj-lt"/>
                        <a:ea typeface="+mn-ea"/>
                        <a:cs typeface="+mn-cs"/>
                      </a:endParaRPr>
                    </a:p>
                    <a:p>
                      <a:pPr marL="0" lvl="0" algn="l" rtl="0" eaLnBrk="1" latinLnBrk="0" hangingPunct="1">
                        <a:lnSpc>
                          <a:spcPct val="100000"/>
                        </a:lnSpc>
                        <a:spcAft>
                          <a:spcPts val="1000"/>
                        </a:spcAft>
                        <a:buFont typeface="Wingdings" pitchFamily="2" charset="2"/>
                        <a:buChar char="§"/>
                      </a:pPr>
                      <a:endParaRPr kumimoji="0" lang="es-ES" sz="1600" kern="1200" dirty="0" smtClean="0">
                        <a:solidFill>
                          <a:schemeClr val="tx1"/>
                        </a:solidFill>
                        <a:latin typeface="+mj-lt"/>
                        <a:ea typeface="+mn-ea"/>
                        <a:cs typeface="+mn-cs"/>
                      </a:endParaRPr>
                    </a:p>
                  </a:txBody>
                  <a:tcPr>
                    <a:solidFill>
                      <a:srgbClr val="FFFFCC"/>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857232"/>
            <a:ext cx="7901014" cy="500066"/>
          </a:xfrm>
        </p:spPr>
        <p:txBody>
          <a:bodyPr>
            <a:normAutofit/>
          </a:bodyPr>
          <a:lstStyle/>
          <a:p>
            <a:r>
              <a:rPr lang="es-ES" sz="2800" b="1" dirty="0" smtClean="0"/>
              <a:t>Sistema de Control de la Eficiencia en Confecciones</a:t>
            </a:r>
          </a:p>
        </p:txBody>
      </p:sp>
      <p:sp>
        <p:nvSpPr>
          <p:cNvPr id="3" name="2 Marcador de contenido"/>
          <p:cNvSpPr>
            <a:spLocks noGrp="1"/>
          </p:cNvSpPr>
          <p:nvPr>
            <p:ph idx="1"/>
          </p:nvPr>
        </p:nvSpPr>
        <p:spPr>
          <a:xfrm>
            <a:off x="500034" y="1357298"/>
            <a:ext cx="8186766" cy="1279206"/>
          </a:xfrm>
        </p:spPr>
        <p:txBody>
          <a:bodyPr>
            <a:normAutofit lnSpcReduction="10000"/>
          </a:bodyPr>
          <a:lstStyle/>
          <a:p>
            <a:pPr marL="0" indent="0" algn="just">
              <a:buNone/>
            </a:pPr>
            <a:r>
              <a:rPr lang="es-ES" sz="2000" dirty="0" smtClean="0">
                <a:latin typeface="+mj-lt"/>
              </a:rPr>
              <a:t>La mejor manera de evaluar la eficiencia de un sistema o proceso es implementando indicadores de gestión, a continuación se especifican y definen los principales Indicadores Industriales más utilizados en la industria de la confección.</a:t>
            </a:r>
            <a:endParaRPr lang="es-ES" sz="2000" dirty="0">
              <a:latin typeface="+mj-lt"/>
            </a:endParaRPr>
          </a:p>
        </p:txBody>
      </p:sp>
      <p:sp>
        <p:nvSpPr>
          <p:cNvPr id="4" name="3 CuadroTexto"/>
          <p:cNvSpPr txBox="1"/>
          <p:nvPr/>
        </p:nvSpPr>
        <p:spPr>
          <a:xfrm>
            <a:off x="571472" y="2571744"/>
            <a:ext cx="4714908" cy="400110"/>
          </a:xfrm>
          <a:prstGeom prst="rect">
            <a:avLst/>
          </a:prstGeom>
          <a:noFill/>
        </p:spPr>
        <p:txBody>
          <a:bodyPr wrap="square" rtlCol="0">
            <a:spAutoFit/>
          </a:bodyPr>
          <a:lstStyle/>
          <a:p>
            <a:r>
              <a:rPr lang="es-ES" sz="2000" dirty="0">
                <a:latin typeface="+mj-lt"/>
              </a:rPr>
              <a:t>Indicadores  Industriales Operacionales</a:t>
            </a:r>
          </a:p>
        </p:txBody>
      </p:sp>
      <p:sp>
        <p:nvSpPr>
          <p:cNvPr id="5" name="4 CuadroTexto"/>
          <p:cNvSpPr txBox="1"/>
          <p:nvPr/>
        </p:nvSpPr>
        <p:spPr>
          <a:xfrm>
            <a:off x="4214810" y="2928934"/>
            <a:ext cx="3857652" cy="1477328"/>
          </a:xfrm>
          <a:prstGeom prst="rect">
            <a:avLst/>
          </a:prstGeom>
          <a:noFill/>
        </p:spPr>
        <p:txBody>
          <a:bodyPr wrap="square" rtlCol="0">
            <a:spAutoFit/>
          </a:bodyPr>
          <a:lstStyle/>
          <a:p>
            <a:pPr>
              <a:buFont typeface="Wingdings" pitchFamily="2" charset="2"/>
              <a:buChar char="§"/>
            </a:pPr>
            <a:r>
              <a:rPr lang="es-ES" dirty="0" smtClean="0"/>
              <a:t> </a:t>
            </a:r>
            <a:r>
              <a:rPr lang="es-ES" dirty="0">
                <a:latin typeface="+mj-lt"/>
              </a:rPr>
              <a:t>Tiempo Promedio Estándar</a:t>
            </a:r>
          </a:p>
          <a:p>
            <a:pPr>
              <a:buFont typeface="Wingdings" pitchFamily="2" charset="2"/>
              <a:buChar char="§"/>
            </a:pPr>
            <a:r>
              <a:rPr lang="es-ES" dirty="0">
                <a:latin typeface="+mj-lt"/>
              </a:rPr>
              <a:t> Tiempo Promedio Real</a:t>
            </a:r>
          </a:p>
          <a:p>
            <a:pPr>
              <a:buFont typeface="Wingdings" pitchFamily="2" charset="2"/>
              <a:buChar char="§"/>
            </a:pPr>
            <a:r>
              <a:rPr lang="es-ES" dirty="0">
                <a:latin typeface="+mj-lt"/>
              </a:rPr>
              <a:t> Eficiencia</a:t>
            </a:r>
          </a:p>
          <a:p>
            <a:pPr>
              <a:buFont typeface="Wingdings" pitchFamily="2" charset="2"/>
              <a:buChar char="§"/>
            </a:pPr>
            <a:r>
              <a:rPr lang="es-ES" dirty="0">
                <a:latin typeface="+mj-lt"/>
              </a:rPr>
              <a:t> Ausentismo</a:t>
            </a:r>
          </a:p>
          <a:p>
            <a:pPr>
              <a:buFont typeface="Wingdings" pitchFamily="2" charset="2"/>
              <a:buChar char="§"/>
            </a:pPr>
            <a:r>
              <a:rPr lang="es-ES" dirty="0">
                <a:latin typeface="+mj-lt"/>
              </a:rPr>
              <a:t>Improductivos </a:t>
            </a:r>
          </a:p>
        </p:txBody>
      </p:sp>
      <p:sp>
        <p:nvSpPr>
          <p:cNvPr id="6" name="5 CuadroTexto"/>
          <p:cNvSpPr txBox="1"/>
          <p:nvPr/>
        </p:nvSpPr>
        <p:spPr>
          <a:xfrm>
            <a:off x="571472" y="4429132"/>
            <a:ext cx="4714908" cy="400110"/>
          </a:xfrm>
          <a:prstGeom prst="rect">
            <a:avLst/>
          </a:prstGeom>
          <a:noFill/>
        </p:spPr>
        <p:txBody>
          <a:bodyPr wrap="square" rtlCol="0">
            <a:spAutoFit/>
          </a:bodyPr>
          <a:lstStyle/>
          <a:p>
            <a:r>
              <a:rPr lang="es-ES" sz="2000" dirty="0">
                <a:latin typeface="+mj-lt"/>
              </a:rPr>
              <a:t>Indicadores  Industriales </a:t>
            </a:r>
            <a:r>
              <a:rPr lang="es-ES" sz="2000" dirty="0" smtClean="0">
                <a:latin typeface="+mj-lt"/>
              </a:rPr>
              <a:t>Estratégicos</a:t>
            </a:r>
            <a:endParaRPr lang="es-ES" sz="2000" dirty="0">
              <a:latin typeface="+mj-lt"/>
            </a:endParaRPr>
          </a:p>
        </p:txBody>
      </p:sp>
      <p:sp>
        <p:nvSpPr>
          <p:cNvPr id="7" name="6 CuadroTexto"/>
          <p:cNvSpPr txBox="1"/>
          <p:nvPr/>
        </p:nvSpPr>
        <p:spPr>
          <a:xfrm>
            <a:off x="4214810" y="4786322"/>
            <a:ext cx="3857652" cy="1477328"/>
          </a:xfrm>
          <a:prstGeom prst="rect">
            <a:avLst/>
          </a:prstGeom>
          <a:noFill/>
        </p:spPr>
        <p:txBody>
          <a:bodyPr wrap="square" rtlCol="0">
            <a:spAutoFit/>
          </a:bodyPr>
          <a:lstStyle/>
          <a:p>
            <a:pPr>
              <a:buFont typeface="Wingdings" pitchFamily="2" charset="2"/>
              <a:buChar char="§"/>
            </a:pPr>
            <a:r>
              <a:rPr lang="es-ES" dirty="0" smtClean="0"/>
              <a:t> </a:t>
            </a:r>
            <a:r>
              <a:rPr lang="es-ES" dirty="0" smtClean="0">
                <a:latin typeface="+mj-lt"/>
              </a:rPr>
              <a:t>Volumen de Desperdicio de tejido</a:t>
            </a:r>
            <a:endParaRPr lang="es-ES" dirty="0">
              <a:latin typeface="+mj-lt"/>
            </a:endParaRPr>
          </a:p>
          <a:p>
            <a:pPr>
              <a:buFont typeface="Wingdings" pitchFamily="2" charset="2"/>
              <a:buChar char="§"/>
            </a:pPr>
            <a:r>
              <a:rPr lang="es-ES" dirty="0">
                <a:latin typeface="+mj-lt"/>
              </a:rPr>
              <a:t> </a:t>
            </a:r>
            <a:r>
              <a:rPr lang="es-ES" dirty="0" smtClean="0">
                <a:latin typeface="+mj-lt"/>
              </a:rPr>
              <a:t>Venta de Desperdicio de tejido</a:t>
            </a:r>
            <a:endParaRPr lang="es-ES" dirty="0">
              <a:latin typeface="+mj-lt"/>
            </a:endParaRPr>
          </a:p>
          <a:p>
            <a:pPr>
              <a:buFont typeface="Wingdings" pitchFamily="2" charset="2"/>
              <a:buChar char="§"/>
            </a:pPr>
            <a:r>
              <a:rPr lang="es-ES" dirty="0">
                <a:latin typeface="+mj-lt"/>
              </a:rPr>
              <a:t> </a:t>
            </a:r>
            <a:r>
              <a:rPr lang="es-ES" dirty="0" smtClean="0">
                <a:latin typeface="+mj-lt"/>
              </a:rPr>
              <a:t>Abastecimiento de Cortes</a:t>
            </a:r>
            <a:endParaRPr lang="es-ES" dirty="0">
              <a:latin typeface="+mj-lt"/>
            </a:endParaRPr>
          </a:p>
          <a:p>
            <a:pPr>
              <a:buFont typeface="Wingdings" pitchFamily="2" charset="2"/>
              <a:buChar char="§"/>
            </a:pPr>
            <a:r>
              <a:rPr lang="es-ES" dirty="0">
                <a:latin typeface="+mj-lt"/>
              </a:rPr>
              <a:t> </a:t>
            </a:r>
            <a:r>
              <a:rPr lang="es-ES" dirty="0" smtClean="0">
                <a:latin typeface="+mj-lt"/>
              </a:rPr>
              <a:t>Uso de la capacidad instalada</a:t>
            </a:r>
            <a:endParaRPr lang="es-ES" dirty="0">
              <a:latin typeface="+mj-lt"/>
            </a:endParaRPr>
          </a:p>
          <a:p>
            <a:pPr>
              <a:buFont typeface="Wingdings" pitchFamily="2" charset="2"/>
              <a:buChar char="§"/>
            </a:pPr>
            <a:r>
              <a:rPr lang="es-ES" dirty="0">
                <a:latin typeface="+mj-lt"/>
              </a:rPr>
              <a:t> </a:t>
            </a:r>
            <a:r>
              <a:rPr lang="es-ES" dirty="0" smtClean="0">
                <a:latin typeface="+mj-lt"/>
              </a:rPr>
              <a:t>Cumplimiento de Ordenes Lead Time</a:t>
            </a:r>
            <a:endParaRPr lang="es-ES" dirty="0">
              <a:latin typeface="+mj-l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464</TotalTime>
  <Words>2826</Words>
  <Application>Microsoft Office PowerPoint</Application>
  <PresentationFormat>Presentación en pantalla (4:3)</PresentationFormat>
  <Paragraphs>270</Paragraphs>
  <Slides>46</Slides>
  <Notes>0</Notes>
  <HiddenSlides>0</HiddenSlides>
  <MMClips>0</MMClips>
  <ScaleCrop>false</ScaleCrop>
  <HeadingPairs>
    <vt:vector size="4" baseType="variant">
      <vt:variant>
        <vt:lpstr>Tema</vt:lpstr>
      </vt:variant>
      <vt:variant>
        <vt:i4>1</vt:i4>
      </vt:variant>
      <vt:variant>
        <vt:lpstr>Títulos de diapositiva</vt:lpstr>
      </vt:variant>
      <vt:variant>
        <vt:i4>46</vt:i4>
      </vt:variant>
    </vt:vector>
  </HeadingPairs>
  <TitlesOfParts>
    <vt:vector size="47" baseType="lpstr">
      <vt:lpstr>Flujo</vt:lpstr>
      <vt:lpstr>Diseño e Implementación de Indicadores Industriales Operacionales y Estratégicos en la planta de confección de Industrial y Comercial  3B.</vt:lpstr>
      <vt:lpstr>Conocimiento del Negocio</vt:lpstr>
      <vt:lpstr>Diapositiva 3</vt:lpstr>
      <vt:lpstr>Principales  Productos </vt:lpstr>
      <vt:lpstr>Área de Análisis </vt:lpstr>
      <vt:lpstr>Cadena  de Valor  -  Industrial y Comercial   3B </vt:lpstr>
      <vt:lpstr>FODA – Planta de Confección</vt:lpstr>
      <vt:lpstr>FODA – Planta de Confección</vt:lpstr>
      <vt:lpstr>Sistema de Control de la Eficiencia en Confecciones</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e Implementación de Indicadores Industriales Operacionales y Estratégico en la planta de confección de Industrial y Comercial  3B.</dc:title>
  <dc:creator>Win Evolution V2</dc:creator>
  <cp:lastModifiedBy>Win Evolution V2</cp:lastModifiedBy>
  <cp:revision>50</cp:revision>
  <dcterms:created xsi:type="dcterms:W3CDTF">2010-12-10T19:47:58Z</dcterms:created>
  <dcterms:modified xsi:type="dcterms:W3CDTF">2010-12-11T14:51:05Z</dcterms:modified>
</cp:coreProperties>
</file>