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92" r:id="rId1"/>
  </p:sldMasterIdLst>
  <p:notesMasterIdLst>
    <p:notesMasterId r:id="rId27"/>
  </p:notesMasterIdLst>
  <p:sldIdLst>
    <p:sldId id="256" r:id="rId2"/>
    <p:sldId id="282" r:id="rId3"/>
    <p:sldId id="261" r:id="rId4"/>
    <p:sldId id="263" r:id="rId5"/>
    <p:sldId id="257" r:id="rId6"/>
    <p:sldId id="262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EEF2C-FBC2-43EE-8FC1-D7262C357ADC}" type="datetimeFigureOut">
              <a:rPr lang="es-EC" smtClean="0"/>
              <a:pPr/>
              <a:t>24/06/2012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AD80D-525A-46CE-AF3B-1DBBA893F5C5}" type="slidenum">
              <a:rPr lang="es-EC" smtClean="0"/>
              <a:pPr/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AD80D-525A-46CE-AF3B-1DBBA893F5C5}" type="slidenum">
              <a:rPr lang="es-EC" smtClean="0"/>
              <a:pPr/>
              <a:t>1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937F24-3959-449C-9827-364AF62066D5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F109DD-586B-428A-93EE-E1FF9E9593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952" y="3657600"/>
            <a:ext cx="7089648" cy="129540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“</a:t>
            </a:r>
            <a:r>
              <a:rPr lang="es-EC" sz="1800" b="1" dirty="0" smtClean="0"/>
              <a:t>Implementación de un software de ubicación para las diferentes edificaciones del campus Gustavo Galindo de la Escuela Superior Politécnica del Litoral utilizable en diferentes dispositivos con acceso a internet”</a:t>
            </a:r>
            <a:endParaRPr lang="es-EC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5105400"/>
            <a:ext cx="2209800" cy="7620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Andrés </a:t>
            </a:r>
            <a:r>
              <a:rPr lang="en-US" sz="1600" b="1" dirty="0" err="1" smtClean="0"/>
              <a:t>Barreto</a:t>
            </a:r>
            <a:r>
              <a:rPr lang="en-US" sz="1600" b="1" dirty="0" smtClean="0"/>
              <a:t> R.</a:t>
            </a:r>
          </a:p>
          <a:p>
            <a:r>
              <a:rPr lang="en-US" sz="1600" b="1" dirty="0" err="1" smtClean="0"/>
              <a:t>Sofía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Chiriboga</a:t>
            </a:r>
            <a:r>
              <a:rPr lang="en-US" sz="1600" b="1" dirty="0" smtClean="0"/>
              <a:t> F.</a:t>
            </a:r>
            <a:endParaRPr lang="en-US" sz="1600" b="1" dirty="0"/>
          </a:p>
        </p:txBody>
      </p:sp>
      <p:pic>
        <p:nvPicPr>
          <p:cNvPr id="4" name="Imagen 1" descr="LogoEspol0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143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Soluciones ya existentes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r>
              <a:rPr lang="es-EC" dirty="0" smtClean="0"/>
              <a:t>Sistema de navegación en interiores (</a:t>
            </a:r>
            <a:r>
              <a:rPr lang="es-EC" dirty="0" err="1" smtClean="0"/>
              <a:t>indoor</a:t>
            </a:r>
            <a:r>
              <a:rPr lang="es-EC" dirty="0" smtClean="0"/>
              <a:t> </a:t>
            </a:r>
            <a:r>
              <a:rPr lang="es-EC" dirty="0" err="1" smtClean="0"/>
              <a:t>navigation</a:t>
            </a:r>
            <a:r>
              <a:rPr lang="es-EC" dirty="0" smtClean="0"/>
              <a:t> </a:t>
            </a:r>
            <a:r>
              <a:rPr lang="es-EC" dirty="0" err="1" smtClean="0"/>
              <a:t>system</a:t>
            </a:r>
            <a:r>
              <a:rPr lang="es-EC" dirty="0" smtClean="0"/>
              <a:t>)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14931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Soluciones ya existentes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r>
              <a:rPr lang="es-EC" dirty="0" smtClean="0"/>
              <a:t>Navegación peatonal </a:t>
            </a:r>
            <a:r>
              <a:rPr lang="es-EC" dirty="0" err="1" smtClean="0"/>
              <a:t>multisensorial</a:t>
            </a:r>
            <a:r>
              <a:rPr lang="es-EC" dirty="0" smtClean="0"/>
              <a:t> interiores / exteriores (</a:t>
            </a:r>
            <a:r>
              <a:rPr lang="es-EC" dirty="0" err="1" smtClean="0"/>
              <a:t>multi</a:t>
            </a:r>
            <a:r>
              <a:rPr lang="es-EC" dirty="0" smtClean="0"/>
              <a:t>-sensor </a:t>
            </a:r>
            <a:r>
              <a:rPr lang="es-EC" dirty="0" err="1" smtClean="0"/>
              <a:t>pedestrian</a:t>
            </a:r>
            <a:r>
              <a:rPr lang="es-EC" dirty="0" smtClean="0"/>
              <a:t> </a:t>
            </a:r>
            <a:r>
              <a:rPr lang="es-EC" dirty="0" err="1" smtClean="0"/>
              <a:t>indoor</a:t>
            </a:r>
            <a:r>
              <a:rPr lang="es-EC" dirty="0" smtClean="0"/>
              <a:t> / </a:t>
            </a:r>
            <a:r>
              <a:rPr lang="es-EC" dirty="0" err="1" smtClean="0"/>
              <a:t>outdoor</a:t>
            </a:r>
            <a:r>
              <a:rPr lang="es-EC" dirty="0" smtClean="0"/>
              <a:t> </a:t>
            </a:r>
            <a:r>
              <a:rPr lang="es-EC" dirty="0" err="1" smtClean="0"/>
              <a:t>navigation</a:t>
            </a:r>
            <a:r>
              <a:rPr lang="es-EC" dirty="0" smtClean="0"/>
              <a:t>)</a:t>
            </a:r>
          </a:p>
          <a:p>
            <a:endParaRPr lang="es-EC" dirty="0" smtClean="0"/>
          </a:p>
          <a:p>
            <a:endParaRPr lang="es-EC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743200"/>
            <a:ext cx="5562600" cy="3130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del sistema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pPr algn="just"/>
            <a:r>
              <a:rPr lang="es-EC" dirty="0" smtClean="0"/>
              <a:t>El sistema fue desarrollado con la última versión de </a:t>
            </a:r>
            <a:r>
              <a:rPr lang="es-EC" dirty="0" err="1" smtClean="0"/>
              <a:t>flex</a:t>
            </a:r>
            <a:r>
              <a:rPr lang="es-EC" dirty="0" smtClean="0"/>
              <a:t> </a:t>
            </a:r>
            <a:r>
              <a:rPr lang="es-EC" dirty="0" err="1" smtClean="0"/>
              <a:t>framework</a:t>
            </a:r>
            <a:r>
              <a:rPr lang="es-EC" dirty="0" smtClean="0"/>
              <a:t>, usando AS3 para la parte lógica.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El sistema se divide en </a:t>
            </a:r>
            <a:r>
              <a:rPr lang="es-EC" dirty="0" smtClean="0"/>
              <a:t>tres </a:t>
            </a:r>
            <a:r>
              <a:rPr lang="es-EC" dirty="0" smtClean="0"/>
              <a:t>módulos:</a:t>
            </a:r>
          </a:p>
          <a:p>
            <a:pPr lvl="1" algn="just"/>
            <a:r>
              <a:rPr lang="es-EC" dirty="0" smtClean="0"/>
              <a:t>Módulo de búsqueda</a:t>
            </a:r>
          </a:p>
          <a:p>
            <a:pPr lvl="1" algn="just"/>
            <a:r>
              <a:rPr lang="es-EC" dirty="0" smtClean="0"/>
              <a:t>Módulo de ruteo</a:t>
            </a:r>
          </a:p>
          <a:p>
            <a:pPr lvl="1" algn="just"/>
            <a:r>
              <a:rPr lang="es-EC" dirty="0" smtClean="0"/>
              <a:t>Módulo de procesamiento y reconocimiento facial.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El sistema corre sobre un compilador de flash.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del sistema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Requerimientos </a:t>
            </a:r>
            <a:r>
              <a:rPr lang="es-EC" dirty="0" smtClean="0"/>
              <a:t>funcionales</a:t>
            </a:r>
          </a:p>
          <a:p>
            <a:pPr algn="just"/>
            <a:endParaRPr lang="es-EC" dirty="0" smtClean="0"/>
          </a:p>
          <a:p>
            <a:pPr lvl="1" algn="just"/>
            <a:r>
              <a:rPr lang="es-EC" dirty="0" smtClean="0"/>
              <a:t>Permitir al usuario realizar una consulta.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Almacenar </a:t>
            </a:r>
            <a:r>
              <a:rPr lang="es-EC" dirty="0" smtClean="0"/>
              <a:t>una fotografía con el rostro del usuario, luego de realizada la consulta.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Mostrar </a:t>
            </a:r>
            <a:r>
              <a:rPr lang="es-EC" dirty="0" smtClean="0"/>
              <a:t>los resultados de una consulta realizada anteriormente desde cualquier ubicación.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M</a:t>
            </a:r>
            <a:r>
              <a:rPr lang="es-EC" dirty="0" smtClean="0">
                <a:latin typeface="Calibri"/>
                <a:cs typeface="Calibri"/>
              </a:rPr>
              <a:t>ó</a:t>
            </a:r>
            <a:r>
              <a:rPr lang="es-EC" dirty="0" smtClean="0"/>
              <a:t>dulo de </a:t>
            </a:r>
            <a:r>
              <a:rPr lang="es-EC" dirty="0" smtClean="0"/>
              <a:t>búsqueda</a:t>
            </a:r>
          </a:p>
          <a:p>
            <a:pPr algn="just"/>
            <a:endParaRPr lang="es-EC" dirty="0" smtClean="0"/>
          </a:p>
          <a:p>
            <a:pPr lvl="1" algn="just"/>
            <a:r>
              <a:rPr lang="es-EC" dirty="0" smtClean="0"/>
              <a:t>Utiliza un conjunto de ubicaciones almacenadas en el sistema, las cuales se presentan al usuario ordenadas como un listado</a:t>
            </a:r>
            <a:r>
              <a:rPr lang="es-EC" dirty="0" smtClean="0"/>
              <a:t>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Recibe la elección del usuario en forma de ID y lo envía al modulo de ruteo como un valor entero y este será el punto de destino.</a:t>
            </a:r>
            <a:endParaRPr lang="es-EC" dirty="0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pSp>
        <p:nvGrpSpPr>
          <p:cNvPr id="12" name="Group 11"/>
          <p:cNvGrpSpPr/>
          <p:nvPr/>
        </p:nvGrpSpPr>
        <p:grpSpPr>
          <a:xfrm>
            <a:off x="2133600" y="5209401"/>
            <a:ext cx="4740275" cy="1191399"/>
            <a:chOff x="2286000" y="4419600"/>
            <a:chExt cx="4740275" cy="1191399"/>
          </a:xfrm>
        </p:grpSpPr>
        <p:grpSp>
          <p:nvGrpSpPr>
            <p:cNvPr id="29697" name="Group 1"/>
            <p:cNvGrpSpPr>
              <a:grpSpLocks/>
            </p:cNvGrpSpPr>
            <p:nvPr/>
          </p:nvGrpSpPr>
          <p:grpSpPr bwMode="auto">
            <a:xfrm>
              <a:off x="2286000" y="4419600"/>
              <a:ext cx="4740275" cy="862013"/>
              <a:chOff x="16194" y="16002"/>
              <a:chExt cx="59244" cy="10668"/>
            </a:xfrm>
          </p:grpSpPr>
          <p:sp>
            <p:nvSpPr>
              <p:cNvPr id="177" name="Flowchart: Alternate Process 16"/>
              <p:cNvSpPr>
                <a:spLocks noChangeArrowheads="1"/>
              </p:cNvSpPr>
              <p:nvPr/>
            </p:nvSpPr>
            <p:spPr bwMode="auto">
              <a:xfrm>
                <a:off x="33528" y="16002"/>
                <a:ext cx="25908" cy="10668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>
                <a:solidFill>
                  <a:srgbClr val="4579B8"/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000000">
                    <a:alpha val="37999"/>
                  </a:srgbClr>
                </a:outerShdw>
              </a:effec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s-EC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M</a:t>
                </a:r>
                <a:r>
                  <a:rPr lang="es-EC" dirty="0" smtClean="0">
                    <a:latin typeface="Calibri" pitchFamily="34" charset="0"/>
                    <a:cs typeface="Calibri" pitchFamily="34" charset="0"/>
                  </a:rPr>
                  <a:t>ó</a:t>
                </a:r>
                <a:r>
                  <a:rPr kumimoji="0" lang="es-EC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dul</a:t>
                </a:r>
                <a:r>
                  <a:rPr kumimoji="0" lang="es-EC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o</a:t>
                </a:r>
                <a:endParaRPr kumimoji="0" lang="es-EC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Clases:</a:t>
                </a:r>
                <a:endParaRPr kumimoji="0" lang="es-EC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4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-</a:t>
                </a:r>
                <a:r>
                  <a:rPr kumimoji="0" lang="es-EC" sz="14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main.mxml</a:t>
                </a:r>
                <a:endPara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" name="Straight Arrow Connector 17"/>
              <p:cNvSpPr>
                <a:spLocks noChangeShapeType="1"/>
              </p:cNvSpPr>
              <p:nvPr/>
            </p:nvSpPr>
            <p:spPr bwMode="auto">
              <a:xfrm>
                <a:off x="17526" y="21336"/>
                <a:ext cx="16002" cy="0"/>
              </a:xfrm>
              <a:prstGeom prst="straightConnector1">
                <a:avLst/>
              </a:prstGeom>
              <a:noFill/>
              <a:ln w="9525">
                <a:solidFill>
                  <a:srgbClr val="4579B8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C"/>
              </a:p>
            </p:txBody>
          </p:sp>
          <p:sp>
            <p:nvSpPr>
              <p:cNvPr id="179" name="Straight Arrow Connector 19"/>
              <p:cNvSpPr>
                <a:spLocks noChangeShapeType="1"/>
              </p:cNvSpPr>
              <p:nvPr/>
            </p:nvSpPr>
            <p:spPr bwMode="auto">
              <a:xfrm>
                <a:off x="59436" y="21336"/>
                <a:ext cx="16002" cy="0"/>
              </a:xfrm>
              <a:prstGeom prst="straightConnector1">
                <a:avLst/>
              </a:prstGeom>
              <a:noFill/>
              <a:ln w="9525">
                <a:solidFill>
                  <a:srgbClr val="4579B8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C"/>
              </a:p>
            </p:txBody>
          </p:sp>
          <p:sp>
            <p:nvSpPr>
              <p:cNvPr id="180" name="TextBox 15"/>
              <p:cNvSpPr txBox="1">
                <a:spLocks noChangeArrowheads="1"/>
              </p:cNvSpPr>
              <p:nvPr/>
            </p:nvSpPr>
            <p:spPr bwMode="auto">
              <a:xfrm>
                <a:off x="16194" y="17400"/>
                <a:ext cx="17999" cy="3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id de ubicación (String)</a:t>
                </a:r>
                <a:endParaRPr kumimoji="0" lang="es-EC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" name="TextBox 17"/>
              <p:cNvSpPr txBox="1">
                <a:spLocks noChangeArrowheads="1"/>
              </p:cNvSpPr>
              <p:nvPr/>
            </p:nvSpPr>
            <p:spPr bwMode="auto">
              <a:xfrm>
                <a:off x="59439" y="17526"/>
                <a:ext cx="12951" cy="3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punto final (int)</a:t>
                </a:r>
                <a:endParaRPr kumimoji="0" lang="es-EC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3332217" y="5334000"/>
              <a:ext cx="29161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200" b="1" dirty="0" smtClean="0"/>
                <a:t>Esquema E/S del módulo de búsqueda</a:t>
              </a:r>
              <a:endParaRPr lang="es-EC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M</a:t>
            </a:r>
            <a:r>
              <a:rPr lang="es-EC" dirty="0" smtClean="0">
                <a:latin typeface="Calibri"/>
                <a:cs typeface="Calibri"/>
              </a:rPr>
              <a:t>ó</a:t>
            </a:r>
            <a:r>
              <a:rPr lang="es-EC" dirty="0" smtClean="0"/>
              <a:t>dulo de ruteo</a:t>
            </a:r>
          </a:p>
          <a:p>
            <a:pPr lvl="1"/>
            <a:r>
              <a:rPr lang="es-EC" dirty="0" smtClean="0"/>
              <a:t>Se encarga de realizar cálculos para obtener la ruta mas corta entre dos puntos.</a:t>
            </a:r>
          </a:p>
          <a:p>
            <a:pPr lvl="1" algn="just"/>
            <a:r>
              <a:rPr lang="es-EC" dirty="0" smtClean="0"/>
              <a:t>Definimos como ruta mas corta a la ruta donde el usuario tenga que pasar por menos puntos.</a:t>
            </a:r>
          </a:p>
          <a:p>
            <a:pPr lvl="1"/>
            <a:r>
              <a:rPr lang="es-EC" dirty="0" smtClean="0"/>
              <a:t>Desarrollado utilizando el algoritmo de Dijsktra.</a:t>
            </a:r>
          </a:p>
          <a:p>
            <a:pPr lvl="1" algn="just"/>
            <a:r>
              <a:rPr lang="es-EC" dirty="0" smtClean="0"/>
              <a:t>Recibe un punto final, inicial y una matriz de adyacencia basada en un grafo bidireccional que representa los puntos del campus y sus rutas y devuelve como resultado un arreglo de puntos que son las ubicaciones que conforman la ruta.</a:t>
            </a:r>
          </a:p>
          <a:p>
            <a:pPr lvl="1"/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2362200" y="5181600"/>
            <a:ext cx="4562475" cy="1419999"/>
            <a:chOff x="2438400" y="2819400"/>
            <a:chExt cx="4562475" cy="1419999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2438400" y="2819400"/>
              <a:ext cx="4562475" cy="998538"/>
              <a:chOff x="16789" y="15239"/>
              <a:chExt cx="58649" cy="11431"/>
            </a:xfrm>
          </p:grpSpPr>
          <p:sp>
            <p:nvSpPr>
              <p:cNvPr id="7" name="Flowchart: Alternate Process 24"/>
              <p:cNvSpPr>
                <a:spLocks noChangeArrowheads="1"/>
              </p:cNvSpPr>
              <p:nvPr/>
            </p:nvSpPr>
            <p:spPr bwMode="auto">
              <a:xfrm>
                <a:off x="33528" y="16002"/>
                <a:ext cx="25908" cy="10668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>
                <a:solidFill>
                  <a:srgbClr val="4579B8"/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000000">
                    <a:alpha val="37999"/>
                  </a:srgbClr>
                </a:outerShdw>
              </a:effec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M</a:t>
                </a:r>
                <a:r>
                  <a:rPr kumimoji="0" lang="es-EC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/>
                    <a:ea typeface="Times New Roman" pitchFamily="18" charset="0"/>
                    <a:cs typeface="Calibri"/>
                  </a:rPr>
                  <a:t>ó</a:t>
                </a:r>
                <a:r>
                  <a:rPr kumimoji="0" lang="es-EC" sz="1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dulo</a:t>
                </a:r>
                <a:endParaRPr kumimoji="0" lang="es-EC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Clases:</a:t>
                </a:r>
                <a:endParaRPr kumimoji="0" lang="es-EC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5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-</a:t>
                </a:r>
                <a:r>
                  <a:rPr kumimoji="0" lang="es-EC" sz="15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route.as</a:t>
                </a:r>
                <a:endPara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Straight Arrow Connector 25"/>
              <p:cNvSpPr>
                <a:spLocks noChangeShapeType="1"/>
              </p:cNvSpPr>
              <p:nvPr/>
            </p:nvSpPr>
            <p:spPr bwMode="auto">
              <a:xfrm>
                <a:off x="17526" y="21336"/>
                <a:ext cx="16002" cy="0"/>
              </a:xfrm>
              <a:prstGeom prst="straightConnector1">
                <a:avLst/>
              </a:prstGeom>
              <a:noFill/>
              <a:ln w="9525">
                <a:solidFill>
                  <a:srgbClr val="4579B8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C"/>
              </a:p>
            </p:txBody>
          </p:sp>
          <p:sp>
            <p:nvSpPr>
              <p:cNvPr id="9" name="Straight Arrow Connector 26"/>
              <p:cNvSpPr>
                <a:spLocks noChangeShapeType="1"/>
              </p:cNvSpPr>
              <p:nvPr/>
            </p:nvSpPr>
            <p:spPr bwMode="auto">
              <a:xfrm>
                <a:off x="59436" y="21336"/>
                <a:ext cx="16002" cy="0"/>
              </a:xfrm>
              <a:prstGeom prst="straightConnector1">
                <a:avLst/>
              </a:prstGeom>
              <a:noFill/>
              <a:ln w="9525">
                <a:solidFill>
                  <a:srgbClr val="4579B8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C"/>
              </a:p>
            </p:txBody>
          </p:sp>
          <p:sp>
            <p:nvSpPr>
              <p:cNvPr id="10" name="TextBox 15"/>
              <p:cNvSpPr txBox="1">
                <a:spLocks noChangeArrowheads="1"/>
              </p:cNvSpPr>
              <p:nvPr/>
            </p:nvSpPr>
            <p:spPr bwMode="auto">
              <a:xfrm>
                <a:off x="16789" y="15239"/>
                <a:ext cx="13909" cy="6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punto inicial(int)</a:t>
                </a:r>
                <a:endParaRPr kumimoji="0" lang="es-EC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destino(int)</a:t>
                </a:r>
                <a:endParaRPr kumimoji="0" lang="es-EC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map(Array)</a:t>
                </a:r>
                <a:endParaRPr kumimoji="0" lang="es-EC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7"/>
              <p:cNvSpPr txBox="1">
                <a:spLocks noChangeArrowheads="1"/>
              </p:cNvSpPr>
              <p:nvPr/>
            </p:nvSpPr>
            <p:spPr bwMode="auto">
              <a:xfrm>
                <a:off x="59439" y="17528"/>
                <a:ext cx="15477" cy="2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C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Ruta optima(Ruta)</a:t>
                </a:r>
                <a:endPara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429000" y="3962400"/>
              <a:ext cx="26324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200" b="1" dirty="0" smtClean="0"/>
                <a:t>Esquema E/S del módulo de ruteo</a:t>
              </a:r>
              <a:endParaRPr lang="es-EC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r>
              <a:rPr lang="es-EC" dirty="0" smtClean="0"/>
              <a:t>Algoritmo de </a:t>
            </a:r>
            <a:r>
              <a:rPr lang="es-EC" dirty="0" err="1" smtClean="0"/>
              <a:t>Dijsktra</a:t>
            </a:r>
            <a:endParaRPr lang="es-EC" dirty="0" smtClean="0"/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Se toma el punto inicial y el punto final como referencia.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A partir del punto inicial se buscan todos los puntos adyacentes.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En el proceso se comparan distancias (pesos), el camino cuya suma de pesos es menor, es el camino óptimo.</a:t>
            </a:r>
          </a:p>
          <a:p>
            <a:pPr lvl="1" algn="just"/>
            <a:endParaRPr lang="es-EC" dirty="0" smtClean="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err="1" smtClean="0"/>
              <a:t>Cont</a:t>
            </a:r>
            <a:r>
              <a:rPr lang="es-EC" dirty="0" smtClean="0"/>
              <a:t>…</a:t>
            </a:r>
            <a:endParaRPr lang="es-EC" dirty="0"/>
          </a:p>
        </p:txBody>
      </p:sp>
      <p:pic>
        <p:nvPicPr>
          <p:cNvPr id="4" name="Picture 3" descr="C:\Users\Andres\SkyDrive\Documents\ESPOL\Tesis\Tesis Shared\2Mapa Grafo ESPOL_edited-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6006015" cy="4254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43000"/>
            <a:ext cx="24384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838200" y="59436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200" b="1" dirty="0" smtClean="0"/>
              <a:t>Grafo bidireccional que representa a los puntos y caminos del campus Prosperina de la ESPOL</a:t>
            </a:r>
            <a:endParaRPr lang="es-EC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pPr algn="just"/>
            <a:r>
              <a:rPr lang="es-EC" dirty="0" smtClean="0"/>
              <a:t>M</a:t>
            </a:r>
            <a:r>
              <a:rPr lang="es-EC" dirty="0" smtClean="0">
                <a:ea typeface="Verdana"/>
                <a:cs typeface="Verdana"/>
              </a:rPr>
              <a:t>ó</a:t>
            </a:r>
            <a:r>
              <a:rPr lang="es-EC" dirty="0" smtClean="0"/>
              <a:t>dulo de procesamiento y reconocimiento facial</a:t>
            </a:r>
          </a:p>
          <a:p>
            <a:pPr lvl="1" algn="just"/>
            <a:r>
              <a:rPr lang="es-EC" dirty="0" smtClean="0"/>
              <a:t>Si la consulta se realiza por primera vez, este modulo se encarga de tomar una fotografía del usuario y enviarla al servidor.</a:t>
            </a:r>
          </a:p>
          <a:p>
            <a:pPr lvl="1" algn="just"/>
            <a:r>
              <a:rPr lang="es-EC" dirty="0" smtClean="0"/>
              <a:t>Si se retoma la consulta este modulo toma una nueva foto y la compara con las que se encuentran en el servidor.</a:t>
            </a:r>
          </a:p>
          <a:p>
            <a:pPr lvl="1" algn="just"/>
            <a:r>
              <a:rPr lang="es-EC" dirty="0" smtClean="0"/>
              <a:t>Se desarrollo con una librería y utiliza el método </a:t>
            </a:r>
            <a:r>
              <a:rPr lang="es-EC" dirty="0" err="1" smtClean="0"/>
              <a:t>eigenfaces</a:t>
            </a:r>
            <a:r>
              <a:rPr lang="es-EC" dirty="0" smtClean="0"/>
              <a:t> para comparar imágenes.</a:t>
            </a:r>
            <a:endParaRPr lang="es-EC" dirty="0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pSp>
        <p:nvGrpSpPr>
          <p:cNvPr id="32769" name="Group 7"/>
          <p:cNvGrpSpPr>
            <a:grpSpLocks/>
          </p:cNvGrpSpPr>
          <p:nvPr/>
        </p:nvGrpSpPr>
        <p:grpSpPr bwMode="auto">
          <a:xfrm>
            <a:off x="2057400" y="5046630"/>
            <a:ext cx="5338279" cy="1049370"/>
            <a:chOff x="16789" y="14189"/>
            <a:chExt cx="63612" cy="12481"/>
          </a:xfrm>
        </p:grpSpPr>
        <p:sp>
          <p:nvSpPr>
            <p:cNvPr id="164" name="Flowchart: Alternate Process 29"/>
            <p:cNvSpPr>
              <a:spLocks noChangeArrowheads="1"/>
            </p:cNvSpPr>
            <p:nvPr/>
          </p:nvSpPr>
          <p:spPr bwMode="auto">
            <a:xfrm>
              <a:off x="33528" y="14189"/>
              <a:ext cx="27459" cy="12481"/>
            </a:xfrm>
            <a:prstGeom prst="flowChartAlternateProcess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>
              <a:solidFill>
                <a:srgbClr val="4579B8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Mόdulo</a:t>
              </a:r>
              <a:endParaRPr kumimoji="0" lang="es-EC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Clases</a:t>
              </a:r>
              <a:r>
                <a:rPr kumimoji="0" 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:</a:t>
              </a:r>
              <a:endParaRPr kumimoji="0" lang="es-EC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-</a:t>
              </a:r>
              <a:r>
                <a:rPr kumimoji="0" lang="en-US" sz="15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faceRecognition.as</a:t>
              </a:r>
              <a:endParaRPr kumimoji="0" lang="es-EC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- pictureHandler.php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" name="Straight Arrow Connector 30"/>
            <p:cNvSpPr>
              <a:spLocks noChangeShapeType="1"/>
            </p:cNvSpPr>
            <p:nvPr/>
          </p:nvSpPr>
          <p:spPr bwMode="auto">
            <a:xfrm>
              <a:off x="17526" y="21336"/>
              <a:ext cx="16002" cy="0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167" name="Straight Arrow Connector 31"/>
            <p:cNvSpPr>
              <a:spLocks noChangeShapeType="1"/>
            </p:cNvSpPr>
            <p:nvPr/>
          </p:nvSpPr>
          <p:spPr bwMode="auto">
            <a:xfrm>
              <a:off x="59436" y="21336"/>
              <a:ext cx="16002" cy="0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168" name="TextBox 15"/>
            <p:cNvSpPr txBox="1">
              <a:spLocks noChangeArrowheads="1"/>
            </p:cNvSpPr>
            <p:nvPr/>
          </p:nvSpPr>
          <p:spPr bwMode="auto">
            <a:xfrm>
              <a:off x="16789" y="17527"/>
              <a:ext cx="11471" cy="3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imagen(Face)</a:t>
              </a:r>
              <a:endParaRPr kumimoji="0" lang="es-EC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TextBox 17"/>
            <p:cNvSpPr txBox="1">
              <a:spLocks noChangeArrowheads="1"/>
            </p:cNvSpPr>
            <p:nvPr/>
          </p:nvSpPr>
          <p:spPr bwMode="auto">
            <a:xfrm>
              <a:off x="60374" y="17815"/>
              <a:ext cx="20027" cy="3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nombre de imagen(</a:t>
              </a:r>
              <a:r>
                <a:rPr kumimoji="0" lang="es-EC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String</a:t>
              </a:r>
              <a:r>
                <a:rPr kumimoji="0" lang="es-EC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)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514600" y="6096000"/>
            <a:ext cx="434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200" b="1" dirty="0" smtClean="0"/>
              <a:t>Esquema E/S del Módulo de procesamiento y reconocimiento facial</a:t>
            </a:r>
            <a:endParaRPr lang="es-EC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Desarrollo de módulos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Método </a:t>
            </a:r>
            <a:r>
              <a:rPr lang="es-EC" dirty="0" err="1" smtClean="0"/>
              <a:t>eigenfaces</a:t>
            </a:r>
            <a:endParaRPr lang="es-EC" dirty="0" smtClean="0"/>
          </a:p>
          <a:p>
            <a:pPr lvl="1" algn="just"/>
            <a:r>
              <a:rPr lang="es-ES" dirty="0" smtClean="0"/>
              <a:t>Utiliza un conjunto de vectores que representan </a:t>
            </a:r>
            <a:r>
              <a:rPr lang="es-ES" dirty="0" smtClean="0"/>
              <a:t>las proyecciones de una imagen sobre un espacio de dimensiones reducidas de rostros previamente almacenados. </a:t>
            </a:r>
            <a:endParaRPr lang="es-ES" dirty="0" smtClean="0"/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Se compara la foto capturada al retomar una consulta con las imágenes que se encuentran en el servidor, utilizando </a:t>
            </a:r>
            <a:r>
              <a:rPr lang="es-ES" dirty="0" smtClean="0"/>
              <a:t>dos métricas de comparación: el coseno del ángulo y la distancia </a:t>
            </a:r>
            <a:r>
              <a:rPr lang="es-ES" dirty="0" smtClean="0"/>
              <a:t>euclidiana </a:t>
            </a:r>
            <a:r>
              <a:rPr lang="es-ES" dirty="0" smtClean="0"/>
              <a:t>entre dos vectores. 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Introducción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s-EC" dirty="0" smtClean="0"/>
          </a:p>
          <a:p>
            <a:pPr algn="just"/>
            <a:r>
              <a:rPr lang="es-EC" dirty="0" smtClean="0"/>
              <a:t>La Escuela Superior Politécnica del Litoral recibe cientos de nuevos estudiantes al inicio de cada término lectivo y un sinnúmero de visitas diarias de personas que no se encuentran familiarizadas con el campus Gustavo Galindo.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Por esta causa los visitantes y estudiantes novatos suelen extraviarse y no llegan a tiempo a su lugar de destino, ya que no existe una herramienta que solucione este problema.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La creación de un mapa interactivo permitirá a estas personas guiarse por el campus y buscar la ruta hacia el lugar que necesiten llegar.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Diseño de Interfaces</a:t>
            </a:r>
            <a:endParaRPr lang="es-EC" dirty="0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096963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pSp>
        <p:nvGrpSpPr>
          <p:cNvPr id="15" name="Group 14"/>
          <p:cNvGrpSpPr/>
          <p:nvPr/>
        </p:nvGrpSpPr>
        <p:grpSpPr>
          <a:xfrm>
            <a:off x="457200" y="1399401"/>
            <a:ext cx="8394406" cy="5001399"/>
            <a:chOff x="381000" y="1524000"/>
            <a:chExt cx="8394406" cy="5001399"/>
          </a:xfrm>
        </p:grpSpPr>
        <p:pic>
          <p:nvPicPr>
            <p:cNvPr id="34817" name="Picture 15"/>
            <p:cNvPicPr>
              <a:picLocks noChangeAspect="1" noChangeArrowheads="1"/>
            </p:cNvPicPr>
            <p:nvPr/>
          </p:nvPicPr>
          <p:blipFill>
            <a:blip r:embed="rId2" cstate="print"/>
            <a:srcRect t="5614" b="5809"/>
            <a:stretch>
              <a:fillRect/>
            </a:stretch>
          </p:blipFill>
          <p:spPr bwMode="auto">
            <a:xfrm>
              <a:off x="381000" y="2073852"/>
              <a:ext cx="8394406" cy="4174548"/>
            </a:xfrm>
            <a:prstGeom prst="rect">
              <a:avLst/>
            </a:prstGeom>
            <a:noFill/>
          </p:spPr>
        </p:pic>
        <p:sp>
          <p:nvSpPr>
            <p:cNvPr id="34821" name="Straight Arrow Connector 17"/>
            <p:cNvSpPr>
              <a:spLocks noChangeShapeType="1"/>
            </p:cNvSpPr>
            <p:nvPr/>
          </p:nvSpPr>
          <p:spPr bwMode="auto">
            <a:xfrm flipV="1">
              <a:off x="1219200" y="1676400"/>
              <a:ext cx="2438400" cy="457200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rgbClr val="C0504D"/>
              </a:solidFill>
              <a:miter lim="800000"/>
              <a:headEnd/>
              <a:tailEnd type="arrow" w="med" len="med"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34818" name="Left Brace 18"/>
            <p:cNvSpPr>
              <a:spLocks/>
            </p:cNvSpPr>
            <p:nvPr/>
          </p:nvSpPr>
          <p:spPr bwMode="auto">
            <a:xfrm>
              <a:off x="6970713" y="2133600"/>
              <a:ext cx="192087" cy="4114800"/>
            </a:xfrm>
            <a:prstGeom prst="leftBrace">
              <a:avLst>
                <a:gd name="adj1" fmla="val 8316"/>
                <a:gd name="adj2" fmla="val 50000"/>
              </a:avLst>
            </a:prstGeom>
            <a:noFill/>
            <a:ln w="25400">
              <a:solidFill>
                <a:srgbClr val="C0504D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34822" name="Text Box 2"/>
            <p:cNvSpPr txBox="1">
              <a:spLocks noChangeArrowheads="1"/>
            </p:cNvSpPr>
            <p:nvPr/>
          </p:nvSpPr>
          <p:spPr bwMode="auto">
            <a:xfrm>
              <a:off x="3657600" y="1524000"/>
              <a:ext cx="1600200" cy="2286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2540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  <a:cs typeface="Times New Roman" pitchFamily="18" charset="0"/>
                </a:rPr>
                <a:t>“Retomar Consulta”</a:t>
              </a:r>
              <a:endParaRPr kumimoji="0" lang="es-EC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4819" name="Text Box 3"/>
            <p:cNvSpPr txBox="1">
              <a:spLocks noChangeArrowheads="1"/>
            </p:cNvSpPr>
            <p:nvPr/>
          </p:nvSpPr>
          <p:spPr bwMode="auto">
            <a:xfrm>
              <a:off x="5429250" y="4057650"/>
              <a:ext cx="1504950" cy="2857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2540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  <a:cs typeface="Times New Roman" pitchFamily="18" charset="0"/>
                </a:rPr>
                <a:t>Lista de destinos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4820" name="Text Box 4"/>
            <p:cNvSpPr txBox="1">
              <a:spLocks noChangeArrowheads="1"/>
            </p:cNvSpPr>
            <p:nvPr/>
          </p:nvSpPr>
          <p:spPr bwMode="auto">
            <a:xfrm>
              <a:off x="5638800" y="2133600"/>
              <a:ext cx="685800" cy="2286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2540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  <a:cs typeface="Times New Roman" pitchFamily="18" charset="0"/>
                </a:rPr>
                <a:t>Mapa</a:t>
              </a:r>
              <a:endParaRPr kumimoji="0" lang="es-EC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00400" y="6248400"/>
              <a:ext cx="303801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200" b="1" dirty="0" smtClean="0"/>
                <a:t>Componentes de la interfaz del sistema</a:t>
              </a:r>
              <a:endParaRPr lang="es-EC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Proyecto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Pruebas</a:t>
            </a:r>
          </a:p>
          <a:p>
            <a:endParaRPr lang="es-EC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1905000"/>
          <a:ext cx="5629275" cy="3785616"/>
        </p:xfrm>
        <a:graphic>
          <a:graphicData uri="http://schemas.openxmlformats.org/drawingml/2006/table">
            <a:tbl>
              <a:tblPr/>
              <a:tblGrid>
                <a:gridCol w="1370965"/>
                <a:gridCol w="1405890"/>
                <a:gridCol w="1445260"/>
                <a:gridCol w="1407160"/>
              </a:tblGrid>
              <a:tr h="12369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Tiempo que se toma para realizar una consulta (segundos)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Velocidad de respuesta del sistema en proporcionar respuesta a una consulta (segundos)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Velocidad de respuesta al retomar consulta (segundos)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3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4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5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6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7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8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9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Usuario 10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Promedio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14.8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1.3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438400" y="58674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200" b="1" dirty="0" smtClean="0"/>
              <a:t>Resultados de pruebas realizadas al sistema con 10 usuarios</a:t>
            </a:r>
            <a:endParaRPr lang="es-EC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Proyecto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Demo del Sistema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Conclusiones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endParaRPr lang="es-EC" dirty="0" smtClean="0"/>
          </a:p>
          <a:p>
            <a:pPr lvl="0" algn="just"/>
            <a:r>
              <a:rPr lang="es-EC" dirty="0" smtClean="0"/>
              <a:t>Existen muchos algoritmos para la búsqueda de la ruta más corta, en el desarrollo del Módulo de ruteo originalmente se utilizó el método A* para la búsqueda de la mejor ruta, pero luego se decidió utilizar el método de Dijsktra que en comparación es el más práctico y sencillo de implementar.</a:t>
            </a:r>
            <a:endParaRPr lang="en-US" dirty="0" smtClean="0"/>
          </a:p>
          <a:p>
            <a:pPr lvl="0" algn="just"/>
            <a:endParaRPr lang="es-EC" sz="1300" dirty="0" smtClean="0"/>
          </a:p>
          <a:p>
            <a:pPr lvl="0" algn="just"/>
            <a:r>
              <a:rPr lang="es-EC" dirty="0" smtClean="0"/>
              <a:t>Al usar Flash Builder como IDE para desarrollar el sistema tuvimos acceso a muchas funcionalidades con otros productos Adobe lo que nos dio una demostración de la integración que existe entre todos ellos.</a:t>
            </a:r>
          </a:p>
          <a:p>
            <a:pPr lvl="0" algn="just"/>
            <a:endParaRPr lang="en-US" sz="1300" dirty="0" smtClean="0"/>
          </a:p>
          <a:p>
            <a:pPr lvl="0" algn="just"/>
            <a:r>
              <a:rPr lang="es-EC" dirty="0" err="1" smtClean="0"/>
              <a:t>Flex</a:t>
            </a:r>
            <a:r>
              <a:rPr lang="es-EC" dirty="0" smtClean="0"/>
              <a:t> es una excelente herramienta para desarrollar interfaces intuitivas. 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Recomendaciones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endParaRPr lang="es-EC" dirty="0" smtClean="0"/>
          </a:p>
          <a:p>
            <a:pPr lvl="0" algn="just"/>
            <a:r>
              <a:rPr lang="es-EC" dirty="0" smtClean="0"/>
              <a:t>Antes </a:t>
            </a:r>
            <a:r>
              <a:rPr lang="es-EC" dirty="0" smtClean="0"/>
              <a:t>de iniciar con el desarrollo de software es necesario analizar y comparar las ventajas y desventajas de </a:t>
            </a:r>
            <a:r>
              <a:rPr lang="es-EC" dirty="0" err="1" smtClean="0"/>
              <a:t>frameworks</a:t>
            </a:r>
            <a:r>
              <a:rPr lang="es-EC" dirty="0" smtClean="0"/>
              <a:t> existentes según lo que necesitemos.</a:t>
            </a:r>
          </a:p>
          <a:p>
            <a:pPr lvl="0" algn="just"/>
            <a:endParaRPr lang="en-US" dirty="0" smtClean="0"/>
          </a:p>
          <a:p>
            <a:pPr algn="just"/>
            <a:r>
              <a:rPr lang="es-EC" dirty="0" smtClean="0"/>
              <a:t>Recomendamos que el sistema sea utilizado en estaciones ubicadas estratégicamente alrededor del campus Prosperina de la ESPOL pues de esta manera los estudiantes y visitantes podrán acceder a él sin necesidad de tener un móvil con acceso a internet o una laptop.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Muchas Gracias….</a:t>
            </a:r>
            <a:endParaRPr lang="es-EC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EC" b="1" dirty="0" smtClean="0">
                <a:latin typeface="Verdana"/>
                <a:ea typeface="Verdana"/>
                <a:cs typeface="Verdana"/>
              </a:rPr>
              <a:t>¿</a:t>
            </a:r>
            <a:r>
              <a:rPr lang="es-EC" b="1" dirty="0" smtClean="0"/>
              <a:t>Preguntas?</a:t>
            </a:r>
            <a:endParaRPr lang="es-EC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Objetivos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Objetivos generales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Los estudiantes y visitantes de la ESPOL tendrán una manera sencilla para guiarse dentro del campus Gustavo Galindo. 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Gracias a una interfaz de fácil uso el usuario podrá obtener la información que necesita de manera rápida y efectiva.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Este sistema será muy útil en los inicios de cada término académico pues ingresan nuevos estudiantes que no están familiarizados con el campus, usando este sistema pueden dirigirse a su destino sin perder tiempo.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Objetivos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 smtClean="0"/>
          </a:p>
          <a:p>
            <a:r>
              <a:rPr lang="es-EC" dirty="0" smtClean="0"/>
              <a:t>Objetivos específicos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Desarrollar un sistema de ubicación al que todas las personas tengan acceso.</a:t>
            </a:r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Diseñar una interfaz sencilla para el fácil manejo del sistema y que se muestre un mapa con los destinos principales del campus </a:t>
            </a:r>
            <a:r>
              <a:rPr lang="es-EC" smtClean="0"/>
              <a:t>Gustavo Galindo.</a:t>
            </a:r>
            <a:endParaRPr lang="es-EC" dirty="0" smtClean="0"/>
          </a:p>
          <a:p>
            <a:pPr lvl="1" algn="just"/>
            <a:endParaRPr lang="es-EC" dirty="0" smtClean="0"/>
          </a:p>
          <a:p>
            <a:pPr lvl="1" algn="just"/>
            <a:r>
              <a:rPr lang="es-EC" dirty="0" smtClean="0"/>
              <a:t>Implementar un módulo que permita al sistema recordar las consultas realizadas por cada uno de sus usuarios.</a:t>
            </a:r>
          </a:p>
          <a:p>
            <a:pPr lvl="1"/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s-EC" dirty="0" smtClean="0"/>
          </a:p>
          <a:p>
            <a:r>
              <a:rPr lang="es-EC" dirty="0" smtClean="0"/>
              <a:t>Descripción del problema</a:t>
            </a:r>
          </a:p>
          <a:p>
            <a:r>
              <a:rPr lang="es-EC" dirty="0" smtClean="0"/>
              <a:t>Justificación del problema</a:t>
            </a:r>
          </a:p>
          <a:p>
            <a:r>
              <a:rPr lang="es-EC" dirty="0" smtClean="0"/>
              <a:t>Descripción del proyecto</a:t>
            </a:r>
          </a:p>
          <a:p>
            <a:r>
              <a:rPr lang="es-EC" dirty="0" smtClean="0"/>
              <a:t>Soluciones ya existentes</a:t>
            </a:r>
          </a:p>
          <a:p>
            <a:r>
              <a:rPr lang="es-EC" dirty="0" smtClean="0"/>
              <a:t>Desarrollo del sistema</a:t>
            </a:r>
          </a:p>
          <a:p>
            <a:r>
              <a:rPr lang="es-EC" dirty="0" smtClean="0"/>
              <a:t>Desarrollo de módulos</a:t>
            </a:r>
          </a:p>
          <a:p>
            <a:r>
              <a:rPr lang="es-EC" dirty="0" smtClean="0"/>
              <a:t>Diseño de interfaces</a:t>
            </a:r>
          </a:p>
          <a:p>
            <a:r>
              <a:rPr lang="es-EC" dirty="0" smtClean="0"/>
              <a:t>Proyecto</a:t>
            </a:r>
          </a:p>
          <a:p>
            <a:pPr lvl="1"/>
            <a:r>
              <a:rPr lang="es-EC" dirty="0" smtClean="0"/>
              <a:t>Pruebas del Sistema y Resultados</a:t>
            </a:r>
          </a:p>
          <a:p>
            <a:pPr lvl="1"/>
            <a:r>
              <a:rPr lang="es-EC" dirty="0" smtClean="0"/>
              <a:t>Demo</a:t>
            </a:r>
          </a:p>
          <a:p>
            <a:r>
              <a:rPr lang="es-EC" dirty="0" smtClean="0"/>
              <a:t>Conclusiones y Recomendaciones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 smtClean="0"/>
              <a:t>Descripción del problema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Existen lugares que son tan amplios que muchas veces se necesita de una guía para que las personas puedan movilizarse o dirigirse a un determinado lugar sin perder tiempo y el campus Gustavo Galindo es uno de ellos.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Este campus no cuenta con ningún tipo de guía que ayude a los visitantes, alumnos o personas en general a dirigirse a un determinado lugar.</a:t>
            </a:r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b="1" dirty="0" smtClean="0"/>
              <a:t>Justificación del problema</a:t>
            </a:r>
            <a:endParaRPr lang="es-EC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9540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s-E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Este software fue desarrollado tomando en cuenta que en la universidad se vio la necesidad de implementar un sistema que ayude a los estudiantes y visitantes a guiarse dentro del campus para llegar a su lugar de destino, ya que este es un lugar muy extenso y con muchas edificaciones.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s-E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Descripción del proyecto</a:t>
            </a:r>
            <a:endParaRPr lang="es-EC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es-EC" dirty="0" smtClean="0"/>
          </a:p>
          <a:p>
            <a:pPr algn="just"/>
            <a:r>
              <a:rPr lang="es-EC" dirty="0" smtClean="0"/>
              <a:t>El proyecto es un sistema de ruteo que es capaz de funcionar en dispositivos con acceso a la red y navegadores con soporte flash.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El sistema muestra un plano del campus resaltando las ubicaciones principales y cuenta con una funcionalidad de reconocimiento facial</a:t>
            </a:r>
            <a:r>
              <a:rPr lang="es-EC" dirty="0" smtClean="0"/>
              <a:t>.</a:t>
            </a:r>
            <a:endParaRPr lang="es-EC" dirty="0" smtClean="0">
              <a:solidFill>
                <a:srgbClr val="FF0000"/>
              </a:solidFill>
            </a:endParaRPr>
          </a:p>
          <a:p>
            <a:pPr algn="just"/>
            <a:endParaRPr lang="es-EC" dirty="0" smtClean="0">
              <a:solidFill>
                <a:srgbClr val="FF0000"/>
              </a:solidFill>
            </a:endParaRPr>
          </a:p>
          <a:p>
            <a:pPr algn="just"/>
            <a:endParaRPr lang="es-EC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Descripción del proyecto</a:t>
            </a:r>
            <a:endParaRPr lang="es-EC" b="1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838200" y="1732825"/>
          <a:ext cx="7391400" cy="3829775"/>
        </p:xfrm>
        <a:graphic>
          <a:graphicData uri="http://schemas.openxmlformats.org/presentationml/2006/ole">
            <p:oleObj spid="_x0000_s24578" r:id="rId3" imgW="9490851" imgH="4854060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3581400" y="5562600"/>
            <a:ext cx="21107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200" b="1" dirty="0" smtClean="0"/>
              <a:t>Diseño general del sistema</a:t>
            </a:r>
            <a:endParaRPr lang="es-EC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572</TotalTime>
  <Words>1315</Words>
  <Application>Microsoft Office PowerPoint</Application>
  <PresentationFormat>On-screen Show (4:3)</PresentationFormat>
  <Paragraphs>212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Origin</vt:lpstr>
      <vt:lpstr>“Implementación de un software de ubicación para las diferentes edificaciones del campus Gustavo Galindo de la Escuela Superior Politécnica del Litoral utilizable en diferentes dispositivos con acceso a internet”</vt:lpstr>
      <vt:lpstr>Introducción</vt:lpstr>
      <vt:lpstr>Objetivos</vt:lpstr>
      <vt:lpstr>Objetivos</vt:lpstr>
      <vt:lpstr>Agenda</vt:lpstr>
      <vt:lpstr>Descripción del problema</vt:lpstr>
      <vt:lpstr>Justificación del problema</vt:lpstr>
      <vt:lpstr>Descripción del proyecto</vt:lpstr>
      <vt:lpstr>Descripción del proyecto</vt:lpstr>
      <vt:lpstr>Soluciones ya existentes</vt:lpstr>
      <vt:lpstr>Soluciones ya existentes</vt:lpstr>
      <vt:lpstr>Desarrollo del sistema</vt:lpstr>
      <vt:lpstr>Desarrollo del sistema</vt:lpstr>
      <vt:lpstr>Desarrollo de módulos</vt:lpstr>
      <vt:lpstr>Desarrollo de módulos</vt:lpstr>
      <vt:lpstr>Desarrollo de módulos</vt:lpstr>
      <vt:lpstr>Desarrollo de módulos</vt:lpstr>
      <vt:lpstr>Desarrollo de módulos</vt:lpstr>
      <vt:lpstr>Desarrollo de módulos</vt:lpstr>
      <vt:lpstr>Diseño de Interfaces</vt:lpstr>
      <vt:lpstr>Proyecto</vt:lpstr>
      <vt:lpstr>Proyecto</vt:lpstr>
      <vt:lpstr>Conclusiones</vt:lpstr>
      <vt:lpstr>Recomendaciones</vt:lpstr>
      <vt:lpstr>Muchas Gracias….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Sofi</dc:creator>
  <cp:lastModifiedBy>Sofi</cp:lastModifiedBy>
  <cp:revision>73</cp:revision>
  <dcterms:created xsi:type="dcterms:W3CDTF">2012-06-18T03:35:13Z</dcterms:created>
  <dcterms:modified xsi:type="dcterms:W3CDTF">2012-06-24T20:49:11Z</dcterms:modified>
</cp:coreProperties>
</file>