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2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rawings/drawing3.xml" ContentType="application/vnd.openxmlformats-officedocument.drawingml.chartshape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rawings/drawing1.xml" ContentType="application/vnd.openxmlformats-officedocument.drawingml.chartshap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73" r:id="rId3"/>
    <p:sldId id="275" r:id="rId4"/>
    <p:sldId id="274" r:id="rId5"/>
    <p:sldId id="258" r:id="rId6"/>
    <p:sldId id="257" r:id="rId7"/>
    <p:sldId id="259" r:id="rId8"/>
    <p:sldId id="260" r:id="rId9"/>
    <p:sldId id="262" r:id="rId10"/>
    <p:sldId id="263" r:id="rId11"/>
    <p:sldId id="264" r:id="rId12"/>
    <p:sldId id="265" r:id="rId13"/>
    <p:sldId id="276" r:id="rId14"/>
    <p:sldId id="277" r:id="rId15"/>
    <p:sldId id="266" r:id="rId16"/>
    <p:sldId id="278" r:id="rId17"/>
    <p:sldId id="279" r:id="rId18"/>
    <p:sldId id="280" r:id="rId19"/>
    <p:sldId id="271" r:id="rId20"/>
    <p:sldId id="285" r:id="rId21"/>
    <p:sldId id="286" r:id="rId22"/>
    <p:sldId id="287" r:id="rId23"/>
    <p:sldId id="267" r:id="rId24"/>
    <p:sldId id="268" r:id="rId25"/>
    <p:sldId id="281" r:id="rId26"/>
    <p:sldId id="282" r:id="rId27"/>
    <p:sldId id="283" r:id="rId28"/>
    <p:sldId id="284" r:id="rId29"/>
    <p:sldId id="270" r:id="rId30"/>
    <p:sldId id="269" r:id="rId31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34635" autoAdjust="0"/>
    <p:restoredTop sz="86410" autoAdjust="0"/>
  </p:normalViewPr>
  <p:slideViewPr>
    <p:cSldViewPr>
      <p:cViewPr>
        <p:scale>
          <a:sx n="41" d="100"/>
          <a:sy n="41" d="100"/>
        </p:scale>
        <p:origin x="-1164" y="-29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6" y="165246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Ing.%20Fernando\Documents\Seminario%20de%20graduacion\analisis%20de%20sensibilidad5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C:\Users\Ing.%20Fernando\Documents\Seminario%20de%20graduacion\analisis%20de%20sensibilidad5.xlsx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file:///C:\Users\Ing.%20Fernando\Documents\Seminario%20de%20graduacion\analisis%20de%20sensibilidad5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chart>
    <c:autoTitleDeleted val="1"/>
    <c:plotArea>
      <c:layout>
        <c:manualLayout>
          <c:layoutTarget val="inner"/>
          <c:xMode val="edge"/>
          <c:yMode val="edge"/>
          <c:x val="5.5725583644149743E-2"/>
          <c:y val="7.0381270834296392E-2"/>
          <c:w val="0.613595627849156"/>
          <c:h val="0.8772986587685826"/>
        </c:manualLayout>
      </c:layout>
      <c:stockChart>
        <c:ser>
          <c:idx val="4"/>
          <c:order val="4"/>
          <c:spPr>
            <a:ln w="28575">
              <a:noFill/>
            </a:ln>
          </c:spPr>
          <c:marker>
            <c:symbol val="none"/>
          </c:marker>
          <c:val>
            <c:numRef>
              <c:f>Hoja1!$C$2:$C$10</c:f>
              <c:numCache>
                <c:formatCode>General</c:formatCode>
                <c:ptCount val="9"/>
                <c:pt idx="0">
                  <c:v>77</c:v>
                </c:pt>
                <c:pt idx="1">
                  <c:v>86</c:v>
                </c:pt>
                <c:pt idx="2">
                  <c:v>85</c:v>
                </c:pt>
                <c:pt idx="3">
                  <c:v>86</c:v>
                </c:pt>
                <c:pt idx="4">
                  <c:v>85</c:v>
                </c:pt>
                <c:pt idx="5">
                  <c:v>86</c:v>
                </c:pt>
                <c:pt idx="6">
                  <c:v>85</c:v>
                </c:pt>
                <c:pt idx="7">
                  <c:v>84</c:v>
                </c:pt>
                <c:pt idx="8">
                  <c:v>85</c:v>
                </c:pt>
              </c:numCache>
            </c:numRef>
          </c:val>
        </c:ser>
        <c:ser>
          <c:idx val="5"/>
          <c:order val="5"/>
          <c:spPr>
            <a:ln w="28575">
              <a:noFill/>
            </a:ln>
          </c:spPr>
          <c:marker>
            <c:symbol val="none"/>
          </c:marker>
          <c:val>
            <c:numRef>
              <c:f>Hoja1!$E$2:$E$10</c:f>
              <c:numCache>
                <c:formatCode>General</c:formatCode>
                <c:ptCount val="9"/>
                <c:pt idx="0">
                  <c:v>83</c:v>
                </c:pt>
                <c:pt idx="1">
                  <c:v>88</c:v>
                </c:pt>
                <c:pt idx="2">
                  <c:v>89</c:v>
                </c:pt>
                <c:pt idx="3">
                  <c:v>87</c:v>
                </c:pt>
                <c:pt idx="4">
                  <c:v>86</c:v>
                </c:pt>
                <c:pt idx="5">
                  <c:v>87</c:v>
                </c:pt>
                <c:pt idx="6">
                  <c:v>89</c:v>
                </c:pt>
                <c:pt idx="7">
                  <c:v>87</c:v>
                </c:pt>
                <c:pt idx="8">
                  <c:v>88</c:v>
                </c:pt>
              </c:numCache>
            </c:numRef>
          </c:val>
        </c:ser>
        <c:ser>
          <c:idx val="6"/>
          <c:order val="6"/>
          <c:spPr>
            <a:ln w="28575">
              <a:noFill/>
            </a:ln>
          </c:spPr>
          <c:marker>
            <c:symbol val="none"/>
          </c:marker>
          <c:val>
            <c:numRef>
              <c:f>Hoja1!$F$2:$F$10</c:f>
              <c:numCache>
                <c:formatCode>General</c:formatCode>
                <c:ptCount val="9"/>
                <c:pt idx="0">
                  <c:v>100</c:v>
                </c:pt>
                <c:pt idx="4">
                  <c:v>89</c:v>
                </c:pt>
                <c:pt idx="7">
                  <c:v>88</c:v>
                </c:pt>
              </c:numCache>
            </c:numRef>
          </c:val>
        </c:ser>
        <c:ser>
          <c:idx val="7"/>
          <c:order val="7"/>
          <c:spPr>
            <a:ln w="28575">
              <a:noFill/>
            </a:ln>
          </c:spPr>
          <c:marker>
            <c:symbol val="none"/>
          </c:marker>
          <c:val>
            <c:numRef>
              <c:f>Hoja1!$G$2:$G$10</c:f>
              <c:numCache>
                <c:formatCode>General</c:formatCode>
                <c:ptCount val="9"/>
                <c:pt idx="7">
                  <c:v>89</c:v>
                </c:pt>
              </c:numCache>
            </c:numRef>
          </c:val>
        </c:ser>
        <c:ser>
          <c:idx val="0"/>
          <c:order val="0"/>
          <c:spPr>
            <a:ln w="28575">
              <a:noFill/>
            </a:ln>
          </c:spPr>
          <c:marker>
            <c:symbol val="none"/>
          </c:marker>
          <c:val>
            <c:numRef>
              <c:f>Hoja1!$C$2:$C$10</c:f>
              <c:numCache>
                <c:formatCode>General</c:formatCode>
                <c:ptCount val="9"/>
                <c:pt idx="0">
                  <c:v>77</c:v>
                </c:pt>
                <c:pt idx="1">
                  <c:v>86</c:v>
                </c:pt>
                <c:pt idx="2">
                  <c:v>85</c:v>
                </c:pt>
                <c:pt idx="3">
                  <c:v>86</c:v>
                </c:pt>
                <c:pt idx="4">
                  <c:v>85</c:v>
                </c:pt>
                <c:pt idx="5">
                  <c:v>86</c:v>
                </c:pt>
                <c:pt idx="6">
                  <c:v>85</c:v>
                </c:pt>
                <c:pt idx="7">
                  <c:v>84</c:v>
                </c:pt>
                <c:pt idx="8">
                  <c:v>85</c:v>
                </c:pt>
              </c:numCache>
            </c:numRef>
          </c:val>
        </c:ser>
        <c:ser>
          <c:idx val="1"/>
          <c:order val="1"/>
          <c:spPr>
            <a:ln w="28575">
              <a:noFill/>
            </a:ln>
          </c:spPr>
          <c:marker>
            <c:symbol val="none"/>
          </c:marker>
          <c:val>
            <c:numRef>
              <c:f>Hoja1!$E$2:$E$10</c:f>
              <c:numCache>
                <c:formatCode>General</c:formatCode>
                <c:ptCount val="9"/>
                <c:pt idx="0">
                  <c:v>83</c:v>
                </c:pt>
                <c:pt idx="1">
                  <c:v>88</c:v>
                </c:pt>
                <c:pt idx="2">
                  <c:v>89</c:v>
                </c:pt>
                <c:pt idx="3">
                  <c:v>87</c:v>
                </c:pt>
                <c:pt idx="4">
                  <c:v>86</c:v>
                </c:pt>
                <c:pt idx="5">
                  <c:v>87</c:v>
                </c:pt>
                <c:pt idx="6">
                  <c:v>89</c:v>
                </c:pt>
                <c:pt idx="7">
                  <c:v>87</c:v>
                </c:pt>
                <c:pt idx="8">
                  <c:v>88</c:v>
                </c:pt>
              </c:numCache>
            </c:numRef>
          </c:val>
        </c:ser>
        <c:ser>
          <c:idx val="2"/>
          <c:order val="2"/>
          <c:spPr>
            <a:ln w="28575">
              <a:noFill/>
            </a:ln>
          </c:spPr>
          <c:marker>
            <c:symbol val="none"/>
          </c:marker>
          <c:val>
            <c:numRef>
              <c:f>Hoja1!$F$2:$F$10</c:f>
              <c:numCache>
                <c:formatCode>General</c:formatCode>
                <c:ptCount val="9"/>
                <c:pt idx="0">
                  <c:v>100</c:v>
                </c:pt>
                <c:pt idx="4">
                  <c:v>89</c:v>
                </c:pt>
                <c:pt idx="7">
                  <c:v>88</c:v>
                </c:pt>
              </c:numCache>
            </c:numRef>
          </c:val>
        </c:ser>
        <c:ser>
          <c:idx val="3"/>
          <c:order val="3"/>
          <c:spPr>
            <a:ln w="28575">
              <a:noFill/>
            </a:ln>
          </c:spPr>
          <c:marker>
            <c:symbol val="none"/>
          </c:marker>
          <c:val>
            <c:numRef>
              <c:f>Hoja1!$G$2:$G$10</c:f>
              <c:numCache>
                <c:formatCode>General</c:formatCode>
                <c:ptCount val="9"/>
                <c:pt idx="7">
                  <c:v>89</c:v>
                </c:pt>
              </c:numCache>
            </c:numRef>
          </c:val>
        </c:ser>
        <c:hiLowLines>
          <c:spPr>
            <a:ln w="38100" cap="flat">
              <a:solidFill>
                <a:srgbClr val="F79646">
                  <a:lumMod val="50000"/>
                </a:srgbClr>
              </a:solidFill>
            </a:ln>
          </c:spPr>
        </c:hiLowLines>
        <c:upDownBars>
          <c:gapWidth val="150"/>
          <c:upBars>
            <c:spPr>
              <a:noFill/>
              <a:ln>
                <a:noFill/>
              </a:ln>
            </c:spPr>
          </c:upBars>
          <c:downBars/>
        </c:upDownBars>
        <c:axId val="98635776"/>
        <c:axId val="98637312"/>
      </c:stockChart>
      <c:catAx>
        <c:axId val="98635776"/>
        <c:scaling>
          <c:orientation val="minMax"/>
        </c:scaling>
        <c:axPos val="b"/>
        <c:tickLblPos val="nextTo"/>
        <c:txPr>
          <a:bodyPr/>
          <a:lstStyle/>
          <a:p>
            <a:pPr>
              <a:defRPr sz="1000" b="1" i="1">
                <a:solidFill>
                  <a:schemeClr val="tx2">
                    <a:lumMod val="75000"/>
                  </a:schemeClr>
                </a:solidFill>
                <a:latin typeface="Candara" pitchFamily="34" charset="0"/>
              </a:defRPr>
            </a:pPr>
            <a:endParaRPr lang="es-ES"/>
          </a:p>
        </c:txPr>
        <c:crossAx val="98637312"/>
        <c:crosses val="autoZero"/>
        <c:auto val="1"/>
        <c:lblAlgn val="ctr"/>
        <c:lblOffset val="100"/>
      </c:catAx>
      <c:valAx>
        <c:axId val="98637312"/>
        <c:scaling>
          <c:orientation val="minMax"/>
          <c:max val="100"/>
          <c:min val="70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b="1" i="1">
                <a:solidFill>
                  <a:schemeClr val="tx2">
                    <a:lumMod val="75000"/>
                  </a:schemeClr>
                </a:solidFill>
                <a:latin typeface="Candara" pitchFamily="34" charset="0"/>
              </a:defRPr>
            </a:pPr>
            <a:endParaRPr lang="es-ES"/>
          </a:p>
        </c:txPr>
        <c:crossAx val="98635776"/>
        <c:crosses val="autoZero"/>
        <c:crossBetween val="between"/>
      </c:valAx>
    </c:plotArea>
    <c:plotVisOnly val="1"/>
    <c:dispBlanksAs val="span"/>
  </c:chart>
  <c:spPr>
    <a:solidFill>
      <a:schemeClr val="bg2">
        <a:lumMod val="75000"/>
      </a:schemeClr>
    </a:solidFill>
  </c:sp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chart>
    <c:plotArea>
      <c:layout>
        <c:manualLayout>
          <c:layoutTarget val="inner"/>
          <c:xMode val="edge"/>
          <c:yMode val="edge"/>
          <c:x val="5.9990568975488413E-2"/>
          <c:y val="3.403071167828161E-2"/>
          <c:w val="0.62206699586280456"/>
          <c:h val="0.86159640389778869"/>
        </c:manualLayout>
      </c:layout>
      <c:stockChart>
        <c:ser>
          <c:idx val="0"/>
          <c:order val="0"/>
          <c:spPr>
            <a:ln w="28575">
              <a:noFill/>
            </a:ln>
          </c:spPr>
          <c:marker>
            <c:symbol val="none"/>
          </c:marker>
          <c:val>
            <c:numRef>
              <c:f>Hoja1!$C$17:$C$21</c:f>
              <c:numCache>
                <c:formatCode>General</c:formatCode>
                <c:ptCount val="5"/>
                <c:pt idx="0">
                  <c:v>72</c:v>
                </c:pt>
                <c:pt idx="1">
                  <c:v>70</c:v>
                </c:pt>
                <c:pt idx="2">
                  <c:v>75</c:v>
                </c:pt>
                <c:pt idx="3">
                  <c:v>65</c:v>
                </c:pt>
                <c:pt idx="4">
                  <c:v>69</c:v>
                </c:pt>
              </c:numCache>
            </c:numRef>
          </c:val>
        </c:ser>
        <c:ser>
          <c:idx val="1"/>
          <c:order val="1"/>
          <c:spPr>
            <a:ln w="28575">
              <a:noFill/>
            </a:ln>
          </c:spPr>
          <c:marker>
            <c:symbol val="none"/>
          </c:marker>
          <c:val>
            <c:numRef>
              <c:f>Hoja1!$E$17:$E$21</c:f>
              <c:numCache>
                <c:formatCode>General</c:formatCode>
                <c:ptCount val="5"/>
                <c:pt idx="0">
                  <c:v>75</c:v>
                </c:pt>
                <c:pt idx="1">
                  <c:v>84</c:v>
                </c:pt>
                <c:pt idx="2">
                  <c:v>76</c:v>
                </c:pt>
                <c:pt idx="3">
                  <c:v>88</c:v>
                </c:pt>
                <c:pt idx="4">
                  <c:v>85</c:v>
                </c:pt>
              </c:numCache>
            </c:numRef>
          </c:val>
        </c:ser>
        <c:ser>
          <c:idx val="2"/>
          <c:order val="2"/>
          <c:spPr>
            <a:ln w="28575">
              <a:noFill/>
            </a:ln>
          </c:spPr>
          <c:marker>
            <c:symbol val="none"/>
          </c:marker>
          <c:val>
            <c:numRef>
              <c:f>Hoja1!$F$17:$F$21</c:f>
              <c:numCache>
                <c:formatCode>General</c:formatCode>
                <c:ptCount val="5"/>
                <c:pt idx="0">
                  <c:v>84</c:v>
                </c:pt>
                <c:pt idx="2">
                  <c:v>78</c:v>
                </c:pt>
              </c:numCache>
            </c:numRef>
          </c:val>
        </c:ser>
        <c:ser>
          <c:idx val="3"/>
          <c:order val="3"/>
          <c:spPr>
            <a:ln w="28575">
              <a:noFill/>
            </a:ln>
          </c:spPr>
          <c:marker>
            <c:symbol val="none"/>
          </c:marker>
          <c:val>
            <c:numRef>
              <c:f>Hoja1!$G$17:$G$21</c:f>
              <c:numCache>
                <c:formatCode>General</c:formatCode>
                <c:ptCount val="5"/>
                <c:pt idx="2">
                  <c:v>79</c:v>
                </c:pt>
              </c:numCache>
            </c:numRef>
          </c:val>
        </c:ser>
        <c:hiLowLines>
          <c:spPr>
            <a:ln w="38100">
              <a:solidFill>
                <a:schemeClr val="accent6">
                  <a:lumMod val="50000"/>
                </a:schemeClr>
              </a:solidFill>
            </a:ln>
          </c:spPr>
        </c:hiLowLines>
        <c:upDownBars>
          <c:gapWidth val="150"/>
          <c:upBars>
            <c:spPr>
              <a:noFill/>
              <a:ln>
                <a:noFill/>
              </a:ln>
            </c:spPr>
          </c:upBars>
          <c:downBars/>
        </c:upDownBars>
        <c:axId val="110693760"/>
        <c:axId val="111133824"/>
      </c:stockChart>
      <c:catAx>
        <c:axId val="110693760"/>
        <c:scaling>
          <c:orientation val="minMax"/>
        </c:scaling>
        <c:axPos val="b"/>
        <c:tickLblPos val="nextTo"/>
        <c:txPr>
          <a:bodyPr/>
          <a:lstStyle/>
          <a:p>
            <a:pPr>
              <a:defRPr sz="1000" b="1" i="1">
                <a:solidFill>
                  <a:schemeClr val="tx2">
                    <a:lumMod val="50000"/>
                  </a:schemeClr>
                </a:solidFill>
                <a:latin typeface="Candara" pitchFamily="34" charset="0"/>
              </a:defRPr>
            </a:pPr>
            <a:endParaRPr lang="es-ES"/>
          </a:p>
        </c:txPr>
        <c:crossAx val="111133824"/>
        <c:crosses val="autoZero"/>
        <c:auto val="1"/>
        <c:lblAlgn val="ctr"/>
        <c:lblOffset val="100"/>
      </c:catAx>
      <c:valAx>
        <c:axId val="111133824"/>
        <c:scaling>
          <c:orientation val="minMax"/>
          <c:max val="90"/>
          <c:min val="60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000" b="1" i="1">
                <a:solidFill>
                  <a:schemeClr val="tx2">
                    <a:lumMod val="50000"/>
                  </a:schemeClr>
                </a:solidFill>
                <a:latin typeface="Candara" pitchFamily="34" charset="0"/>
              </a:defRPr>
            </a:pPr>
            <a:endParaRPr lang="es-ES"/>
          </a:p>
        </c:txPr>
        <c:crossAx val="110693760"/>
        <c:crosses val="autoZero"/>
        <c:crossBetween val="between"/>
      </c:valAx>
    </c:plotArea>
    <c:plotVisOnly val="1"/>
  </c:chart>
  <c:spPr>
    <a:solidFill>
      <a:schemeClr val="bg2">
        <a:lumMod val="75000"/>
      </a:schemeClr>
    </a:solidFill>
  </c:spPr>
  <c:externalData r:id="rId1"/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chart>
    <c:autoTitleDeleted val="1"/>
    <c:plotArea>
      <c:layout>
        <c:manualLayout>
          <c:layoutTarget val="inner"/>
          <c:xMode val="edge"/>
          <c:yMode val="edge"/>
          <c:x val="6.243138939711558E-2"/>
          <c:y val="3.1296743298208231E-2"/>
          <c:w val="0.63365400997029664"/>
          <c:h val="0.74022784149867726"/>
        </c:manualLayout>
      </c:layout>
      <c:stockChart>
        <c:ser>
          <c:idx val="0"/>
          <c:order val="0"/>
          <c:spPr>
            <a:ln w="28575">
              <a:noFill/>
            </a:ln>
          </c:spPr>
          <c:marker>
            <c:symbol val="none"/>
          </c:marker>
          <c:val>
            <c:numRef>
              <c:f>Hoja1!$C$32:$C$35</c:f>
              <c:numCache>
                <c:formatCode>General</c:formatCode>
                <c:ptCount val="4"/>
                <c:pt idx="0">
                  <c:v>77</c:v>
                </c:pt>
                <c:pt idx="1">
                  <c:v>74</c:v>
                </c:pt>
                <c:pt idx="2">
                  <c:v>69</c:v>
                </c:pt>
                <c:pt idx="3">
                  <c:v>66</c:v>
                </c:pt>
              </c:numCache>
            </c:numRef>
          </c:val>
        </c:ser>
        <c:ser>
          <c:idx val="1"/>
          <c:order val="1"/>
          <c:spPr>
            <a:ln w="28575">
              <a:noFill/>
            </a:ln>
          </c:spPr>
          <c:marker>
            <c:symbol val="none"/>
          </c:marker>
          <c:val>
            <c:numRef>
              <c:f>Hoja1!$D$32:$D$35</c:f>
              <c:numCache>
                <c:formatCode>General</c:formatCode>
                <c:ptCount val="4"/>
                <c:pt idx="0">
                  <c:v>77</c:v>
                </c:pt>
                <c:pt idx="1">
                  <c:v>74</c:v>
                </c:pt>
                <c:pt idx="2">
                  <c:v>69</c:v>
                </c:pt>
                <c:pt idx="3">
                  <c:v>66</c:v>
                </c:pt>
              </c:numCache>
            </c:numRef>
          </c:val>
        </c:ser>
        <c:ser>
          <c:idx val="2"/>
          <c:order val="2"/>
          <c:spPr>
            <a:ln w="28575">
              <a:noFill/>
            </a:ln>
          </c:spPr>
          <c:marker>
            <c:symbol val="dot"/>
            <c:size val="3"/>
          </c:marker>
          <c:val>
            <c:numRef>
              <c:f>Hoja1!$E$32:$E$35</c:f>
              <c:numCache>
                <c:formatCode>General</c:formatCode>
                <c:ptCount val="4"/>
                <c:pt idx="0">
                  <c:v>85</c:v>
                </c:pt>
                <c:pt idx="1">
                  <c:v>88</c:v>
                </c:pt>
                <c:pt idx="2">
                  <c:v>84</c:v>
                </c:pt>
                <c:pt idx="3">
                  <c:v>83</c:v>
                </c:pt>
              </c:numCache>
            </c:numRef>
          </c:val>
        </c:ser>
        <c:hiLowLines>
          <c:spPr>
            <a:ln w="38100">
              <a:solidFill>
                <a:srgbClr val="F79646">
                  <a:lumMod val="50000"/>
                </a:srgbClr>
              </a:solidFill>
            </a:ln>
          </c:spPr>
        </c:hiLowLines>
        <c:axId val="98584064"/>
        <c:axId val="98585600"/>
      </c:stockChart>
      <c:catAx>
        <c:axId val="98584064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b="1" i="1">
                <a:solidFill>
                  <a:schemeClr val="tx2">
                    <a:lumMod val="50000"/>
                  </a:schemeClr>
                </a:solidFill>
                <a:latin typeface="Candara" pitchFamily="34" charset="0"/>
              </a:defRPr>
            </a:pPr>
            <a:endParaRPr lang="es-ES"/>
          </a:p>
        </c:txPr>
        <c:crossAx val="98585600"/>
        <c:crosses val="autoZero"/>
        <c:auto val="1"/>
        <c:lblAlgn val="ctr"/>
        <c:lblOffset val="100"/>
      </c:catAx>
      <c:valAx>
        <c:axId val="98585600"/>
        <c:scaling>
          <c:orientation val="minMax"/>
          <c:max val="90"/>
          <c:min val="60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b="1" i="1">
                <a:solidFill>
                  <a:schemeClr val="tx2">
                    <a:lumMod val="50000"/>
                  </a:schemeClr>
                </a:solidFill>
                <a:latin typeface="Candara" pitchFamily="34" charset="0"/>
              </a:defRPr>
            </a:pPr>
            <a:endParaRPr lang="es-ES"/>
          </a:p>
        </c:txPr>
        <c:crossAx val="98584064"/>
        <c:crosses val="autoZero"/>
        <c:crossBetween val="between"/>
      </c:valAx>
    </c:plotArea>
    <c:plotVisOnly val="1"/>
  </c:chart>
  <c:spPr>
    <a:solidFill>
      <a:schemeClr val="bg2">
        <a:lumMod val="75000"/>
      </a:schemeClr>
    </a:solidFill>
  </c:spPr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0.08247</cdr:x>
      <cdr:y>0.75448</cdr:y>
    </cdr:from>
    <cdr:to>
      <cdr:x>0.24742</cdr:x>
      <cdr:y>1</cdr:y>
    </cdr:to>
    <cdr:sp macro="" textlink="">
      <cdr:nvSpPr>
        <cdr:cNvPr id="2" name="1 CuadroTexto"/>
        <cdr:cNvSpPr txBox="1"/>
      </cdr:nvSpPr>
      <cdr:spPr>
        <a:xfrm xmlns:a="http://schemas.openxmlformats.org/drawingml/2006/main">
          <a:off x="457200" y="3743326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s-ES" sz="1100"/>
        </a:p>
      </cdr:txBody>
    </cdr:sp>
  </cdr:relSizeAnchor>
  <cdr:relSizeAnchor xmlns:cdr="http://schemas.openxmlformats.org/drawingml/2006/chartDrawing">
    <cdr:from>
      <cdr:x>0.13574</cdr:x>
      <cdr:y>0.75448</cdr:y>
    </cdr:from>
    <cdr:to>
      <cdr:x>0.30069</cdr:x>
      <cdr:y>1</cdr:y>
    </cdr:to>
    <cdr:sp macro="" textlink="">
      <cdr:nvSpPr>
        <cdr:cNvPr id="3" name="2 CuadroTexto"/>
        <cdr:cNvSpPr txBox="1"/>
      </cdr:nvSpPr>
      <cdr:spPr>
        <a:xfrm xmlns:a="http://schemas.openxmlformats.org/drawingml/2006/main">
          <a:off x="752475" y="3676651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s-ES" sz="1100"/>
        </a:p>
      </cdr:txBody>
    </cdr:sp>
  </cdr:relSizeAnchor>
  <cdr:relSizeAnchor xmlns:cdr="http://schemas.openxmlformats.org/drawingml/2006/chartDrawing">
    <cdr:from>
      <cdr:x>0.07045</cdr:x>
      <cdr:y>0.75448</cdr:y>
    </cdr:from>
    <cdr:to>
      <cdr:x>0.811</cdr:x>
      <cdr:y>0.90793</cdr:y>
    </cdr:to>
    <cdr:sp macro="" textlink="">
      <cdr:nvSpPr>
        <cdr:cNvPr id="4" name="3 CuadroTexto"/>
        <cdr:cNvSpPr txBox="1"/>
      </cdr:nvSpPr>
      <cdr:spPr>
        <a:xfrm xmlns:a="http://schemas.openxmlformats.org/drawingml/2006/main">
          <a:off x="390525" y="2809875"/>
          <a:ext cx="4105275" cy="57150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s-ES" sz="1100"/>
        </a:p>
      </cdr:txBody>
    </cdr:sp>
  </cdr:relSizeAnchor>
  <cdr:relSizeAnchor xmlns:cdr="http://schemas.openxmlformats.org/drawingml/2006/chartDrawing">
    <cdr:from>
      <cdr:x>0.16667</cdr:x>
      <cdr:y>0.75448</cdr:y>
    </cdr:from>
    <cdr:to>
      <cdr:x>0.33162</cdr:x>
      <cdr:y>1</cdr:y>
    </cdr:to>
    <cdr:sp macro="" textlink="">
      <cdr:nvSpPr>
        <cdr:cNvPr id="7" name="6 CuadroTexto"/>
        <cdr:cNvSpPr txBox="1"/>
      </cdr:nvSpPr>
      <cdr:spPr>
        <a:xfrm xmlns:a="http://schemas.openxmlformats.org/drawingml/2006/main">
          <a:off x="923925" y="3476626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s-ES" sz="1100"/>
        </a:p>
      </cdr:txBody>
    </cdr:sp>
  </cdr:relSizeAnchor>
  <cdr:relSizeAnchor xmlns:cdr="http://schemas.openxmlformats.org/drawingml/2006/chartDrawing">
    <cdr:from>
      <cdr:x>0.08247</cdr:x>
      <cdr:y>0.75448</cdr:y>
    </cdr:from>
    <cdr:to>
      <cdr:x>0.24742</cdr:x>
      <cdr:y>1</cdr:y>
    </cdr:to>
    <cdr:sp macro="" textlink="">
      <cdr:nvSpPr>
        <cdr:cNvPr id="9" name="1 CuadroTexto"/>
        <cdr:cNvSpPr txBox="1"/>
      </cdr:nvSpPr>
      <cdr:spPr>
        <a:xfrm xmlns:a="http://schemas.openxmlformats.org/drawingml/2006/main">
          <a:off x="457200" y="3743326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s-ES" sz="1100"/>
        </a:p>
      </cdr:txBody>
    </cdr:sp>
  </cdr:relSizeAnchor>
  <cdr:relSizeAnchor xmlns:cdr="http://schemas.openxmlformats.org/drawingml/2006/chartDrawing">
    <cdr:from>
      <cdr:x>0.13574</cdr:x>
      <cdr:y>0.75448</cdr:y>
    </cdr:from>
    <cdr:to>
      <cdr:x>0.30069</cdr:x>
      <cdr:y>1</cdr:y>
    </cdr:to>
    <cdr:sp macro="" textlink="">
      <cdr:nvSpPr>
        <cdr:cNvPr id="10" name="2 CuadroTexto"/>
        <cdr:cNvSpPr txBox="1"/>
      </cdr:nvSpPr>
      <cdr:spPr>
        <a:xfrm xmlns:a="http://schemas.openxmlformats.org/drawingml/2006/main">
          <a:off x="752475" y="3676651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s-ES" sz="1100"/>
        </a:p>
      </cdr:txBody>
    </cdr:sp>
  </cdr:relSizeAnchor>
  <cdr:relSizeAnchor xmlns:cdr="http://schemas.openxmlformats.org/drawingml/2006/chartDrawing">
    <cdr:from>
      <cdr:x>0.07045</cdr:x>
      <cdr:y>0.80638</cdr:y>
    </cdr:from>
    <cdr:to>
      <cdr:x>0.67015</cdr:x>
      <cdr:y>0.90793</cdr:y>
    </cdr:to>
    <cdr:sp macro="" textlink="">
      <cdr:nvSpPr>
        <cdr:cNvPr id="11" name="3 CuadroTexto"/>
        <cdr:cNvSpPr txBox="1"/>
      </cdr:nvSpPr>
      <cdr:spPr>
        <a:xfrm xmlns:a="http://schemas.openxmlformats.org/drawingml/2006/main">
          <a:off x="642854" y="3371850"/>
          <a:ext cx="5472198" cy="42463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s-ES" sz="1100"/>
        </a:p>
      </cdr:txBody>
    </cdr:sp>
  </cdr:relSizeAnchor>
  <cdr:relSizeAnchor xmlns:cdr="http://schemas.openxmlformats.org/drawingml/2006/chartDrawing">
    <cdr:from>
      <cdr:x>0.16667</cdr:x>
      <cdr:y>0.75448</cdr:y>
    </cdr:from>
    <cdr:to>
      <cdr:x>0.33162</cdr:x>
      <cdr:y>1</cdr:y>
    </cdr:to>
    <cdr:sp macro="" textlink="">
      <cdr:nvSpPr>
        <cdr:cNvPr id="13" name="6 CuadroTexto"/>
        <cdr:cNvSpPr txBox="1"/>
      </cdr:nvSpPr>
      <cdr:spPr>
        <a:xfrm xmlns:a="http://schemas.openxmlformats.org/drawingml/2006/main">
          <a:off x="923925" y="3476626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s-ES" sz="1100"/>
        </a:p>
      </cdr:txBody>
    </cdr:sp>
  </cdr:relSizeAnchor>
  <cdr:relSizeAnchor xmlns:cdr="http://schemas.openxmlformats.org/drawingml/2006/chartDrawing">
    <cdr:from>
      <cdr:x>0.83505</cdr:x>
      <cdr:y>0.44719</cdr:y>
    </cdr:from>
    <cdr:to>
      <cdr:x>1</cdr:x>
      <cdr:y>0.66292</cdr:y>
    </cdr:to>
    <cdr:sp macro="" textlink="">
      <cdr:nvSpPr>
        <cdr:cNvPr id="14" name="13 CuadroTexto"/>
        <cdr:cNvSpPr txBox="1"/>
      </cdr:nvSpPr>
      <cdr:spPr>
        <a:xfrm xmlns:a="http://schemas.openxmlformats.org/drawingml/2006/main">
          <a:off x="5219700" y="1895476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s-ES" sz="1100"/>
        </a:p>
      </cdr:txBody>
    </cdr:sp>
  </cdr:relSizeAnchor>
  <cdr:relSizeAnchor xmlns:cdr="http://schemas.openxmlformats.org/drawingml/2006/chartDrawing">
    <cdr:from>
      <cdr:x>0.67599</cdr:x>
      <cdr:y>0.15963</cdr:y>
    </cdr:from>
    <cdr:to>
      <cdr:x>1</cdr:x>
      <cdr:y>0.53761</cdr:y>
    </cdr:to>
    <cdr:sp macro="" textlink="">
      <cdr:nvSpPr>
        <cdr:cNvPr id="15" name="14 CuadroTexto"/>
        <cdr:cNvSpPr txBox="1"/>
      </cdr:nvSpPr>
      <cdr:spPr>
        <a:xfrm xmlns:a="http://schemas.openxmlformats.org/drawingml/2006/main">
          <a:off x="3914793" y="828659"/>
          <a:ext cx="1876407" cy="19621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s-ES" sz="1200" b="0" i="1" dirty="0">
              <a:solidFill>
                <a:schemeClr val="bg2">
                  <a:lumMod val="10000"/>
                </a:schemeClr>
              </a:solidFill>
              <a:latin typeface="Bodoni MT Condensed" pitchFamily="18" charset="0"/>
            </a:rPr>
            <a:t>1.  Consistencia </a:t>
          </a:r>
          <a:r>
            <a:rPr lang="es-ES" sz="1200" b="0" i="1" dirty="0" err="1">
              <a:solidFill>
                <a:schemeClr val="bg2">
                  <a:lumMod val="10000"/>
                </a:schemeClr>
              </a:solidFill>
              <a:latin typeface="Bodoni MT Condensed" pitchFamily="18" charset="0"/>
            </a:rPr>
            <a:t>glandula</a:t>
          </a:r>
          <a:r>
            <a:rPr lang="es-ES" sz="1200" b="0" i="1" dirty="0">
              <a:solidFill>
                <a:schemeClr val="bg2">
                  <a:lumMod val="10000"/>
                </a:schemeClr>
              </a:solidFill>
              <a:latin typeface="Bodoni MT Condensed" pitchFamily="18" charset="0"/>
            </a:rPr>
            <a:t> tiroides</a:t>
          </a:r>
        </a:p>
        <a:p xmlns:a="http://schemas.openxmlformats.org/drawingml/2006/main">
          <a:r>
            <a:rPr lang="es-ES" sz="1200" b="0" i="1" dirty="0">
              <a:solidFill>
                <a:schemeClr val="bg2">
                  <a:lumMod val="10000"/>
                </a:schemeClr>
              </a:solidFill>
              <a:latin typeface="Bodoni MT Condensed" pitchFamily="18" charset="0"/>
            </a:rPr>
            <a:t>2.   Agrandamiento</a:t>
          </a:r>
          <a:r>
            <a:rPr lang="es-ES" sz="1200" b="0" i="1" baseline="0" dirty="0">
              <a:solidFill>
                <a:schemeClr val="bg2">
                  <a:lumMod val="10000"/>
                </a:schemeClr>
              </a:solidFill>
              <a:latin typeface="Bodoni MT Condensed" pitchFamily="18" charset="0"/>
            </a:rPr>
            <a:t> </a:t>
          </a:r>
          <a:r>
            <a:rPr lang="es-ES" sz="1200" b="0" i="1" baseline="0" dirty="0" err="1">
              <a:solidFill>
                <a:schemeClr val="bg2">
                  <a:lumMod val="10000"/>
                </a:schemeClr>
              </a:solidFill>
              <a:latin typeface="Bodoni MT Condensed" pitchFamily="18" charset="0"/>
            </a:rPr>
            <a:t>glandula</a:t>
          </a:r>
          <a:r>
            <a:rPr lang="es-ES" sz="1200" b="0" i="1" baseline="0" dirty="0">
              <a:solidFill>
                <a:schemeClr val="bg2">
                  <a:lumMod val="10000"/>
                </a:schemeClr>
              </a:solidFill>
              <a:latin typeface="Bodoni MT Condensed" pitchFamily="18" charset="0"/>
            </a:rPr>
            <a:t> tiroides</a:t>
          </a:r>
        </a:p>
        <a:p xmlns:a="http://schemas.openxmlformats.org/drawingml/2006/main">
          <a:r>
            <a:rPr lang="es-ES" sz="1200" b="0" i="1" baseline="0" dirty="0">
              <a:solidFill>
                <a:schemeClr val="bg2">
                  <a:lumMod val="10000"/>
                </a:schemeClr>
              </a:solidFill>
              <a:latin typeface="Bodoni MT Condensed" pitchFamily="18" charset="0"/>
            </a:rPr>
            <a:t>3.   Disfagia</a:t>
          </a:r>
        </a:p>
        <a:p xmlns:a="http://schemas.openxmlformats.org/drawingml/2006/main">
          <a:r>
            <a:rPr lang="es-ES" sz="1200" b="0" i="1" baseline="0" dirty="0">
              <a:solidFill>
                <a:schemeClr val="bg2">
                  <a:lumMod val="10000"/>
                </a:schemeClr>
              </a:solidFill>
              <a:latin typeface="Bodoni MT Condensed" pitchFamily="18" charset="0"/>
            </a:rPr>
            <a:t>4.   Perdida de peso</a:t>
          </a:r>
        </a:p>
        <a:p xmlns:a="http://schemas.openxmlformats.org/drawingml/2006/main">
          <a:r>
            <a:rPr lang="es-ES" sz="1200" b="0" i="1" baseline="0" dirty="0">
              <a:solidFill>
                <a:schemeClr val="bg2">
                  <a:lumMod val="10000"/>
                </a:schemeClr>
              </a:solidFill>
              <a:latin typeface="Bodoni MT Condensed" pitchFamily="18" charset="0"/>
            </a:rPr>
            <a:t>5.   Cambios de voz</a:t>
          </a:r>
        </a:p>
        <a:p xmlns:a="http://schemas.openxmlformats.org/drawingml/2006/main">
          <a:r>
            <a:rPr lang="es-ES" sz="1200" b="0" i="1" baseline="0" dirty="0">
              <a:solidFill>
                <a:schemeClr val="bg2">
                  <a:lumMod val="10000"/>
                </a:schemeClr>
              </a:solidFill>
              <a:latin typeface="Bodoni MT Condensed" pitchFamily="18" charset="0"/>
            </a:rPr>
            <a:t>6.   Historia familiar con </a:t>
          </a:r>
          <a:r>
            <a:rPr lang="es-ES" sz="1200" b="0" i="1" baseline="0" dirty="0" err="1">
              <a:solidFill>
                <a:schemeClr val="bg2">
                  <a:lumMod val="10000"/>
                </a:schemeClr>
              </a:solidFill>
              <a:latin typeface="Bodoni MT Condensed" pitchFamily="18" charset="0"/>
            </a:rPr>
            <a:t>cancer</a:t>
          </a:r>
          <a:endParaRPr lang="es-ES" sz="1200" b="0" i="1" baseline="0" dirty="0">
            <a:solidFill>
              <a:schemeClr val="bg2">
                <a:lumMod val="10000"/>
              </a:schemeClr>
            </a:solidFill>
            <a:latin typeface="Bodoni MT Condensed" pitchFamily="18" charset="0"/>
          </a:endParaRPr>
        </a:p>
        <a:p xmlns:a="http://schemas.openxmlformats.org/drawingml/2006/main">
          <a:r>
            <a:rPr lang="es-ES" sz="1200" b="0" i="1" baseline="0" dirty="0">
              <a:solidFill>
                <a:schemeClr val="bg2">
                  <a:lumMod val="10000"/>
                </a:schemeClr>
              </a:solidFill>
              <a:latin typeface="Bodoni MT Condensed" pitchFamily="18" charset="0"/>
            </a:rPr>
            <a:t>7.   Sexo</a:t>
          </a:r>
        </a:p>
        <a:p xmlns:a="http://schemas.openxmlformats.org/drawingml/2006/main">
          <a:r>
            <a:rPr lang="es-ES" sz="1200" b="0" i="1" baseline="0" dirty="0">
              <a:solidFill>
                <a:schemeClr val="bg2">
                  <a:lumMod val="10000"/>
                </a:schemeClr>
              </a:solidFill>
              <a:latin typeface="Bodoni MT Condensed" pitchFamily="18" charset="0"/>
            </a:rPr>
            <a:t>8.   Edad</a:t>
          </a:r>
        </a:p>
        <a:p xmlns:a="http://schemas.openxmlformats.org/drawingml/2006/main">
          <a:r>
            <a:rPr lang="es-ES" sz="1200" b="0" i="1" baseline="0" dirty="0">
              <a:solidFill>
                <a:schemeClr val="bg2">
                  <a:lumMod val="10000"/>
                </a:schemeClr>
              </a:solidFill>
              <a:latin typeface="Bodoni MT Condensed" pitchFamily="18" charset="0"/>
            </a:rPr>
            <a:t>9.   Riesgo Laboral</a:t>
          </a:r>
          <a:endParaRPr lang="es-ES" sz="1200" b="0" i="1" dirty="0">
            <a:solidFill>
              <a:schemeClr val="bg2">
                <a:lumMod val="10000"/>
              </a:schemeClr>
            </a:solidFill>
            <a:latin typeface="Bodoni MT Condensed" pitchFamily="18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0.68455</cdr:x>
      <cdr:y>0.26207</cdr:y>
    </cdr:from>
    <cdr:to>
      <cdr:x>1</cdr:x>
      <cdr:y>0.64536</cdr:y>
    </cdr:to>
    <cdr:sp macro="" textlink="">
      <cdr:nvSpPr>
        <cdr:cNvPr id="2" name="1 CuadroTexto"/>
        <cdr:cNvSpPr txBox="1"/>
      </cdr:nvSpPr>
      <cdr:spPr>
        <a:xfrm xmlns:a="http://schemas.openxmlformats.org/drawingml/2006/main">
          <a:off x="3847000" y="1085854"/>
          <a:ext cx="1772750" cy="15881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s-ES" sz="1200" b="0" i="1">
              <a:solidFill>
                <a:schemeClr val="bg2">
                  <a:lumMod val="10000"/>
                </a:schemeClr>
              </a:solidFill>
              <a:latin typeface="Bodoni MT Condensed" pitchFamily="18" charset="0"/>
            </a:rPr>
            <a:t>1. Consistencia ganglios linfaticos</a:t>
          </a:r>
        </a:p>
        <a:p xmlns:a="http://schemas.openxmlformats.org/drawingml/2006/main">
          <a:r>
            <a:rPr lang="es-ES" sz="1200" b="0" i="1">
              <a:solidFill>
                <a:schemeClr val="bg2">
                  <a:lumMod val="10000"/>
                </a:schemeClr>
              </a:solidFill>
              <a:latin typeface="Bodoni MT Condensed" pitchFamily="18" charset="0"/>
            </a:rPr>
            <a:t>2. Inflamacion ganglios linfaticos</a:t>
          </a:r>
        </a:p>
        <a:p xmlns:a="http://schemas.openxmlformats.org/drawingml/2006/main">
          <a:r>
            <a:rPr lang="es-ES" sz="1200" b="0" i="1">
              <a:solidFill>
                <a:schemeClr val="bg2">
                  <a:lumMod val="10000"/>
                </a:schemeClr>
              </a:solidFill>
              <a:latin typeface="Bodoni MT Condensed" pitchFamily="18" charset="0"/>
            </a:rPr>
            <a:t>3. Tipo inflamacion glandula tiroides</a:t>
          </a:r>
        </a:p>
        <a:p xmlns:a="http://schemas.openxmlformats.org/drawingml/2006/main">
          <a:r>
            <a:rPr lang="es-ES" sz="1200" b="0" i="1">
              <a:solidFill>
                <a:schemeClr val="bg2">
                  <a:lumMod val="10000"/>
                </a:schemeClr>
              </a:solidFill>
              <a:latin typeface="Bodoni MT Condensed" pitchFamily="18" charset="0"/>
            </a:rPr>
            <a:t>4. Inflamacion glandula tiroides</a:t>
          </a:r>
        </a:p>
        <a:p xmlns:a="http://schemas.openxmlformats.org/drawingml/2006/main">
          <a:r>
            <a:rPr lang="es-ES" sz="1200" b="0" i="1">
              <a:solidFill>
                <a:schemeClr val="bg2">
                  <a:lumMod val="10000"/>
                </a:schemeClr>
              </a:solidFill>
              <a:latin typeface="Bodoni MT Condensed" pitchFamily="18" charset="0"/>
            </a:rPr>
            <a:t>5. Ecografia</a:t>
          </a: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0.70047</cdr:x>
      <cdr:y>0.25478</cdr:y>
    </cdr:from>
    <cdr:to>
      <cdr:x>1</cdr:x>
      <cdr:y>0.58879</cdr:y>
    </cdr:to>
    <cdr:sp macro="" textlink="">
      <cdr:nvSpPr>
        <cdr:cNvPr id="2" name="1 CuadroTexto"/>
        <cdr:cNvSpPr txBox="1"/>
      </cdr:nvSpPr>
      <cdr:spPr>
        <a:xfrm xmlns:a="http://schemas.openxmlformats.org/drawingml/2006/main">
          <a:off x="3878445" y="1011975"/>
          <a:ext cx="1617474" cy="132666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s-ES" sz="1400" b="0" i="1">
              <a:solidFill>
                <a:schemeClr val="bg2">
                  <a:lumMod val="10000"/>
                </a:schemeClr>
              </a:solidFill>
              <a:latin typeface="Bodoni MT Condensed" pitchFamily="18" charset="0"/>
            </a:rPr>
            <a:t>1. Nodulo</a:t>
          </a:r>
          <a:r>
            <a:rPr lang="es-ES" sz="1400" b="0" i="1" baseline="0">
              <a:solidFill>
                <a:schemeClr val="bg2">
                  <a:lumMod val="10000"/>
                </a:schemeClr>
              </a:solidFill>
              <a:latin typeface="Bodoni MT Condensed" pitchFamily="18" charset="0"/>
            </a:rPr>
            <a:t> tiroideo</a:t>
          </a:r>
        </a:p>
        <a:p xmlns:a="http://schemas.openxmlformats.org/drawingml/2006/main">
          <a:r>
            <a:rPr lang="es-ES" sz="1400" b="0" i="1" baseline="0">
              <a:solidFill>
                <a:schemeClr val="bg2">
                  <a:lumMod val="10000"/>
                </a:schemeClr>
              </a:solidFill>
              <a:latin typeface="Bodoni MT Condensed" pitchFamily="18" charset="0"/>
            </a:rPr>
            <a:t>2. PAAF</a:t>
          </a:r>
        </a:p>
        <a:p xmlns:a="http://schemas.openxmlformats.org/drawingml/2006/main">
          <a:r>
            <a:rPr lang="es-ES" sz="1400" b="0" i="1" baseline="0">
              <a:solidFill>
                <a:schemeClr val="bg2">
                  <a:lumMod val="10000"/>
                </a:schemeClr>
              </a:solidFill>
              <a:latin typeface="Bodoni MT Condensed" pitchFamily="18" charset="0"/>
            </a:rPr>
            <a:t>3. Diagnostico clinico</a:t>
          </a:r>
        </a:p>
        <a:p xmlns:a="http://schemas.openxmlformats.org/drawingml/2006/main">
          <a:r>
            <a:rPr lang="es-ES" sz="1400" b="0" i="1" baseline="0">
              <a:solidFill>
                <a:schemeClr val="bg2">
                  <a:lumMod val="10000"/>
                </a:schemeClr>
              </a:solidFill>
              <a:latin typeface="Bodoni MT Condensed" pitchFamily="18" charset="0"/>
            </a:rPr>
            <a:t>4. Diagnostico entrevista</a:t>
          </a:r>
          <a:endParaRPr lang="es-ES" sz="1400" b="0" i="1">
            <a:solidFill>
              <a:schemeClr val="bg2">
                <a:lumMod val="10000"/>
              </a:schemeClr>
            </a:solidFill>
            <a:latin typeface="Bodoni MT Condensed" pitchFamily="18" charset="0"/>
          </a:endParaRP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20"/>
          <p:cNvSpPr>
            <a:spLocks noGrp="1"/>
          </p:cNvSpPr>
          <p:nvPr>
            <p:ph type="ctrTitle"/>
          </p:nvPr>
        </p:nvSpPr>
        <p:spPr>
          <a:xfrm>
            <a:off x="685800" y="990601"/>
            <a:ext cx="7772400" cy="2609850"/>
          </a:xfrm>
        </p:spPr>
        <p:txBody>
          <a:bodyPr>
            <a:noAutofit/>
            <a:sp3d prstMaterial="matte">
              <a:bevelT w="38100" h="38100"/>
              <a:contourClr>
                <a:srgbClr val="FFFFFF"/>
              </a:contourClr>
            </a:sp3d>
          </a:bodyPr>
          <a:lstStyle>
            <a:lvl1pPr algn="ctr">
              <a:defRPr lang="en-US" sz="5800" dirty="0" smtClean="0">
                <a:ln w="9525">
                  <a:noFill/>
                </a:ln>
                <a:effectLst>
                  <a:outerShdw blurRad="50800" dist="38100" dir="822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4" name="Rectangle 26"/>
          <p:cNvSpPr>
            <a:spLocks noGrp="1"/>
          </p:cNvSpPr>
          <p:nvPr>
            <p:ph type="subTitle" idx="1"/>
          </p:nvPr>
        </p:nvSpPr>
        <p:spPr>
          <a:xfrm>
            <a:off x="1371600" y="3657600"/>
            <a:ext cx="6400800" cy="1967089"/>
          </a:xfrm>
        </p:spPr>
        <p:txBody>
          <a:bodyPr>
            <a:normAutofit/>
          </a:bodyPr>
          <a:lstStyle>
            <a:lvl1pPr marL="0" indent="0" algn="ctr">
              <a:buNone/>
              <a:defRPr lang="en-US" sz="3000" b="0">
                <a:solidFill>
                  <a:schemeClr val="tx2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Rectangle 2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D8C069-E37B-4CB4-85E7-6EC96176FBB2}" type="datetimeFigureOut">
              <a:rPr lang="es-ES"/>
              <a:pPr>
                <a:defRPr/>
              </a:pPr>
              <a:t>20/07/2012</a:t>
            </a:fld>
            <a:endParaRPr lang="es-ES"/>
          </a:p>
        </p:txBody>
      </p:sp>
      <p:sp>
        <p:nvSpPr>
          <p:cNvPr id="5" name="Rectangl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D09D94-9492-42A5-9550-710D215AA08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Rectangle 2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857E4-7679-4D97-AE95-EBC136B79560}" type="datetimeFigureOut">
              <a:rPr lang="es-ES"/>
              <a:pPr>
                <a:defRPr/>
              </a:pPr>
              <a:t>20/07/2012</a:t>
            </a:fld>
            <a:endParaRPr lang="es-ES"/>
          </a:p>
        </p:txBody>
      </p:sp>
      <p:sp>
        <p:nvSpPr>
          <p:cNvPr id="5" name="Rectangl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1F4497-9717-49C3-AFEB-641D2323A16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Rectangle 2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BBB4B4-82FB-4930-8269-25B7B4067F64}" type="datetimeFigureOut">
              <a:rPr lang="es-ES"/>
              <a:pPr>
                <a:defRPr/>
              </a:pPr>
              <a:t>20/07/2012</a:t>
            </a:fld>
            <a:endParaRPr lang="es-ES"/>
          </a:p>
        </p:txBody>
      </p:sp>
      <p:sp>
        <p:nvSpPr>
          <p:cNvPr id="5" name="Rectangl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05983F-9282-403C-BC15-60EDAE5D81B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Rectangle 2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F15DBA-7F20-49D6-8B40-B06ADC71B789}" type="datetimeFigureOut">
              <a:rPr lang="es-ES"/>
              <a:pPr>
                <a:defRPr/>
              </a:pPr>
              <a:t>20/07/2012</a:t>
            </a:fld>
            <a:endParaRPr lang="es-ES"/>
          </a:p>
        </p:txBody>
      </p:sp>
      <p:sp>
        <p:nvSpPr>
          <p:cNvPr id="5" name="Rectangl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9AE7FC-A516-40D8-AD4C-92A3EC04470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722313" y="2685391"/>
            <a:ext cx="7772400" cy="3112843"/>
          </a:xfrm>
        </p:spPr>
        <p:txBody>
          <a:bodyPr anchor="t"/>
          <a:lstStyle>
            <a:lvl1pPr algn="ctr">
              <a:buNone/>
              <a:defRPr lang="en-US" sz="6000" b="1" dirty="0">
                <a:solidFill>
                  <a:schemeClr val="tx2">
                    <a:shade val="85000"/>
                    <a:satMod val="150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>
          <a:xfrm>
            <a:off x="722313" y="1128932"/>
            <a:ext cx="7772400" cy="1509712"/>
          </a:xfrm>
        </p:spPr>
        <p:txBody>
          <a:bodyPr anchor="b">
            <a:normAutofit/>
          </a:bodyPr>
          <a:lstStyle>
            <a:lvl1pPr algn="ctr">
              <a:buNone/>
              <a:defRPr lang="en-US" sz="2400" b="0" smtClean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2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0D782E-D921-49D2-BF79-21F0D001CBB6}" type="datetimeFigureOut">
              <a:rPr lang="es-ES"/>
              <a:pPr>
                <a:defRPr/>
              </a:pPr>
              <a:t>20/07/2012</a:t>
            </a:fld>
            <a:endParaRPr lang="es-ES"/>
          </a:p>
        </p:txBody>
      </p:sp>
      <p:sp>
        <p:nvSpPr>
          <p:cNvPr id="5" name="Rectangl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12B758-9DDD-429A-8862-D78D5E98376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Rectangle 2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599EBD-AEB3-4E91-9850-B87A68E7A035}" type="datetimeFigureOut">
              <a:rPr lang="es-ES"/>
              <a:pPr>
                <a:defRPr/>
              </a:pPr>
              <a:t>20/07/2012</a:t>
            </a:fld>
            <a:endParaRPr lang="es-ES"/>
          </a:p>
        </p:txBody>
      </p:sp>
      <p:sp>
        <p:nvSpPr>
          <p:cNvPr id="6" name="Rectangl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73D42F-5710-4D93-A434-B9AB6C5EAAD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 algn="l">
              <a:buNone/>
              <a:defRPr sz="2200" b="1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 algn="l">
              <a:buNone/>
              <a:defRPr sz="2200" b="1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Rectangl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Rectangle 2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B283EB-0E09-4CDA-95B0-0B174F432FA0}" type="datetimeFigureOut">
              <a:rPr lang="es-ES"/>
              <a:pPr>
                <a:defRPr/>
              </a:pPr>
              <a:t>20/07/2012</a:t>
            </a:fld>
            <a:endParaRPr lang="es-ES"/>
          </a:p>
        </p:txBody>
      </p:sp>
      <p:sp>
        <p:nvSpPr>
          <p:cNvPr id="8" name="Rectangl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05DAC7-A154-45DC-A2A7-26F62AEBAEB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Rectangle 2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E248EB-A27C-4030-B052-3F6D8046C6CA}" type="datetimeFigureOut">
              <a:rPr lang="es-ES"/>
              <a:pPr>
                <a:defRPr/>
              </a:pPr>
              <a:t>20/07/2012</a:t>
            </a:fld>
            <a:endParaRPr lang="es-ES"/>
          </a:p>
        </p:txBody>
      </p:sp>
      <p:sp>
        <p:nvSpPr>
          <p:cNvPr id="4" name="Rectangl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4823C4-965A-435A-9C99-79ECD078D85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D7A219-8327-4720-961A-C03812A20D75}" type="datetimeFigureOut">
              <a:rPr lang="es-ES"/>
              <a:pPr>
                <a:defRPr/>
              </a:pPr>
              <a:t>20/07/2012</a:t>
            </a:fld>
            <a:endParaRPr lang="es-ES"/>
          </a:p>
        </p:txBody>
      </p:sp>
      <p:sp>
        <p:nvSpPr>
          <p:cNvPr id="3" name="Rectangl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AAC37A-C773-4D05-B0AF-6E32F1DAA7A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ctr">
              <a:defRPr sz="2400" b="1">
                <a:solidFill>
                  <a:schemeClr val="tx2"/>
                </a:solidFill>
                <a:effectLst>
                  <a:outerShdw blurRad="38100" dist="25400" dir="8220000" algn="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 algn="ctr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2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F231EC-764A-465B-B883-282B1C658C66}" type="datetimeFigureOut">
              <a:rPr lang="es-ES"/>
              <a:pPr>
                <a:defRPr/>
              </a:pPr>
              <a:t>20/07/2012</a:t>
            </a:fld>
            <a:endParaRPr lang="es-ES"/>
          </a:p>
        </p:txBody>
      </p:sp>
      <p:sp>
        <p:nvSpPr>
          <p:cNvPr id="6" name="Rectangl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CB51A4-4DBA-48B1-B69B-45D4FD3C39B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727075" y="1062038"/>
            <a:ext cx="4600575" cy="3978275"/>
          </a:xfrm>
          <a:prstGeom prst="rect">
            <a:avLst/>
          </a:prstGeom>
          <a:solidFill>
            <a:schemeClr val="tx2">
              <a:shade val="15000"/>
            </a:schemeClr>
          </a:solidFill>
          <a:ln w="63500">
            <a:noFill/>
            <a:miter lim="800000"/>
          </a:ln>
          <a:effectLst>
            <a:outerShdw blurRad="63500" dist="25400" dir="7200000" algn="t" rotWithShape="0">
              <a:prstClr val="black">
                <a:alpha val="45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lIns="45720" rIns="45720" anchor="ctr">
            <a:normAutofit/>
          </a:bodyPr>
          <a:lstStyle/>
          <a:p>
            <a:pPr indent="-274320" fontAlgn="auto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 pitchFamily="18" charset="2"/>
              <a:buNone/>
              <a:defRPr/>
            </a:pPr>
            <a:endParaRPr lang="en-US" sz="2000"/>
          </a:p>
        </p:txBody>
      </p:sp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5514536" y="4343400"/>
            <a:ext cx="3048000" cy="709858"/>
          </a:xfrm>
        </p:spPr>
        <p:txBody>
          <a:bodyPr anchor="t">
            <a:noAutofit/>
          </a:bodyPr>
          <a:lstStyle>
            <a:lvl1pPr algn="l">
              <a:buNone/>
              <a:defRPr sz="2200" b="1">
                <a:solidFill>
                  <a:schemeClr val="tx2"/>
                </a:solidFill>
                <a:effectLst>
                  <a:outerShdw blurRad="38100" dist="25400" dir="8220000" algn="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pic" idx="1"/>
          </p:nvPr>
        </p:nvSpPr>
        <p:spPr>
          <a:xfrm>
            <a:off x="739645" y="1222657"/>
            <a:ext cx="4575601" cy="3657600"/>
          </a:xfrm>
          <a:solidFill>
            <a:schemeClr val="tx2">
              <a:shade val="75000"/>
            </a:schemeClr>
          </a:solidFill>
          <a:ln w="63500">
            <a:noFill/>
            <a:miter lim="800000"/>
          </a:ln>
          <a:effectLst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>
            <a:lvl1pPr>
              <a:buNone/>
              <a:defRPr sz="3200"/>
            </a:lvl1pPr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 dirty="0"/>
          </a:p>
        </p:txBody>
      </p:sp>
      <p:sp>
        <p:nvSpPr>
          <p:cNvPr id="4" name="Rectangle 4"/>
          <p:cNvSpPr>
            <a:spLocks noGrp="1"/>
          </p:cNvSpPr>
          <p:nvPr>
            <p:ph type="body" sz="half" idx="2"/>
          </p:nvPr>
        </p:nvSpPr>
        <p:spPr>
          <a:xfrm>
            <a:off x="5514536" y="1371600"/>
            <a:ext cx="3044952" cy="2930086"/>
          </a:xfrm>
        </p:spPr>
        <p:txBody>
          <a:bodyPr bIns="0" anchor="b">
            <a:normAutofit/>
          </a:bodyPr>
          <a:lstStyle>
            <a:lvl1pPr marL="0" marR="0" indent="0" algn="l">
              <a:buFontTx/>
              <a:buNone/>
              <a:defRPr sz="1300">
                <a:solidFill>
                  <a:schemeClr val="tx1">
                    <a:tint val="95000"/>
                  </a:schemeClr>
                </a:solidFill>
              </a:defRPr>
            </a:lvl1pPr>
            <a:lvl2pPr marL="460375" marR="0" indent="-112713">
              <a:buFontTx/>
              <a:buNone/>
              <a:defRPr sz="1200"/>
            </a:lvl2pPr>
            <a:lvl3pPr marL="914400" marR="0" indent="-117475">
              <a:buFontTx/>
              <a:buNone/>
              <a:defRPr sz="1000"/>
            </a:lvl3pPr>
            <a:lvl4pPr marL="1316038" marR="0" indent="-112713">
              <a:buFontTx/>
              <a:buNone/>
              <a:defRPr sz="900"/>
            </a:lvl4pPr>
            <a:lvl5pPr marL="1711325" marR="0" indent="-117475">
              <a:buFontTx/>
              <a:buNone/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2602FB-6384-41AE-8413-EA5B5AC9A41C}" type="datetimeFigureOut">
              <a:rPr lang="es-ES"/>
              <a:pPr>
                <a:defRPr/>
              </a:pPr>
              <a:t>20/07/2012</a:t>
            </a:fld>
            <a:endParaRPr lang="es-ES"/>
          </a:p>
        </p:txBody>
      </p:sp>
      <p:sp>
        <p:nvSpPr>
          <p:cNvPr id="7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EB6ED4-0E7E-4D1E-8F26-40866D481C2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  <a:prstGeom prst="rect">
            <a:avLst/>
          </a:prstGeom>
        </p:spPr>
        <p:txBody>
          <a:bodyPr anchor="b" anchorCtr="0">
            <a:normAutofit/>
            <a:scene3d>
              <a:camera prst="orthographicFront"/>
              <a:lightRig rig="soft" dir="t">
                <a:rot lat="0" lon="0" rev="2100000"/>
              </a:lightRig>
            </a:scene3d>
            <a:sp3d prstMaterial="matte">
              <a:bevelT w="38100" h="38100"/>
            </a:sp3d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27" name="Rectangle 11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27" name="Rectangle 22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lang="en-US" sz="1200">
                <a:solidFill>
                  <a:schemeClr val="tx2"/>
                </a:solidFill>
                <a:latin typeface="+mn-lt"/>
                <a:ea typeface="+mn-lt"/>
                <a:cs typeface="+mn-lt"/>
              </a:defRPr>
            </a:lvl1pPr>
          </a:lstStyle>
          <a:p>
            <a:pPr>
              <a:defRPr/>
            </a:pPr>
            <a:fld id="{DC11C085-3599-43D2-9890-F5AFE0BC6712}" type="datetimeFigureOut">
              <a:rPr lang="es-ES"/>
              <a:pPr>
                <a:defRPr/>
              </a:pPr>
              <a:t>20/07/2012</a:t>
            </a:fld>
            <a:endParaRPr lang="es-ES"/>
          </a:p>
        </p:txBody>
      </p:sp>
      <p:sp>
        <p:nvSpPr>
          <p:cNvPr id="18" name="Rectangle 1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anchor="b" anchorCtr="0"/>
          <a:lstStyle>
            <a:lvl1pPr algn="ctr" fontAlgn="auto">
              <a:spcBef>
                <a:spcPts val="0"/>
              </a:spcBef>
              <a:spcAft>
                <a:spcPts val="0"/>
              </a:spcAft>
              <a:defRPr lang="en-US" sz="1200">
                <a:solidFill>
                  <a:schemeClr val="tx2"/>
                </a:solidFill>
                <a:latin typeface="+mn-lt"/>
                <a:ea typeface="+mn-lt"/>
                <a:cs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3" name="Rectangle 15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anchor="b" anchorCtr="0"/>
          <a:lstStyle>
            <a:lvl1pPr algn="r" fontAlgn="auto">
              <a:spcBef>
                <a:spcPts val="0"/>
              </a:spcBef>
              <a:spcAft>
                <a:spcPts val="0"/>
              </a:spcAft>
              <a:defRPr lang="en-US" sz="1200">
                <a:solidFill>
                  <a:schemeClr val="tx2"/>
                </a:solidFill>
                <a:latin typeface="+mn-lt"/>
                <a:ea typeface="+mn-lt"/>
                <a:cs typeface="+mn-lt"/>
              </a:defRPr>
            </a:lvl1pPr>
          </a:lstStyle>
          <a:p>
            <a:pPr>
              <a:defRPr/>
            </a:pPr>
            <a:fld id="{3E60439E-418E-4196-B71C-347E0B9CD9F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7" r:id="rId9"/>
    <p:sldLayoutId id="2147483765" r:id="rId10"/>
    <p:sldLayoutId id="2147483766" r:id="rId11"/>
  </p:sldLayoutIdLst>
  <p:txStyles>
    <p:titleStyle>
      <a:defPPr>
        <a:defRPr sz="4400">
          <a:solidFill>
            <a:schemeClr val="tx2">
              <a:shade val="85000"/>
              <a:satMod val="150000"/>
            </a:schemeClr>
          </a:solidFill>
          <a:latin typeface="+mj-lt"/>
          <a:ea typeface="+mj-ea"/>
          <a:cs typeface="+mj-cs"/>
        </a:defRPr>
      </a:defPPr>
      <a:lvl1pPr algn="ctr" rtl="0" eaLnBrk="0" fontAlgn="base" hangingPunct="0">
        <a:spcBef>
          <a:spcPct val="0"/>
        </a:spcBef>
        <a:spcAft>
          <a:spcPct val="0"/>
        </a:spcAft>
        <a:defRPr lang="en-US" sz="4800" b="1" kern="1200" dirty="0">
          <a:solidFill>
            <a:srgbClr val="7F4A25"/>
          </a:solidFill>
          <a:effectLst>
            <a:outerShdw blurRad="63500" dist="38100" dir="8220000" algn="tl" rotWithShape="0">
              <a:srgbClr val="000000">
                <a:alpha val="30000"/>
              </a:srgbClr>
            </a:outerShdw>
          </a:effectLst>
          <a:latin typeface="+mj-lt"/>
          <a:ea typeface="+mj-lt"/>
          <a:cs typeface="+mj-lt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rgbClr val="7F4A25"/>
          </a:solidFill>
          <a:latin typeface="Candara" pitchFamily="34" charset="0"/>
          <a:ea typeface="Candara" pitchFamily="34" charset="0"/>
          <a:cs typeface="Candar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rgbClr val="7F4A25"/>
          </a:solidFill>
          <a:latin typeface="Candara" pitchFamily="34" charset="0"/>
          <a:ea typeface="Candara" pitchFamily="34" charset="0"/>
          <a:cs typeface="Candar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rgbClr val="7F4A25"/>
          </a:solidFill>
          <a:latin typeface="Candara" pitchFamily="34" charset="0"/>
          <a:ea typeface="Candara" pitchFamily="34" charset="0"/>
          <a:cs typeface="Candar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rgbClr val="7F4A25"/>
          </a:solidFill>
          <a:latin typeface="Candara" pitchFamily="34" charset="0"/>
          <a:ea typeface="Candara" pitchFamily="34" charset="0"/>
          <a:cs typeface="Candar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800" b="1">
          <a:solidFill>
            <a:srgbClr val="7F4A25"/>
          </a:solidFill>
          <a:latin typeface="Candara" pitchFamily="34" charset="0"/>
          <a:ea typeface="Candara" pitchFamily="34" charset="0"/>
          <a:cs typeface="Candar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800" b="1">
          <a:solidFill>
            <a:srgbClr val="7F4A25"/>
          </a:solidFill>
          <a:latin typeface="Candara" pitchFamily="34" charset="0"/>
          <a:ea typeface="Candara" pitchFamily="34" charset="0"/>
          <a:cs typeface="Candar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800" b="1">
          <a:solidFill>
            <a:srgbClr val="7F4A25"/>
          </a:solidFill>
          <a:latin typeface="Candara" pitchFamily="34" charset="0"/>
          <a:ea typeface="Candara" pitchFamily="34" charset="0"/>
          <a:cs typeface="Candar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800" b="1">
          <a:solidFill>
            <a:srgbClr val="7F4A25"/>
          </a:solidFill>
          <a:latin typeface="Candara" pitchFamily="34" charset="0"/>
          <a:ea typeface="Candara" pitchFamily="34" charset="0"/>
          <a:cs typeface="Candara" pitchFamily="34" charset="0"/>
        </a:defRPr>
      </a:lvl9pPr>
    </p:titleStyle>
    <p:body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>
          <a:solidFill>
            <a:schemeClr val="tx1"/>
          </a:solidFill>
          <a:latin typeface="+mn-lt"/>
          <a:ea typeface="+mn-lt"/>
          <a:cs typeface="+mn-lt"/>
        </a:defRPr>
      </a:lvl1pPr>
      <a:lvl2pPr marL="557213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 2" pitchFamily="18" charset="2"/>
        <a:buChar char=""/>
        <a:defRPr sz="2200">
          <a:solidFill>
            <a:schemeClr val="tx1"/>
          </a:solidFill>
          <a:latin typeface="+mn-lt"/>
          <a:ea typeface="+mn-lt"/>
          <a:cs typeface="+mn-lt"/>
        </a:defRPr>
      </a:lvl2pPr>
      <a:lvl3pPr marL="8128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"/>
        <a:defRPr sz="2000">
          <a:solidFill>
            <a:schemeClr val="tx1"/>
          </a:solidFill>
          <a:latin typeface="+mn-lt"/>
          <a:ea typeface="+mn-lt"/>
          <a:cs typeface="+mn-lt"/>
        </a:defRPr>
      </a:lvl3pPr>
      <a:lvl4pPr marL="1068388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 2" pitchFamily="18" charset="2"/>
        <a:buChar char=""/>
        <a:defRPr>
          <a:solidFill>
            <a:schemeClr val="tx1"/>
          </a:solidFill>
          <a:latin typeface="+mn-lt"/>
          <a:ea typeface="+mn-lt"/>
          <a:cs typeface="+mn-lt"/>
        </a:defRPr>
      </a:lvl4pPr>
      <a:lvl5pPr marL="1316038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"/>
        <a:defRPr>
          <a:solidFill>
            <a:schemeClr val="tx1"/>
          </a:solidFill>
          <a:latin typeface="+mn-lt"/>
          <a:ea typeface="+mn-lt"/>
          <a:cs typeface="+mn-lt"/>
        </a:defRPr>
      </a:lvl5pPr>
      <a:lvl6pPr marL="1572768" indent="-228600" algn="l" eaLnBrk="1" hangingPunct="1">
        <a:buClr>
          <a:schemeClr val="tx2"/>
        </a:buClr>
        <a:buFont typeface="Wingdings 2" pitchFamily="18" charset="2"/>
        <a:buChar char=""/>
        <a:defRPr lang="en-US" sz="1600" baseline="0" smtClean="0">
          <a:latin typeface="+mn-lt"/>
        </a:defRPr>
      </a:lvl6pPr>
      <a:lvl7pPr marL="1819656" indent="-228600" algn="l" eaLnBrk="1" hangingPunct="1">
        <a:buClr>
          <a:schemeClr val="accent1"/>
        </a:buClr>
        <a:buFont typeface="Wingdings 2" pitchFamily="18" charset="2"/>
        <a:buChar char=""/>
        <a:defRPr lang="en-US" sz="1600" baseline="0" smtClean="0">
          <a:latin typeface="+mn-lt"/>
        </a:defRPr>
      </a:lvl7pPr>
      <a:lvl8pPr marL="2066544" indent="-228600" algn="l" eaLnBrk="1" hangingPunct="1">
        <a:buClr>
          <a:schemeClr val="tx2"/>
        </a:buClr>
        <a:buFont typeface="Wingdings 2" pitchFamily="18" charset="2"/>
        <a:buChar char=""/>
        <a:defRPr sz="1600" baseline="0">
          <a:latin typeface="+mn-lt"/>
        </a:defRPr>
      </a:lvl8pPr>
      <a:lvl9pPr marL="2313432" indent="-228600" algn="l" eaLnBrk="1" hangingPunct="1">
        <a:buClr>
          <a:schemeClr val="accent1"/>
        </a:buClr>
        <a:buFont typeface="Wingdings 2" pitchFamily="18" charset="2"/>
        <a:buChar char=""/>
        <a:defRPr sz="1400" baseline="0">
          <a:latin typeface="+mn-lt"/>
        </a:defRPr>
      </a:lvl9pPr>
    </p:bodyStyle>
    <p:other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0" eaLnBrk="1" hangingPunct="1"/>
      <a:lvl2pPr marL="457200" eaLnBrk="1" hangingPunct="1"/>
      <a:lvl3pPr marL="914400" eaLnBrk="1" hangingPunct="1"/>
      <a:lvl4pPr marL="1371600" eaLnBrk="1" hangingPunct="1"/>
      <a:lvl5pPr marL="1828800" eaLnBrk="1" hangingPunct="1"/>
      <a:lvl6pPr marL="2286000" eaLnBrk="1" hangingPunct="1"/>
      <a:lvl7pPr marL="2743200" eaLnBrk="1" hangingPunct="1"/>
      <a:lvl8pPr marL="3200400" eaLnBrk="1" hangingPunct="1"/>
      <a:lvl9pPr marL="3657600" eaLnBrk="1" hangingPunct="1"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Pictures\sedgt\medicina.jpg"/>
          <p:cNvPicPr>
            <a:picLocks noChangeAspect="1" noChangeArrowheads="1"/>
          </p:cNvPicPr>
          <p:nvPr/>
        </p:nvPicPr>
        <p:blipFill>
          <a:blip r:embed="rId2" cstate="print">
            <a:lum bright="4000"/>
          </a:blip>
          <a:srcRect/>
          <a:stretch>
            <a:fillRect/>
          </a:stretch>
        </p:blipFill>
        <p:spPr bwMode="auto">
          <a:xfrm>
            <a:off x="0" y="0"/>
            <a:ext cx="2484438" cy="6858000"/>
          </a:xfrm>
          <a:prstGeom prst="rect">
            <a:avLst/>
          </a:prstGeom>
          <a:noFill/>
          <a:effectLst>
            <a:outerShdw blurRad="673100" dist="50800" dir="5400000" sx="97000" sy="97000" algn="ctr" rotWithShape="0">
              <a:srgbClr val="000000"/>
            </a:outerShdw>
          </a:effectLst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555776" y="0"/>
            <a:ext cx="6262464" cy="3528392"/>
          </a:xfr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>
                <a:solidFill>
                  <a:schemeClr val="tx2">
                    <a:shade val="85000"/>
                    <a:satMod val="150000"/>
                  </a:schemeClr>
                </a:solidFill>
              </a:rPr>
              <a:t> </a:t>
            </a:r>
            <a:br>
              <a:rPr lang="es-ES" dirty="0">
                <a:solidFill>
                  <a:schemeClr val="tx2">
                    <a:shade val="85000"/>
                    <a:satMod val="150000"/>
                  </a:schemeClr>
                </a:solidFill>
              </a:rPr>
            </a:br>
            <a:r>
              <a:rPr lang="es-ES" dirty="0">
                <a:solidFill>
                  <a:schemeClr val="tx2">
                    <a:shade val="85000"/>
                    <a:satMod val="150000"/>
                  </a:schemeClr>
                </a:solidFill>
              </a:rPr>
              <a:t/>
            </a:r>
            <a:br>
              <a:rPr lang="es-ES" dirty="0">
                <a:solidFill>
                  <a:schemeClr val="tx2">
                    <a:shade val="85000"/>
                    <a:satMod val="150000"/>
                  </a:schemeClr>
                </a:solidFill>
              </a:rPr>
            </a:br>
            <a:r>
              <a:rPr lang="es-ES" dirty="0">
                <a:solidFill>
                  <a:schemeClr val="tx2">
                    <a:shade val="85000"/>
                    <a:satMod val="150000"/>
                  </a:schemeClr>
                </a:solidFill>
              </a:rPr>
              <a:t/>
            </a:r>
            <a:br>
              <a:rPr lang="es-ES" dirty="0">
                <a:solidFill>
                  <a:schemeClr val="tx2">
                    <a:shade val="85000"/>
                    <a:satMod val="150000"/>
                  </a:schemeClr>
                </a:solidFill>
              </a:rPr>
            </a:br>
            <a:r>
              <a:rPr lang="es-ES" dirty="0">
                <a:solidFill>
                  <a:schemeClr val="tx2">
                    <a:shade val="85000"/>
                    <a:satMod val="150000"/>
                  </a:schemeClr>
                </a:solidFill>
              </a:rPr>
              <a:t/>
            </a:r>
            <a:br>
              <a:rPr lang="es-ES" dirty="0">
                <a:solidFill>
                  <a:schemeClr val="tx2">
                    <a:shade val="85000"/>
                    <a:satMod val="150000"/>
                  </a:schemeClr>
                </a:solidFill>
              </a:rPr>
            </a:br>
            <a:r>
              <a:rPr lang="es-ES" dirty="0">
                <a:solidFill>
                  <a:schemeClr val="tx2">
                    <a:shade val="85000"/>
                    <a:satMod val="150000"/>
                  </a:schemeClr>
                </a:solidFill>
              </a:rPr>
              <a:t/>
            </a:r>
            <a:br>
              <a:rPr lang="es-ES" dirty="0">
                <a:solidFill>
                  <a:schemeClr val="tx2">
                    <a:shade val="85000"/>
                    <a:satMod val="150000"/>
                  </a:schemeClr>
                </a:solidFill>
              </a:rPr>
            </a:br>
            <a:r>
              <a:rPr lang="es-ES" dirty="0">
                <a:solidFill>
                  <a:schemeClr val="tx2">
                    <a:shade val="85000"/>
                    <a:satMod val="150000"/>
                  </a:schemeClr>
                </a:solidFill>
              </a:rPr>
              <a:t/>
            </a:r>
            <a:br>
              <a:rPr lang="es-ES" dirty="0">
                <a:solidFill>
                  <a:schemeClr val="tx2">
                    <a:shade val="85000"/>
                    <a:satMod val="150000"/>
                  </a:schemeClr>
                </a:solidFill>
              </a:rPr>
            </a:br>
            <a:r>
              <a:rPr lang="es-ES" dirty="0">
                <a:solidFill>
                  <a:schemeClr val="tx2">
                    <a:shade val="85000"/>
                    <a:satMod val="150000"/>
                  </a:schemeClr>
                </a:solidFill>
              </a:rPr>
              <a:t/>
            </a:r>
            <a:br>
              <a:rPr lang="es-ES" dirty="0">
                <a:solidFill>
                  <a:schemeClr val="tx2">
                    <a:shade val="85000"/>
                    <a:satMod val="150000"/>
                  </a:schemeClr>
                </a:solidFill>
              </a:rPr>
            </a:br>
            <a:r>
              <a:rPr lang="es-ES" dirty="0">
                <a:solidFill>
                  <a:schemeClr val="tx2">
                    <a:shade val="85000"/>
                    <a:satMod val="150000"/>
                  </a:schemeClr>
                </a:solidFill>
              </a:rPr>
              <a:t/>
            </a:r>
            <a:br>
              <a:rPr lang="es-ES" dirty="0">
                <a:solidFill>
                  <a:schemeClr val="tx2">
                    <a:shade val="85000"/>
                    <a:satMod val="150000"/>
                  </a:schemeClr>
                </a:solidFill>
              </a:rPr>
            </a:br>
            <a:r>
              <a:rPr lang="es-ES" sz="4400" dirty="0">
                <a:solidFill>
                  <a:schemeClr val="tx2">
                    <a:shade val="85000"/>
                    <a:satMod val="150000"/>
                  </a:schemeClr>
                </a:solidFill>
              </a:rPr>
              <a:t>Sistema Experto para el </a:t>
            </a:r>
            <a:r>
              <a:rPr lang="es-ES" sz="4400" dirty="0" err="1" smtClean="0">
                <a:solidFill>
                  <a:schemeClr val="tx2">
                    <a:shade val="85000"/>
                    <a:satMod val="150000"/>
                  </a:schemeClr>
                </a:solidFill>
              </a:rPr>
              <a:t>diagnòstico</a:t>
            </a:r>
            <a:r>
              <a:rPr lang="es-ES" sz="4400" dirty="0" smtClean="0">
                <a:solidFill>
                  <a:schemeClr val="tx2">
                    <a:shade val="85000"/>
                    <a:satMod val="150000"/>
                  </a:schemeClr>
                </a:solidFill>
              </a:rPr>
              <a:t> </a:t>
            </a:r>
            <a:r>
              <a:rPr lang="es-ES" sz="4400" dirty="0">
                <a:solidFill>
                  <a:schemeClr val="tx2">
                    <a:shade val="85000"/>
                    <a:satMod val="150000"/>
                  </a:schemeClr>
                </a:solidFill>
              </a:rPr>
              <a:t>de Cáncer en la Glándula </a:t>
            </a:r>
            <a:r>
              <a:rPr lang="es-ES" sz="4400" dirty="0" err="1">
                <a:solidFill>
                  <a:schemeClr val="tx2">
                    <a:shade val="85000"/>
                    <a:satMod val="150000"/>
                  </a:schemeClr>
                </a:solidFill>
              </a:rPr>
              <a:t>Tiroide</a:t>
            </a:r>
            <a:r>
              <a:rPr lang="es-ES" dirty="0">
                <a:solidFill>
                  <a:schemeClr val="tx2">
                    <a:shade val="85000"/>
                    <a:satMod val="150000"/>
                  </a:schemeClr>
                </a:solidFill>
              </a:rPr>
              <a:t/>
            </a:r>
            <a:br>
              <a:rPr lang="es-ES" dirty="0">
                <a:solidFill>
                  <a:schemeClr val="tx2">
                    <a:shade val="85000"/>
                    <a:satMod val="150000"/>
                  </a:schemeClr>
                </a:solidFill>
              </a:rPr>
            </a:br>
            <a:r>
              <a:rPr lang="es-ES" dirty="0">
                <a:solidFill>
                  <a:schemeClr val="tx2">
                    <a:shade val="85000"/>
                    <a:satMod val="150000"/>
                  </a:schemeClr>
                </a:solidFill>
              </a:rPr>
              <a:t>SIECAT</a:t>
            </a:r>
          </a:p>
        </p:txBody>
      </p:sp>
      <p:sp>
        <p:nvSpPr>
          <p:cNvPr id="3076" name="2 Subtítulo"/>
          <p:cNvSpPr>
            <a:spLocks noGrp="1"/>
          </p:cNvSpPr>
          <p:nvPr>
            <p:ph type="subTitle" idx="1"/>
          </p:nvPr>
        </p:nvSpPr>
        <p:spPr>
          <a:xfrm>
            <a:off x="2339975" y="3657600"/>
            <a:ext cx="6804025" cy="1787525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s-ES" smtClean="0"/>
              <a:t>Integrantes:</a:t>
            </a:r>
          </a:p>
          <a:p>
            <a:pPr eaLnBrk="1" hangingPunct="1">
              <a:spcBef>
                <a:spcPct val="0"/>
              </a:spcBef>
            </a:pPr>
            <a:r>
              <a:rPr lang="es-ES" smtClean="0"/>
              <a:t>Cristina Ponce Esmeraldas</a:t>
            </a:r>
          </a:p>
          <a:p>
            <a:pPr eaLnBrk="1" hangingPunct="1">
              <a:spcBef>
                <a:spcPct val="0"/>
              </a:spcBef>
            </a:pPr>
            <a:r>
              <a:rPr lang="es-ES" smtClean="0"/>
              <a:t>Fernando Ramírez</a:t>
            </a:r>
          </a:p>
        </p:txBody>
      </p:sp>
      <p:sp>
        <p:nvSpPr>
          <p:cNvPr id="5" name="2 Subtítulo"/>
          <p:cNvSpPr txBox="1">
            <a:spLocks/>
          </p:cNvSpPr>
          <p:nvPr/>
        </p:nvSpPr>
        <p:spPr>
          <a:xfrm>
            <a:off x="2339975" y="5070475"/>
            <a:ext cx="6804025" cy="1787525"/>
          </a:xfrm>
          <a:prstGeom prst="rect">
            <a:avLst/>
          </a:prstGeom>
        </p:spPr>
        <p:txBody>
          <a:bodyPr lIns="45720" rIns="45720">
            <a:norm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 pitchFamily="18" charset="2"/>
              <a:buNone/>
              <a:defRPr/>
            </a:pPr>
            <a:endParaRPr lang="es-ES" sz="3000" kern="0" dirty="0">
              <a:solidFill>
                <a:schemeClr val="tx2"/>
              </a:solidFill>
              <a:latin typeface="+mn-lt"/>
              <a:ea typeface="+mn-lt"/>
              <a:cs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 pitchFamily="18" charset="2"/>
              <a:buNone/>
              <a:defRPr/>
            </a:pPr>
            <a:r>
              <a:rPr lang="es-ES" sz="3000" kern="0" dirty="0">
                <a:solidFill>
                  <a:schemeClr val="tx2"/>
                </a:solidFill>
                <a:latin typeface="+mn-lt"/>
                <a:ea typeface="+mn-lt"/>
                <a:cs typeface="+mn-lt"/>
              </a:rPr>
              <a:t>2012-2013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Modelo Canónico</a:t>
            </a:r>
            <a:endParaRPr lang="es-ES"/>
          </a:p>
        </p:txBody>
      </p:sp>
      <p:sp>
        <p:nvSpPr>
          <p:cNvPr id="9219" name="2 Marcador de contenido"/>
          <p:cNvSpPr>
            <a:spLocks noGrp="1"/>
          </p:cNvSpPr>
          <p:nvPr>
            <p:ph idx="1"/>
          </p:nvPr>
        </p:nvSpPr>
        <p:spPr>
          <a:xfrm>
            <a:off x="395288" y="1557338"/>
            <a:ext cx="8291512" cy="4568825"/>
          </a:xfrm>
        </p:spPr>
        <p:txBody>
          <a:bodyPr/>
          <a:lstStyle/>
          <a:p>
            <a:r>
              <a:rPr lang="es-ES" b="1" dirty="0" smtClean="0"/>
              <a:t>Ventajas</a:t>
            </a:r>
          </a:p>
          <a:p>
            <a:pPr lvl="1"/>
            <a:r>
              <a:rPr lang="es-ES" dirty="0" smtClean="0"/>
              <a:t>Enriquece el conocimiento en función de predicciones.</a:t>
            </a:r>
          </a:p>
          <a:p>
            <a:pPr lvl="1"/>
            <a:r>
              <a:rPr lang="es-ES" dirty="0" smtClean="0"/>
              <a:t>Es consecuencia directa del razonamiento intuitivo.</a:t>
            </a:r>
          </a:p>
          <a:p>
            <a:pPr lvl="1"/>
            <a:r>
              <a:rPr lang="es-ES" dirty="0" smtClean="0"/>
              <a:t>Trata de incorporar conocimientos previos sobre las inferencias que se desean obtener.</a:t>
            </a:r>
          </a:p>
          <a:p>
            <a:r>
              <a:rPr lang="es-ES" b="1" dirty="0" smtClean="0"/>
              <a:t>Desventajas</a:t>
            </a:r>
            <a:r>
              <a:rPr lang="es-ES" dirty="0" smtClean="0"/>
              <a:t>	</a:t>
            </a:r>
          </a:p>
          <a:p>
            <a:pPr lvl="1"/>
            <a:r>
              <a:rPr lang="es-ES" dirty="0" smtClean="0"/>
              <a:t>Es vulnerable a intereses.</a:t>
            </a:r>
            <a:endParaRPr lang="es-ES" sz="1800" dirty="0" smtClean="0"/>
          </a:p>
          <a:p>
            <a:pPr lvl="1"/>
            <a:r>
              <a:rPr lang="es-ES" dirty="0" smtClean="0"/>
              <a:t>Para el análisis requiere de un conocimiento previo.</a:t>
            </a:r>
            <a:endParaRPr lang="es-ES" sz="1800" dirty="0" smtClean="0"/>
          </a:p>
          <a:p>
            <a:pPr lvl="1"/>
            <a:r>
              <a:rPr lang="es-ES" dirty="0" smtClean="0"/>
              <a:t>Incorpora un elemento de subjetividad.</a:t>
            </a:r>
            <a:endParaRPr lang="es-ES" sz="1800" dirty="0" smtClean="0"/>
          </a:p>
          <a:p>
            <a:pPr lvl="1"/>
            <a:endParaRPr lang="es-E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 Cáncer de la Glándula Tiroides</a:t>
            </a:r>
            <a:endParaRPr lang="es-ES" dirty="0"/>
          </a:p>
        </p:txBody>
      </p:sp>
      <p:pic>
        <p:nvPicPr>
          <p:cNvPr id="10245" name="Picture 5" descr="C:\Users\User\Pictures\sedgt\cancer-tiroideo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636912"/>
            <a:ext cx="3333750" cy="23050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6" name="5 CuadroTexto"/>
          <p:cNvSpPr txBox="1"/>
          <p:nvPr/>
        </p:nvSpPr>
        <p:spPr>
          <a:xfrm>
            <a:off x="899592" y="2132856"/>
            <a:ext cx="3168352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800" b="1" dirty="0" smtClean="0"/>
              <a:t>El cáncer de tiroides es un tumor maligno de crecimiento localizado dentro de la glándula tiroides.</a:t>
            </a:r>
            <a:endParaRPr lang="es-E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es-ES" sz="3600" dirty="0" smtClean="0"/>
              <a:t>METODOLOGIA DE IMPLEMENTACIÓN DE LA RED BAYESIANA</a:t>
            </a:r>
            <a:endParaRPr lang="es-ES" sz="36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defRPr/>
            </a:pPr>
            <a:endParaRPr lang="es-ES" dirty="0" smtClean="0"/>
          </a:p>
          <a:p>
            <a:pPr marL="241300" indent="-514350" algn="just">
              <a:buFont typeface="+mj-lt"/>
              <a:buAutoNum type="arabicPeriod"/>
              <a:defRPr/>
            </a:pPr>
            <a:r>
              <a:rPr lang="es-ES" dirty="0" smtClean="0"/>
              <a:t>Entrevistas con el experto oncólogo</a:t>
            </a:r>
            <a:r>
              <a:rPr lang="es-ES" dirty="0" smtClean="0"/>
              <a:t>.</a:t>
            </a:r>
            <a:endParaRPr lang="es-ES" dirty="0" smtClean="0"/>
          </a:p>
          <a:p>
            <a:pPr marL="241300" indent="-514350" algn="just">
              <a:buFont typeface="+mj-lt"/>
              <a:buAutoNum type="arabicPeriod"/>
              <a:defRPr/>
            </a:pPr>
            <a:r>
              <a:rPr lang="es-ES" dirty="0" smtClean="0"/>
              <a:t>Definición de variables.</a:t>
            </a:r>
          </a:p>
          <a:p>
            <a:pPr marL="241300" indent="-514350" algn="just">
              <a:buFont typeface="+mj-lt"/>
              <a:buAutoNum type="arabicPeriod"/>
              <a:defRPr/>
            </a:pPr>
            <a:r>
              <a:rPr lang="es-ES" dirty="0" smtClean="0"/>
              <a:t>Construcción del grafo.</a:t>
            </a:r>
          </a:p>
          <a:p>
            <a:pPr marL="241300" indent="-514350" algn="just">
              <a:buFont typeface="+mj-lt"/>
              <a:buAutoNum type="arabicPeriod"/>
              <a:defRPr/>
            </a:pPr>
            <a:r>
              <a:rPr lang="es-ES" dirty="0" smtClean="0"/>
              <a:t>Elaboración del modelo grafico.</a:t>
            </a:r>
          </a:p>
          <a:p>
            <a:pPr marL="241300" indent="-514350" algn="just">
              <a:buFont typeface="+mj-lt"/>
              <a:buAutoNum type="arabicPeriod"/>
              <a:defRPr/>
            </a:pPr>
            <a:r>
              <a:rPr lang="es-ES" dirty="0" smtClean="0"/>
              <a:t>Uso de modelos canónicos.</a:t>
            </a:r>
          </a:p>
          <a:p>
            <a:pPr marL="241300" indent="-514350" algn="just">
              <a:buFont typeface="+mj-lt"/>
              <a:buAutoNum type="arabicPeriod"/>
              <a:defRPr/>
            </a:pPr>
            <a:r>
              <a:rPr lang="es-ES" dirty="0" smtClean="0"/>
              <a:t>Definición de Probabilidades Condicionales.</a:t>
            </a:r>
          </a:p>
          <a:p>
            <a:pPr>
              <a:defRPr/>
            </a:pP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Entrevistas con el experto oncólogo</a:t>
            </a:r>
            <a:endParaRPr lang="es-ES" dirty="0"/>
          </a:p>
        </p:txBody>
      </p:sp>
      <p:pic>
        <p:nvPicPr>
          <p:cNvPr id="317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700808"/>
            <a:ext cx="3603873" cy="41233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3717032"/>
            <a:ext cx="3312368" cy="280831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5 Flecha izquierda y arriba"/>
          <p:cNvSpPr/>
          <p:nvPr/>
        </p:nvSpPr>
        <p:spPr>
          <a:xfrm rot="10800000">
            <a:off x="3779912" y="2780928"/>
            <a:ext cx="3600400" cy="1224136"/>
          </a:xfrm>
          <a:prstGeom prst="leftUpArrow">
            <a:avLst>
              <a:gd name="adj1" fmla="val 0"/>
              <a:gd name="adj2" fmla="val 25000"/>
              <a:gd name="adj3" fmla="val 32762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9552" y="1412776"/>
            <a:ext cx="2232248" cy="1152128"/>
          </a:xfrm>
        </p:spPr>
        <p:txBody>
          <a:bodyPr>
            <a:noAutofit/>
          </a:bodyPr>
          <a:lstStyle/>
          <a:p>
            <a:r>
              <a:rPr lang="es-ES" sz="2800" dirty="0" smtClean="0"/>
              <a:t>Definición de variables</a:t>
            </a:r>
            <a:endParaRPr lang="es-ES" sz="1800" dirty="0"/>
          </a:p>
        </p:txBody>
      </p:sp>
      <p:graphicFrame>
        <p:nvGraphicFramePr>
          <p:cNvPr id="6" name="5 Marcador de contenido"/>
          <p:cNvGraphicFramePr>
            <a:graphicFrameLocks noGrp="1"/>
          </p:cNvGraphicFramePr>
          <p:nvPr>
            <p:ph idx="1"/>
          </p:nvPr>
        </p:nvGraphicFramePr>
        <p:xfrm>
          <a:off x="3347864" y="620688"/>
          <a:ext cx="4796795" cy="5257800"/>
        </p:xfrm>
        <a:graphic>
          <a:graphicData uri="http://schemas.openxmlformats.org/drawingml/2006/table">
            <a:tbl>
              <a:tblPr/>
              <a:tblGrid>
                <a:gridCol w="1817986"/>
                <a:gridCol w="807780"/>
                <a:gridCol w="686901"/>
                <a:gridCol w="801065"/>
                <a:gridCol w="683063"/>
              </a:tblGrid>
              <a:tr h="4404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 b="1" dirty="0">
                          <a:solidFill>
                            <a:srgbClr val="FFFFFF"/>
                          </a:solidFill>
                          <a:latin typeface="Arial Narrow"/>
                          <a:ea typeface="Constantia"/>
                          <a:cs typeface="Arial"/>
                        </a:rPr>
                        <a:t>Variables </a:t>
                      </a:r>
                      <a:endParaRPr lang="es-ES" sz="1000" dirty="0">
                        <a:latin typeface="Constantia"/>
                        <a:ea typeface="Constantia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 b="1" dirty="0">
                          <a:solidFill>
                            <a:srgbClr val="FFFFFF"/>
                          </a:solidFill>
                          <a:latin typeface="Arial Narrow"/>
                          <a:ea typeface="Constantia"/>
                          <a:cs typeface="Arial"/>
                        </a:rPr>
                        <a:t>dependientes</a:t>
                      </a:r>
                      <a:endParaRPr lang="es-ES" sz="1000" dirty="0">
                        <a:latin typeface="Constantia"/>
                        <a:ea typeface="Constantia"/>
                        <a:cs typeface="Times New Roman"/>
                      </a:endParaRPr>
                    </a:p>
                  </a:txBody>
                  <a:tcPr marL="60445" marR="60445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 b="1">
                          <a:solidFill>
                            <a:srgbClr val="FFFFFF"/>
                          </a:solidFill>
                          <a:latin typeface="Arial Narrow"/>
                          <a:ea typeface="Constantia"/>
                          <a:cs typeface="Arial"/>
                        </a:rPr>
                        <a:t>Variable</a:t>
                      </a:r>
                      <a:endParaRPr lang="es-ES" sz="1000">
                        <a:latin typeface="Constantia"/>
                        <a:ea typeface="Constantia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 b="1">
                          <a:solidFill>
                            <a:srgbClr val="FFFFFF"/>
                          </a:solidFill>
                          <a:latin typeface="Arial Narrow"/>
                          <a:ea typeface="Constantia"/>
                          <a:cs typeface="Arial"/>
                        </a:rPr>
                        <a:t>independiente</a:t>
                      </a:r>
                      <a:endParaRPr lang="es-ES" sz="1000">
                        <a:latin typeface="Constantia"/>
                        <a:ea typeface="Constantia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 b="1">
                          <a:solidFill>
                            <a:srgbClr val="FFFFFF"/>
                          </a:solidFill>
                          <a:latin typeface="Arial Narrow"/>
                          <a:ea typeface="Constantia"/>
                          <a:cs typeface="Arial"/>
                        </a:rPr>
                        <a:t>cualitativas</a:t>
                      </a:r>
                      <a:endParaRPr lang="es-ES" sz="1000">
                        <a:latin typeface="Constantia"/>
                        <a:ea typeface="Constantia"/>
                        <a:cs typeface="Times New Roman"/>
                      </a:endParaRPr>
                    </a:p>
                  </a:txBody>
                  <a:tcPr marL="60445" marR="6044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 b="1">
                          <a:solidFill>
                            <a:srgbClr val="FFFFFF"/>
                          </a:solidFill>
                          <a:latin typeface="Arial Narrow"/>
                          <a:ea typeface="Constantia"/>
                          <a:cs typeface="Arial"/>
                        </a:rPr>
                        <a:t>Estados</a:t>
                      </a:r>
                      <a:endParaRPr lang="es-ES" sz="1000">
                        <a:latin typeface="Constantia"/>
                        <a:ea typeface="Constantia"/>
                        <a:cs typeface="Times New Roman"/>
                      </a:endParaRPr>
                    </a:p>
                  </a:txBody>
                  <a:tcPr marL="60445" marR="6044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 b="1">
                          <a:solidFill>
                            <a:srgbClr val="FFFFFF"/>
                          </a:solidFill>
                          <a:latin typeface="Arial Narrow"/>
                          <a:ea typeface="Constantia"/>
                          <a:cs typeface="Arial"/>
                        </a:rPr>
                        <a:t>Variable independiente</a:t>
                      </a:r>
                      <a:endParaRPr lang="es-ES" sz="1000">
                        <a:latin typeface="Constantia"/>
                        <a:ea typeface="Constantia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 b="1">
                          <a:solidFill>
                            <a:srgbClr val="FFFFFF"/>
                          </a:solidFill>
                          <a:latin typeface="Arial Narrow"/>
                          <a:ea typeface="Constantia"/>
                          <a:cs typeface="Arial"/>
                        </a:rPr>
                        <a:t>cuantitativas</a:t>
                      </a:r>
                      <a:endParaRPr lang="es-ES" sz="1000">
                        <a:latin typeface="Constantia"/>
                        <a:ea typeface="Constantia"/>
                        <a:cs typeface="Times New Roman"/>
                      </a:endParaRPr>
                    </a:p>
                  </a:txBody>
                  <a:tcPr marL="60445" marR="6044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 b="1">
                          <a:solidFill>
                            <a:srgbClr val="FFFFFF"/>
                          </a:solidFill>
                          <a:latin typeface="Arial Narrow"/>
                          <a:ea typeface="Constantia"/>
                          <a:cs typeface="Arial"/>
                        </a:rPr>
                        <a:t>Estados</a:t>
                      </a:r>
                      <a:endParaRPr lang="es-ES" sz="1000">
                        <a:latin typeface="Constantia"/>
                        <a:ea typeface="Constantia"/>
                        <a:cs typeface="Times New Roman"/>
                      </a:endParaRPr>
                    </a:p>
                  </a:txBody>
                  <a:tcPr marL="60445" marR="60445" marT="0" marB="0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7310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 dirty="0">
                          <a:latin typeface="Arial Narrow"/>
                          <a:ea typeface="Constantia"/>
                          <a:cs typeface="Times New Roman"/>
                        </a:rPr>
                        <a:t>Consistencia glándula tiroides</a:t>
                      </a:r>
                      <a:endParaRPr lang="es-ES" sz="1000" dirty="0">
                        <a:latin typeface="Constantia"/>
                        <a:ea typeface="Constantia"/>
                        <a:cs typeface="Times New Roman"/>
                      </a:endParaRPr>
                    </a:p>
                  </a:txBody>
                  <a:tcPr marL="60445" marR="60445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 Narrow"/>
                          <a:ea typeface="Constantia"/>
                          <a:cs typeface="Times New Roman"/>
                        </a:rPr>
                        <a:t>Cambios glándula tiroides</a:t>
                      </a:r>
                      <a:endParaRPr lang="es-ES" sz="1000">
                        <a:latin typeface="Constantia"/>
                        <a:ea typeface="Constantia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 Narrow"/>
                          <a:ea typeface="Constantia"/>
                          <a:cs typeface="Times New Roman"/>
                        </a:rPr>
                        <a:t>Rasgos Individuo</a:t>
                      </a:r>
                      <a:endParaRPr lang="es-ES" sz="1000">
                        <a:latin typeface="Constantia"/>
                        <a:ea typeface="Constantia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 Narrow"/>
                          <a:ea typeface="Constantia"/>
                          <a:cs typeface="Times New Roman"/>
                        </a:rPr>
                        <a:t>Rasgos nódulo tiroideo</a:t>
                      </a:r>
                      <a:endParaRPr lang="es-ES" sz="1000">
                        <a:latin typeface="Constantia"/>
                        <a:ea typeface="Constantia"/>
                        <a:cs typeface="Times New Roman"/>
                      </a:endParaRPr>
                    </a:p>
                  </a:txBody>
                  <a:tcPr marL="60445" marR="6044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 Narrow"/>
                          <a:ea typeface="Constantia"/>
                          <a:cs typeface="Times New Roman"/>
                        </a:rPr>
                        <a:t>Si – No</a:t>
                      </a:r>
                      <a:endParaRPr lang="es-ES" sz="1000">
                        <a:latin typeface="Constantia"/>
                        <a:ea typeface="Constantia"/>
                        <a:cs typeface="Times New Roman"/>
                      </a:endParaRPr>
                    </a:p>
                  </a:txBody>
                  <a:tcPr marL="60445" marR="6044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 Narrow"/>
                          <a:ea typeface="Constantia"/>
                          <a:cs typeface="Times New Roman"/>
                        </a:rPr>
                        <a:t>Edad</a:t>
                      </a:r>
                      <a:endParaRPr lang="es-ES" sz="1000">
                        <a:latin typeface="Constantia"/>
                        <a:ea typeface="Constantia"/>
                        <a:cs typeface="Times New Roman"/>
                      </a:endParaRPr>
                    </a:p>
                  </a:txBody>
                  <a:tcPr marL="60445" marR="6044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 Narrow"/>
                          <a:ea typeface="Constantia"/>
                          <a:cs typeface="Times New Roman"/>
                        </a:rPr>
                        <a:t>Permanente – Temporal – Ausente</a:t>
                      </a:r>
                      <a:endParaRPr lang="es-ES" sz="1000">
                        <a:latin typeface="Constantia"/>
                        <a:ea typeface="Constantia"/>
                        <a:cs typeface="Times New Roman"/>
                      </a:endParaRPr>
                    </a:p>
                  </a:txBody>
                  <a:tcPr marL="60445" marR="60445" marT="0" marB="0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10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dec"/>
                        </a:tabLst>
                      </a:pPr>
                      <a:r>
                        <a:rPr lang="es-ES" sz="900">
                          <a:latin typeface="Arial Narrow"/>
                          <a:ea typeface="Constantia"/>
                          <a:cs typeface="Times New Roman"/>
                        </a:rPr>
                        <a:t>Agrandamiento de glándula tiroides</a:t>
                      </a:r>
                      <a:endParaRPr lang="es-ES" sz="1000">
                        <a:latin typeface="Constantia"/>
                        <a:ea typeface="Times New Roman"/>
                        <a:cs typeface="Times New Roman"/>
                      </a:endParaRPr>
                    </a:p>
                  </a:txBody>
                  <a:tcPr marL="60445" marR="60445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dec"/>
                        </a:tabLst>
                      </a:pPr>
                      <a:r>
                        <a:rPr lang="es-ES" sz="900">
                          <a:latin typeface="Arial Narrow"/>
                          <a:ea typeface="Constantia"/>
                          <a:cs typeface="Times New Roman"/>
                        </a:rPr>
                        <a:t>Rasgos glándula tiroides</a:t>
                      </a:r>
                      <a:endParaRPr lang="es-ES" sz="1000">
                        <a:latin typeface="Constantia"/>
                        <a:ea typeface="Times New Roman"/>
                        <a:cs typeface="Times New Roman"/>
                      </a:endParaRPr>
                    </a:p>
                  </a:txBody>
                  <a:tcPr marL="60445" marR="6044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 Narrow"/>
                          <a:ea typeface="Constantia"/>
                          <a:cs typeface="Times New Roman"/>
                        </a:rPr>
                        <a:t>Presente – Ausente</a:t>
                      </a:r>
                      <a:endParaRPr lang="es-ES" sz="1000">
                        <a:latin typeface="Constantia"/>
                        <a:ea typeface="Constantia"/>
                        <a:cs typeface="Times New Roman"/>
                      </a:endParaRPr>
                    </a:p>
                  </a:txBody>
                  <a:tcPr marL="60445" marR="6044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dec"/>
                        </a:tabLst>
                      </a:pPr>
                      <a:endParaRPr lang="es-ES" sz="900">
                        <a:latin typeface="Arial Narrow"/>
                        <a:ea typeface="Constantia"/>
                        <a:cs typeface="Times New Roman"/>
                      </a:endParaRPr>
                    </a:p>
                  </a:txBody>
                  <a:tcPr marL="60445" marR="6044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 Narrow"/>
                          <a:ea typeface="Constantia"/>
                          <a:cs typeface="Times New Roman"/>
                        </a:rPr>
                        <a:t>Tiroiditis Aguda – Hashimoto – Quervain – No información</a:t>
                      </a:r>
                      <a:endParaRPr lang="es-ES" sz="1000">
                        <a:latin typeface="Constantia"/>
                        <a:ea typeface="Constantia"/>
                        <a:cs typeface="Times New Roman"/>
                      </a:endParaRPr>
                    </a:p>
                  </a:txBody>
                  <a:tcPr marL="60445" marR="60445" marT="0" marB="0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5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dec"/>
                        </a:tabLst>
                      </a:pPr>
                      <a:r>
                        <a:rPr lang="es-ES" sz="900">
                          <a:latin typeface="Arial Narrow"/>
                          <a:ea typeface="Constantia"/>
                          <a:cs typeface="Arial"/>
                        </a:rPr>
                        <a:t>Disfagia</a:t>
                      </a:r>
                      <a:endParaRPr lang="es-ES" sz="1000">
                        <a:latin typeface="Constantia"/>
                        <a:ea typeface="Times New Roman"/>
                        <a:cs typeface="Times New Roman"/>
                      </a:endParaRPr>
                    </a:p>
                  </a:txBody>
                  <a:tcPr marL="60445" marR="60445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dec"/>
                        </a:tabLst>
                      </a:pPr>
                      <a:r>
                        <a:rPr lang="es-ES" sz="900">
                          <a:latin typeface="Arial Narrow"/>
                          <a:ea typeface="Constantia"/>
                          <a:cs typeface="Arial"/>
                        </a:rPr>
                        <a:t>Rasgos ganglios linfáticos</a:t>
                      </a:r>
                      <a:endParaRPr lang="es-ES" sz="1000">
                        <a:latin typeface="Constantia"/>
                        <a:ea typeface="Times New Roman"/>
                        <a:cs typeface="Times New Roman"/>
                      </a:endParaRPr>
                    </a:p>
                  </a:txBody>
                  <a:tcPr marL="60445" marR="6044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 Narrow"/>
                          <a:ea typeface="Constantia"/>
                          <a:cs typeface="Arial"/>
                        </a:rPr>
                        <a:t>Sospechoso – Normal</a:t>
                      </a:r>
                      <a:endParaRPr lang="es-ES" sz="1000">
                        <a:latin typeface="Constantia"/>
                        <a:ea typeface="Constantia"/>
                        <a:cs typeface="Times New Roman"/>
                      </a:endParaRPr>
                    </a:p>
                  </a:txBody>
                  <a:tcPr marL="60445" marR="6044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dec"/>
                        </a:tabLst>
                      </a:pPr>
                      <a:endParaRPr lang="es-ES" sz="900" dirty="0">
                        <a:latin typeface="Arial Narrow"/>
                        <a:ea typeface="Constantia"/>
                        <a:cs typeface="Arial"/>
                      </a:endParaRPr>
                    </a:p>
                  </a:txBody>
                  <a:tcPr marL="60445" marR="6044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 Narrow"/>
                          <a:ea typeface="Constantia"/>
                          <a:cs typeface="Arial"/>
                        </a:rPr>
                        <a:t>Elástica – dura – blanda</a:t>
                      </a:r>
                      <a:endParaRPr lang="es-ES" sz="1000">
                        <a:latin typeface="Constantia"/>
                        <a:ea typeface="Constantia"/>
                        <a:cs typeface="Times New Roman"/>
                      </a:endParaRPr>
                    </a:p>
                  </a:txBody>
                  <a:tcPr marL="60445" marR="60445" marT="0" marB="0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73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dec"/>
                        </a:tabLst>
                      </a:pPr>
                      <a:r>
                        <a:rPr lang="es-ES" sz="900" dirty="0">
                          <a:latin typeface="Arial Narrow"/>
                          <a:ea typeface="Constantia"/>
                          <a:cs typeface="Arial"/>
                        </a:rPr>
                        <a:t>Pérdida de peso</a:t>
                      </a:r>
                      <a:endParaRPr lang="es-ES" sz="1000" dirty="0">
                        <a:latin typeface="Constantia"/>
                        <a:ea typeface="Times New Roman"/>
                        <a:cs typeface="Times New Roman"/>
                      </a:endParaRPr>
                    </a:p>
                  </a:txBody>
                  <a:tcPr marL="60445" marR="60445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dec"/>
                        </a:tabLst>
                      </a:pPr>
                      <a:endParaRPr lang="es-ES" sz="900">
                        <a:latin typeface="Arial Narrow"/>
                        <a:ea typeface="Constantia"/>
                        <a:cs typeface="Arial"/>
                      </a:endParaRPr>
                    </a:p>
                  </a:txBody>
                  <a:tcPr marL="60445" marR="6044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 Narrow"/>
                          <a:ea typeface="Constantia"/>
                          <a:cs typeface="Arial"/>
                        </a:rPr>
                        <a:t>Tumoración maligna -Tumoración benigna</a:t>
                      </a:r>
                      <a:endParaRPr lang="es-ES" sz="1000">
                        <a:latin typeface="Constantia"/>
                        <a:ea typeface="Constantia"/>
                        <a:cs typeface="Times New Roman"/>
                      </a:endParaRPr>
                    </a:p>
                  </a:txBody>
                  <a:tcPr marL="60445" marR="6044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dec"/>
                        </a:tabLst>
                      </a:pPr>
                      <a:endParaRPr lang="es-ES" sz="900">
                        <a:latin typeface="Arial Narrow"/>
                        <a:ea typeface="Constantia"/>
                        <a:cs typeface="Arial"/>
                      </a:endParaRPr>
                    </a:p>
                  </a:txBody>
                  <a:tcPr marL="60445" marR="6044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 Narrow"/>
                          <a:ea typeface="Constantia"/>
                          <a:cs typeface="Arial"/>
                        </a:rPr>
                        <a:t>Pétrea – duro elástica - blanda </a:t>
                      </a:r>
                      <a:endParaRPr lang="es-ES" sz="1000">
                        <a:latin typeface="Constantia"/>
                        <a:ea typeface="Constantia"/>
                        <a:cs typeface="Times New Roman"/>
                      </a:endParaRPr>
                    </a:p>
                  </a:txBody>
                  <a:tcPr marL="60445" marR="60445" marT="0" marB="0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6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dec"/>
                        </a:tabLst>
                      </a:pPr>
                      <a:r>
                        <a:rPr lang="es-ES" sz="900">
                          <a:latin typeface="Arial Narrow"/>
                          <a:ea typeface="Constantia"/>
                          <a:cs typeface="Arial"/>
                        </a:rPr>
                        <a:t>Cambios de voz</a:t>
                      </a:r>
                      <a:endParaRPr lang="es-ES" sz="1000">
                        <a:latin typeface="Constantia"/>
                        <a:ea typeface="Times New Roman"/>
                        <a:cs typeface="Times New Roman"/>
                      </a:endParaRPr>
                    </a:p>
                  </a:txBody>
                  <a:tcPr marL="60445" marR="60445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dec"/>
                        </a:tabLst>
                      </a:pPr>
                      <a:endParaRPr lang="es-ES" sz="900">
                        <a:latin typeface="Arial Narrow"/>
                        <a:ea typeface="Constantia"/>
                        <a:cs typeface="Arial"/>
                      </a:endParaRPr>
                    </a:p>
                  </a:txBody>
                  <a:tcPr marL="60445" marR="6044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 Narrow"/>
                          <a:ea typeface="Constantia"/>
                          <a:cs typeface="Arial"/>
                        </a:rPr>
                        <a:t>Cambio – Sin Cambio</a:t>
                      </a:r>
                      <a:endParaRPr lang="es-ES" sz="1000">
                        <a:latin typeface="Constantia"/>
                        <a:ea typeface="Constantia"/>
                        <a:cs typeface="Times New Roman"/>
                      </a:endParaRPr>
                    </a:p>
                  </a:txBody>
                  <a:tcPr marL="60445" marR="6044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dec"/>
                        </a:tabLst>
                      </a:pPr>
                      <a:endParaRPr lang="es-ES" sz="900">
                        <a:latin typeface="Arial Narrow"/>
                        <a:ea typeface="Constantia"/>
                        <a:cs typeface="Arial"/>
                      </a:endParaRPr>
                    </a:p>
                  </a:txBody>
                  <a:tcPr marL="60445" marR="6044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dec"/>
                        </a:tabLst>
                      </a:pPr>
                      <a:endParaRPr lang="es-ES" sz="900">
                        <a:latin typeface="Arial Narrow"/>
                        <a:ea typeface="Constantia"/>
                        <a:cs typeface="Arial"/>
                      </a:endParaRPr>
                    </a:p>
                  </a:txBody>
                  <a:tcPr marL="60445" marR="60445" marT="0" marB="0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6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dec"/>
                        </a:tabLst>
                      </a:pPr>
                      <a:r>
                        <a:rPr lang="es-ES" sz="900">
                          <a:latin typeface="Arial Narrow"/>
                          <a:ea typeface="Constantia"/>
                          <a:cs typeface="Arial"/>
                        </a:rPr>
                        <a:t>Riesgo Laboral</a:t>
                      </a:r>
                      <a:endParaRPr lang="es-ES" sz="1000">
                        <a:latin typeface="Constantia"/>
                        <a:ea typeface="Times New Roman"/>
                        <a:cs typeface="Times New Roman"/>
                      </a:endParaRPr>
                    </a:p>
                  </a:txBody>
                  <a:tcPr marL="60445" marR="60445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dec"/>
                        </a:tabLst>
                      </a:pPr>
                      <a:endParaRPr lang="es-ES" sz="900">
                        <a:latin typeface="Arial Narrow"/>
                        <a:ea typeface="Constantia"/>
                        <a:cs typeface="Arial"/>
                      </a:endParaRPr>
                    </a:p>
                  </a:txBody>
                  <a:tcPr marL="60445" marR="6044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 Narrow"/>
                          <a:ea typeface="Constantia"/>
                          <a:cs typeface="Arial"/>
                        </a:rPr>
                        <a:t>Positivo – Negativo</a:t>
                      </a:r>
                      <a:endParaRPr lang="es-ES" sz="1000">
                        <a:latin typeface="Constantia"/>
                        <a:ea typeface="Constantia"/>
                        <a:cs typeface="Times New Roman"/>
                      </a:endParaRPr>
                    </a:p>
                  </a:txBody>
                  <a:tcPr marL="60445" marR="6044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dec"/>
                        </a:tabLst>
                      </a:pPr>
                      <a:endParaRPr lang="es-ES" sz="900">
                        <a:latin typeface="Arial Narrow"/>
                        <a:ea typeface="Constantia"/>
                        <a:cs typeface="Arial"/>
                      </a:endParaRPr>
                    </a:p>
                  </a:txBody>
                  <a:tcPr marL="60445" marR="6044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dec"/>
                        </a:tabLst>
                      </a:pPr>
                      <a:endParaRPr lang="es-ES" sz="900">
                        <a:latin typeface="Arial Narrow"/>
                        <a:ea typeface="Constantia"/>
                        <a:cs typeface="Arial"/>
                      </a:endParaRPr>
                    </a:p>
                  </a:txBody>
                  <a:tcPr marL="60445" marR="60445" marT="0" marB="0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6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 Narrow"/>
                          <a:ea typeface="Constantia"/>
                          <a:cs typeface="Arial"/>
                        </a:rPr>
                        <a:t>Edad</a:t>
                      </a:r>
                      <a:endParaRPr lang="es-ES" sz="1000">
                        <a:latin typeface="Constantia"/>
                        <a:ea typeface="Constantia"/>
                        <a:cs typeface="Times New Roman"/>
                      </a:endParaRPr>
                    </a:p>
                  </a:txBody>
                  <a:tcPr marL="60445" marR="60445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1000">
                        <a:latin typeface="Constantia"/>
                        <a:ea typeface="Constantia"/>
                        <a:cs typeface="Times New Roman"/>
                      </a:endParaRPr>
                    </a:p>
                  </a:txBody>
                  <a:tcPr marL="60445" marR="6044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 Narrow"/>
                          <a:ea typeface="Constantia"/>
                          <a:cs typeface="Arial"/>
                        </a:rPr>
                        <a:t>Cirugía – No cirugía</a:t>
                      </a:r>
                      <a:endParaRPr lang="es-ES" sz="1000">
                        <a:latin typeface="Constantia"/>
                        <a:ea typeface="Constantia"/>
                        <a:cs typeface="Times New Roman"/>
                      </a:endParaRPr>
                    </a:p>
                  </a:txBody>
                  <a:tcPr marL="60445" marR="6044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900">
                        <a:latin typeface="Arial Narrow"/>
                        <a:ea typeface="Constantia"/>
                        <a:cs typeface="Arial"/>
                      </a:endParaRPr>
                    </a:p>
                  </a:txBody>
                  <a:tcPr marL="60445" marR="6044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900">
                        <a:latin typeface="Arial Narrow"/>
                        <a:ea typeface="Constantia"/>
                        <a:cs typeface="Arial"/>
                      </a:endParaRPr>
                    </a:p>
                  </a:txBody>
                  <a:tcPr marL="60445" marR="60445" marT="0" marB="0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8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dec"/>
                        </a:tabLst>
                      </a:pPr>
                      <a:r>
                        <a:rPr lang="es-ES" sz="900">
                          <a:latin typeface="Arial Narrow"/>
                          <a:ea typeface="Constantia"/>
                          <a:cs typeface="Arial"/>
                        </a:rPr>
                        <a:t>Sexo</a:t>
                      </a:r>
                      <a:endParaRPr lang="es-ES" sz="1000">
                        <a:latin typeface="Constantia"/>
                        <a:ea typeface="Times New Roman"/>
                        <a:cs typeface="Times New Roman"/>
                      </a:endParaRPr>
                    </a:p>
                  </a:txBody>
                  <a:tcPr marL="60445" marR="60445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dec"/>
                        </a:tabLst>
                      </a:pPr>
                      <a:endParaRPr lang="es-ES" sz="900">
                        <a:latin typeface="Arial Narrow"/>
                        <a:ea typeface="Constantia"/>
                        <a:cs typeface="Arial"/>
                      </a:endParaRPr>
                    </a:p>
                  </a:txBody>
                  <a:tcPr marL="60445" marR="6044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 Narrow"/>
                          <a:ea typeface="Constantia"/>
                          <a:cs typeface="Arial"/>
                        </a:rPr>
                        <a:t>Bajo – Alto</a:t>
                      </a:r>
                      <a:endParaRPr lang="es-ES" sz="1000">
                        <a:latin typeface="Constantia"/>
                        <a:ea typeface="Constantia"/>
                        <a:cs typeface="Times New Roman"/>
                      </a:endParaRPr>
                    </a:p>
                  </a:txBody>
                  <a:tcPr marL="60445" marR="6044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dec"/>
                        </a:tabLst>
                      </a:pPr>
                      <a:endParaRPr lang="es-ES" sz="900">
                        <a:latin typeface="Arial Narrow"/>
                        <a:ea typeface="Constantia"/>
                        <a:cs typeface="Arial"/>
                      </a:endParaRPr>
                    </a:p>
                  </a:txBody>
                  <a:tcPr marL="60445" marR="6044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dec"/>
                        </a:tabLst>
                      </a:pPr>
                      <a:endParaRPr lang="es-ES" sz="900">
                        <a:latin typeface="Arial Narrow"/>
                        <a:ea typeface="Constantia"/>
                        <a:cs typeface="Arial"/>
                      </a:endParaRPr>
                    </a:p>
                  </a:txBody>
                  <a:tcPr marL="60445" marR="60445" marT="0" marB="0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6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dec"/>
                        </a:tabLst>
                      </a:pPr>
                      <a:r>
                        <a:rPr lang="es-ES" sz="900">
                          <a:latin typeface="Arial Narrow"/>
                          <a:ea typeface="Constantia"/>
                          <a:cs typeface="Arial"/>
                        </a:rPr>
                        <a:t>Historia familiar con cáncer</a:t>
                      </a:r>
                      <a:endParaRPr lang="es-ES" sz="1000">
                        <a:latin typeface="Constantia"/>
                        <a:ea typeface="Times New Roman"/>
                        <a:cs typeface="Times New Roman"/>
                      </a:endParaRPr>
                    </a:p>
                  </a:txBody>
                  <a:tcPr marL="60445" marR="60445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dec"/>
                        </a:tabLst>
                      </a:pPr>
                      <a:endParaRPr lang="es-ES" sz="900">
                        <a:latin typeface="Arial Narrow"/>
                        <a:ea typeface="Constantia"/>
                        <a:cs typeface="Arial"/>
                      </a:endParaRPr>
                    </a:p>
                  </a:txBody>
                  <a:tcPr marL="60445" marR="6044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latin typeface="Arial Narrow"/>
                          <a:ea typeface="Constantia"/>
                          <a:cs typeface="Arial"/>
                        </a:rPr>
                        <a:t>Hombre – Mujer</a:t>
                      </a:r>
                      <a:endParaRPr lang="es-ES" sz="1000">
                        <a:latin typeface="Constantia"/>
                        <a:ea typeface="Constantia"/>
                        <a:cs typeface="Times New Roman"/>
                      </a:endParaRPr>
                    </a:p>
                  </a:txBody>
                  <a:tcPr marL="60445" marR="6044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dec"/>
                        </a:tabLst>
                      </a:pPr>
                      <a:endParaRPr lang="es-ES" sz="1100">
                        <a:latin typeface="Arial"/>
                        <a:ea typeface="Constantia"/>
                        <a:cs typeface="Times New Roman"/>
                      </a:endParaRPr>
                    </a:p>
                  </a:txBody>
                  <a:tcPr marL="60445" marR="6044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dec"/>
                        </a:tabLst>
                      </a:pPr>
                      <a:endParaRPr lang="es-ES" sz="1100">
                        <a:latin typeface="Arial"/>
                        <a:ea typeface="Constantia"/>
                        <a:cs typeface="Times New Roman"/>
                      </a:endParaRPr>
                    </a:p>
                  </a:txBody>
                  <a:tcPr marL="60445" marR="60445" marT="0" marB="0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9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dec"/>
                        </a:tabLst>
                      </a:pPr>
                      <a:r>
                        <a:rPr lang="es-ES" sz="900">
                          <a:latin typeface="Arial Narrow"/>
                          <a:ea typeface="Constantia"/>
                          <a:cs typeface="Arial"/>
                        </a:rPr>
                        <a:t>Consistencia de ganglios linfáticos</a:t>
                      </a:r>
                      <a:endParaRPr lang="es-ES" sz="1000">
                        <a:latin typeface="Constantia"/>
                        <a:ea typeface="Times New Roman"/>
                        <a:cs typeface="Times New Roman"/>
                      </a:endParaRPr>
                    </a:p>
                  </a:txBody>
                  <a:tcPr marL="60445" marR="60445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dec"/>
                        </a:tabLst>
                      </a:pPr>
                      <a:endParaRPr lang="es-ES" sz="900">
                        <a:latin typeface="Arial Narrow"/>
                        <a:ea typeface="Constantia"/>
                        <a:cs typeface="Arial"/>
                      </a:endParaRPr>
                    </a:p>
                  </a:txBody>
                  <a:tcPr marL="60445" marR="6044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dec"/>
                        </a:tabLst>
                      </a:pPr>
                      <a:endParaRPr lang="es-ES" sz="900">
                        <a:latin typeface="Arial Narrow"/>
                        <a:ea typeface="Constantia"/>
                        <a:cs typeface="Arial"/>
                      </a:endParaRPr>
                    </a:p>
                  </a:txBody>
                  <a:tcPr marL="60445" marR="6044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dec"/>
                        </a:tabLst>
                      </a:pPr>
                      <a:endParaRPr lang="es-ES" sz="1100">
                        <a:latin typeface="Arial"/>
                        <a:ea typeface="Constantia"/>
                        <a:cs typeface="Times New Roman"/>
                      </a:endParaRPr>
                    </a:p>
                  </a:txBody>
                  <a:tcPr marL="60445" marR="6044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dec"/>
                        </a:tabLst>
                      </a:pPr>
                      <a:endParaRPr lang="es-ES" sz="1100">
                        <a:latin typeface="Arial"/>
                        <a:ea typeface="Constantia"/>
                        <a:cs typeface="Times New Roman"/>
                      </a:endParaRPr>
                    </a:p>
                  </a:txBody>
                  <a:tcPr marL="60445" marR="60445" marT="0" marB="0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3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dec"/>
                        </a:tabLst>
                      </a:pPr>
                      <a:r>
                        <a:rPr lang="es-ES" sz="900" b="1">
                          <a:latin typeface="Arial Narrow"/>
                          <a:ea typeface="Constantia"/>
                          <a:cs typeface="Arial"/>
                        </a:rPr>
                        <a:t>Inflamación de ganglios linfáticos</a:t>
                      </a:r>
                      <a:endParaRPr lang="es-ES" sz="1000">
                        <a:latin typeface="Constantia"/>
                        <a:ea typeface="Times New Roman"/>
                        <a:cs typeface="Times New Roman"/>
                      </a:endParaRPr>
                    </a:p>
                  </a:txBody>
                  <a:tcPr marL="60445" marR="60445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dec"/>
                        </a:tabLst>
                      </a:pPr>
                      <a:endParaRPr lang="es-ES" sz="1000">
                        <a:latin typeface="Constantia"/>
                        <a:ea typeface="Times New Roman"/>
                        <a:cs typeface="Times New Roman"/>
                      </a:endParaRPr>
                    </a:p>
                  </a:txBody>
                  <a:tcPr marL="60445" marR="6044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dec"/>
                        </a:tabLst>
                      </a:pPr>
                      <a:endParaRPr lang="es-ES" sz="1000">
                        <a:latin typeface="Constantia"/>
                        <a:ea typeface="Times New Roman"/>
                        <a:cs typeface="Times New Roman"/>
                      </a:endParaRPr>
                    </a:p>
                  </a:txBody>
                  <a:tcPr marL="60445" marR="6044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dec"/>
                        </a:tabLst>
                      </a:pPr>
                      <a:endParaRPr lang="es-ES" sz="1000">
                        <a:latin typeface="Constantia"/>
                        <a:ea typeface="Times New Roman"/>
                        <a:cs typeface="Times New Roman"/>
                      </a:endParaRPr>
                    </a:p>
                  </a:txBody>
                  <a:tcPr marL="60445" marR="6044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dec"/>
                        </a:tabLst>
                      </a:pPr>
                      <a:endParaRPr lang="es-ES" sz="1000" dirty="0">
                        <a:latin typeface="Constantia"/>
                        <a:ea typeface="Times New Roman"/>
                        <a:cs typeface="Times New Roman"/>
                      </a:endParaRPr>
                    </a:p>
                  </a:txBody>
                  <a:tcPr marL="60445" marR="60445" marT="0" marB="0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s-ES" sz="4400" dirty="0" smtClean="0"/>
              <a:t>Grafo Red Bayesiana SIECAT</a:t>
            </a:r>
            <a:endParaRPr lang="es-ES" sz="4400" dirty="0"/>
          </a:p>
        </p:txBody>
      </p:sp>
      <p:pic>
        <p:nvPicPr>
          <p:cNvPr id="4" name="3 Marcador de contenido" descr="C:\Users\Ing. Fernando\Documents\Seminario de graduacion\grafo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43608" y="1484784"/>
            <a:ext cx="7128791" cy="4493096"/>
          </a:xfrm>
          <a:prstGeom prst="roundRect">
            <a:avLst>
              <a:gd name="adj" fmla="val 16667"/>
            </a:avLst>
          </a:prstGeom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Diagnostico de la Entrevista</a:t>
            </a:r>
            <a:endParaRPr lang="es-ES" dirty="0"/>
          </a:p>
        </p:txBody>
      </p:sp>
      <p:pic>
        <p:nvPicPr>
          <p:cNvPr id="4" name="3 Marcador de contenido" descr="C:\Users\Ing. Fernando\Documents\Seminario de graduacion\figura grafo 4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844824"/>
            <a:ext cx="6192688" cy="446449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Diagnostico Clínico</a:t>
            </a:r>
            <a:endParaRPr lang="es-ES" dirty="0"/>
          </a:p>
        </p:txBody>
      </p:sp>
      <p:pic>
        <p:nvPicPr>
          <p:cNvPr id="4" name="3 Marcador de contenido" descr="C:\Users\Ing. Fernando\Documents\Seminario de graduacion\figura grafo 5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2276872"/>
            <a:ext cx="5803726" cy="339997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Diagnòstico General</a:t>
            </a:r>
            <a:endParaRPr lang="es-ES" dirty="0"/>
          </a:p>
        </p:txBody>
      </p:sp>
      <p:pic>
        <p:nvPicPr>
          <p:cNvPr id="4" name="3 Marcador de contenido" descr="C:\Users\Ing. Fernando\Documents\Seminario de graduacion\figura grafo 6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2348880"/>
            <a:ext cx="5976664" cy="34563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s-ES" dirty="0" smtClean="0"/>
              <a:t>Análisis </a:t>
            </a:r>
            <a:r>
              <a:rPr lang="es-ES" dirty="0" smtClean="0"/>
              <a:t>de Sensibilidad</a:t>
            </a:r>
            <a:endParaRPr lang="es-ES" dirty="0"/>
          </a:p>
        </p:txBody>
      </p:sp>
      <p:sp>
        <p:nvSpPr>
          <p:cNvPr id="13315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s-ES" dirty="0" smtClean="0">
              <a:solidFill>
                <a:schemeClr val="tx1"/>
              </a:solidFill>
              <a:latin typeface="+mn-lt"/>
              <a:ea typeface="+mn-lt"/>
              <a:cs typeface="+mn-lt"/>
            </a:endParaRPr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r>
              <a:rPr lang="es-ES" dirty="0" smtClean="0">
                <a:solidFill>
                  <a:schemeClr val="tx1"/>
                </a:solidFill>
                <a:latin typeface="+mn-lt"/>
                <a:ea typeface="+mn-lt"/>
                <a:cs typeface="+mn-lt"/>
              </a:rPr>
              <a:t>Por </a:t>
            </a:r>
            <a:r>
              <a:rPr lang="es-ES" dirty="0" smtClean="0">
                <a:solidFill>
                  <a:schemeClr val="tx1"/>
                </a:solidFill>
                <a:latin typeface="+mn-lt"/>
                <a:ea typeface="+mn-lt"/>
                <a:cs typeface="+mn-lt"/>
              </a:rPr>
              <a:t>medio del software GeNie se utilizo el método de análisis de sensibilidad de tipo</a:t>
            </a:r>
            <a:r>
              <a:rPr lang="es-ES" b="1" i="1" dirty="0" smtClean="0">
                <a:solidFill>
                  <a:schemeClr val="tx1"/>
                </a:solidFill>
                <a:latin typeface="+mn-lt"/>
                <a:ea typeface="+mn-lt"/>
                <a:cs typeface="+mn-lt"/>
              </a:rPr>
              <a:t> probabilístico,</a:t>
            </a:r>
            <a:r>
              <a:rPr lang="es-ES" dirty="0" smtClean="0">
                <a:solidFill>
                  <a:schemeClr val="tx1"/>
                </a:solidFill>
                <a:latin typeface="+mn-lt"/>
                <a:ea typeface="+mn-lt"/>
                <a:cs typeface="+mn-lt"/>
              </a:rPr>
              <a:t> para dicho análisis se ingreso evidencia sobre una variable a la </a:t>
            </a:r>
            <a:r>
              <a:rPr lang="es-ES" dirty="0" smtClean="0">
                <a:solidFill>
                  <a:schemeClr val="tx1"/>
                </a:solidFill>
                <a:latin typeface="+mn-lt"/>
                <a:ea typeface="+mn-lt"/>
                <a:cs typeface="+mn-lt"/>
              </a:rPr>
              <a:t>vez.</a:t>
            </a:r>
            <a:endParaRPr lang="es-E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Relación informática y medicina</a:t>
            </a:r>
            <a:endParaRPr lang="es-ES" dirty="0"/>
          </a:p>
        </p:txBody>
      </p:sp>
      <p:pic>
        <p:nvPicPr>
          <p:cNvPr id="30722" name="Picture 2" descr="C:\Users\User\Pictures\sedgt\Selena-y-Justin-paseando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276872"/>
            <a:ext cx="3561542" cy="216024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4 CuadroTexto"/>
          <p:cNvSpPr txBox="1"/>
          <p:nvPr/>
        </p:nvSpPr>
        <p:spPr>
          <a:xfrm>
            <a:off x="4283968" y="2204864"/>
            <a:ext cx="3888432" cy="646331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ES" dirty="0" smtClean="0"/>
              <a:t>Agrupa los campos  de l software y el hardware para uso de la medicina.</a:t>
            </a:r>
            <a:endParaRPr lang="es-ES" dirty="0"/>
          </a:p>
        </p:txBody>
      </p:sp>
      <p:sp>
        <p:nvSpPr>
          <p:cNvPr id="7" name="6 CuadroTexto"/>
          <p:cNvSpPr txBox="1"/>
          <p:nvPr/>
        </p:nvSpPr>
        <p:spPr>
          <a:xfrm>
            <a:off x="4355976" y="3789040"/>
            <a:ext cx="3888432" cy="92333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Refuerzan y mejora la toma de decisiones medicas y la atención del paciente.</a:t>
            </a:r>
            <a:endParaRPr lang="es-ES" dirty="0"/>
          </a:p>
        </p:txBody>
      </p:sp>
      <p:cxnSp>
        <p:nvCxnSpPr>
          <p:cNvPr id="9" name="8 Conector recto de flecha"/>
          <p:cNvCxnSpPr>
            <a:stCxn id="30722" idx="6"/>
            <a:endCxn id="5" idx="1"/>
          </p:cNvCxnSpPr>
          <p:nvPr/>
        </p:nvCxnSpPr>
        <p:spPr>
          <a:xfrm flipV="1">
            <a:off x="3813062" y="2528030"/>
            <a:ext cx="470906" cy="82896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1" name="10 Conector recto de flecha"/>
          <p:cNvCxnSpPr>
            <a:stCxn id="30722" idx="6"/>
            <a:endCxn id="7" idx="1"/>
          </p:cNvCxnSpPr>
          <p:nvPr/>
        </p:nvCxnSpPr>
        <p:spPr>
          <a:xfrm>
            <a:off x="3813062" y="3356992"/>
            <a:ext cx="542914" cy="89371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827584" y="404665"/>
            <a:ext cx="7772400" cy="936104"/>
          </a:xfrm>
        </p:spPr>
        <p:txBody>
          <a:bodyPr/>
          <a:lstStyle/>
          <a:p>
            <a:r>
              <a:rPr lang="es-ES" sz="3600" dirty="0" err="1" smtClean="0"/>
              <a:t>Analisis</a:t>
            </a:r>
            <a:r>
              <a:rPr lang="es-ES" sz="3600" dirty="0" smtClean="0"/>
              <a:t> de Sensibilidad</a:t>
            </a:r>
            <a:endParaRPr lang="es-ES" sz="3600" dirty="0"/>
          </a:p>
        </p:txBody>
      </p:sp>
      <p:graphicFrame>
        <p:nvGraphicFramePr>
          <p:cNvPr id="4" name="3 Gráfico"/>
          <p:cNvGraphicFramePr/>
          <p:nvPr/>
        </p:nvGraphicFramePr>
        <p:xfrm>
          <a:off x="1835696" y="1628800"/>
          <a:ext cx="5791200" cy="4867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Diagnostico </a:t>
            </a:r>
            <a:r>
              <a:rPr lang="es-ES" dirty="0" err="1" smtClean="0"/>
              <a:t>Clìnico</a:t>
            </a:r>
            <a:endParaRPr lang="es-ES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1619672" y="2060848"/>
          <a:ext cx="5698976" cy="40653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Diagnostico General</a:t>
            </a:r>
            <a:endParaRPr lang="es-ES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1547664" y="1988840"/>
          <a:ext cx="6480720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s-ES" dirty="0" smtClean="0"/>
              <a:t>Modelo </a:t>
            </a:r>
            <a:r>
              <a:rPr lang="es-ES" dirty="0" err="1" smtClean="0"/>
              <a:t>Canonico</a:t>
            </a:r>
            <a:r>
              <a:rPr lang="es-ES" dirty="0" smtClean="0"/>
              <a:t> </a:t>
            </a:r>
            <a:r>
              <a:rPr lang="es-ES" dirty="0" err="1" smtClean="0"/>
              <a:t>Noisy</a:t>
            </a:r>
            <a:r>
              <a:rPr lang="es-ES" dirty="0" smtClean="0"/>
              <a:t> OR</a:t>
            </a:r>
            <a:endParaRPr lang="es-ES" dirty="0"/>
          </a:p>
        </p:txBody>
      </p:sp>
      <p:sp>
        <p:nvSpPr>
          <p:cNvPr id="1536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Wingdings 2" pitchFamily="18" charset="2"/>
              <a:buNone/>
            </a:pPr>
            <a:r>
              <a:rPr lang="es-ES" sz="3200" smtClean="0"/>
              <a:t>El modelo canónico Noisy-Or fue aplicado al modelo de Diagnostico de la entrevista, diagnostico clínico y diagnostico general por ende se considero que la influencia de cada nodo es independiente para determinar el cáncer a la glándula tiroides</a:t>
            </a:r>
            <a:r>
              <a:rPr lang="es-ES" sz="2400" smtClean="0"/>
              <a:t>.</a:t>
            </a:r>
          </a:p>
          <a:p>
            <a:endParaRPr lang="es-E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2 Marcador de contenido"/>
          <p:cNvSpPr>
            <a:spLocks noGrp="1"/>
          </p:cNvSpPr>
          <p:nvPr>
            <p:ph idx="1"/>
          </p:nvPr>
        </p:nvSpPr>
        <p:spPr>
          <a:xfrm>
            <a:off x="395288" y="404813"/>
            <a:ext cx="8229600" cy="5976937"/>
          </a:xfrm>
        </p:spPr>
        <p:txBody>
          <a:bodyPr/>
          <a:lstStyle/>
          <a:p>
            <a:r>
              <a:rPr lang="es-ES" b="1" dirty="0" smtClean="0"/>
              <a:t>Probabilidades Condicionales</a:t>
            </a:r>
          </a:p>
          <a:p>
            <a:pPr>
              <a:buFont typeface="Wingdings 2" pitchFamily="18" charset="2"/>
              <a:buNone/>
            </a:pPr>
            <a:endParaRPr lang="es-ES" dirty="0" smtClean="0"/>
          </a:p>
          <a:p>
            <a:pPr lvl="1"/>
            <a:r>
              <a:rPr lang="es-ES" i="1" dirty="0" smtClean="0"/>
              <a:t>¿Cuál es la probabilidad de que un individuo sea candidato a tener cáncer dado que el diagnostico de la entrevista es positivo?</a:t>
            </a:r>
            <a:endParaRPr lang="es-ES" dirty="0" smtClean="0"/>
          </a:p>
          <a:p>
            <a:pPr lvl="1"/>
            <a:r>
              <a:rPr lang="es-ES" i="1" dirty="0" smtClean="0"/>
              <a:t>¿Cuál es la probabilidad de que las glándulas tiroides presenten cambios dado que el diagnostico de la entrevista es positivo?</a:t>
            </a:r>
          </a:p>
          <a:p>
            <a:pPr lvl="1">
              <a:buFont typeface="Wingdings 2" pitchFamily="18" charset="2"/>
              <a:buNone/>
            </a:pPr>
            <a:endParaRPr lang="es-ES" i="1" dirty="0" smtClean="0"/>
          </a:p>
          <a:p>
            <a:pPr>
              <a:buFont typeface="Wingdings 2" pitchFamily="18" charset="2"/>
              <a:buNone/>
            </a:pPr>
            <a:endParaRPr lang="es-ES" i="1" dirty="0" smtClean="0"/>
          </a:p>
          <a:p>
            <a:endParaRPr lang="es-ES" dirty="0" smtClean="0"/>
          </a:p>
          <a:p>
            <a:endParaRPr lang="es-ES" dirty="0" smtClean="0"/>
          </a:p>
        </p:txBody>
      </p:sp>
      <p:pic>
        <p:nvPicPr>
          <p:cNvPr id="3" name="2 Imagen" descr="C:\Users\Ing. Fernando\Documents\Seminario de graduacion\diag entrevista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3284984"/>
            <a:ext cx="5688632" cy="29523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b="1" dirty="0" smtClean="0"/>
              <a:t>Probabilidades de Base</a:t>
            </a:r>
          </a:p>
          <a:p>
            <a:endParaRPr lang="es-ES" dirty="0" smtClean="0"/>
          </a:p>
          <a:p>
            <a:pPr lvl="1"/>
            <a:r>
              <a:rPr lang="es-ES" i="1" dirty="0" smtClean="0"/>
              <a:t>¿Cuál es la probabilidad de que el individuo no sea candidato y no haya cambios en la glándula tiroides?  </a:t>
            </a:r>
            <a:endParaRPr lang="es-ES" dirty="0" smtClean="0"/>
          </a:p>
          <a:p>
            <a:pPr lvl="1"/>
            <a:r>
              <a:rPr lang="es-ES" i="1" dirty="0" smtClean="0"/>
              <a:t>¿Cuál es la probabilidad de que no haya cambios y la ecografía sea normal?</a:t>
            </a:r>
          </a:p>
          <a:p>
            <a:pPr lvl="1"/>
            <a:endParaRPr lang="es-ES" i="1" dirty="0" smtClean="0"/>
          </a:p>
          <a:p>
            <a:pPr lvl="1"/>
            <a:endParaRPr lang="es-ES" dirty="0" smtClean="0"/>
          </a:p>
          <a:p>
            <a:pPr>
              <a:buNone/>
            </a:pPr>
            <a:endParaRPr lang="es-ES" dirty="0"/>
          </a:p>
        </p:txBody>
      </p:sp>
      <p:pic>
        <p:nvPicPr>
          <p:cNvPr id="4" name="3 Imagen" descr="C:\Users\Ing. Fernando\Documents\Seminario de graduacion\cpt - diagnostico general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4365104"/>
            <a:ext cx="7128792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SIECAT</a:t>
            </a:r>
            <a:endParaRPr lang="es-ES" dirty="0"/>
          </a:p>
        </p:txBody>
      </p:sp>
      <p:pic>
        <p:nvPicPr>
          <p:cNvPr id="471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0623" t="20787" r="13661" b="10272"/>
          <a:stretch>
            <a:fillRect/>
          </a:stretch>
        </p:blipFill>
        <p:spPr bwMode="auto">
          <a:xfrm>
            <a:off x="1115616" y="1628800"/>
            <a:ext cx="6840760" cy="467151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4813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0739" t="20683" r="12893" b="12289"/>
          <a:stretch>
            <a:fillRect/>
          </a:stretch>
        </p:blipFill>
        <p:spPr bwMode="auto">
          <a:xfrm>
            <a:off x="1115616" y="1574794"/>
            <a:ext cx="7082969" cy="46625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Resultado de Diagnostico</a:t>
            </a:r>
            <a:endParaRPr lang="es-ES" dirty="0"/>
          </a:p>
        </p:txBody>
      </p:sp>
      <p:pic>
        <p:nvPicPr>
          <p:cNvPr id="4915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0623" t="19724" r="13009" b="10272"/>
          <a:stretch>
            <a:fillRect/>
          </a:stretch>
        </p:blipFill>
        <p:spPr bwMode="auto">
          <a:xfrm>
            <a:off x="1691680" y="1718810"/>
            <a:ext cx="6192688" cy="425747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s-ES" dirty="0" smtClean="0"/>
              <a:t>Conclusión</a:t>
            </a:r>
            <a:endParaRPr lang="es-ES" dirty="0"/>
          </a:p>
        </p:txBody>
      </p:sp>
      <p:sp>
        <p:nvSpPr>
          <p:cNvPr id="17411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ES" smtClean="0"/>
              <a:t>Se ha realizado el estudio crítico sobre la implementación de métodos para sistemas expertos y concluimos que la implementación mediante redes bayesianas es la más adecuada para implementar herramientas de diagnostico medico; porque  es el mejor método para evaluar la probabilidad de que dos eventos o sucesos diferentes ocurran simultáneamente.</a:t>
            </a:r>
          </a:p>
          <a:p>
            <a:endParaRPr lang="es-E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ENUNCIADO DEL PROBLEMA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 smtClean="0"/>
          </a:p>
          <a:p>
            <a:r>
              <a:rPr lang="es-ES" dirty="0" smtClean="0"/>
              <a:t>Los síntomas del cáncer de la glándula tiroides suele confundirse con los síntomas de otr.as enfermedades.</a:t>
            </a:r>
          </a:p>
          <a:p>
            <a:endParaRPr lang="es-ES" dirty="0" smtClean="0"/>
          </a:p>
          <a:p>
            <a:r>
              <a:rPr lang="es-ES" dirty="0" smtClean="0"/>
              <a:t>Severos efectos negativos en la salud del paciente.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s-ES" dirty="0"/>
          </a:p>
        </p:txBody>
      </p:sp>
      <p:sp>
        <p:nvSpPr>
          <p:cNvPr id="18435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es-ES" sz="9600" smtClean="0"/>
              <a:t>     </a:t>
            </a:r>
          </a:p>
          <a:p>
            <a:pPr>
              <a:buFont typeface="Wingdings 2" pitchFamily="18" charset="2"/>
              <a:buNone/>
            </a:pPr>
            <a:r>
              <a:rPr lang="es-ES" sz="9600" smtClean="0"/>
              <a:t>		GRACIAS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Ejemplos de Sistemas Experto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MECCA</a:t>
            </a:r>
          </a:p>
          <a:p>
            <a:endParaRPr lang="es-ES" dirty="0" smtClean="0"/>
          </a:p>
          <a:p>
            <a:endParaRPr lang="es-ES" dirty="0" smtClean="0"/>
          </a:p>
          <a:p>
            <a:r>
              <a:rPr lang="es-ES" dirty="0" smtClean="0"/>
              <a:t>SISTEMA PARA TRATAMIENTO</a:t>
            </a:r>
          </a:p>
          <a:p>
            <a:pPr>
              <a:buNone/>
            </a:pPr>
            <a:r>
              <a:rPr lang="es-ES" dirty="0" smtClean="0"/>
              <a:t>    DE URGENCIA CARDIACAS. </a:t>
            </a:r>
          </a:p>
          <a:p>
            <a:pPr>
              <a:buNone/>
            </a:pPr>
            <a:endParaRPr lang="es-ES" dirty="0" smtClean="0"/>
          </a:p>
          <a:p>
            <a:r>
              <a:rPr lang="es-ES" dirty="0" smtClean="0"/>
              <a:t>HDDR </a:t>
            </a:r>
          </a:p>
          <a:p>
            <a:endParaRPr lang="es-ES" dirty="0" smtClean="0"/>
          </a:p>
          <a:p>
            <a:r>
              <a:rPr lang="es-ES" dirty="0" smtClean="0"/>
              <a:t>PROSTANET </a:t>
            </a:r>
          </a:p>
          <a:p>
            <a:endParaRPr lang="es-ES" dirty="0" smtClean="0"/>
          </a:p>
          <a:p>
            <a:endParaRPr lang="es-ES" dirty="0" smtClean="0"/>
          </a:p>
          <a:p>
            <a:pPr>
              <a:buNone/>
            </a:pPr>
            <a:endParaRPr lang="es-ES" dirty="0"/>
          </a:p>
        </p:txBody>
      </p:sp>
      <p:cxnSp>
        <p:nvCxnSpPr>
          <p:cNvPr id="5" name="4 Conector recto de flecha"/>
          <p:cNvCxnSpPr/>
          <p:nvPr/>
        </p:nvCxnSpPr>
        <p:spPr>
          <a:xfrm>
            <a:off x="2339752" y="1916832"/>
            <a:ext cx="201622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5 Rectángulo redondeado"/>
          <p:cNvSpPr/>
          <p:nvPr/>
        </p:nvSpPr>
        <p:spPr>
          <a:xfrm>
            <a:off x="4716016" y="1484784"/>
            <a:ext cx="2304256" cy="108012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2400" dirty="0" smtClean="0"/>
              <a:t>Control de Anestesia</a:t>
            </a:r>
            <a:endParaRPr lang="es-ES" sz="2400" dirty="0"/>
          </a:p>
        </p:txBody>
      </p:sp>
      <p:cxnSp>
        <p:nvCxnSpPr>
          <p:cNvPr id="7" name="6 Conector recto de flecha"/>
          <p:cNvCxnSpPr/>
          <p:nvPr/>
        </p:nvCxnSpPr>
        <p:spPr>
          <a:xfrm>
            <a:off x="4932040" y="3717032"/>
            <a:ext cx="72008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10 Rectángulo redondeado"/>
          <p:cNvSpPr/>
          <p:nvPr/>
        </p:nvSpPr>
        <p:spPr>
          <a:xfrm>
            <a:off x="5724128" y="2852936"/>
            <a:ext cx="2628800" cy="129614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2400" dirty="0" smtClean="0"/>
              <a:t>Tratamiento para una urgencia cardiaca.</a:t>
            </a:r>
            <a:endParaRPr lang="es-ES" sz="2400" dirty="0"/>
          </a:p>
        </p:txBody>
      </p:sp>
      <p:cxnSp>
        <p:nvCxnSpPr>
          <p:cNvPr id="12" name="11 Conector recto de flecha"/>
          <p:cNvCxnSpPr/>
          <p:nvPr/>
        </p:nvCxnSpPr>
        <p:spPr>
          <a:xfrm>
            <a:off x="2232248" y="5013176"/>
            <a:ext cx="72008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12 Rectángulo redondeado"/>
          <p:cNvSpPr/>
          <p:nvPr/>
        </p:nvSpPr>
        <p:spPr>
          <a:xfrm>
            <a:off x="3059832" y="4365104"/>
            <a:ext cx="2376264" cy="1008112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2400" dirty="0" smtClean="0"/>
              <a:t>Diagnostico Reumatológico</a:t>
            </a:r>
            <a:endParaRPr lang="es-ES" sz="2400" dirty="0"/>
          </a:p>
        </p:txBody>
      </p:sp>
      <p:cxnSp>
        <p:nvCxnSpPr>
          <p:cNvPr id="14" name="13 Conector recto de flecha"/>
          <p:cNvCxnSpPr/>
          <p:nvPr/>
        </p:nvCxnSpPr>
        <p:spPr>
          <a:xfrm>
            <a:off x="2664296" y="5949280"/>
            <a:ext cx="72008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14 Rectángulo redondeado"/>
          <p:cNvSpPr/>
          <p:nvPr/>
        </p:nvSpPr>
        <p:spPr>
          <a:xfrm>
            <a:off x="3563888" y="5517232"/>
            <a:ext cx="3096344" cy="1008112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2400" dirty="0"/>
              <a:t>D</a:t>
            </a:r>
            <a:r>
              <a:rPr lang="es-ES" sz="2400" dirty="0" smtClean="0"/>
              <a:t>iagnostico de cáncer en la próstata.</a:t>
            </a:r>
            <a:endParaRPr lang="es-E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 smtClean="0">
                <a:solidFill>
                  <a:schemeClr val="tx2">
                    <a:shade val="85000"/>
                    <a:satMod val="150000"/>
                  </a:schemeClr>
                </a:solidFill>
              </a:rPr>
              <a:t>OBJETIVOS</a:t>
            </a:r>
            <a:endParaRPr lang="es-ES" dirty="0">
              <a:solidFill>
                <a:schemeClr val="tx2">
                  <a:shade val="85000"/>
                  <a:satMod val="150000"/>
                </a:schemeClr>
              </a:solidFill>
            </a:endParaRPr>
          </a:p>
        </p:txBody>
      </p:sp>
      <p:pic>
        <p:nvPicPr>
          <p:cNvPr id="4107" name="Picture 11" descr="C:\Users\User\Pictures\sedgt\sistema experto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2132856"/>
            <a:ext cx="2523296" cy="32298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11 CuadroTexto"/>
          <p:cNvSpPr txBox="1"/>
          <p:nvPr/>
        </p:nvSpPr>
        <p:spPr>
          <a:xfrm>
            <a:off x="4355976" y="2420888"/>
            <a:ext cx="4032448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 </a:t>
            </a:r>
            <a:r>
              <a:rPr lang="es-ES" sz="2400" dirty="0" smtClean="0"/>
              <a:t>Desarrollar un Sistema Experto para diagnostico medico basado en la técnica de redes bayesianas.</a:t>
            </a:r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 smtClean="0">
                <a:solidFill>
                  <a:schemeClr val="tx2">
                    <a:shade val="85000"/>
                    <a:satMod val="150000"/>
                  </a:schemeClr>
                </a:solidFill>
              </a:rPr>
              <a:t>FUNDAMENTOS TEORICOS</a:t>
            </a:r>
            <a:endParaRPr lang="es-ES" dirty="0">
              <a:solidFill>
                <a:schemeClr val="tx2">
                  <a:shade val="85000"/>
                  <a:satMod val="150000"/>
                </a:schemeClr>
              </a:solidFill>
            </a:endParaRPr>
          </a:p>
        </p:txBody>
      </p:sp>
      <p:sp>
        <p:nvSpPr>
          <p:cNvPr id="512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s-ES" b="1" dirty="0" smtClean="0"/>
              <a:t>Teorema de </a:t>
            </a:r>
            <a:r>
              <a:rPr lang="es-ES" b="1" dirty="0" err="1" smtClean="0"/>
              <a:t>Bayes</a:t>
            </a:r>
            <a:endParaRPr lang="es-ES" b="1" dirty="0" smtClean="0"/>
          </a:p>
          <a:p>
            <a:pPr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es-ES" b="1" dirty="0" smtClean="0"/>
              <a:t> </a:t>
            </a:r>
            <a:r>
              <a:rPr lang="es-ES" dirty="0" smtClean="0"/>
              <a:t> Fue elaborado en base a la necesidad de establecer las probabilidades de causas (accidentes o factores) que hayan actuado sobre sucesos o acontecimientos ya constatados.</a:t>
            </a:r>
          </a:p>
          <a:p>
            <a:pPr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es-ES" b="1" dirty="0" smtClean="0"/>
              <a:t>	</a:t>
            </a:r>
          </a:p>
          <a:p>
            <a:pPr>
              <a:buFont typeface="Wingdings 2" pitchFamily="18" charset="2"/>
              <a:buNone/>
            </a:pPr>
            <a:r>
              <a:rPr lang="es-ES" b="1" dirty="0" smtClean="0"/>
              <a:t>	</a:t>
            </a:r>
            <a:r>
              <a:rPr lang="es-ES_tradnl" b="1" i="1" dirty="0" smtClean="0"/>
              <a:t> P (A y B) =    </a:t>
            </a:r>
            <a:r>
              <a:rPr lang="es-ES_tradnl" b="1" i="1" u="sng" dirty="0" smtClean="0"/>
              <a:t>P (A) x P (B/A)</a:t>
            </a:r>
            <a:r>
              <a:rPr lang="es-ES" dirty="0" smtClean="0"/>
              <a:t>	</a:t>
            </a:r>
            <a:r>
              <a:rPr lang="es-ES" b="1" i="1" dirty="0" smtClean="0"/>
              <a:t>                                                             				P (B)</a:t>
            </a:r>
            <a:endParaRPr lang="es-ES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1 Imagen" descr="red bayesian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2138" y="4508500"/>
            <a:ext cx="2651125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 smtClean="0">
                <a:solidFill>
                  <a:schemeClr val="tx2">
                    <a:shade val="85000"/>
                    <a:satMod val="150000"/>
                  </a:schemeClr>
                </a:solidFill>
              </a:rPr>
              <a:t>MODULO BAYESIANO</a:t>
            </a:r>
            <a:endParaRPr lang="es-ES" dirty="0">
              <a:solidFill>
                <a:schemeClr val="tx2">
                  <a:shade val="85000"/>
                  <a:satMod val="150000"/>
                </a:schemeClr>
              </a:solidFill>
            </a:endParaRPr>
          </a:p>
        </p:txBody>
      </p:sp>
      <p:sp>
        <p:nvSpPr>
          <p:cNvPr id="6148" name="2 Marcador de contenido"/>
          <p:cNvSpPr>
            <a:spLocks noGrp="1"/>
          </p:cNvSpPr>
          <p:nvPr>
            <p:ph idx="1"/>
          </p:nvPr>
        </p:nvSpPr>
        <p:spPr>
          <a:xfrm>
            <a:off x="539750" y="1844675"/>
            <a:ext cx="8229600" cy="4525963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s-ES" b="1" dirty="0" smtClean="0"/>
              <a:t>Redes </a:t>
            </a:r>
            <a:r>
              <a:rPr lang="es-ES" b="1" dirty="0" err="1" smtClean="0"/>
              <a:t>Bayesinas</a:t>
            </a:r>
            <a:endParaRPr lang="es-ES" b="1" dirty="0" smtClean="0"/>
          </a:p>
          <a:p>
            <a:pPr eaLnBrk="1" hangingPunct="1">
              <a:spcBef>
                <a:spcPct val="0"/>
              </a:spcBef>
              <a:buFont typeface="Wingdings 2" pitchFamily="18" charset="2"/>
              <a:buNone/>
            </a:pPr>
            <a:endParaRPr lang="es-ES" b="1" dirty="0" smtClean="0"/>
          </a:p>
          <a:p>
            <a:pPr algn="just"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es-ES" dirty="0" smtClean="0"/>
              <a:t>Una red bayesiana es un modelo grafico para representar dependencias e independencias probabilísticas, lo que en el grafico se reconoce como un enlace.</a:t>
            </a:r>
          </a:p>
          <a:p>
            <a:pPr algn="just" eaLnBrk="1" hangingPunct="1">
              <a:spcBef>
                <a:spcPct val="0"/>
              </a:spcBef>
              <a:buFont typeface="Wingdings 2" pitchFamily="18" charset="2"/>
              <a:buNone/>
            </a:pPr>
            <a:endParaRPr lang="es-ES" b="1" dirty="0" smtClean="0"/>
          </a:p>
          <a:p>
            <a:pPr algn="just" eaLnBrk="1" hangingPunct="1">
              <a:spcBef>
                <a:spcPct val="0"/>
              </a:spcBef>
              <a:buFont typeface="Wingdings 2" pitchFamily="18" charset="2"/>
              <a:buNone/>
            </a:pPr>
            <a:endParaRPr lang="es-ES" b="1" dirty="0" smtClean="0"/>
          </a:p>
          <a:p>
            <a:pPr eaLnBrk="1" hangingPunct="1">
              <a:spcBef>
                <a:spcPct val="0"/>
              </a:spcBef>
            </a:pPr>
            <a:endParaRPr lang="es-ES" b="1" dirty="0" smtClean="0"/>
          </a:p>
          <a:p>
            <a:pPr eaLnBrk="1" hangingPunct="1">
              <a:spcBef>
                <a:spcPct val="0"/>
              </a:spcBef>
            </a:pPr>
            <a:endParaRPr lang="es-ES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dirty="0">
              <a:solidFill>
                <a:schemeClr val="tx2">
                  <a:shade val="85000"/>
                  <a:satMod val="150000"/>
                </a:schemeClr>
              </a:solidFill>
            </a:endParaRPr>
          </a:p>
        </p:txBody>
      </p:sp>
      <p:sp>
        <p:nvSpPr>
          <p:cNvPr id="7171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eaLnBrk="1" hangingPunct="1">
              <a:spcBef>
                <a:spcPct val="0"/>
              </a:spcBef>
              <a:buFont typeface="Wingdings 2" pitchFamily="18" charset="2"/>
              <a:buNone/>
            </a:pPr>
            <a:endParaRPr lang="es-ES" dirty="0" smtClean="0"/>
          </a:p>
          <a:p>
            <a:pPr algn="just" eaLnBrk="1" hangingPunct="1">
              <a:spcBef>
                <a:spcPct val="0"/>
              </a:spcBef>
              <a:buFont typeface="Wingdings 2" pitchFamily="18" charset="2"/>
              <a:buNone/>
            </a:pPr>
            <a:endParaRPr lang="es-ES" dirty="0" smtClean="0"/>
          </a:p>
          <a:p>
            <a:pPr algn="just"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es-ES" dirty="0" smtClean="0"/>
              <a:t>Las redes bayesianas proporcionan modelos de razonamiento cuyo objetivo es el de explicar los resultados de la inferencia, estos modelos de razonamiento son conocidos como modelos canónicos.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s-ES" dirty="0" smtClean="0"/>
              <a:t>Construcción de Modelo</a:t>
            </a:r>
            <a:endParaRPr lang="es-ES" dirty="0"/>
          </a:p>
        </p:txBody>
      </p:sp>
      <p:sp>
        <p:nvSpPr>
          <p:cNvPr id="8195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ES" smtClean="0"/>
              <a:t> Identificar las variables que intervienen en el modelo real.</a:t>
            </a:r>
          </a:p>
          <a:p>
            <a:pPr algn="just">
              <a:buFont typeface="Wingdings 2" pitchFamily="18" charset="2"/>
              <a:buNone/>
            </a:pPr>
            <a:endParaRPr lang="es-ES" smtClean="0"/>
          </a:p>
          <a:p>
            <a:pPr algn="just"/>
            <a:r>
              <a:rPr lang="es-ES" smtClean="0"/>
              <a:t>Identificar como se relacionan las variables.</a:t>
            </a:r>
          </a:p>
          <a:p>
            <a:pPr algn="just">
              <a:buFont typeface="Wingdings 2" pitchFamily="18" charset="2"/>
              <a:buNone/>
            </a:pPr>
            <a:endParaRPr lang="es-ES" smtClean="0"/>
          </a:p>
          <a:p>
            <a:pPr algn="just"/>
            <a:r>
              <a:rPr lang="es-ES" smtClean="0"/>
              <a:t>Obtener las probabilidades condicionales asociadas a cada nodo del grafo.</a:t>
            </a:r>
          </a:p>
          <a:p>
            <a:pPr>
              <a:buFont typeface="Wingdings 2" pitchFamily="18" charset="2"/>
              <a:buNone/>
            </a:pPr>
            <a:endParaRPr lang="es-E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uman">
  <a:themeElements>
    <a:clrScheme name="Human">
      <a:dk1>
        <a:sysClr val="windowText" lastClr="000000"/>
      </a:dk1>
      <a:lt1>
        <a:sysClr val="window" lastClr="FFFFFF"/>
      </a:lt1>
      <a:dk2>
        <a:srgbClr val="795339"/>
      </a:dk2>
      <a:lt2>
        <a:srgbClr val="F7EEDD"/>
      </a:lt2>
      <a:accent1>
        <a:srgbClr val="AD2E27"/>
      </a:accent1>
      <a:accent2>
        <a:srgbClr val="3F3D66"/>
      </a:accent2>
      <a:accent3>
        <a:srgbClr val="17517A"/>
      </a:accent3>
      <a:accent4>
        <a:srgbClr val="877E48"/>
      </a:accent4>
      <a:accent5>
        <a:srgbClr val="AF8B1E"/>
      </a:accent5>
      <a:accent6>
        <a:srgbClr val="A35E21"/>
      </a:accent6>
      <a:hlink>
        <a:srgbClr val="9B7300"/>
      </a:hlink>
      <a:folHlink>
        <a:srgbClr val="D6A73B"/>
      </a:folHlink>
    </a:clrScheme>
    <a:fontScheme name="Human">
      <a:majorFont>
        <a:latin typeface="Candara"/>
        <a:ea typeface=""/>
        <a:cs typeface=""/>
        <a:font script="Jpan" typeface="ＭＳ Ｐゴシック"/>
        <a:font script="Hang" typeface="HY견명조"/>
        <a:font script="Hans" typeface="华文新魏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Human">
      <a:fillStyleLst>
        <a:solidFill>
          <a:schemeClr val="phClr">
            <a:tint val="100000"/>
          </a:schemeClr>
        </a:solidFill>
        <a:gradFill>
          <a:gsLst>
            <a:gs pos="0">
              <a:schemeClr val="phClr">
                <a:tint val="30000"/>
                <a:satMod val="175000"/>
              </a:schemeClr>
            </a:gs>
            <a:gs pos="50000">
              <a:schemeClr val="phClr">
                <a:tint val="55000"/>
                <a:satMod val="200000"/>
              </a:schemeClr>
            </a:gs>
            <a:gs pos="70000">
              <a:schemeClr val="phClr">
                <a:tint val="70000"/>
                <a:satMod val="175000"/>
              </a:schemeClr>
            </a:gs>
            <a:gs pos="100000">
              <a:schemeClr val="phClr">
                <a:tint val="85000"/>
                <a:satMod val="175000"/>
              </a:schemeClr>
            </a:gs>
          </a:gsLst>
          <a:lin ang="8000000" scaled="1"/>
        </a:gradFill>
        <a:gradFill>
          <a:gsLst>
            <a:gs pos="0">
              <a:schemeClr val="phClr">
                <a:shade val="100000"/>
                <a:satMod val="140000"/>
              </a:schemeClr>
            </a:gs>
            <a:gs pos="40000">
              <a:schemeClr val="phClr">
                <a:shade val="65000"/>
                <a:satMod val="140000"/>
              </a:schemeClr>
            </a:gs>
            <a:gs pos="70000">
              <a:schemeClr val="phClr">
                <a:shade val="40000"/>
                <a:satMod val="115000"/>
              </a:schemeClr>
            </a:gs>
            <a:gs pos="100000">
              <a:schemeClr val="phClr">
                <a:shade val="20000"/>
                <a:satMod val="115000"/>
              </a:schemeClr>
            </a:gs>
          </a:gsLst>
          <a:lin ang="8000000" scaled="1"/>
        </a:gradFill>
      </a:fillStyleLst>
      <a:lnStyleLst>
        <a:ln w="5000">
          <a:solidFill>
            <a:schemeClr val="phClr"/>
          </a:solidFill>
          <a:prstDash val="solid"/>
        </a:ln>
        <a:ln w="12700">
          <a:solidFill>
            <a:schemeClr val="phClr"/>
          </a:solidFill>
          <a:prstDash val="solid"/>
        </a:ln>
        <a:ln w="28100">
          <a:solidFill>
            <a:schemeClr val="phClr"/>
          </a:solidFill>
          <a:prstDash val="solid"/>
        </a:ln>
      </a:lnStyleLst>
      <a:effectStyleLst>
        <a:effectStyle>
          <a:effectLst>
            <a:outerShdw blurRad="39000" dist="25400" dir="9000000">
              <a:srgbClr val="1A0000">
                <a:alpha val="35000"/>
              </a:srgbClr>
            </a:outerShdw>
          </a:effectLst>
        </a:effectStyle>
        <a:effectStyle>
          <a:effectLst>
            <a:outerShdw blurRad="39000" dist="25400" dir="9000000">
              <a:srgbClr val="1A0000">
                <a:alpha val="40000"/>
              </a:srgbClr>
            </a:outerShdw>
          </a:effectLst>
        </a:effectStyle>
        <a:effectStyle>
          <a:effectLst>
            <a:outerShdw blurRad="39000" dist="25400" dir="9000000">
              <a:srgbClr val="000000">
                <a:alpha val="40000"/>
              </a:srgbClr>
            </a:outerShdw>
          </a:effectLst>
          <a:scene3d>
            <a:camera prst="perspectiveFront">
              <a:rot lat="0" lon="0" rev="0"/>
            </a:camera>
            <a:lightRig rig="brightRoom" dir="tr">
              <a:rot lat="0" lon="0" rev="3540000"/>
            </a:lightRig>
          </a:scene3d>
          <a:sp3d prstMaterial="matte">
            <a:bevelT w="190500" h="44450" prst="cross"/>
          </a:sp3d>
        </a:effectStyle>
      </a:effectStyleLst>
      <a:bgFillStyleLst>
        <a:solidFill>
          <a:schemeClr val="phClr">
            <a:tint val="100000"/>
          </a:schemeClr>
        </a:solidFill>
        <a:gradFill flip="none" rotWithShape="1">
          <a:gsLst>
            <a:gs pos="0">
              <a:schemeClr val="phClr">
                <a:tint val="85000"/>
                <a:satMod val="275000"/>
              </a:schemeClr>
            </a:gs>
            <a:gs pos="3000">
              <a:schemeClr val="phClr">
                <a:tint val="87000"/>
                <a:satMod val="275000"/>
              </a:schemeClr>
            </a:gs>
            <a:gs pos="10000">
              <a:schemeClr val="phClr">
                <a:tint val="90000"/>
                <a:satMod val="275000"/>
              </a:schemeClr>
            </a:gs>
            <a:gs pos="70000">
              <a:schemeClr val="phClr">
                <a:shade val="38000"/>
                <a:satMod val="275000"/>
              </a:schemeClr>
            </a:gs>
            <a:gs pos="90000">
              <a:schemeClr val="phClr">
                <a:shade val="25000"/>
                <a:satMod val="300000"/>
              </a:schemeClr>
            </a:gs>
            <a:gs pos="100000">
              <a:schemeClr val="phClr">
                <a:shade val="22000"/>
                <a:satMod val="300000"/>
              </a:schemeClr>
            </a:gs>
          </a:gsLst>
          <a:path path="circle">
            <a:fillToRect l="60000" t="-3300" b="200000"/>
          </a:path>
          <a:tileRect/>
        </a:gradFill>
        <a:gradFill rotWithShape="1">
          <a:gsLst>
            <a:gs pos="0">
              <a:schemeClr val="phClr">
                <a:tint val="57000"/>
                <a:satMod val="400000"/>
              </a:schemeClr>
            </a:gs>
            <a:gs pos="100000">
              <a:schemeClr val="phClr">
                <a:tint val="87000"/>
                <a:shade val="40000"/>
                <a:satMod val="5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Human</Template>
  <TotalTime>762</TotalTime>
  <Words>769</Words>
  <Application>Microsoft Office PowerPoint</Application>
  <PresentationFormat>Presentación en pantalla (4:3)</PresentationFormat>
  <Paragraphs>159</Paragraphs>
  <Slides>30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30</vt:i4>
      </vt:variant>
    </vt:vector>
  </HeadingPairs>
  <TitlesOfParts>
    <vt:vector size="35" baseType="lpstr">
      <vt:lpstr>Arial</vt:lpstr>
      <vt:lpstr>Candara</vt:lpstr>
      <vt:lpstr>Wingdings 2</vt:lpstr>
      <vt:lpstr>Calibri</vt:lpstr>
      <vt:lpstr>Human</vt:lpstr>
      <vt:lpstr>         Sistema Experto para el diagnòstico de Cáncer en la Glándula Tiroide SIECAT</vt:lpstr>
      <vt:lpstr>Relación informática y medicina</vt:lpstr>
      <vt:lpstr>ENUNCIADO DEL PROBLEMA</vt:lpstr>
      <vt:lpstr>Ejemplos de Sistemas Experto</vt:lpstr>
      <vt:lpstr>OBJETIVOS</vt:lpstr>
      <vt:lpstr>FUNDAMENTOS TEORICOS</vt:lpstr>
      <vt:lpstr>MODULO BAYESIANO</vt:lpstr>
      <vt:lpstr>Diapositiva 8</vt:lpstr>
      <vt:lpstr>Construcción de Modelo</vt:lpstr>
      <vt:lpstr>Modelo Canónico</vt:lpstr>
      <vt:lpstr>   Cáncer de la Glándula Tiroides</vt:lpstr>
      <vt:lpstr>METODOLOGIA DE IMPLEMENTACIÓN DE LA RED BAYESIANA</vt:lpstr>
      <vt:lpstr>Entrevistas con el experto oncólogo</vt:lpstr>
      <vt:lpstr>Definición de variables</vt:lpstr>
      <vt:lpstr>Grafo Red Bayesiana SIECAT</vt:lpstr>
      <vt:lpstr>Diagnostico de la Entrevista</vt:lpstr>
      <vt:lpstr>Diagnostico Clínico</vt:lpstr>
      <vt:lpstr>Diagnòstico General</vt:lpstr>
      <vt:lpstr>Análisis de Sensibilidad</vt:lpstr>
      <vt:lpstr>Analisis de Sensibilidad</vt:lpstr>
      <vt:lpstr>Diagnostico Clìnico</vt:lpstr>
      <vt:lpstr>Diagnostico General</vt:lpstr>
      <vt:lpstr>Modelo Canonico Noisy OR</vt:lpstr>
      <vt:lpstr>Diapositiva 24</vt:lpstr>
      <vt:lpstr>Diapositiva 25</vt:lpstr>
      <vt:lpstr>SIECAT</vt:lpstr>
      <vt:lpstr>Diapositiva 27</vt:lpstr>
      <vt:lpstr>Resultado de Diagnostico</vt:lpstr>
      <vt:lpstr>Conclusión</vt:lpstr>
      <vt:lpstr>Diapositiva 30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User</dc:creator>
  <cp:lastModifiedBy>User</cp:lastModifiedBy>
  <cp:revision>53</cp:revision>
  <dcterms:created xsi:type="dcterms:W3CDTF">2012-07-14T04:07:48Z</dcterms:created>
  <dcterms:modified xsi:type="dcterms:W3CDTF">2012-07-20T14:00:39Z</dcterms:modified>
</cp:coreProperties>
</file>