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1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2" r:id="rId24"/>
    <p:sldId id="281" r:id="rId25"/>
    <p:sldId id="283" r:id="rId26"/>
    <p:sldId id="284" r:id="rId27"/>
    <p:sldId id="285" r:id="rId28"/>
    <p:sldId id="286" r:id="rId29"/>
    <p:sldId id="288" r:id="rId30"/>
    <p:sldId id="287" r:id="rId31"/>
    <p:sldId id="291" r:id="rId32"/>
    <p:sldId id="290" r:id="rId33"/>
    <p:sldId id="289" r:id="rId3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DB8D2F6-98B5-4630-B6D0-5D37BA116825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04582A6-337D-481E-81AE-D780540FAC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8D2F6-98B5-4630-B6D0-5D37BA116825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82A6-337D-481E-81AE-D780540FAC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8D2F6-98B5-4630-B6D0-5D37BA116825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82A6-337D-481E-81AE-D780540FAC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DB8D2F6-98B5-4630-B6D0-5D37BA116825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04582A6-337D-481E-81AE-D780540FACA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DB8D2F6-98B5-4630-B6D0-5D37BA116825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04582A6-337D-481E-81AE-D780540FAC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8D2F6-98B5-4630-B6D0-5D37BA116825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82A6-337D-481E-81AE-D780540FACA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8D2F6-98B5-4630-B6D0-5D37BA116825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82A6-337D-481E-81AE-D780540FACA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DB8D2F6-98B5-4630-B6D0-5D37BA116825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04582A6-337D-481E-81AE-D780540FACA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8D2F6-98B5-4630-B6D0-5D37BA116825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582A6-337D-481E-81AE-D780540FAC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DB8D2F6-98B5-4630-B6D0-5D37BA116825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04582A6-337D-481E-81AE-D780540FACA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DB8D2F6-98B5-4630-B6D0-5D37BA116825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04582A6-337D-481E-81AE-D780540FACA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DB8D2F6-98B5-4630-B6D0-5D37BA116825}" type="datetimeFigureOut">
              <a:rPr lang="es-ES" smtClean="0"/>
              <a:pPr/>
              <a:t>14/06/2012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04582A6-337D-481E-81AE-D780540FACA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28728" y="1357298"/>
            <a:ext cx="7715272" cy="2214578"/>
          </a:xfrm>
        </p:spPr>
        <p:txBody>
          <a:bodyPr>
            <a:normAutofit/>
          </a:bodyPr>
          <a:lstStyle/>
          <a:p>
            <a:pPr algn="ctr"/>
            <a:r>
              <a:rPr lang="es-ES" sz="3400" dirty="0" smtClean="0">
                <a:solidFill>
                  <a:schemeClr val="accent3">
                    <a:lumMod val="75000"/>
                  </a:schemeClr>
                </a:solidFill>
                <a:latin typeface="Algerian" pitchFamily="82" charset="0"/>
              </a:rPr>
              <a:t>DISEÑO DE CENTRO DE CONTACTOS PARA UNA EMPRESA DE VENTAS</a:t>
            </a:r>
            <a:endParaRPr lang="es-ES" sz="3400" dirty="0">
              <a:solidFill>
                <a:schemeClr val="accent3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Jonathan Villa Montalvo</a:t>
            </a:r>
          </a:p>
          <a:p>
            <a:pPr algn="ctr"/>
            <a:r>
              <a:rPr lang="es-ES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Miguel Santa-Cruz Tingo</a:t>
            </a:r>
            <a:endParaRPr lang="es-ES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Diseño de Centro de Contactos para empresa de ventas</a:t>
            </a:r>
            <a:endParaRPr lang="es-E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Elementos del diseño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Pcs con softphone instalado, teléfonos IP, video teléfonos IP, teléfono analógico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IP-PBX o softswitch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Servidor de correo interno (reutilizable el existente)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Servidor de correo externo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Servidor web (reutilizable el existente)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Servidor base de datos (reutilizable el existente)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Servidor Centro de Contactos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Servidor Reportería/Grabación</a:t>
            </a:r>
          </a:p>
          <a:p>
            <a:pPr lvl="1"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None/>
            </a:pPr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 t="18276" b="2759"/>
          <a:stretch>
            <a:fillRect/>
          </a:stretch>
        </p:blipFill>
        <p:spPr bwMode="auto">
          <a:xfrm>
            <a:off x="6996130" y="2428868"/>
            <a:ext cx="168000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/>
          <p:nvPr/>
        </p:nvPicPr>
        <p:blipFill>
          <a:blip r:embed="rId3" cstate="print"/>
          <a:srcRect l="19623" r="18089"/>
          <a:stretch>
            <a:fillRect/>
          </a:stretch>
        </p:blipFill>
        <p:spPr bwMode="auto">
          <a:xfrm>
            <a:off x="6858016" y="3929066"/>
            <a:ext cx="102554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/>
          <p:cNvPicPr/>
          <p:nvPr/>
        </p:nvPicPr>
        <p:blipFill>
          <a:blip r:embed="rId4" cstate="print"/>
          <a:srcRect l="28602" t="2336" r="22100" b="8879"/>
          <a:stretch>
            <a:fillRect/>
          </a:stretch>
        </p:blipFill>
        <p:spPr bwMode="auto">
          <a:xfrm>
            <a:off x="5357818" y="4786322"/>
            <a:ext cx="948513" cy="1701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16"/>
            <a:ext cx="7467600" cy="1143000"/>
          </a:xfrm>
        </p:spPr>
        <p:txBody>
          <a:bodyPr/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Diseño de Centro de Contactos para empresa de ventas</a:t>
            </a:r>
            <a:endParaRPr lang="es-E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147747"/>
            <a:ext cx="7467600" cy="4873752"/>
          </a:xfrm>
        </p:spPr>
        <p:txBody>
          <a:bodyPr>
            <a:normAutofit/>
          </a:bodyPr>
          <a:lstStyle/>
          <a:p>
            <a:pPr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Alcance del diseño: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Duración teórica de 15 minutos por llamada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Promedio de velocidad de respuesta de 7 segundos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Tiempo de espera máximo en cola de 175 segundos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Soporta hasta 300 minutos en llamada en hora pico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11 operadores (máximo 12)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12 líneas analógicas</a:t>
            </a:r>
          </a:p>
          <a:p>
            <a:pPr lvl="1"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None/>
            </a:pPr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3500438"/>
            <a:ext cx="4359820" cy="308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36508" y="571480"/>
            <a:ext cx="6259828" cy="638184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Módulos Contact Center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747738" y="1984272"/>
            <a:ext cx="7467600" cy="3873620"/>
          </a:xfrm>
        </p:spPr>
        <p:txBody>
          <a:bodyPr>
            <a:normAutofit/>
          </a:bodyPr>
          <a:lstStyle/>
          <a:p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Módulo ACD (Distribución automática de requerimientos).</a:t>
            </a:r>
          </a:p>
          <a:p>
            <a:pPr lvl="0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Módulo CTI (Integración de  Telefonía y Datos).</a:t>
            </a:r>
          </a:p>
          <a:p>
            <a:pPr lvl="0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Módulo PBX IP Integrado.</a:t>
            </a:r>
          </a:p>
          <a:p>
            <a:pPr lvl="0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Módulo IVR.</a:t>
            </a:r>
          </a:p>
          <a:p>
            <a:pPr lvl="0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Módulo de Marcación Predictiva.</a:t>
            </a:r>
          </a:p>
          <a:p>
            <a:pPr lvl="0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Módulo de Grabación Multimedia.</a:t>
            </a:r>
          </a:p>
          <a:p>
            <a:pPr lvl="0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Módulo de Reportería Personalizable.</a:t>
            </a:r>
          </a:p>
          <a:p>
            <a:pPr lvl="0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Módulo de Supervisión y Monitoreo.</a:t>
            </a:r>
          </a:p>
          <a:p>
            <a:pPr algn="just">
              <a:buNone/>
            </a:pPr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None/>
            </a:pPr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3554" name="Picture 2" descr="http://t0.gstatic.com/images?q=tbn:ANd9GcSD_lYpaQF3gQvYK7SHvjycZ6jlMwBDn0HAwigQtOIOFIysFL3Bm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643314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-24"/>
            <a:ext cx="6259828" cy="121424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Distribución automática de llamadas (ACD)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214282" y="1627058"/>
            <a:ext cx="8429684" cy="4159396"/>
          </a:xfrm>
        </p:spPr>
        <p:txBody>
          <a:bodyPr>
            <a:normAutofit/>
          </a:bodyPr>
          <a:lstStyle/>
          <a:p>
            <a:r>
              <a:rPr lang="es-ES" sz="1800" dirty="0" smtClean="0">
                <a:solidFill>
                  <a:schemeClr val="accent5">
                    <a:lumMod val="50000"/>
                  </a:schemeClr>
                </a:solidFill>
              </a:rPr>
              <a:t>Circular</a:t>
            </a:r>
          </a:p>
          <a:p>
            <a:r>
              <a:rPr lang="es-ES" sz="1800" dirty="0" smtClean="0">
                <a:solidFill>
                  <a:schemeClr val="accent5">
                    <a:lumMod val="50000"/>
                  </a:schemeClr>
                </a:solidFill>
              </a:rPr>
              <a:t>Balanceo de carga</a:t>
            </a:r>
          </a:p>
          <a:p>
            <a:r>
              <a:rPr lang="es-ES" sz="1800" dirty="0" smtClean="0">
                <a:solidFill>
                  <a:schemeClr val="accent5">
                    <a:lumMod val="50000"/>
                  </a:schemeClr>
                </a:solidFill>
              </a:rPr>
              <a:t>Balanceo de carga Inverso</a:t>
            </a:r>
          </a:p>
          <a:p>
            <a:r>
              <a:rPr lang="es-ES" sz="1800" dirty="0" smtClean="0">
                <a:solidFill>
                  <a:schemeClr val="accent5">
                    <a:lumMod val="50000"/>
                  </a:schemeClr>
                </a:solidFill>
              </a:rPr>
              <a:t>En base a habilidades de agentes (skills based routing)</a:t>
            </a:r>
          </a:p>
          <a:p>
            <a:r>
              <a:rPr lang="es-ES" sz="1800" dirty="0" smtClean="0">
                <a:solidFill>
                  <a:schemeClr val="accent5">
                    <a:lumMod val="50000"/>
                  </a:schemeClr>
                </a:solidFill>
              </a:rPr>
              <a:t>En base a datos de la llamada (Caller Id)</a:t>
            </a:r>
          </a:p>
          <a:p>
            <a:r>
              <a:rPr lang="es-ES" sz="1800" dirty="0" smtClean="0">
                <a:solidFill>
                  <a:schemeClr val="accent5">
                    <a:lumMod val="50000"/>
                  </a:schemeClr>
                </a:solidFill>
              </a:rPr>
              <a:t>En base al perfil del cliente y reglas del negocio</a:t>
            </a:r>
          </a:p>
          <a:p>
            <a:pPr lvl="1" algn="just"/>
            <a:endParaRPr lang="es-E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None/>
            </a:pPr>
            <a:endParaRPr lang="es-E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4000504"/>
            <a:ext cx="5320147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42852"/>
            <a:ext cx="6259828" cy="121424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Integración de Telefonía y Datos (CTI)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500034" y="1857364"/>
            <a:ext cx="8215370" cy="4159396"/>
          </a:xfrm>
        </p:spPr>
        <p:txBody>
          <a:bodyPr>
            <a:normAutofit/>
          </a:bodyPr>
          <a:lstStyle/>
          <a:p>
            <a:pPr algn="just"/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Permite desplegar en la PC del agente, simultáneamente con la llamada, información relevante del cliente. </a:t>
            </a:r>
          </a:p>
          <a:p>
            <a:pPr algn="just"/>
            <a:endParaRPr lang="es-ES" sz="9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Evita solicitar información que el cliente ya le facilitó a su empresa, incrementando la productividad de su Centro de Atención. </a:t>
            </a:r>
          </a:p>
          <a:p>
            <a:pPr algn="just"/>
            <a:endParaRPr lang="es-ES" sz="9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Integran fácilmente el PC del agente con aplicaciones provenientes de múltiples tecnologías (aplicativos de CRM o sistemas de gestión)</a:t>
            </a:r>
          </a:p>
          <a:p>
            <a:pPr lvl="1" algn="just"/>
            <a:endParaRPr lang="es-ES" sz="1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1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1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None/>
            </a:pPr>
            <a:endParaRPr lang="es-E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929066"/>
            <a:ext cx="49530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55444" y="571480"/>
            <a:ext cx="6259828" cy="72008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PBX IP Integrado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571472" y="1928802"/>
            <a:ext cx="7929618" cy="4159396"/>
          </a:xfrm>
        </p:spPr>
        <p:txBody>
          <a:bodyPr>
            <a:normAutofit/>
          </a:bodyPr>
          <a:lstStyle/>
          <a:p>
            <a:pPr algn="just"/>
            <a:r>
              <a:rPr lang="es-ES" sz="1600" dirty="0" smtClean="0">
                <a:solidFill>
                  <a:schemeClr val="accent5">
                    <a:lumMod val="50000"/>
                  </a:schemeClr>
                </a:solidFill>
              </a:rPr>
              <a:t>Posibilidad de Conexión de Líneas Analógicas o Digitales.</a:t>
            </a:r>
          </a:p>
          <a:p>
            <a:pPr algn="just"/>
            <a:r>
              <a:rPr lang="es-ES" sz="1600" dirty="0" smtClean="0">
                <a:solidFill>
                  <a:schemeClr val="accent5">
                    <a:lumMod val="50000"/>
                  </a:schemeClr>
                </a:solidFill>
              </a:rPr>
              <a:t>Posibilidad de detección del Caller ID o ANI.</a:t>
            </a:r>
          </a:p>
          <a:p>
            <a:pPr algn="just"/>
            <a:r>
              <a:rPr lang="es-ES" sz="1600" dirty="0" smtClean="0">
                <a:solidFill>
                  <a:schemeClr val="accent5">
                    <a:lumMod val="50000"/>
                  </a:schemeClr>
                </a:solidFill>
              </a:rPr>
              <a:t>Transferencia de Llamadas.</a:t>
            </a:r>
          </a:p>
          <a:p>
            <a:pPr algn="just"/>
            <a:r>
              <a:rPr lang="es-ES" sz="1600" dirty="0" smtClean="0">
                <a:solidFill>
                  <a:schemeClr val="accent5">
                    <a:lumMod val="50000"/>
                  </a:schemeClr>
                </a:solidFill>
              </a:rPr>
              <a:t>Llamadas en Conferencia.</a:t>
            </a:r>
          </a:p>
          <a:p>
            <a:pPr algn="just"/>
            <a:r>
              <a:rPr lang="es-ES" sz="1600" dirty="0" smtClean="0">
                <a:solidFill>
                  <a:schemeClr val="accent5">
                    <a:lumMod val="50000"/>
                  </a:schemeClr>
                </a:solidFill>
              </a:rPr>
              <a:t>Conexión de extensiones internas a la PBX Corporativa.</a:t>
            </a:r>
          </a:p>
          <a:p>
            <a:pPr algn="just"/>
            <a:r>
              <a:rPr lang="es-ES" sz="1600" dirty="0" smtClean="0">
                <a:solidFill>
                  <a:schemeClr val="accent5">
                    <a:lumMod val="50000"/>
                  </a:schemeClr>
                </a:solidFill>
              </a:rPr>
              <a:t>Conectividad con otras PBX.</a:t>
            </a:r>
          </a:p>
          <a:p>
            <a:pPr lvl="1" algn="just"/>
            <a:endParaRPr lang="es-E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None/>
            </a:pPr>
            <a:endParaRPr lang="es-E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482" name="Picture 2" descr="http://www.veraza.com/graphics/ip_pbx_ne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714752"/>
            <a:ext cx="3387002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9144000" cy="6480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IVR (Interactive Voice Response)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214282" y="1714488"/>
            <a:ext cx="6858048" cy="3643338"/>
          </a:xfrm>
        </p:spPr>
        <p:txBody>
          <a:bodyPr>
            <a:normAutofit/>
          </a:bodyPr>
          <a:lstStyle/>
          <a:p>
            <a:pPr algn="just"/>
            <a:r>
              <a:rPr lang="es-ES" sz="1600" dirty="0" smtClean="0">
                <a:solidFill>
                  <a:schemeClr val="accent5">
                    <a:lumMod val="50000"/>
                  </a:schemeClr>
                </a:solidFill>
              </a:rPr>
              <a:t>La liberación de los operadores del Contact Center sobre tareas repetitivas.</a:t>
            </a:r>
          </a:p>
          <a:p>
            <a:pPr algn="just"/>
            <a:r>
              <a:rPr lang="es-ES" sz="1600" dirty="0" smtClean="0">
                <a:solidFill>
                  <a:schemeClr val="accent5">
                    <a:lumMod val="50000"/>
                  </a:schemeClr>
                </a:solidFill>
              </a:rPr>
              <a:t>Preselección del grupo de atención por tema o tipo de cliente.</a:t>
            </a:r>
          </a:p>
          <a:p>
            <a:pPr algn="just"/>
            <a:r>
              <a:rPr lang="es-ES" sz="1600" dirty="0" smtClean="0">
                <a:solidFill>
                  <a:schemeClr val="accent5">
                    <a:lumMod val="50000"/>
                  </a:schemeClr>
                </a:solidFill>
              </a:rPr>
              <a:t>Diferentes usos como:</a:t>
            </a:r>
          </a:p>
          <a:p>
            <a:pPr lvl="1" algn="just"/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Información de productos/servicios/promociones</a:t>
            </a:r>
          </a:p>
          <a:p>
            <a:pPr lvl="1" algn="just"/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Datos sobre ubicación de locales, negocios, sucursales</a:t>
            </a:r>
          </a:p>
          <a:p>
            <a:pPr lvl="1" algn="just"/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Buzón de Sugerencias</a:t>
            </a:r>
          </a:p>
          <a:p>
            <a:pPr lvl="1" algn="just"/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Aplicaciones de Consultas sobre una Base de Datos.</a:t>
            </a:r>
          </a:p>
          <a:p>
            <a:pPr lvl="1" algn="just"/>
            <a:endParaRPr lang="es-ES" sz="1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1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1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None/>
            </a:pPr>
            <a:endParaRPr lang="es-E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9458" name="Picture 2" descr="http://www.fusionbposervices.com/blog/wp-content/uploads/2011/08/ivrs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786058"/>
            <a:ext cx="25527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9144000" cy="6480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Marcación Predictiva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214282" y="1571612"/>
            <a:ext cx="7786742" cy="3500462"/>
          </a:xfrm>
        </p:spPr>
        <p:txBody>
          <a:bodyPr>
            <a:normAutofit/>
          </a:bodyPr>
          <a:lstStyle/>
          <a:p>
            <a:pPr algn="just"/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Reduce el “tiempo muerto” entre llamadas, accediendo al cliente en forma proactiva. </a:t>
            </a:r>
          </a:p>
          <a:p>
            <a:pPr algn="just">
              <a:buNone/>
            </a:pPr>
            <a:r>
              <a:rPr lang="es-ES" sz="1400" b="1" i="1" dirty="0" smtClean="0">
                <a:solidFill>
                  <a:schemeClr val="accent5">
                    <a:lumMod val="50000"/>
                  </a:schemeClr>
                </a:solidFill>
              </a:rPr>
              <a:t>	Funcionalidades:</a:t>
            </a:r>
          </a:p>
          <a:p>
            <a:pPr lvl="1" algn="just"/>
            <a:r>
              <a:rPr lang="es-ES" sz="1200" dirty="0" smtClean="0">
                <a:solidFill>
                  <a:schemeClr val="accent5">
                    <a:lumMod val="50000"/>
                  </a:schemeClr>
                </a:solidFill>
              </a:rPr>
              <a:t>Marcación predictiva, progresiva y “preview”.</a:t>
            </a:r>
          </a:p>
          <a:p>
            <a:pPr lvl="1" algn="just"/>
            <a:r>
              <a:rPr lang="es-ES" sz="1200" dirty="0" smtClean="0">
                <a:solidFill>
                  <a:schemeClr val="accent5">
                    <a:lumMod val="50000"/>
                  </a:schemeClr>
                </a:solidFill>
              </a:rPr>
              <a:t>Detección de voz, fax, modem, pager, tonos de ocupado y libre.</a:t>
            </a:r>
          </a:p>
          <a:p>
            <a:pPr lvl="1" algn="just"/>
            <a:r>
              <a:rPr lang="es-ES" sz="1200" dirty="0" smtClean="0">
                <a:solidFill>
                  <a:schemeClr val="accent5">
                    <a:lumMod val="50000"/>
                  </a:schemeClr>
                </a:solidFill>
              </a:rPr>
              <a:t>Múltiples estrategias de marcación flexible y configurables por el usuario.</a:t>
            </a:r>
          </a:p>
          <a:p>
            <a:pPr lvl="1" algn="just"/>
            <a:r>
              <a:rPr lang="es-ES" sz="1200" dirty="0" smtClean="0">
                <a:solidFill>
                  <a:schemeClr val="accent5">
                    <a:lumMod val="50000"/>
                  </a:schemeClr>
                </a:solidFill>
              </a:rPr>
              <a:t>100% integrado al CTI y al ACD.</a:t>
            </a:r>
          </a:p>
          <a:p>
            <a:pPr lvl="1" algn="just"/>
            <a:r>
              <a:rPr lang="es-ES" sz="1200" dirty="0" smtClean="0">
                <a:solidFill>
                  <a:schemeClr val="accent5">
                    <a:lumMod val="50000"/>
                  </a:schemeClr>
                </a:solidFill>
              </a:rPr>
              <a:t>Supervisión en tiempo real y reportes estadísticos.</a:t>
            </a:r>
          </a:p>
          <a:p>
            <a:pPr lvl="1" algn="just"/>
            <a:endParaRPr lang="es-ES" sz="1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1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1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None/>
            </a:pPr>
            <a:endParaRPr lang="es-E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8434" name="Picture 2" descr="http://t0.gstatic.com/images?q=tbn:ANd9GcREw9Y1ESB8n_1GG6R9gTf0nS761ErMWjAzd4ZWv-SVSz06agP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286124"/>
            <a:ext cx="2643205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85728"/>
            <a:ext cx="9144000" cy="6480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Grabación Multimedia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714488"/>
            <a:ext cx="7929618" cy="4357742"/>
          </a:xfrm>
        </p:spPr>
        <p:txBody>
          <a:bodyPr>
            <a:normAutofit/>
          </a:bodyPr>
          <a:lstStyle/>
          <a:p>
            <a:pPr algn="just"/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Controlar y mejorar la calidad y efectividad de su servicio analizando sus fuerzas y debilidades. </a:t>
            </a:r>
          </a:p>
          <a:p>
            <a:pPr algn="just"/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Memoria total, parcial, selectiva o por demanda, de las llamadas telefónicas entrantes y salientes, pantallas, sesiones de Chat y colaboración Web. </a:t>
            </a:r>
          </a:p>
          <a:p>
            <a:pPr algn="just"/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La grabación de una conversación puede ser iniciada por el supervisor o por un agente. </a:t>
            </a:r>
          </a:p>
          <a:p>
            <a:pPr algn="just"/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Monitorear las grabaciones en tiempo real y almacenarlas para su posterior búsqueda, utilizando diversos mecanismos de filtro. </a:t>
            </a:r>
          </a:p>
          <a:p>
            <a:pPr lvl="1" algn="just"/>
            <a:endParaRPr lang="es-ES" sz="1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None/>
            </a:pPr>
            <a:endParaRPr lang="es-E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7411" name="Picture 3" descr="http://t3.gstatic.com/images?q=tbn:ANd9GcQAUXePSFNYDFfoRKiO8t8BVFTq8Vsznhr-8Grj0Uf9eq2iMETZj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214818"/>
            <a:ext cx="1943100" cy="1943101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682778"/>
            <a:ext cx="3143272" cy="2732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71480"/>
            <a:ext cx="9144000" cy="6480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Reportería Personalizable</a:t>
            </a:r>
          </a:p>
        </p:txBody>
      </p:sp>
      <p:sp>
        <p:nvSpPr>
          <p:cNvPr id="7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643050"/>
            <a:ext cx="7929618" cy="4357742"/>
          </a:xfrm>
        </p:spPr>
        <p:txBody>
          <a:bodyPr>
            <a:normAutofit/>
          </a:bodyPr>
          <a:lstStyle/>
          <a:p>
            <a:pPr algn="just"/>
            <a:r>
              <a:rPr lang="es-ES" sz="1600" dirty="0" smtClean="0">
                <a:solidFill>
                  <a:schemeClr val="accent5">
                    <a:lumMod val="50000"/>
                  </a:schemeClr>
                </a:solidFill>
              </a:rPr>
              <a:t>Visión integral del rendimiento y del nivel de servicios de su Contact Center</a:t>
            </a:r>
          </a:p>
          <a:p>
            <a:pPr algn="just"/>
            <a:r>
              <a:rPr lang="es-ES" sz="1600" dirty="0" smtClean="0">
                <a:solidFill>
                  <a:schemeClr val="accent5">
                    <a:lumMod val="50000"/>
                  </a:schemeClr>
                </a:solidFill>
              </a:rPr>
              <a:t>Juego de reportes con información histórica clasificada de acuerdo a múltiples criterios. </a:t>
            </a:r>
          </a:p>
          <a:p>
            <a:pPr algn="just"/>
            <a:r>
              <a:rPr lang="es-ES" sz="1600" dirty="0" smtClean="0">
                <a:solidFill>
                  <a:schemeClr val="accent5">
                    <a:lumMod val="50000"/>
                  </a:schemeClr>
                </a:solidFill>
              </a:rPr>
              <a:t>Creación de reportes desde Birt, Jasper Reports y otras herramientas, así como exportar datos y generar nuevos reportes personalizables.</a:t>
            </a:r>
          </a:p>
          <a:p>
            <a:pPr algn="just"/>
            <a:endParaRPr lang="es-ES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6386" name="Picture 2" descr="http://t0.gstatic.com/images?q=tbn:ANd9GcR4a0tDZ8OFyaQxCbzo7O36_R1il0xG4UARlJ8S_rrkiLl2OV3F"/>
          <p:cNvPicPr>
            <a:picLocks noChangeAspect="1" noChangeArrowheads="1"/>
          </p:cNvPicPr>
          <p:nvPr/>
        </p:nvPicPr>
        <p:blipFill>
          <a:blip r:embed="rId2" cstate="print"/>
          <a:srcRect l="4511" r="7534"/>
          <a:stretch>
            <a:fillRect/>
          </a:stretch>
        </p:blipFill>
        <p:spPr bwMode="auto">
          <a:xfrm>
            <a:off x="642910" y="4143380"/>
            <a:ext cx="2786082" cy="2100266"/>
          </a:xfrm>
          <a:prstGeom prst="rect">
            <a:avLst/>
          </a:prstGeom>
          <a:noFill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071942"/>
            <a:ext cx="298282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 es un Centro de Contactos?</a:t>
            </a:r>
            <a:endParaRPr lang="es-E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i="1" dirty="0" smtClean="0">
                <a:solidFill>
                  <a:schemeClr val="accent5">
                    <a:lumMod val="50000"/>
                  </a:schemeClr>
                </a:solidFill>
              </a:rPr>
              <a:t>Que es Telefonía IP?</a:t>
            </a:r>
          </a:p>
          <a:p>
            <a:r>
              <a:rPr lang="es-ES" i="1" dirty="0" smtClean="0">
                <a:solidFill>
                  <a:schemeClr val="accent5">
                    <a:lumMod val="50000"/>
                  </a:schemeClr>
                </a:solidFill>
              </a:rPr>
              <a:t>Que es VoIP?</a:t>
            </a:r>
          </a:p>
          <a:p>
            <a:r>
              <a:rPr lang="es-ES" i="1" dirty="0" smtClean="0">
                <a:solidFill>
                  <a:schemeClr val="accent5">
                    <a:lumMod val="50000"/>
                  </a:schemeClr>
                </a:solidFill>
              </a:rPr>
              <a:t>Que es una Red Convergente?</a:t>
            </a:r>
          </a:p>
          <a:p>
            <a:r>
              <a:rPr lang="es-ES" i="1" dirty="0" smtClean="0">
                <a:solidFill>
                  <a:schemeClr val="accent5">
                    <a:lumMod val="50000"/>
                  </a:schemeClr>
                </a:solidFill>
              </a:rPr>
              <a:t>Que son los Sistemas Open Source?</a:t>
            </a:r>
          </a:p>
          <a:p>
            <a:endParaRPr lang="es-ES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s-ES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s-E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3314" name="Picture 2" descr="https://encrypted-tbn3.google.com/images?q=tbn:ANd9GcSvW4Wb6sLh3rRxjrNIa7qf1y8wSlyHQKCMzuaUMKN3SUtK3i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3000372"/>
            <a:ext cx="1952625" cy="2333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28604"/>
            <a:ext cx="9144000" cy="6480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Supervisión y Monitoreo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857364"/>
            <a:ext cx="7929618" cy="4643470"/>
          </a:xfrm>
        </p:spPr>
        <p:txBody>
          <a:bodyPr>
            <a:normAutofit/>
          </a:bodyPr>
          <a:lstStyle/>
          <a:p>
            <a:r>
              <a:rPr lang="es-ES" sz="1800" dirty="0" smtClean="0">
                <a:solidFill>
                  <a:schemeClr val="accent2">
                    <a:lumMod val="50000"/>
                  </a:schemeClr>
                </a:solidFill>
              </a:rPr>
              <a:t>Monitoreo Silencioso.</a:t>
            </a:r>
          </a:p>
          <a:p>
            <a:r>
              <a:rPr lang="es-ES" sz="1800" dirty="0" smtClean="0">
                <a:solidFill>
                  <a:schemeClr val="accent2">
                    <a:lumMod val="50000"/>
                  </a:schemeClr>
                </a:solidFill>
              </a:rPr>
              <a:t>Intervención de Emergencia.</a:t>
            </a:r>
          </a:p>
          <a:p>
            <a:r>
              <a:rPr lang="es-ES" sz="1800" dirty="0" smtClean="0">
                <a:solidFill>
                  <a:schemeClr val="accent2">
                    <a:lumMod val="50000"/>
                  </a:schemeClr>
                </a:solidFill>
              </a:rPr>
              <a:t>Conferencia.</a:t>
            </a:r>
          </a:p>
          <a:p>
            <a:r>
              <a:rPr lang="es-ES" sz="1800" dirty="0" smtClean="0">
                <a:solidFill>
                  <a:schemeClr val="accent2">
                    <a:lumMod val="50000"/>
                  </a:schemeClr>
                </a:solidFill>
              </a:rPr>
              <a:t>Control en Tiempo Real.</a:t>
            </a:r>
          </a:p>
          <a:p>
            <a:r>
              <a:rPr lang="es-ES" sz="1800" dirty="0" smtClean="0">
                <a:solidFill>
                  <a:schemeClr val="accent2">
                    <a:lumMod val="50000"/>
                  </a:schemeClr>
                </a:solidFill>
              </a:rPr>
              <a:t>Reasignación Dinámica.</a:t>
            </a:r>
          </a:p>
          <a:p>
            <a:pPr algn="just">
              <a:buNone/>
            </a:pPr>
            <a:endParaRPr lang="es-ES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Picture 2" descr="http://www.outside.cl/images/outside_call.png"/>
          <p:cNvPicPr>
            <a:picLocks noChangeAspect="1" noChangeArrowheads="1"/>
          </p:cNvPicPr>
          <p:nvPr/>
        </p:nvPicPr>
        <p:blipFill>
          <a:blip r:embed="rId2" cstate="print"/>
          <a:srcRect l="4327" t="8654" r="4807" b="10576"/>
          <a:stretch>
            <a:fillRect/>
          </a:stretch>
        </p:blipFill>
        <p:spPr bwMode="auto">
          <a:xfrm>
            <a:off x="3857620" y="3683002"/>
            <a:ext cx="4250562" cy="1889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571480"/>
            <a:ext cx="7385474" cy="6480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Selección de Hardware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857364"/>
            <a:ext cx="7929618" cy="4643470"/>
          </a:xfrm>
        </p:spPr>
        <p:txBody>
          <a:bodyPr>
            <a:normAutofit/>
          </a:bodyPr>
          <a:lstStyle/>
          <a:p>
            <a:pPr algn="just"/>
            <a:r>
              <a:rPr lang="es-ES" sz="2000" dirty="0" smtClean="0">
                <a:solidFill>
                  <a:schemeClr val="accent2">
                    <a:lumMod val="50000"/>
                  </a:schemeClr>
                </a:solidFill>
              </a:rPr>
              <a:t>Servidor:</a:t>
            </a:r>
          </a:p>
          <a:p>
            <a:pPr lvl="1" algn="just"/>
            <a:r>
              <a:rPr lang="es-ES" sz="1700" dirty="0" smtClean="0">
                <a:solidFill>
                  <a:schemeClr val="accent2">
                    <a:lumMod val="50000"/>
                  </a:schemeClr>
                </a:solidFill>
              </a:rPr>
              <a:t>Correo externo</a:t>
            </a:r>
          </a:p>
          <a:p>
            <a:pPr lvl="1" algn="just">
              <a:buNone/>
            </a:pPr>
            <a:r>
              <a:rPr lang="es-ES" sz="1700" dirty="0" smtClean="0">
                <a:solidFill>
                  <a:schemeClr val="accent2">
                    <a:lumMod val="50000"/>
                  </a:schemeClr>
                </a:solidFill>
              </a:rPr>
              <a:t>	Servidor ProLiant ML 350 G4</a:t>
            </a:r>
          </a:p>
          <a:p>
            <a:pPr lvl="1" algn="just">
              <a:buNone/>
            </a:pPr>
            <a:r>
              <a:rPr lang="es-ES" sz="1700" dirty="0" smtClean="0">
                <a:solidFill>
                  <a:schemeClr val="accent2">
                    <a:lumMod val="50000"/>
                  </a:schemeClr>
                </a:solidFill>
              </a:rPr>
              <a:t>	Procesador: Intel Xeon Irwindale (3.2 GHz, 8 M Cache)</a:t>
            </a:r>
          </a:p>
          <a:p>
            <a:pPr lvl="1" algn="just">
              <a:buNone/>
            </a:pPr>
            <a:r>
              <a:rPr lang="es-ES" sz="1700" dirty="0" smtClean="0">
                <a:solidFill>
                  <a:schemeClr val="accent2">
                    <a:lumMod val="50000"/>
                  </a:schemeClr>
                </a:solidFill>
              </a:rPr>
              <a:t>	Memoria: 3 GB DDR3 (hasta 8 GB)</a:t>
            </a:r>
          </a:p>
          <a:p>
            <a:pPr lvl="1" algn="just">
              <a:buNone/>
            </a:pPr>
            <a:r>
              <a:rPr lang="es-ES" sz="1700" dirty="0" smtClean="0">
                <a:solidFill>
                  <a:schemeClr val="accent2">
                    <a:lumMod val="50000"/>
                  </a:schemeClr>
                </a:solidFill>
              </a:rPr>
              <a:t>	Disco Duro 220 GB (Sata RAID de 4 puerto Integrado)</a:t>
            </a:r>
          </a:p>
          <a:p>
            <a:pPr lvl="1" algn="just">
              <a:buNone/>
            </a:pPr>
            <a:r>
              <a:rPr lang="es-ES" sz="1700" dirty="0" smtClean="0">
                <a:solidFill>
                  <a:schemeClr val="accent2">
                    <a:lumMod val="50000"/>
                  </a:schemeClr>
                </a:solidFill>
              </a:rPr>
              <a:t>		</a:t>
            </a:r>
          </a:p>
          <a:p>
            <a:pPr lvl="1" algn="just"/>
            <a:endParaRPr lang="es-ES" sz="17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1" algn="just"/>
            <a:r>
              <a:rPr lang="es-ES" sz="1700" dirty="0" smtClean="0">
                <a:solidFill>
                  <a:schemeClr val="accent2">
                    <a:lumMod val="50000"/>
                  </a:schemeClr>
                </a:solidFill>
              </a:rPr>
              <a:t>Centro de Contactos</a:t>
            </a:r>
          </a:p>
          <a:p>
            <a:pPr lvl="1" algn="just">
              <a:buNone/>
            </a:pPr>
            <a:r>
              <a:rPr lang="es-ES" sz="1700" dirty="0" smtClean="0">
                <a:solidFill>
                  <a:schemeClr val="accent2">
                    <a:lumMod val="50000"/>
                  </a:schemeClr>
                </a:solidFill>
              </a:rPr>
              <a:t>	Servidor ProLiant ML 370 G6</a:t>
            </a:r>
          </a:p>
          <a:p>
            <a:pPr lvl="1" algn="just">
              <a:buNone/>
            </a:pPr>
            <a:r>
              <a:rPr lang="es-ES" sz="1700" dirty="0" smtClean="0">
                <a:solidFill>
                  <a:schemeClr val="accent2">
                    <a:lumMod val="50000"/>
                  </a:schemeClr>
                </a:solidFill>
              </a:rPr>
              <a:t>	Procesador: Intel Xeon QuadCore E5620 (2.4 GHz, 12 M Cache)</a:t>
            </a:r>
          </a:p>
          <a:p>
            <a:pPr lvl="1" algn="just">
              <a:buNone/>
            </a:pPr>
            <a:r>
              <a:rPr lang="es-ES" sz="1700" dirty="0" smtClean="0">
                <a:solidFill>
                  <a:schemeClr val="accent2">
                    <a:lumMod val="50000"/>
                  </a:schemeClr>
                </a:solidFill>
              </a:rPr>
              <a:t>	Memoria: 4 GB DDR3 (hasta 18 memorias PC3-10600)</a:t>
            </a:r>
          </a:p>
          <a:p>
            <a:pPr lvl="1" algn="just">
              <a:buNone/>
            </a:pPr>
            <a:r>
              <a:rPr lang="es-ES" sz="1700" dirty="0" smtClean="0">
                <a:solidFill>
                  <a:schemeClr val="accent2">
                    <a:lumMod val="50000"/>
                  </a:schemeClr>
                </a:solidFill>
              </a:rPr>
              <a:t>	Capacidad estándar para 8 discos duros (24 discos máximo)</a:t>
            </a:r>
          </a:p>
          <a:p>
            <a:pPr lvl="1" algn="just"/>
            <a:endParaRPr lang="es-ES" sz="17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es-ES" sz="17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es-ES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 l="28602" t="2336" r="22100" b="8879"/>
          <a:stretch>
            <a:fillRect/>
          </a:stretch>
        </p:blipFill>
        <p:spPr bwMode="auto">
          <a:xfrm>
            <a:off x="7143768" y="2071678"/>
            <a:ext cx="928694" cy="166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 l="19623" r="18089"/>
          <a:stretch>
            <a:fillRect/>
          </a:stretch>
        </p:blipFill>
        <p:spPr bwMode="auto">
          <a:xfrm>
            <a:off x="7429520" y="4214818"/>
            <a:ext cx="963941" cy="154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42852"/>
            <a:ext cx="7385474" cy="6480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Selección de Hardware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357298"/>
            <a:ext cx="7929618" cy="5214974"/>
          </a:xfrm>
        </p:spPr>
        <p:txBody>
          <a:bodyPr>
            <a:noAutofit/>
          </a:bodyPr>
          <a:lstStyle/>
          <a:p>
            <a:pPr algn="just"/>
            <a:r>
              <a:rPr lang="es-ES" sz="1600" dirty="0" smtClean="0">
                <a:solidFill>
                  <a:schemeClr val="accent2">
                    <a:lumMod val="50000"/>
                  </a:schemeClr>
                </a:solidFill>
              </a:rPr>
              <a:t>Usuarios:</a:t>
            </a:r>
          </a:p>
          <a:p>
            <a:pPr lvl="1" algn="just"/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Operador</a:t>
            </a:r>
          </a:p>
          <a:p>
            <a:pPr lvl="1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Sistema operativo: Windows XP SP2 o superior</a:t>
            </a:r>
          </a:p>
          <a:p>
            <a:pPr lvl="1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CPU: Intel Pentium III 1.86 GHz o superior</a:t>
            </a:r>
          </a:p>
          <a:p>
            <a:pPr lvl="1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Memoria: 1GB o superior</a:t>
            </a:r>
          </a:p>
          <a:p>
            <a:pPr lvl="1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Disco duro(espacio libre): 300 MB o superior</a:t>
            </a:r>
          </a:p>
          <a:p>
            <a:pPr lvl="1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Tarje de red: 10/100 MB o superior</a:t>
            </a:r>
          </a:p>
          <a:p>
            <a:pPr lvl="1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Internet Explorer 5.5 o superior</a:t>
            </a:r>
          </a:p>
          <a:p>
            <a:pPr lvl="1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Pantalla: XVGA 1024 x 768</a:t>
            </a:r>
          </a:p>
          <a:p>
            <a:pPr lvl="1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Dispositivos periféricos: tarjeta de sonio, altavoz, micrófono, cámara web, unidad de CD-ROM</a:t>
            </a:r>
          </a:p>
          <a:p>
            <a:pPr lvl="1" algn="just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</a:p>
          <a:p>
            <a:pPr lvl="1" algn="just"/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Supervisor/Administrador</a:t>
            </a:r>
          </a:p>
          <a:p>
            <a:pPr lvl="1" algn="just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Sistema operativo: Windows XP SP2 o superior</a:t>
            </a:r>
          </a:p>
          <a:p>
            <a:pPr lvl="1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CPU: Intel Pentium IV 2.1 GHz o superior</a:t>
            </a:r>
          </a:p>
          <a:p>
            <a:pPr lvl="1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Memoria: 2GB o superior</a:t>
            </a:r>
          </a:p>
          <a:p>
            <a:pPr lvl="1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Disco duro(espacio libre): 500 MB o superior</a:t>
            </a:r>
          </a:p>
          <a:p>
            <a:pPr lvl="1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Tarje de red: 10/100 MB o superior</a:t>
            </a:r>
          </a:p>
          <a:p>
            <a:pPr lvl="1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Internet Explorer 5.5 o superior</a:t>
            </a:r>
          </a:p>
          <a:p>
            <a:pPr lvl="1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Pantalla: XVGA 1024 x 768</a:t>
            </a:r>
          </a:p>
          <a:p>
            <a:pPr lvl="1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Dispositivos periféricos: tarjeta de sonio, altavoz, micrófono, cámara web, unidad de CD-ROM</a:t>
            </a:r>
          </a:p>
          <a:p>
            <a:pPr lvl="1" algn="just">
              <a:buNone/>
            </a:pPr>
            <a:r>
              <a:rPr lang="es-ES" sz="1200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</a:p>
          <a:p>
            <a:pPr lvl="1" algn="just"/>
            <a:endParaRPr lang="es-ES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es-ES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es-ES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es-ES" sz="1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es-E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3554" name="AutoShape 2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6" name="AutoShape 4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8" name="AutoShape 6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60" name="AutoShape 8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" name="rg_hi" descr="https://encrypted-tbn3.google.com/images?q=tbn:ANd9GcQznPkxYzO97Jgjkkkwdtcc8NTx9sbkctimsx1b1tTLadPqk76y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2384" y="1500174"/>
            <a:ext cx="1883783" cy="1809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rg_hi" descr="https://encrypted-tbn3.google.com/images?q=tbn:ANd9GcRI7Rge9dAhmCgXR3B9S0SIyCXMSlfcZXDImSPJCDfYXtJ7KjXi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3982300"/>
            <a:ext cx="2109785" cy="1580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42852"/>
            <a:ext cx="7385474" cy="6480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Selección de Hardware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785926"/>
            <a:ext cx="7929618" cy="5214974"/>
          </a:xfrm>
        </p:spPr>
        <p:txBody>
          <a:bodyPr>
            <a:noAutofit/>
          </a:bodyPr>
          <a:lstStyle/>
          <a:p>
            <a:pPr algn="just"/>
            <a:r>
              <a:rPr lang="es-ES" sz="1800" dirty="0" smtClean="0">
                <a:solidFill>
                  <a:schemeClr val="accent5">
                    <a:lumMod val="50000"/>
                  </a:schemeClr>
                </a:solidFill>
              </a:rPr>
              <a:t>Usuarios:</a:t>
            </a:r>
          </a:p>
          <a:p>
            <a:pPr lvl="1" algn="just"/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Videoteléfono IP</a:t>
            </a:r>
          </a:p>
          <a:p>
            <a:pPr lvl="1">
              <a:buNone/>
            </a:pPr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	Pantalla sensible al tacto LCD de 7’’ 800x480</a:t>
            </a:r>
          </a:p>
          <a:p>
            <a:pPr lvl="1">
              <a:buNone/>
            </a:pPr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	Chipset TI DaVinci</a:t>
            </a:r>
          </a:p>
          <a:p>
            <a:pPr lvl="1">
              <a:buNone/>
            </a:pPr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	Slot para memoria USB/SD</a:t>
            </a:r>
          </a:p>
          <a:p>
            <a:pPr lvl="1">
              <a:buNone/>
            </a:pPr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	Entrada para diadema</a:t>
            </a:r>
          </a:p>
          <a:p>
            <a:pPr lvl="1">
              <a:buNone/>
            </a:pPr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	Soporte codecs de video H.264 y H.263</a:t>
            </a:r>
          </a:p>
          <a:p>
            <a:pPr lvl="1">
              <a:buNone/>
            </a:pPr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	Switch de 2 puertos Ethernet RJ-45</a:t>
            </a:r>
          </a:p>
          <a:p>
            <a:pPr lvl="1">
              <a:buNone/>
            </a:pPr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	Alimentación Power Over Ethernet o mediante fuente de poder incluida</a:t>
            </a:r>
          </a:p>
          <a:p>
            <a:pPr algn="just">
              <a:buNone/>
            </a:pPr>
            <a:r>
              <a:rPr lang="es-ES" sz="1400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</a:p>
          <a:p>
            <a:pPr algn="just"/>
            <a:endParaRPr lang="es-E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3554" name="AutoShape 2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6" name="AutoShape 4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8" name="AutoShape 6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60" name="AutoShape 8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2" name="11 Imagen"/>
          <p:cNvPicPr/>
          <p:nvPr/>
        </p:nvPicPr>
        <p:blipFill>
          <a:blip r:embed="rId2" cstate="print"/>
          <a:srcRect t="18276" b="2759"/>
          <a:stretch>
            <a:fillRect/>
          </a:stretch>
        </p:blipFill>
        <p:spPr bwMode="auto">
          <a:xfrm>
            <a:off x="5286380" y="2285992"/>
            <a:ext cx="2554029" cy="1520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571480"/>
            <a:ext cx="7385474" cy="6480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Selección de Software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643050"/>
            <a:ext cx="7929618" cy="464347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Servidor de Comunicaciones</a:t>
            </a:r>
          </a:p>
          <a:p>
            <a:pPr lvl="1" algn="just"/>
            <a:r>
              <a:rPr lang="es-ES" sz="1700" dirty="0" smtClean="0">
                <a:solidFill>
                  <a:schemeClr val="accent5">
                    <a:lumMod val="50000"/>
                  </a:schemeClr>
                </a:solidFill>
              </a:rPr>
              <a:t>SipXecs</a:t>
            </a:r>
          </a:p>
          <a:p>
            <a:pPr lvl="1" algn="just">
              <a:buNone/>
            </a:pPr>
            <a:r>
              <a:rPr lang="es-ES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s-ES" sz="1700" dirty="0" smtClean="0">
                <a:solidFill>
                  <a:schemeClr val="accent5">
                    <a:lumMod val="50000"/>
                  </a:schemeClr>
                </a:solidFill>
              </a:rPr>
              <a:t>Correo de voz</a:t>
            </a:r>
          </a:p>
          <a:p>
            <a:pPr lvl="1">
              <a:buNone/>
            </a:pPr>
            <a:r>
              <a:rPr lang="es-ES" sz="1700" dirty="0" smtClean="0">
                <a:solidFill>
                  <a:schemeClr val="accent5">
                    <a:lumMod val="50000"/>
                  </a:schemeClr>
                </a:solidFill>
              </a:rPr>
              <a:t>	Mensajería unificada</a:t>
            </a:r>
          </a:p>
          <a:p>
            <a:pPr lvl="1">
              <a:buNone/>
            </a:pPr>
            <a:r>
              <a:rPr lang="es-ES" sz="1700" dirty="0" smtClean="0">
                <a:solidFill>
                  <a:schemeClr val="accent5">
                    <a:lumMod val="50000"/>
                  </a:schemeClr>
                </a:solidFill>
              </a:rPr>
              <a:t>	Video llamada</a:t>
            </a:r>
          </a:p>
          <a:p>
            <a:pPr lvl="1">
              <a:buNone/>
            </a:pPr>
            <a:r>
              <a:rPr lang="es-ES" sz="1700" dirty="0" smtClean="0">
                <a:solidFill>
                  <a:schemeClr val="accent5">
                    <a:lumMod val="50000"/>
                  </a:schemeClr>
                </a:solidFill>
              </a:rPr>
              <a:t>	Operadora automática</a:t>
            </a:r>
          </a:p>
          <a:p>
            <a:pPr lvl="1">
              <a:buNone/>
            </a:pPr>
            <a:r>
              <a:rPr lang="es-ES" sz="1700" dirty="0" smtClean="0">
                <a:solidFill>
                  <a:schemeClr val="accent5">
                    <a:lumMod val="50000"/>
                  </a:schemeClr>
                </a:solidFill>
              </a:rPr>
              <a:t>	Conferencia</a:t>
            </a:r>
          </a:p>
          <a:p>
            <a:pPr lvl="1">
              <a:buNone/>
            </a:pPr>
            <a:r>
              <a:rPr lang="es-ES" sz="1700" dirty="0" smtClean="0">
                <a:solidFill>
                  <a:schemeClr val="accent5">
                    <a:lumMod val="50000"/>
                  </a:schemeClr>
                </a:solidFill>
              </a:rPr>
              <a:t>	Las presencias y capacidades de un centro de llamadas</a:t>
            </a:r>
          </a:p>
          <a:p>
            <a:pPr lvl="1">
              <a:buNone/>
            </a:pPr>
            <a:r>
              <a:rPr lang="es-ES" sz="1700" dirty="0" smtClean="0">
                <a:solidFill>
                  <a:schemeClr val="accent5">
                    <a:lumMod val="50000"/>
                  </a:schemeClr>
                </a:solidFill>
              </a:rPr>
              <a:t>	Configuración de teléfonos y gateways</a:t>
            </a:r>
          </a:p>
          <a:p>
            <a:pPr lvl="1" algn="just"/>
            <a:endParaRPr lang="es-ES" sz="17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Centro de Contactos</a:t>
            </a:r>
          </a:p>
          <a:p>
            <a:pPr lvl="1" algn="just"/>
            <a:r>
              <a:rPr lang="es-ES" sz="1700" dirty="0" smtClean="0">
                <a:solidFill>
                  <a:schemeClr val="accent5">
                    <a:lumMod val="50000"/>
                  </a:schemeClr>
                </a:solidFill>
              </a:rPr>
              <a:t>Evolution</a:t>
            </a:r>
          </a:p>
          <a:p>
            <a:pPr lvl="1">
              <a:buNone/>
            </a:pPr>
            <a:r>
              <a:rPr lang="es-ES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s-ES" sz="1700" dirty="0" smtClean="0">
                <a:solidFill>
                  <a:schemeClr val="accent5">
                    <a:lumMod val="50000"/>
                  </a:schemeClr>
                </a:solidFill>
              </a:rPr>
              <a:t>Dynamic Businnes Router</a:t>
            </a:r>
          </a:p>
          <a:p>
            <a:pPr lvl="1">
              <a:buNone/>
            </a:pPr>
            <a:r>
              <a:rPr lang="es-ES" sz="1700" dirty="0" smtClean="0">
                <a:solidFill>
                  <a:schemeClr val="accent5">
                    <a:lumMod val="50000"/>
                  </a:schemeClr>
                </a:solidFill>
              </a:rPr>
              <a:t>	Outbound Dialer</a:t>
            </a:r>
          </a:p>
          <a:p>
            <a:pPr lvl="1">
              <a:buNone/>
            </a:pPr>
            <a:r>
              <a:rPr lang="es-ES" sz="1700" dirty="0" smtClean="0">
                <a:solidFill>
                  <a:schemeClr val="accent5">
                    <a:lumMod val="50000"/>
                  </a:schemeClr>
                </a:solidFill>
              </a:rPr>
              <a:t>	Scripting Developer .NET</a:t>
            </a:r>
          </a:p>
          <a:p>
            <a:pPr lvl="1">
              <a:buNone/>
            </a:pPr>
            <a:r>
              <a:rPr lang="es-ES" sz="1700" dirty="0" smtClean="0">
                <a:solidFill>
                  <a:schemeClr val="accent5">
                    <a:lumMod val="50000"/>
                  </a:schemeClr>
                </a:solidFill>
              </a:rPr>
              <a:t>	Multimedia</a:t>
            </a:r>
          </a:p>
          <a:p>
            <a:pPr lvl="1">
              <a:buNone/>
            </a:pPr>
            <a:r>
              <a:rPr lang="es-ES" sz="1700" dirty="0" smtClean="0">
                <a:solidFill>
                  <a:schemeClr val="accent5">
                    <a:lumMod val="50000"/>
                  </a:schemeClr>
                </a:solidFill>
              </a:rPr>
              <a:t>	Supervisión e informes</a:t>
            </a:r>
          </a:p>
          <a:p>
            <a:pPr lvl="1">
              <a:buNone/>
            </a:pPr>
            <a:r>
              <a:rPr lang="es-ES" sz="1700" dirty="0" smtClean="0">
                <a:solidFill>
                  <a:schemeClr val="accent5">
                    <a:lumMod val="50000"/>
                  </a:schemeClr>
                </a:solidFill>
              </a:rPr>
              <a:t>	Aplicación para agentes</a:t>
            </a:r>
          </a:p>
          <a:p>
            <a:pPr lvl="1" algn="just">
              <a:buNone/>
            </a:pPr>
            <a:endParaRPr lang="es-ES" sz="17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17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7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146" name="Picture 2" descr="http://t1.gstatic.com/images?q=tbn:ANd9GcQ8KRC5U0ccJ7ElHjFMDCDHlxqSntxBTC_uX-re4oG4dNuR2KL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357430"/>
            <a:ext cx="3337924" cy="785818"/>
          </a:xfrm>
          <a:prstGeom prst="rect">
            <a:avLst/>
          </a:prstGeom>
          <a:noFill/>
        </p:spPr>
      </p:pic>
      <p:sp>
        <p:nvSpPr>
          <p:cNvPr id="6148" name="AutoShape 4" descr="data:image/jpeg;base64,/9j/4AAQSkZJRgABAQAAAQABAAD/2wCEAAkGBhIPDxIQEBQQDxARDxATFxAXEBYUEBAWFxAVFBMQEhgXHSceFxkjGRQUIC8iIycpLCwsFR8yNTAqNSYsLCkBCQoKDgwOGg8PGCwcHCUpLCwpLC8qLCwpKi0qKS4pKTQsNCkyKS0pMCkpKTU0LCkpNTUpLCkpLCksKTYpKSkpKf/AABEIAMIBBAMBIgACEQEDEQH/xAAbAAEAAgMBAQAAAAAAAAAAAAAABgcCBAUDAf/EAEcQAAICAQEFAwYKBwYGAwAAAAECAAMRBAUGEiExE0FRIjJhcYGRBxQVNFNyc6GxsyMzQmJ0k9EkUpKywcM1goOEosIWQ1T/xAAaAQEBAAMBAQAAAAAAAAAAAAAAAQIDBQYE/8QAIBEBAAIBAwUBAAAAAAAAAAAAAAEREgITQQMEITFRsf/aAAwDAQACEQMRAD8AvGIiAiIgIiICIiAiIgIiICIiAiIgIiICIiAiIgIiICIiAiIgIiICIiAiIgIiICIiAiIgIiICIiAiIgIiICIiAiIgIiICIiAiIgIiICIiAiIgIiICIiAiIgIiICIiAiIgIiICIiAiIgIiICIiAiIgIiICIiAiIgIiICIiAiIgIiICIiAiIgIiICIiAiIgIiICJrbQ2lXp07S5giZAyc8yegAHMn1RoNoV6hBZUwdDkZHiOoIPMH1wNmIiAiIgInG1+9umou7GxiH5ZIUlUzzHEe7lg+2dgGB9iaG2NtVaSvtLScFuEKBlmOM4A9QMy2RtevV1drUTw5IIIwykdQR7R74G7EwtuVBl2VR4kgD3meHypT9LV/MX+sDaiavypT9LV/MX+sfKlP0tX8xf6wNqJq/KlP0tX8xf6x8qU/S1fzF/rA2omr8qU/S1fzF/rHypT9LV/MX+sDaiYVXK4ypVh4ggj3iZwEREBETx1mrWmtrXOERSxPoHh6YHtEqva++up1DHgZqK88kQ4b0cTDmT6uU1NLvJq6HBFtvLnwOSyn1hv9MSWtLficzYG211lAtUcLDKsuc8LAdPVzB9RlcbO3hvr1i2WWWHNoFiljwkFuFxw9BjnjwxFotqIErv4QNsv8YFKO6pWikhWK5dsnnjrheH3yixInH3U1Nlmipe0lmKt5R6kByFJ8TgDnIpvFv7YzmvSngrBI7XALP4lc8gv3n0QLDiU/VvTq0IYX2n1niU+xsiTzdLev44ClgC3oMkDzXXpxL4HpkekeyWNH4TP1FP2x/LaZ/Br82t/iD+Wkw+Ez9RT9sfyzM/g1+bW/bn8tI5XhL4lY7T3o1Ka5ytjBa72QV5/RlVfhwV78gdevOWcJUIld757waivWGuux60rCYCnAJKhiW/vdeh5cp1N59sahdDp7aiUNq1tY6jmvFWGAHgCSefoA75LER3w+faj6/+2stnTeYv1F/ASk9Re1jF3Jdm6sTknljn7J2Nl7w6ztawllth4lArJLKwz5pB7sd/dJCrA3n3eGtqVeLs2RuJWxkdMEETPdvYQ0VPZ8XGzMXZsYBJAGAO4YAnL3+2rbRRWKmNZssILA4bAXOAe7nj3T23E2nZfpmNrF2S0oGPnEcKsMnv8485UQzfbXtbrLFYnhqIRV7h5IJPrJP4eE4OJ1t6vn2o+1P+USVbs7ioEW3VDjdgCKT5qDu4/wC8fR0HpkVX3L0T7iXYmzqgOEV1geArXHuxOLtzcmi9Sa1Wi3uZRhCfB1HLHpHP8IotVuIxPa7SOlhqZSLFfgK9/FnGB457vXLH3f3HppQNeq3XEZIbnWn7qjofWfuihWPL0T7iXOdNp2PZ8NBP0fChP+GR/eDcOqxGfTAVWgE8A/Vv+7j9k+rl+MUWjO4uuavWIinyLeJWXuPklg2PEEfeZakqPdEY19API9o3L/ptLclgkiIlQkS+EfVFdKiD/wCy4Z9IVS2Pfw+6S2RT4RtIX0quB+qtBPoDArn3lZJEP3Z23Vo3ax6ja5ACkMBwDnxEZ7zy5+j0zc3m3rq1tYXsWSxWBWwsDgftLyHQ/iBNTdjZum1LtXqLHqY44CGVVbrlSWB59Me2Se7cHRopZ7rUUdSbKwB71kVp/BneeO9O4pW3tBYf6/dODvboey1ty9AzdoPU44j95YeyTzdLZ+krWxtLZ2xJAZiwLDGcLjAwOvdznH+ErZ3KrUAdM1t7csh9/EPaJRKNg7QF2kqtJ61jiPgy+S/3gyqdo6k6rUu68zdaeEetuFB7uGdLZm8vY6C/Tc+Nz5B8A/Kz1YAz62me4mzO21iuR5FI7Q/W6IPfz/5ZBNtu/wBl2bYqcuChawfXivP3yE7i7LTUar9IAyVoX4SMgniAXI7xzJ9gk73s05s0N6jmez4sfVIf/wBZBtwtpJTqyHIVbaygYnADcQK5PpwR7RKLG1+za76jVYoKkY6eb4FfAiVXu7aaNfT4i8Vn0hm7Nvxlq6/aCUVtbYQqqM9evgo8SfCVTu7WbtfT4m8WH0AN2jfhEiW/CZ+op+2P5Zmfwa/Nrftz+Wkw+Ez9RT9sfyzM/g1+bW/bn8tJOThCts/Pbv4q380y5JTu8NZr1t4I59u7esFuMfcRLa0muS2tbUYMjDIOfx8DLBKst+fn9v1avylljbCH9k0/8PT+WsrHe3WrdrbXrPEuVUEcw3CgUkeIyDLS2VQa9PSh6pTWp9YQA/hECrN8Pn2o+v8A7ay2dMPIX6i/gJU++I/t2o+uPy1lq6O9TXWQQQyLg55HyR0iCUS+E39VR9q/+Se3wa/Nbf4g/lpPH4Tf1VH2r/5J7fBr81t/iD+WkcjgXaUW7aKHmDqgSPEKofH/AIySb63tmqvJCEWMwzgMQVAB8RzPKR5tQK9t8R6fGuH/ABJwD/NJBvtUQarP2ALFLdyklSufDOD7pu7etyLfN3d7U4ov2Y8BOzunqCmqCAkJYjgrnycqOIMB3HkR7ZxmtUftL7xOpuuOLWVY54S1vZwcOf8AyE6nXjRtzTh9pPU3Yu27tbQL8s6VsfrF4j6WrV8H7k907G+GsanRWshKt5ChhyI4nCkjwOCZzNp6gNtnSIOqVvn0FksOPcB75ub+fMLPrVfmrOK9IqwHByORznPf65bu6msa7RUvYeJyrAt3nhdlBPpwBKilrbj/APD6f+r+c8kLKKaaoLtzA6fGbD762Y/eTLJlcJ/x3/uG/JMseWAiIlQnnqdOtiNW4DI6lSO4gjBE9IgVjtncO+piaQb6s8sEdoB4MO/1j7pzF3X1ZOBp7c+lcfeZcMYkpbRbcvdizScdlxAexVHZg5CgEnyj0J593+s7+09nrqKXpfzXXGe8HqGHpBwfZNqJUVJq9z9XXYUFTWc+TqMow7jn9n24lg7qbB+J0cLYNrnicjpnHJR6APxM7WIkofCMyut4NwrUdn0w7Sokns8gOn7oz5w8O/8AGWKTNenaNTjKWVuMqMixSMscKOR6nu8ZRVNe7Gschewt/wCYcKj2scCTrdLdL4mDZYQ17DHLza16lVPeTyyfR75FbaqKWYhVHViQAPWTPF9p0qgsNlYRuQcuoVvEA5weh90lDhb+bKt1FCdipsKWcRUecQVIyPHqJluJsuzT6ZhapRntLBT5wHCqjPh0M7du0akCl7K1DjKkuoDDlzXJ5jmOnjMPlejJXtacjOR2qZGM5yM92D7pRw97t0fjWLasLcowQeS2AdAT3MO4+w+iDvuxq1JXsLfYuVPtHKW6bl4guRxFSwXI4iAQCwHhzHP0iY/GE8nyl8o4Xyh5RwThfE8j7jJQg+7O4jixbtUAoUhhVkEsRzBfHID0d/4z2eB11Yfs+NO0+j4xx9M+bnPTnFOurdiiOjMucqHUsuDg5AORz5SiKb6bove/xigBn4QHryAWx0Zc8s45Y9AkQr3Z1bEKKLs55ZXhA9OTyEtpNdWzmsOhdc5QOC4x1yM57xMvjKYZuJcJniPEMJgZPEe7AIPOShFN79iX26PThQbrKeHjxzZj2fCzDx5j75u7i7Ls0+mYWqUZ7S4U+cBwqoz4HkZ3K9bWyl1dGQZywYFRjmcnoMT1VgRkYIIyCOh8CIFfb4bqXnUNfQjWLYQxC+ejYAPLrjlnIkp3e2jbbWE1NVlVqjBLIQln7wPQHxB9k39NtSm0stdtVjJ5yrYrFeePKAPLpM01tbKrh0KuQFYOCrk9ApzgnkenhLVJcS9DQvgPcJxL9Cmjsu1FNVlttoUCpE8lcdenJQTgn1chO2t6lioILLjK5GVyMjI7szw1W06amVbbaq2fzVaxVZuePJBPPnLcpMafcoHsXR6v5RTU303DisYs3ZnC8SMo9SjIHqElO+tL2aNq60ex2evCqpJ5OGJPgMCdEbYoLOna08dYYsvapxIF84sM5AHfnpPSzaFSqGaytVKlgxdQpUDJYEnBGCDn0yUuUKm/+Nav/wDPd/gMsbc6p69FXXYj1uhsBVlIPOxmBHowwm2u8GlILDUachcZIvrIXJwMnPLJmTbc0wCE3UAWeYe2TD8+HyOflc+XKMZM4+o9s3d6x9p26t1KVLY5TPJrDw8GQOoXqcn0SYTW+Uau0FPaV9qRns+MdpjGc8Oc9Oc2YW7IiICIiAiIgIiICIiBhb5p9R/CRzT6sfE6S1tThH0OeHA7IdonJzxHw9HQyTT5iBobRNdlIbtURQ6OtvEpQMrgrnJwwyMYz6sHnOdotpr23a6g1oGp4K7c8NT8F1gsNZY8uIdk2M8wORIGZIMRiBHNBU/a1dmRWpXXMoaskdm2pqKgLleHIOR4A9J1BWG1FytzVtNQCPEF9QCJv4n2BEa72RBqSCW0xXTHlzbhRq3PqNrp/gE9tdpnHDVUj2nSUV8LAoALsqwzxEfsoOmeVpknxGIEZF3aajiJxprLtO4bh8rtOxqeoMSfJVuQ5DORjPlTe2BfkMnaVtiy/wDRAfpE/Tvzbyj+A6zsYjEDgVIQbLnKirT6jU2gAE2MeFlIz0AwzcgOfL26JFlVV6WI1bX6SxySUIa5QxsI4WPUOOuOVcluJ9xAjTuxR0YGzUXahEtrUBRwqoLcHEfMatORJyePHUYC7tW2dqqUV1uqrurVMgvjg4qgCpIz2bKOR6iSTEYliaSYuKRTW7a07aNqtC1bWOldCV14WyvtDwAEHHAVHEcNjHCZzq7xp1WixTpq9PtGi1FdkxXTaLGGSpK4Di0demJO+GOGZxrppnpTPm0c2XtWn49qR2tebhpDX5Y/Sjsm5p/e9kw02voo1mrGpZK7bLqjWX5dpV2Na1rWT52H7TkOhJ8ZJ+GOGTJlhP3n9QYaofF9o19rSSBtU/Fwn6df0lh4y3FzXn04f2hz8fXZ9DUa7T6RgTUi6mylsZHZPWM0n0o+QP3WWTThjhlzY7PryhOrITRBspVjbFh7RlyiAbRs8phkZUesTx2/Y1jIQ9V1L6G5bra6s/oTei2WUrxEZXqck8gxwSMSecM+cMZk9HxVo5pdStOqFdFtV6X2kvSCGupPYZ7biU+ZhEGGH7YwegkkE+cMymEzbZp04kREjMiIgIiICIiAiIgIiICIiAiIgIiICIiAiIgIiICIiAiIgIiICIiAiIgIiICIiAiIgIiICIiAiIgIiICIiAiIgIiICIiAiIgIiICIiAiIgIiICIiAiIgIiICIiAiIgIiICIiAiIgIiICIiAiIgIiICIiAiIgIiICIiAiIgIiICIiAiIgIiICIiAiIgIiICIiAiIgIiICIiAiIgIiICIiAiIgIiICIiAiIgIiICIiAiIgIiICIiAiIgIiICIiAiIgIiICIiAiIgIiICIiAiIgIiICIiAiIgf/Z"/>
          <p:cNvSpPr>
            <a:spLocks noChangeAspect="1" noChangeArrowheads="1"/>
          </p:cNvSpPr>
          <p:nvPr/>
        </p:nvSpPr>
        <p:spPr bwMode="auto">
          <a:xfrm>
            <a:off x="155575" y="-884238"/>
            <a:ext cx="2476500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150" name="AutoShape 6" descr="data:image/jpeg;base64,/9j/4AAQSkZJRgABAQAAAQABAAD/2wCEAAkGBhIPDxIQEBQQDxARDxATFxAXEBYUEBAWFxAVFBMQEhgXHSceFxkjGRQUIC8iIycpLCwsFR8yNTAqNSYsLCkBCQoKDgwOGg8PGCwcHCUpLCwpLC8qLCwpKi0qKS4pKTQsNCkyKS0pMCkpKTU0LCkpNTUpLCkpLCksKTYpKSkpKf/AABEIAMIBBAMBIgACEQEDEQH/xAAbAAEAAgMBAQAAAAAAAAAAAAAABgcCBAUDAf/EAEcQAAICAQEFAwYKBwYGAwAAAAECAAMRBAUGEiExE0FRIjJhcYGRBxQVNFNyc6GxsyMzQmJ0k9EkUpKywcM1goOEosIWQ1T/xAAaAQEBAAMBAQAAAAAAAAAAAAAAAQIDBQYE/8QAIBEBAAIBAwUBAAAAAAAAAAAAAAEREgITQQMEITFRsf/aAAwDAQACEQMRAD8AvGIiAiIgIiICIiAiIgIiICIiAiIgIiICIiAiIgIiICIiAiIgIiICIiAiIgIiICIiAiIgIiICIiAiIgIiICIiAiIgIiICIiAiIgIiICIiAiIgIiICIiAiIgIiICIiAiIgIiICIiAiIgIiICIiAiIgIiICIiAiIgIiICIiAiIgIiICIiAiIgIiICIiAiIgIiICJrbQ2lXp07S5giZAyc8yegAHMn1RoNoV6hBZUwdDkZHiOoIPMH1wNmIiAiIgInG1+9umou7GxiH5ZIUlUzzHEe7lg+2dgGB9iaG2NtVaSvtLScFuEKBlmOM4A9QMy2RtevV1drUTw5IIIwykdQR7R74G7EwtuVBl2VR4kgD3meHypT9LV/MX+sDaiavypT9LV/MX+sfKlP0tX8xf6wNqJq/KlP0tX8xf6x8qU/S1fzF/rA2omr8qU/S1fzF/rHypT9LV/MX+sDaiYVXK4ypVh4ggj3iZwEREBETx1mrWmtrXOERSxPoHh6YHtEqva++up1DHgZqK88kQ4b0cTDmT6uU1NLvJq6HBFtvLnwOSyn1hv9MSWtLficzYG211lAtUcLDKsuc8LAdPVzB9RlcbO3hvr1i2WWWHNoFiljwkFuFxw9BjnjwxFotqIErv4QNsv8YFKO6pWikhWK5dsnnjrheH3yixInH3U1Nlmipe0lmKt5R6kByFJ8TgDnIpvFv7YzmvSngrBI7XALP4lc8gv3n0QLDiU/VvTq0IYX2n1niU+xsiTzdLev44ClgC3oMkDzXXpxL4HpkekeyWNH4TP1FP2x/LaZ/Br82t/iD+Wkw+Ez9RT9sfyzM/g1+bW/bn8tI5XhL4lY7T3o1Ka5ytjBa72QV5/RlVfhwV78gdevOWcJUIld757waivWGuux60rCYCnAJKhiW/vdeh5cp1N59sahdDp7aiUNq1tY6jmvFWGAHgCSefoA75LER3w+faj6/+2stnTeYv1F/ASk9Re1jF3Jdm6sTknljn7J2Nl7w6ztawllth4lArJLKwz5pB7sd/dJCrA3n3eGtqVeLs2RuJWxkdMEETPdvYQ0VPZ8XGzMXZsYBJAGAO4YAnL3+2rbRRWKmNZssILA4bAXOAe7nj3T23E2nZfpmNrF2S0oGPnEcKsMnv8485UQzfbXtbrLFYnhqIRV7h5IJPrJP4eE4OJ1t6vn2o+1P+USVbs7ioEW3VDjdgCKT5qDu4/wC8fR0HpkVX3L0T7iXYmzqgOEV1geArXHuxOLtzcmi9Sa1Wi3uZRhCfB1HLHpHP8IotVuIxPa7SOlhqZSLFfgK9/FnGB457vXLH3f3HppQNeq3XEZIbnWn7qjofWfuihWPL0T7iXOdNp2PZ8NBP0fChP+GR/eDcOqxGfTAVWgE8A/Vv+7j9k+rl+MUWjO4uuavWIinyLeJWXuPklg2PEEfeZakqPdEY19API9o3L/ptLclgkiIlQkS+EfVFdKiD/wCy4Z9IVS2Pfw+6S2RT4RtIX0quB+qtBPoDArn3lZJEP3Z23Vo3ax6ja5ACkMBwDnxEZ7zy5+j0zc3m3rq1tYXsWSxWBWwsDgftLyHQ/iBNTdjZum1LtXqLHqY44CGVVbrlSWB59Me2Se7cHRopZ7rUUdSbKwB71kVp/BneeO9O4pW3tBYf6/dODvboey1ty9AzdoPU44j95YeyTzdLZ+krWxtLZ2xJAZiwLDGcLjAwOvdznH+ErZ3KrUAdM1t7csh9/EPaJRKNg7QF2kqtJ61jiPgy+S/3gyqdo6k6rUu68zdaeEetuFB7uGdLZm8vY6C/Tc+Nz5B8A/Kz1YAz62me4mzO21iuR5FI7Q/W6IPfz/5ZBNtu/wBl2bYqcuChawfXivP3yE7i7LTUar9IAyVoX4SMgniAXI7xzJ9gk73s05s0N6jmez4sfVIf/wBZBtwtpJTqyHIVbaygYnADcQK5PpwR7RKLG1+za76jVYoKkY6eb4FfAiVXu7aaNfT4i8Vn0hm7Nvxlq6/aCUVtbYQqqM9evgo8SfCVTu7WbtfT4m8WH0AN2jfhEiW/CZ+op+2P5Zmfwa/Nrftz+Wkw+Ez9RT9sfyzM/g1+bW/bn8tJOThCts/Pbv4q380y5JTu8NZr1t4I59u7esFuMfcRLa0muS2tbUYMjDIOfx8DLBKst+fn9v1avylljbCH9k0/8PT+WsrHe3WrdrbXrPEuVUEcw3CgUkeIyDLS2VQa9PSh6pTWp9YQA/hECrN8Pn2o+v8A7ay2dMPIX6i/gJU++I/t2o+uPy1lq6O9TXWQQQyLg55HyR0iCUS+E39VR9q/+Se3wa/Nbf4g/lpPH4Tf1VH2r/5J7fBr81t/iD+WkcjgXaUW7aKHmDqgSPEKofH/AIySb63tmqvJCEWMwzgMQVAB8RzPKR5tQK9t8R6fGuH/ABJwD/NJBvtUQarP2ALFLdyklSufDOD7pu7etyLfN3d7U4ov2Y8BOzunqCmqCAkJYjgrnycqOIMB3HkR7ZxmtUftL7xOpuuOLWVY54S1vZwcOf8AyE6nXjRtzTh9pPU3Yu27tbQL8s6VsfrF4j6WrV8H7k907G+GsanRWshKt5ChhyI4nCkjwOCZzNp6gNtnSIOqVvn0FksOPcB75ub+fMLPrVfmrOK9IqwHByORznPf65bu6msa7RUvYeJyrAt3nhdlBPpwBKilrbj/APD6f+r+c8kLKKaaoLtzA6fGbD762Y/eTLJlcJ/x3/uG/JMseWAiIlQnnqdOtiNW4DI6lSO4gjBE9IgVjtncO+piaQb6s8sEdoB4MO/1j7pzF3X1ZOBp7c+lcfeZcMYkpbRbcvdizScdlxAexVHZg5CgEnyj0J593+s7+09nrqKXpfzXXGe8HqGHpBwfZNqJUVJq9z9XXYUFTWc+TqMow7jn9n24lg7qbB+J0cLYNrnicjpnHJR6APxM7WIkofCMyut4NwrUdn0w7Sokns8gOn7oz5w8O/8AGWKTNenaNTjKWVuMqMixSMscKOR6nu8ZRVNe7Gschewt/wCYcKj2scCTrdLdL4mDZYQ17DHLza16lVPeTyyfR75FbaqKWYhVHViQAPWTPF9p0qgsNlYRuQcuoVvEA5weh90lDhb+bKt1FCdipsKWcRUecQVIyPHqJluJsuzT6ZhapRntLBT5wHCqjPh0M7du0akCl7K1DjKkuoDDlzXJ5jmOnjMPlejJXtacjOR2qZGM5yM92D7pRw97t0fjWLasLcowQeS2AdAT3MO4+w+iDvuxq1JXsLfYuVPtHKW6bl4guRxFSwXI4iAQCwHhzHP0iY/GE8nyl8o4Xyh5RwThfE8j7jJQg+7O4jixbtUAoUhhVkEsRzBfHID0d/4z2eB11Yfs+NO0+j4xx9M+bnPTnFOurdiiOjMucqHUsuDg5AORz5SiKb6bove/xigBn4QHryAWx0Zc8s45Y9AkQr3Z1bEKKLs55ZXhA9OTyEtpNdWzmsOhdc5QOC4x1yM57xMvjKYZuJcJniPEMJgZPEe7AIPOShFN79iX26PThQbrKeHjxzZj2fCzDx5j75u7i7Ls0+mYWqUZ7S4U+cBwqoz4HkZ3K9bWyl1dGQZywYFRjmcnoMT1VgRkYIIyCOh8CIFfb4bqXnUNfQjWLYQxC+ejYAPLrjlnIkp3e2jbbWE1NVlVqjBLIQln7wPQHxB9k39NtSm0stdtVjJ5yrYrFeePKAPLpM01tbKrh0KuQFYOCrk9ApzgnkenhLVJcS9DQvgPcJxL9Cmjsu1FNVlttoUCpE8lcdenJQTgn1chO2t6lioILLjK5GVyMjI7szw1W06amVbbaq2fzVaxVZuePJBPPnLcpMafcoHsXR6v5RTU303DisYs3ZnC8SMo9SjIHqElO+tL2aNq60ex2evCqpJ5OGJPgMCdEbYoLOna08dYYsvapxIF84sM5AHfnpPSzaFSqGaytVKlgxdQpUDJYEnBGCDn0yUuUKm/+Nav/wDPd/gMsbc6p69FXXYj1uhsBVlIPOxmBHowwm2u8GlILDUachcZIvrIXJwMnPLJmTbc0wCE3UAWeYe2TD8+HyOflc+XKMZM4+o9s3d6x9p26t1KVLY5TPJrDw8GQOoXqcn0SYTW+Uau0FPaV9qRns+MdpjGc8Oc9Oc2YW7IiICIiAiIgIiICIiBhb5p9R/CRzT6sfE6S1tThH0OeHA7IdonJzxHw9HQyTT5iBobRNdlIbtURQ6OtvEpQMrgrnJwwyMYz6sHnOdotpr23a6g1oGp4K7c8NT8F1gsNZY8uIdk2M8wORIGZIMRiBHNBU/a1dmRWpXXMoaskdm2pqKgLleHIOR4A9J1BWG1FytzVtNQCPEF9QCJv4n2BEa72RBqSCW0xXTHlzbhRq3PqNrp/gE9tdpnHDVUj2nSUV8LAoALsqwzxEfsoOmeVpknxGIEZF3aajiJxprLtO4bh8rtOxqeoMSfJVuQ5DORjPlTe2BfkMnaVtiy/wDRAfpE/Tvzbyj+A6zsYjEDgVIQbLnKirT6jU2gAE2MeFlIz0AwzcgOfL26JFlVV6WI1bX6SxySUIa5QxsI4WPUOOuOVcluJ9xAjTuxR0YGzUXahEtrUBRwqoLcHEfMatORJyePHUYC7tW2dqqUV1uqrurVMgvjg4qgCpIz2bKOR6iSTEYliaSYuKRTW7a07aNqtC1bWOldCV14WyvtDwAEHHAVHEcNjHCZzq7xp1WixTpq9PtGi1FdkxXTaLGGSpK4Di0demJO+GOGZxrppnpTPm0c2XtWn49qR2tebhpDX5Y/Sjsm5p/e9kw02voo1mrGpZK7bLqjWX5dpV2Na1rWT52H7TkOhJ8ZJ+GOGTJlhP3n9QYaofF9o19rSSBtU/Fwn6df0lh4y3FzXn04f2hz8fXZ9DUa7T6RgTUi6mylsZHZPWM0n0o+QP3WWTThjhlzY7PryhOrITRBspVjbFh7RlyiAbRs8phkZUesTx2/Y1jIQ9V1L6G5bra6s/oTei2WUrxEZXqck8gxwSMSecM+cMZk9HxVo5pdStOqFdFtV6X2kvSCGupPYZ7biU+ZhEGGH7YwegkkE+cMymEzbZp04kREjMiIgIiICIiAiIgIiICIiAiIgIiICIiAiIgIiICIiAiIgIiICIiAiIgIiICIiAiIgIiICIiAiIgIiICIiAiIgIiICIiAiIgIiICIiAiIgIiICIiAiIgIiICIiAiIgIiICIiAiIgIiICIiAiIgIiICIiAiIgIiICIiAiIgIiICIiAiIgIiICIiAiIgIiICIiAiIgIiICIiAiIgIiICIiAiIgIiICIiAiIgIiICIiAiIgIiICIiAiIgIiICIiAiIgIiICIiAiIgIiICIiAiIgIiICIiAiIgf/Z"/>
          <p:cNvSpPr>
            <a:spLocks noChangeAspect="1" noChangeArrowheads="1"/>
          </p:cNvSpPr>
          <p:nvPr/>
        </p:nvSpPr>
        <p:spPr bwMode="auto">
          <a:xfrm>
            <a:off x="155575" y="-884238"/>
            <a:ext cx="2476500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152" name="AutoShape 8" descr="data:image/jpeg;base64,/9j/4AAQSkZJRgABAQAAAQABAAD/2wCEAAkGBhQQDxEQEBQUERIWERITERESFRIXExYWExMWGBUUGBIXGyYeGRkkGhIXHzsgJScpLSwuFR8zNTAqNScrLCoBCQoKDgwOGA8PGiwgHyIqMCw1LS0xKSksLCwsKS8vNSksLCwsLCwsLTUsLDU0LCwsKSkpLTUtLCksLSwsKSksNf/AABEIAMwA+AMBIgACEQEDEQH/xAAcAAEAAQUBAQAAAAAAAAAAAAAABgIDBAUHAQj/xABCEAACAQIDBAcDBwsEAwAAAAAAAQIDEQQSIQUGMUEHEyJRYXGRgaGxFCMyQlJz0RYzNFNicoKisrPBFTWS0iTh8f/EABoBAQACAwEAAAAAAAAAAAAAAAABBAIDBQb/xAAoEQEAAgEDAwIGAwAAAAAAAAAAAQIDBBESITFRE0EFMmGBkdEUIlL/2gAMAwEAAhEDEQA/AO4gAAAAAAAAAAAAAAAAAAAAAAAAAAAAAAAAAAAAAAAAAAAAAAAAAAAAAAAAAAAAAAAAAAAAAAAAAAAAAAAAAAAAAAAAAAAAAAAAAAAAAAAAAAAAAAAAAAAAAAAAAAAAAAAAAAAAAAAAAAAAAAAAAAAAAAAAAAAAAAAAAAAAAAAAAAAYm1NqU8NRnXrSyU4K8n8ElzbelvEdxexGJjTi5zkoRSvKUmkku9tkKx/SrSzOGDpTxTXGouxS/wCTV5exW8SIY/aFbbNWVWvJ4fA03pC+nhf7dR+i+NOM3jp04dThKahBaZrdqXi2dDFpf9dZVr5oiG1xvSXjVwhQp+Fpy97Zj0elvFwfbp0ai8M8X8WRStiZSd5GNKR0I0dNutVC2vrE7RLrWxOljDV2oV1LCzel52dNv7xcPakTWFRSSaaaaumtU0+dz5snC5JNzN+Kmz5qnUbqYVvtQ4un+3T/AMx5+ZUz6DaOWP8ACxh1tbTtZ3IFrDYmNSEakJKUJJSjJapp8Gi6cp0AAAAAAAAAAXAAAAAAAAAAAAAAAAAAAAcm6TdsPE4yGBjK1GjadZrnUkrpeOWL9ZHWJOx8518a6tavWfGpVqTf8Unp6F7RY+V5nwr6i/GrN2jtF1FGnTTjQp6QguH70n9pmE3b8Tpm5uFi9iV7xTcliW9OLUXb0svQ0vR7utDEVJVayzwp5ey+EptXSfektTp489aReZj5ZcXU475bUrWfmROhsqrVWaMJOP2ssmvcg8Alxlrz0/E6ltfpEpYaq6FOk6ig8snFxjFNcVFc7EU21t+jjsdhHTpOC6ynGrmy3nmqR0aXFJXV/EypnyX62ptDXbTY6dK33lE5Ydcs3oWJUu5nbd6966ezuqUqTqKee2VxWVQy8n+97jSb9bJoYjZ6x9KChPJTqKSSi5Qm12ZJc+17jVj1k2mvKu0T7t99Lw5cb7zX2YXRHt93qYGb0SdSh4K/bh5Xal7WdOPn/dTGujtDCzX66MH5VHka/mv7DuW2NprDYepWlrlWi729Ir2tlDX4uGXePd0dDmnLi6+zOBzDD4fHbQzVozeVSaXbcIX+zFLu7zbbl7wVevlg8S5SazZXP6UZQ+lBvmrfA568nIOdbG2jUpbXnTqTlJTq1Kcrt211hpwXJEi372i6OEajJxnUlGEWnZ24y18lb2kiRgiO6uPlh9lyr1m5RTnKCb1y3tGKb75fE0FCpj9oynUpylGKfBTyQT+yrcX4kbjppBd9dsVqWMoRp1JQjljLKno252d1z0RTuzvHXpYr5Hi23d5Yuesoyt2Vm5xf4GL0gfp1D7uH9xhLowIR0jbQqUnh1TnKH5yTytq7jls3bjxJdSrN0VN8erUr+OW5KGSQHenaVWO1KMY1JxiuptFNpdufauudyncnH167xcetk5Onmg5u6jOTaUknw5Ed2ns+vTxMaVaWas8lpZ3L6TtHtctSN0uwS4PkR3dTYuIw86zxFTOpNZVmlK7u+3rwvfgUbr7MxVDrniamaLj2Iubm8yveV3w5aGt6PNpVKlXEKpOU1aM+027NyabV+AQwdvb7YhYirClJU4Qm4JKMW3l4ttpmu/LjGfrv5Kf/AFL2F2J8r2lXpttQVWpOo1xyqXBeLbsSzD7WwWHTp04WSbV4027249p6vzJrW1uzG160+adkNW++M/XfyU/+p7+W+M/W/wAlP8CUbQ2XhtoU6joLJXgrp5crfcpLmnwvyNTuRuxGvmr145oxk4Rpvg5R+k5LnbhYiYmJ2llW0WjeGs/LjF/rv5Kf4FUN+cWmn1ilbWzhCz8NEmS2e9uBU3RaWVPK5dWurve3p42NLvxuxTo01iKCyxbUZwX0e1wku7uISnezsX1tGnVtbPCMrd11wBjbufoeH+5h8AZIZtaF4yXemvVHzbQVrp8m16Nn0scB3t2U8LtDEUmrRc3Vp92So8yt5NtfwnT+G2jlNXP+IbximXQ9yv8AZavlifgyjooxKdGvD6yqRlbwlBJf0sjuw99oYfZ9XCyhKU5KooSVsvzit2uatdmh2DvBUwVZVqWumWcHfLKPc/jcsW097xljbvO8KFNRSk4p8RtJvBh5UcVWp1OzJVJvXmnJtSXemmW9iX+V4W6avXotXTWnWR18joa6S8DVUZV6M864KVOE7eUr/gRbeffOOLxOHq06WSFCalHNbPK0ouztol2eBux5Mto4Wpt07/ZryVxU/vF9+vb7um7ZpYWpXoUcTCE5yVR0c6urxy5orxaa052ZDOkzaVeOXDOEaeGdnCUb9vLa0Xyjb7PkanfLe6ONqUJUYzp9UpNSlZSzSaelnyy8TP2lvvHGYD5PVpuWIeVKSSyXi184nxTtytz7ith02THNLzG/08fVu1Grx5YyUidvE+fohezKd8ZhUuLxND+5E7J0gU28DJrlUpt+Wb/2jnW4eyuv2pT5xoJ1ZvldaQXq/cdlxGGjUhKnNZoyi4yT5prU1fErxOSIj2hZ+F0muHefeXL9hbCxOIpOWHqqMVJpw62pFp9+Vd5u93t0a1HGQq1qlNuOaTSm5VJXTXBrhrxMfFdHlaFRvD1I5HwcpShNLubitTP3a3KqUMQsRXqJuN7Rg273Vu1J8vA5bqtXv5hnQxlPEQ0zKM0/26bV/db1LO+W2PldWhTpdpZItW17dW2nmtETjeTYSxlB028sk81OXdJd/g07Ef3X3HnQrqtiHB5fzcYNvtPTM20uH+QMrerZ/VbK6qHCCpJ+Skrv1LnR5UTwVlxVSeZc9Xde4kWJw0akJU5q8ZRcZLvTVmQKv0f4inN/Jqqyvm5ThO3c8vHzCFneKSqbYpqnq1OhF2+0nd+iaKukD9Oo/dw/uM3e625XyafXVpKdVXyqN8sb8Xd6uXHXxG8+6lTFYmlVhKKjFRjPNe6yzvdW48fAJazpQjrh3+zVX9JLqGIj8kjO6y9Qnm5Wyd5Rt/YUMZR6ufZad4TXGL/yuViF/kBi/wA31kOrvwz1Mvn1dghd6Ml87XfLq4e+TLe93+60vPD/ANZMd3dgRwdLJF5pSeapN6Zn5ckjXb3bpPFuNSlJRqxWW0r5ZRvfitU13+ISkVb6Mv3X8CA9Gf57Efdx/rZtN2N2sTQqznXq3i6bhlU5Tu3azebu19S7ufuvUwc60qsovMlGOW70Tbu7rTjwCGHufJfL8eueZteSm7/FGjk7NrubT87khluxiKOOlisNKnKMpNyhNuN1L6UNE/NMkzwFOXanThmfG8YvXztqWMGb0pnop6vTfyIiN9tkV3Mf/kT7up1/5q3+Ta7oSToVnHg8ViGvLOzzHbFnTjW+RRhGdaylKUrRgkrdiKXF3v3XdyvdXZNTC4V0qmVyzzkssrp5uGrRhmvzvNobdPi9LHFJcnq/W9v+Tpe9v+1fwUPjEjkujvFO+tLW/wBeXP8AhJjtnY88Rgo4dZYzapKTbbUctszWmvA1LDL3c/Q8P9zD4Hhl4LCqlShTjwhFRXsVgShfIZ0kbpvF0VWoq9eknZLjOD1lBeOl16cyZnljPHknHaLV9mGSkXrNZfNkZ/8Aw9udZ3z6No4pyr4VxpV3rOL0p1H3u30ZePPmcs2nsqthZ5MRTnSfJyXZflNaP1PRYNTTLHTv4ee1OjvTt1UKJXGBao1UzY4bq+M5JeBamdocv07TbitUcM5O0Vcyaz6lKnT+crztFKOrWbhGK+0zOwcK2J+awFGU+Tq2tTj5zel/f4E/3O6P4YN9dWarYl/Xt2YX4qCfP9p6+RSz6utI6/j9urptDMz0/P6ZO4W6vyHDdu3X1Gp1nxs7dmCfdH4tknPEj04F7ze02nvL0NKxSsVj2AAYMgAAWMdWcKc5Liotrnr5cy1ha8nNwlranCV7Wd5Oa4XdvooyatJSTjJXTVmnwaZahgYRakopNKyet7a6e9+oGBTx1SU1SeWFRubs4tqMY8La9u91rpaz0PaWOqTUmnFZaal9Byjezv2sy004eJmS2XSaacFrLM++/ff2+8vRw8Umkkk0k0lpZKyXoBqJbWnDKpZZNqnNtJr5tr5x2vxVveir/W3npp5Fmg3ZvtXlmdPTutHX95GzlhIPjFPsuHD6rtePlovQfJIWayqztdWX1eHpYDV4LadSoqT0tJyu1B3tFRunHN2dW1d93Au1tpSjVq3t1cFd9lq3YzJ9Ze176W8TNez6bs8q0d1pwdkvgl6FyWHi73Sd2m9OLVrN+i9ANPR21KToxWRuWaM0k3FyhJKSU79lWba43K6e3k6eIqWjLq4ucFF8YWdr9zvF+xo2c8HBttxTb4u3Hh+C9Cp4ePcvo5eH1e7yBLQ7Q21Uw0KTqzoylKeaTScUqUbZ8qcnd9pWfuL+H2zOU6UWo2liMRTdr/RpRm4ta8eyjNobFo001CnCKcXFq3GMuMfLRaeBS9gUL36qF8ylw+sla/mZ71aeN9+7CxG1at8VODgoUFKORxbnKSpKale6su0tLa2eph4/eSrQbzqLj8nzZ3BwaqylUUFKOZ2i1Ttx427ze1tkUpzdSVOLk4uDk1q4tNNPv0bXtPP9Go5HT6uDg4qLi1dOKk5JO/JNt+0RNfBNb+WmqbWxClUjmg7YinSjlpSbtOGe7WfV2duQp7crzq4inBRl1crWUHmirx7STl85o5Oyta1rm7r7KpVFJThGSlJSldcZJWTfjZHlTZFKV7wjre+lnq03qu9xXoTyr4OF/K9hKynCMk8ycU81mr+x8PIFynTUUopJJKyS4JLkeGttVgAJeWKK1CM4uM0pRfGMkmn7GXABosRuNgpvNLDUr/sxy+6NirDbl4Km7ww1K/jHN/Vc3YM/Uv23lhwr4UU6SikkkkuCSsl7CsAwZgAAAAAAAAAAAAAAAAAAAAAAAAAAAAAAAAAAAAAAAAAAAAAAAAAAAAAAAAAAAAAAAAAAAAAAAAAAAAAAAAAAAAAAAAAAAAAAAAAAAAAAAAAAAAAAAAAAAAAAAAAAAAAAAAAAAAAAAAAAAAAAAAAAAAAAAAAAAAAAAAAAAAAAAAAAAAAAAAAAAAAAAAAAAAAAAAAAAAAAAAAA/9k="/>
          <p:cNvSpPr>
            <a:spLocks noChangeAspect="1" noChangeArrowheads="1"/>
          </p:cNvSpPr>
          <p:nvPr/>
        </p:nvSpPr>
        <p:spPr bwMode="auto">
          <a:xfrm>
            <a:off x="155575" y="-928688"/>
            <a:ext cx="2362200" cy="1943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6154" name="Picture 10" descr="http://www.comunicae.com/photos/notas/1027849/logoevo.jpg"/>
          <p:cNvPicPr>
            <a:picLocks noChangeAspect="1" noChangeArrowheads="1"/>
          </p:cNvPicPr>
          <p:nvPr/>
        </p:nvPicPr>
        <p:blipFill>
          <a:blip r:embed="rId3" cstate="print"/>
          <a:srcRect l="3571" t="28724" r="3571" b="34574"/>
          <a:stretch>
            <a:fillRect/>
          </a:stretch>
        </p:blipFill>
        <p:spPr bwMode="auto">
          <a:xfrm>
            <a:off x="3857620" y="4714884"/>
            <a:ext cx="3429024" cy="1011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23474"/>
            <a:ext cx="9144000" cy="6480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Limitantes del diseño</a:t>
            </a:r>
          </a:p>
        </p:txBody>
      </p:sp>
      <p:sp>
        <p:nvSpPr>
          <p:cNvPr id="23554" name="AutoShape 2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6" name="AutoShape 4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8" name="AutoShape 6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60" name="AutoShape 8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" name="9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85926"/>
            <a:ext cx="771530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42852"/>
            <a:ext cx="7385474" cy="6480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Análisis de Costos</a:t>
            </a:r>
          </a:p>
        </p:txBody>
      </p:sp>
      <p:sp>
        <p:nvSpPr>
          <p:cNvPr id="23554" name="AutoShape 2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6" name="AutoShape 4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8" name="AutoShape 6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60" name="AutoShape 8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2576499" y="988032"/>
          <a:ext cx="4143403" cy="5808079"/>
        </p:xfrm>
        <a:graphic>
          <a:graphicData uri="http://schemas.openxmlformats.org/drawingml/2006/table">
            <a:tbl>
              <a:tblPr/>
              <a:tblGrid>
                <a:gridCol w="1894394"/>
                <a:gridCol w="849211"/>
                <a:gridCol w="587915"/>
                <a:gridCol w="811883"/>
              </a:tblGrid>
              <a:tr h="27187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Times New Roman"/>
                          <a:ea typeface="Times New Roman"/>
                          <a:cs typeface="Times New Roman"/>
                        </a:rPr>
                        <a:t>ITEM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Times New Roman"/>
                          <a:ea typeface="Times New Roman"/>
                          <a:cs typeface="Times New Roman"/>
                        </a:rPr>
                        <a:t>CANTIDAD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Times New Roman"/>
                          <a:ea typeface="Times New Roman"/>
                          <a:cs typeface="Times New Roman"/>
                        </a:rPr>
                        <a:t>COSTO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87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PUESTOS A INSTALAR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87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PUNTOS DATOS (PC Y PRT)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980,00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87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PUNTOS VOZ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87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PUNTOS ELECTRICOS SG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87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VIDEOTELEFONOS IP VP-2009P 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87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AUDIFONOS 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60,80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851,20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87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CENTRAL TELEFONICA IP 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2.000,00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2.000,00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87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LINEAS TELEFONICAS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1.440,00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1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PCs (CPU + MONITOR + WEBCAM)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4.200,00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74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SWITCH CISCO 24 Puertos 10/100 + 2 Gigabit o Sfp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87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MINIRACK CERRADO DE PARED 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26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UPS 2 KVA + INSTALACION (60 min/Carga full, 30 min/ Carga Media)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87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SERVER CORREO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87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SISTEMA CONTACT CENTER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1.500,00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1.500,00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87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SERVIDOR 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4.225,00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4.225,00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87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GASTOS ADMINISTRATIVOS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200,00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70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TOTAL: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19.086,20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10" marR="4641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423474"/>
            <a:ext cx="7385474" cy="6480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Distribución del Centro de Contactos</a:t>
            </a:r>
          </a:p>
        </p:txBody>
      </p:sp>
      <p:sp>
        <p:nvSpPr>
          <p:cNvPr id="23554" name="AutoShape 2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6" name="AutoShape 4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8" name="AutoShape 6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60" name="AutoShape 8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" name="9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945740"/>
            <a:ext cx="4714908" cy="419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423474"/>
            <a:ext cx="7385474" cy="6480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Distribución del Centro de Contactos</a:t>
            </a:r>
          </a:p>
        </p:txBody>
      </p:sp>
      <p:sp>
        <p:nvSpPr>
          <p:cNvPr id="23554" name="AutoShape 2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6" name="AutoShape 4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8" name="AutoShape 6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60" name="AutoShape 8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8" name="7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785926"/>
            <a:ext cx="5870817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423474"/>
            <a:ext cx="7385474" cy="6480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Distribución del Centro de Contactos</a:t>
            </a:r>
          </a:p>
        </p:txBody>
      </p:sp>
      <p:sp>
        <p:nvSpPr>
          <p:cNvPr id="23554" name="AutoShape 2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6" name="AutoShape 4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8" name="AutoShape 6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60" name="AutoShape 8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643050"/>
            <a:ext cx="7929618" cy="46434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Distribución de la Fuerza de Trabajo</a:t>
            </a:r>
          </a:p>
          <a:p>
            <a:pPr algn="ctr">
              <a:buNone/>
            </a:pPr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Agentes y Supervisor</a:t>
            </a:r>
            <a:endParaRPr lang="es-ES" sz="17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17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7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2143108" y="2500306"/>
          <a:ext cx="4658564" cy="4064003"/>
        </p:xfrm>
        <a:graphic>
          <a:graphicData uri="http://schemas.openxmlformats.org/drawingml/2006/table">
            <a:tbl>
              <a:tblPr/>
              <a:tblGrid>
                <a:gridCol w="1198293"/>
                <a:gridCol w="1188555"/>
                <a:gridCol w="1153615"/>
                <a:gridCol w="1118101"/>
              </a:tblGrid>
              <a:tr h="567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 b="1" dirty="0">
                          <a:latin typeface="Arial"/>
                          <a:ea typeface="Calibri"/>
                          <a:cs typeface="Times New Roman"/>
                        </a:rPr>
                        <a:t>HORA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 b="1">
                          <a:latin typeface="Arial"/>
                          <a:ea typeface="Calibri"/>
                          <a:cs typeface="Times New Roman"/>
                        </a:rPr>
                        <a:t>NUMERO  DE AGENTES ENTRANTES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 b="1">
                          <a:latin typeface="Arial"/>
                          <a:ea typeface="Calibri"/>
                          <a:cs typeface="Times New Roman"/>
                        </a:rPr>
                        <a:t>NUMERO DE AGENTES SALIENTES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 b="1">
                          <a:latin typeface="Arial"/>
                          <a:ea typeface="Calibri"/>
                          <a:cs typeface="Times New Roman"/>
                        </a:rPr>
                        <a:t>NUMERO EFECTIVO DE AGENTES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08H00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09H00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6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10H00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8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11H00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12H00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13H00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14H00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15H00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16H00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8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17H00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18H00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19H00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20H00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7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20H00 – 08H00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>
                          <a:latin typeface="Arial"/>
                          <a:ea typeface="Calibri"/>
                          <a:cs typeface="Times New Roman"/>
                        </a:rPr>
                        <a:t>1 OPERADOR PARA ESTE HORARIO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000" dirty="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62" marR="618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Telefonía IP</a:t>
            </a:r>
            <a:endParaRPr lang="es-E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Permite transmitir voz usando el protocolo </a:t>
            </a:r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TCP/IP </a:t>
            </a:r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Integrar aplicaciones de voz y datos sobre una única plataforma de red. 	</a:t>
            </a:r>
          </a:p>
          <a:p>
            <a:pPr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Esto se conoce como Voz sobre IP o VoIP</a:t>
            </a:r>
          </a:p>
          <a:p>
            <a:pPr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Medir la Calidad de servicio</a:t>
            </a:r>
          </a:p>
          <a:p>
            <a:pPr algn="just">
              <a:buNone/>
            </a:pPr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6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357562"/>
            <a:ext cx="350046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357166"/>
            <a:ext cx="7385474" cy="6480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Distribución del Centro de Contactos</a:t>
            </a:r>
          </a:p>
        </p:txBody>
      </p:sp>
      <p:sp>
        <p:nvSpPr>
          <p:cNvPr id="23554" name="AutoShape 2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6" name="AutoShape 4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8" name="AutoShape 6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60" name="AutoShape 8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2 Marcador de contenido"/>
          <p:cNvSpPr>
            <a:spLocks noGrp="1"/>
          </p:cNvSpPr>
          <p:nvPr>
            <p:ph sz="quarter" idx="1"/>
          </p:nvPr>
        </p:nvSpPr>
        <p:spPr>
          <a:xfrm>
            <a:off x="2285984" y="1285860"/>
            <a:ext cx="4643438" cy="14287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Cronograma de Implementación</a:t>
            </a:r>
            <a:endParaRPr lang="es-ES" sz="17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ctr"/>
            <a:endParaRPr lang="es-ES" sz="17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s-ES" sz="17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2500298" y="2071678"/>
          <a:ext cx="4071966" cy="4286285"/>
        </p:xfrm>
        <a:graphic>
          <a:graphicData uri="http://schemas.openxmlformats.org/drawingml/2006/table">
            <a:tbl>
              <a:tblPr/>
              <a:tblGrid>
                <a:gridCol w="3415889"/>
                <a:gridCol w="656077"/>
              </a:tblGrid>
              <a:tr h="194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SOLUCION CENTRO DE CONTACTOS</a:t>
                      </a:r>
                      <a:endParaRPr lang="es-E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 días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FASE INICIO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 días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Llegada de equipos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días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Entrega  de equipos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días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FASE PLANEACION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días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Auditoria de la Red existente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días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Entrega de Requerimientos y Alistamiento Final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día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Recepción y Revisión Detallada de Requerimientos</a:t>
                      </a:r>
                      <a:endParaRPr lang="es-E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Especificación y Diseño Detallado del Alcance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Manejo de Riesgos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Entrega Requerimientos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Requerimientos Listos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FASE DISENO - Ingeniería Detallada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días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Desarrollo Documento de diseño</a:t>
                      </a:r>
                      <a:endParaRPr lang="es-E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Entrega Documento de diseño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Revisión y Aprobación del documento de diseño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Documento de diseño Aprobado</a:t>
                      </a:r>
                      <a:endParaRPr lang="es-E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Declaración de puestos de trabajos Listo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Fase Cierre Completo</a:t>
                      </a:r>
                      <a:endParaRPr lang="es-E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0" marR="34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142852"/>
            <a:ext cx="7385474" cy="6480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Distribución del Centro de Contactos</a:t>
            </a:r>
          </a:p>
        </p:txBody>
      </p:sp>
      <p:sp>
        <p:nvSpPr>
          <p:cNvPr id="23554" name="AutoShape 2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6" name="AutoShape 4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8" name="AutoShape 6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60" name="AutoShape 8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2 Marcador de contenido"/>
          <p:cNvSpPr>
            <a:spLocks noGrp="1"/>
          </p:cNvSpPr>
          <p:nvPr>
            <p:ph sz="quarter" idx="1"/>
          </p:nvPr>
        </p:nvSpPr>
        <p:spPr>
          <a:xfrm>
            <a:off x="2071670" y="1000108"/>
            <a:ext cx="4643438" cy="14287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Cronograma de Implementación</a:t>
            </a:r>
            <a:endParaRPr lang="es-ES" sz="17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ctr"/>
            <a:endParaRPr lang="es-ES" sz="17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s-ES" sz="17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2652699" y="1571612"/>
          <a:ext cx="3500461" cy="5012436"/>
        </p:xfrm>
        <a:graphic>
          <a:graphicData uri="http://schemas.openxmlformats.org/drawingml/2006/table">
            <a:tbl>
              <a:tblPr/>
              <a:tblGrid>
                <a:gridCol w="2936466"/>
                <a:gridCol w="563995"/>
              </a:tblGrid>
              <a:tr h="190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FASE IMPLEMENTACION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 días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Implementación del Servidor Centro de Contactos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 días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Instalación de servidores y media gateways en los racks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Configuración de los Servicios y funcionalidad de la Red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Revisión de las Vulnerabilidades del Acceso Telefónico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Instalación de cables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Instalación de extensiones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Instalación de la plataforma (hardware y software): 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Configuración e integración de la plataforma con el Servidor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Implementación de 14 puestos de trabajo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FASE PRUEBAS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días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Pruebas de aceptación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Fase Pruebas Completa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FASE CAPACITACION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días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Plataforma de Integración de datos de los operadores, supervisores y administradores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días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Fase Capacitación Completa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FASE CIERRE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día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Firma Aceptación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Entrega de documentación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Fase Cierre Completo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1D1B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97" marR="368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71414"/>
            <a:ext cx="7385474" cy="64807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Distribución del Centro de Contactos</a:t>
            </a:r>
          </a:p>
        </p:txBody>
      </p:sp>
      <p:sp>
        <p:nvSpPr>
          <p:cNvPr id="23554" name="AutoShape 2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6" name="AutoShape 4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8" name="AutoShape 6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60" name="AutoShape 8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2 Marcador de contenido"/>
          <p:cNvSpPr>
            <a:spLocks noGrp="1"/>
          </p:cNvSpPr>
          <p:nvPr>
            <p:ph sz="quarter" idx="1"/>
          </p:nvPr>
        </p:nvSpPr>
        <p:spPr>
          <a:xfrm>
            <a:off x="428596" y="1285860"/>
            <a:ext cx="7929618" cy="14287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1700" dirty="0" smtClean="0">
                <a:solidFill>
                  <a:schemeClr val="accent5">
                    <a:lumMod val="50000"/>
                  </a:schemeClr>
                </a:solidFill>
              </a:rPr>
              <a:t>Requerimientos del dimensionamiento físico</a:t>
            </a:r>
          </a:p>
          <a:p>
            <a:pPr lvl="1" algn="just"/>
            <a:endParaRPr lang="es-ES" sz="17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7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" name="9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857364"/>
            <a:ext cx="4714908" cy="414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2786058"/>
            <a:ext cx="7385474" cy="142876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8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GRACIAS!!!</a:t>
            </a:r>
          </a:p>
        </p:txBody>
      </p:sp>
      <p:sp>
        <p:nvSpPr>
          <p:cNvPr id="23554" name="AutoShape 2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6" name="AutoShape 4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58" name="AutoShape 6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3560" name="AutoShape 8" descr="data:image/jpeg;base64,/9j/4AAQSkZJRgABAQAAAQABAAD/2wCEAAkGBhMSEBQUExQWFBQVFxQVGBcWGBgYFxgVFxQYFxQUFBcXICYfFxwjHRUVHy8gJScpLCwsFh4xNTAqNSYrLCkBCQoKDgwOGg8PGiwkHBwqKSwpKSksKSksKSkpKSksLCkpKSksKiksKSksLCkpKSkpKSkpLCkpLCwpLCkpKSksKf/AABEIAMcA/QMBIgACEQEDEQH/xAAcAAABBQEBAQAAAAAAAAAAAAAAAwQFBgcCAQj/xABKEAACAQIDAwgGAw4EBgMAAAABAgMAEQQSIQUxQQYHEyIyUWFxFIGRobHBQlLRFSMkM0NicoKSorLC4fAWY3ODF0RTVNLxJZOj/8QAGQEBAQEBAQEAAAAAAAAAAAAAAAECAwQF/8QAKhEBAQACAgIBAQcFAQAAAAAAAAECEQMhEjEEQRMiMlFxgbEFUmGRwRT/2gAMAwEAAhEDEQA/ANxooooCiiigKKK8oPaK8vUdjuUeGhv0s8SEcC63/ZvegkqKp2O518BH2XeU/wCWh+LWFV/G89o/I4YnxkcD91QfjV0m41GvL1iGN53ce/Z6KIfmpc+1yR7qhZeWuPZsxxU1/Bso9i2FNJ5R9E3r2vnyLl5tAbsVIfPKfiKdxc5u0R+XDeccfyUGmjyjeKKxOLnbx439C3nGfkwpx/xqxK9uKD99f5jTR5RslFY4Of8At2sMrfoyMPiprRuRvKYY/CJiQnRhy4ylg1sjle1YX3d1Rdp2iuTIO8Vz06/WHtFFKUUkcSvf7jXnpS+PsP2UC1FIHFDuPs+2vPS/zW/d+2gcUU29LP1feK5OLb6o9bfYKB3RTL0l+5B6yfkKdo1wDQdUUUUBRRRQFeE17VT5xtsvhcG8isUXLlYjtDO6qCvcbFqBxtvnDwOFYrLMC43ogLsPA5dAfAmq/Lz34IdmOdv1UHxescyRmzdEWzANq+tmFxfWvQIuMLepifgTWtM7rSsZz4sfxOGUeMjlvcoHxqCxvOrj5N0oiB/6aKPYWuarMbwDf0i+f9RT2CSA/lFPgw+YIqyRLtxjNuzzfjJ5X8GdiPZe1NVhqy4SLCntxE+Mcg+DD51NbI5O7PxEgjX0hHNzZgtrAXJzKSK10z2oJhr0RirfzkbJw+Dw8bQKxbOUYlic11JBI8CvC28799ZdiOUMpvlAX1X95puJVh6OkJ8bGgN2F+AvvPAaVUpsTNJclmYDfa9h520psh1rPkun0Ryc5DYOfDRSsJSzopP3wAZiBewC6DXvpSTYGzUYr0EjEG1zI1j4g5h1dDrbS2u8VI82b5tm4f8ARUfuioOHlNKWTPLNoT0gRo0AsSpy2S/AHfwreGGWd1iXKYztZo+Q+AIB9GQ3AOrSHeL/AFqXh5C4AbsHB64w38V6ZzrEUDjETONxHpEg1I4ZSAT4GmuOwuEljsGkSTQjNLJ1t/exzA2OlJw5VfPFYouTuFTs4aBf9qMfy049JhjFs8SAcMyKB6r1keLwMRcgkW36m9u8CmEUaruVR6hXpnwrfq5fbz8mynlFhB/zEHqkQ/A1w3K7CD8up/RDsPaqmsrw+KAOoFT2ztrEC1gwPC1L8Oz6rOba3Scu8Gv03PlDL8SoFNMXzk4SO11nN9RaPh62FRqCKQEWsSCbab/CqptiGzZSbrw7x41cPi45XVtLy2LmvOlAxskM7Hx6NQPEkvpXac4YYMVhFlNrvMq+yyG4rL4ZWQnKbXBXhqDv30YNrNbgd+7h516P/Dh/lz+3rVdm8rJ8Rfo4obLvPSuwB4DRBTp8di72LYZPJZGPvcUy2DGsEbSZLAgEBSt2GXhbfSmH2zhjMZi2W6hbMbAFddx4+NeO8M3dR2md12dbJx2I9LmhmdHCwxSqVTJYu7qRvNx1BVph7I8qpmxMek20MQ8ZzL6Ph1uP9Sb+lXOHsivLlNXTrLuO6KKKyoooooCs/wCe/XZTDvmgH7xPyrQKz/ntH/xbeEsJ/eNErHtjSN0SEKSOjjGlvo5l4nwFP2xI+kjetCfgDUfsBnGHTKoYWI7Q+ux3G3fUh0zjfG3qsfhXRHKYiG+oA8xl+ylzHA273En50kcdpqHH6Sn30dPC2/JfxX+lUIthUB0BHjp9lXPm0w59JdrkhYpBvNrmRQDbhoKpT5Q1lVbWBuC4ueI6m7hvq/c1rXSdrEHIujEkjM5JBJ8qlEVzuvfCg33Sr/A4pLZvIPBgRGyuXVG67XcllBIAPVHsA8a850dcG3hJGf4h86iP+KyxYeNIYS0yoiGRwoAyi1lAuT7qal9uWXt1y1wXRROqJZCHN79m1gqjvuD7vGsuWpnbXK7E4k/fH010Atv334moZamVm+lwx1H0rzRyX2ZD4AD2AVVcbDaWQd0ko9kjCpzmUlvs0eDEfEfKo7aUNp5x/nT++ZyPjXr+Hfv39HPn/DEcWNrXNr3tfj30lJc2uSbbv6U8MVJtDX1Zp5DJhXJFTUnJ2URdIQuXT6a3t3gX1tSOM2KUhSQOj5iQQhvk4i58akzxq6qLDU6weOKG4psUry1a6pLpa8POJU6rAN3jeLeHGoPbMjk9cC/eNx8aZKp3jhS02OZlyt1gN1949e+sTDV6auW4jjXOWlcldNARvBHmCK67YOMHtmWNcqNYHTXW3lfdTSRiTrxr3JVs2ZtCKPDhmyNIx3sisbCwAF9d3qrGV8e5Gp37p1zXpaXEeMcH8culajD2R5VnnIvEI+KxLRqFBiw9woCjNnlvYDdWhw9keQr4XPd8lfQ4/wAMd0UUVxbFFFFAVR+eWHNsic/VaBv/ANlH81XiqlzpxZtkYsf5Wb9h1f8AlolYXyUlvhx4Mw95qbDVWOSUh6NwLGznv+VWBZD3X8iPnaukQ6BrrICNQD560gsvg3sv8L0p6QvE289PjVQmcEh+gPULfCrlzfRhfSALi6JvJO4t3mqsrA7rGrRyHb75MO+P4GioPnIS+Cl8GjP74HzrHHraOXwvgsR5A+yRaxd6wxfZBq9UV41dLUVvXMVJ+AuO5/m9ONpx/hOI/wBZ/fZvnUXzCyfg847mHxNWDaGH/CMR4y39sMder411n+znzT7iJMHhSRiqbw8rRm4+0ew1N4bGQSL98VA3gLX9le/LkuPenlxxlUgxixuPLwNIdHY93vqd2phVDnKLLwFR7Q10xy2liLaGvBgWO4E62Hie4VJGEW3a/LuqY5N7XEEgz9jcT3erztrVyzsm4uMlvaqyYB1tmVlvqLgj2XpGSE8eNaLym27BLGEXr633EcLXU+uq8mwo5EDK9iN4a27vXd7KxhzWzeU01lhN9IzYUUaSCWXOVQggKAQWBBCsTw8K0DH46adQq4V2Q7+kAXhvAffvNRe05MI+HiVTZo1AUcdLAhvM3NWPZu1ozGLsAVAB8u8V5ObO5az127YY662zbafJWZCzCMiO+/Swud3fv0pguy2B6wsOO6/qrSNqYsy5lQFluOFh76gNp4PMdxSwFxvueJBJFejj5srPvOWXHN9DkDGqz4rJfLkw/atffLe9q0qHsjyHwrOeRUeXE4pb3smG95lIrRoeyvkPhXy+a75K9fH+GO6KKK5OgooooCq1zhpmwEy/WjlX2wyW94FWWq/y4X8DY9zR38i2U+5qRK+aeSGyJcSZFhCFwwPW32INgDcW18eNPcTtIRSlD0ihSASJhf8AOsJwV33491IbK2Q6AlJGRzvANt2gv39/rqQXF42I6NfhuG7uNrXrWiUhNyg6NypZ9LatCCDcAg3RlNte6neE5SBx1Wic/UDOjnyV1IP7VRssoY3lw6k7rglTYbgP/dEPQKbiNweFzmUd+hN+7utap2dLls7AdOyoqBmfsjTU2va58jVq5NbFlw87dJE0YaNwCdxIsbA3I76qnIvbcS4jDF5FTKyZixygWFjcnStX2jjEl6MxyxyLnfsMG0MTWvYm+t/dWtozvluL4PEfoH3EGsTetv5XrfC4j/Tf4XrEGpWKRavVrw10orKti5hperiB4j4r9tXTGLfEz/pR++COqBzDy/fcQPzQfetaRPHfEzeUJ/ct/LXfiust1jkm8TExVwYqXnxca72F+4an3Uwl20Poox87D7a7Z/M4cOsso80xrt4zSTQ0yn27JwSMeZLfC1N/8UYpdFdF8ol+JvXG/wBT4Z67amCSMNuHtFcphSx6oJ8heoTG8p8Y/amBt3ov2UzflFjb/jRppoq7vZVn9T46v2a0DDOp+kp9lSo2ViAt+kFuILfaNfOs9k5UYw72Bt3relcLy8xkTXHRMfz0Jt5XOlL8/C+v4amC8NhJd5eM6XuSuvgLjfXOF2ZM/ZAA33vYD18KqLc5uMPajgbXN2CLnx63jS8fOvMvaw8RN73uw4W43ApPnY6a8IuibKlRjadBu1ude/hwpWPAI5bpJlbLY6Kdb/VvvqiPzrSf9ug8m19pWo6fnCxDnqgIO5VU6dxzXJrU+Rhl7yPGRoHJS3pmNy7suFH7slaHD2R5D4VlPNntJ55MXI/aPo43AaKr20FatD2R5D4V587Ldx3x9O6KKKw0KKKKAqE5ZpfAT+CZv2SG+VTdMtswZ8PMv1o5B6yptQfL2NkaPEPlNusfLealsBtq4s49dR23Y7THxsfaBSOGNbYW2KSNuAr2TZ8R+iKnubbYmGxEcomjWRy4F2PWSLo9DFbcc4NyPDwqrT9V3UNmCu6hh9IK5UN6wL1dqXGw4D9G3rNTnJDZ8cWKUoLEhhv4Ea/AVVnnPfUhyMxJ9PiBP1/4abTSf5ULeCcf5cv8BrDGrfNvx3jlHekg/cNYKRUrNINXQoavVFZVpfMbJbFzDvj+z7KvvKBx6WwPGKE/vSj5VnPMrJbHuO+M/A1eOXU2XEp4wrxtukk+2vP8uW8VkMvRJ39VISLfjUYm0AN3s3mvTtEcdPZXxJxWOR20QO8+6uWwi+NNPuivf/fqrk48cLVuYZB16OtcnDU2+6Y41x911HfWvHIOGwg7v79VJfcwd1Jjaw7q6+6R4D21dZQ7cnY/eBST7GWlzjmO828qT9NRd7X9dalzNU1bZK91eDZth3UrJt1RuHu+2mr8oG4KB5/0+2uk86uqvXNjFlOKHjB/C9a1D2R5D4VkXNXOXGKY/WhGmn0GrXYuyPIfCvqYfgjti7ooorTQooooCvGFxavaKD5j5WYXJNbuzL61dh8LVFwmrfzl4LJiZPCaT2OA6/CqelarKQjxroOp438rHd56D10tFL3aUw0IsdaUSSgdTSU65HzW2hB5sP3DUXLJTjkpJbHQH84/wNRK0rbCXDjvBHuNfPxNfQ+0xqa+eJt58z8atZpJjXqVwxrpDWVXvmge20h4o3warhzrTZZcOe+OQex1Pzqjc1cltpxeKsP79tXPniQn0Ui1/vw1/wBus5zeNiqUdpeNcnHmmaYRjvb2D5mlV2eONz5t9lePxxiahb0899vXXq4oncfZXiRKNwHqHzrsE37vOs3X0OnQY+PuFdrJ4XPmaTA7z7q9Y+fr091Rkr058B6vtvQcU3f8qTAJ3KfUPjR6I54H1m1bx4ssvWJuOZJe8389fjSbP3X+FOfuc35q/wB+FLYfYrObLmY9yKWPsGvurtPicv8Abr9dT+WfKI5np7sbHCNnYiNiUZB0gvlLDtqLHUa+2pvC8gcS+7DTH9Jcg9r2FTmA5rsRcZoo1Ftc8gPDdZM1dcfi2d2z/e/4W2/SUtzQraPFcfvkYv39Rta2OPcPIfCqFya5LPg+lBynpCjWjuVGVSpF2AueO7jV9j3DyFbs1064+nVFFFRoUUUUBXle0UGQc62zSZZiB9GGb9nqN7r1luW2+vo7bGyllxsYcXR4Jo2HeN1v36zzavNuZMyKQuIj0UnRJ4/osT9FraX9vfWmazVX1pS9PNp8ncRhmtNC6eJHVPk46p9tNBQeE055P6YyE/nfymmxFSnJnZE0syyohMcRLu/0QADcX4nW1qI0vH18848WlkHc7j2Ma+gcXJ1QfAVgO2VtiJh3SSfxmrUMSa9Rq4avFNZa0uHNrJbacHmR7xWk858LMuGyqWOaXQC/0U7qyvkDLbaGH/SA94r6ExmwFnK9KWRUzG6soOoAsbg6aX9VTKbx0yxY7MlAuUYDxsPjR6C3gPO/2VrMibKQWd2ltbQvKw9iWQ+yn2ycZs5r9FDEpX60Sg2PEE3rHFxYSffm/wBOmdZfmx6DZTPot24WRS2vqvUvheQ2Jfs4eY+LDIPa+Ue+tdblJEosCB5Uzm5ZRjjXeTjnrCfvu/8ATw/OqLhua7FnfHGn6cgPtC5qlcLzSyfTnjX9BGb3nL8Ke47nBbo/vSAyZgOvmCZc3WPV3nLu8aj9oc5OWVGEkUcah8yPkzMT2CGJutvKtTkynqSfpIeGKWw/Ndhh255X/RyKPgx99PX5G7Nw655Esot1pZGAudBe5UVRJOdhEeVjiiwciyKGYRgLa0eVdL77331ZNl8jGx2AgDPfDsFlQOzmSxuVLG5Ooc8eNS8md91qYyfRaYNm4OI2SCFSNdEQnXjfW/tp591EUWGg7hoPYKZYXkZl3ytw7KgbtwH/AKp9FyWhG/O3mx+VqxtrtH7S5QBY2KWLAaeff6t/qqozbXxUhsJJD4L8gv2VpMOxYF3RJ6xc+03p4kYG4AeWlTZqqVs4YnowuSRjrqwO7hcmrqm4V1aiosgoooooooooCiiigZY11V42b85L9xYAj+GksVCGtfhqDxHkaX2ng+ljK7jvB7iN16qJ21LAck6Nl3XIPl1X3H+91WInyzDTRh3bj9hqMxXJ/CSm8mFjJ7+jF/2k1pERxzRsIMRJCzEsDcMVJZWNlfQ9k6brMdLaUicPtKPsywYgBT20KOW1IIykL9XTwOutFv8Agrh+Rez1N1w0d/zgze57ipXH4QDDyAKFXIwAAsN3ADdTfk/tLEun4VAIJA2XKj51YWBDId+pJFjxFd8pdtxxQ2fNmcMFGU3Yga/Ea1Z7RRZ5/va/oj4ViW30/Cp/9WT+I1rskE7R9IIyIwQt9NCbWU+Oo9tUTa/IjFs7z9GOjlkYKxdRc3Nxa976H2VuxzUpkoWOrY/N7iwiOVQLJfKekQ3y79ASR66Ul5vsQgUsYrMnSC0it1O85b29dZ8avkheT0wixMTk2CtvPDTT32rbMNjcVjYyYInkja4zi2U662Y2B7tDVY5LcjMNhpk9LjGKlLJZFlj6Bc7ZUL2vnPeGsB3GtzTF5bIEAsLAC9gBut1RYcKdxZNs8g5u8UxuQiX+s4JH7APxqSwvNk47WIy/oIfiSPhVxG0GLWC67/perhUJyo2TPjouhWeXCoe2Yl6zg/RLtYgd+XfxPCp2vSp7bk2PgSVxGLklkG+ONgz37iIx1fWwrIeVXK0STyHCtJFCSMiE9YKAAcxuSSSCd/GtMTmEwwNjPOfUgtvsT1bWPgeNKHmLwAPWmnO/6cQ/lppGEzY+R+07t5sT8TSF63z/AIL7LBsZJPMzxj5e61N9o81myEikPSlSqkg9OrXa1wMo1a+g0saaq7jC607Y3Ozj4IY41kGSNFRVKIQFVQAL2vuFN4OR2E6Ni0cufqFAGXLr289yDpwtfdS45O4YRfi36TNoS4ydHbiO1muPKteFS5LNs7n6nUjpoY5Bxy5kPzHurROSfOThMeciMY5bfi3sCbb8hGjfHwrFn2Ph+jQCG0l2zszXUi5yZVtccL6mlTBEhjeBBE6BSWDknpR9NLKCg3m16eFTyfR2aisHxfK2VmYiSYIbAAYiViptr1msDfQ213GtH5H7VMuGgma5YjI517ano2Ovewv66lw1CZ7utLlRUTyi5T4fBRiTESBFJyroSWa17KBvrPcfzzQyOBFIY1B3hLsfMkWHkBWG7Wr3ovWebO2j6WOpjnDHhnZDfwvYV1isZtHBEEydOnc4BNvBlANa8WfJoVFQ3JrlNHjIyVurrbOh3qTuPiDwNTNZbFFFFB4aCoOhr2igiMZyWw8muTI31o+ofYND6xUdLyUlX8ViG8A4+a/ZVooq7TSjthsfFIhcBo1cFirgi1iASDY7yOFMudLFxxejF2AIMlgdBYhQWvY2tlAtxv4VoGIaym/l7Tas2548J0vo6CATHrtvAI4EakAjce/TSrL2lnSuw4rDvgnxZYDI4XLa4zkEqTJu7KHysBUM3K3Canq57ixABW1+sWkGqtqLC2t9ajcRtWTD4QwyYdBhjIGyBhmZ2sAZd4a2WwsBbWmE2J6MBWw0FpCoXIRYbyuewOZusddLd1dPKsaieHLLDAAgKGu1yR1Mp3ZWFmLX3i1vGj/H0ACmwRiDmJUlWa+nRlTcqBoSRvqA2gGjZI3jw93YWZAFRbLa7ALrpYk7zY0HaD9MsZTD5zmYSZLRqbjrCJVy26vZKkdY6U8qmovO3NtwQ4LDTjNlxGa5ZbrdSVbKF1vexGu6oFucjqrd517QzB5CrHgEW4Kgbje/haoo8pMQzCHNGnRqSr5bjUkm0ZGQE3I3W18K4wu1ZXd4+kjgyqqkqCekW3ZOZrWI3+VTdVJYjl9cjWdbjS7u+e2994yg/V1tY6muW5ZXkGeKULdTkzNILbyC+h1334X8Kj49vTSM4fEpGA9tOxLlNwz3azWNiKTwm3JGQu+JCMC7CKw6Nm1ysUJsxOovbjUFk5e4gYfEhYYpOjZFZCt5AbqpzFje5BJUj80d9QeI21N0gJwpW4VwgRjHl4drrEGxvrxIB7mQ2w7RZ+nPTWNoSoKXt9FTezEbza+6uJseejzxzSNN1bqQCAfphRlsltPYaCQ9LxSzEHCjPfssh6IFxdRkOpWxFteAOtSnI3HNFjEGKgCw9eN2kAYKbaNlN7MCBuHHdVYlxICAwSSm7ffNDlsQS3WK2ve+7heuMv4swmYx65rZt1+rl3f3anYsWH9OknZII0ZmZsrXQjcczKjnLl3kC1wN26nfIRMSuMQOEWNi8DMWjazMLKwzEgkNkYEeokHWG2Bi3hxUMuWciORH617ZQ12zAtbdcVI7Z2V6PtCZI4pZWV7xlH6qgNmjuNzDJ0dLsR8+FxceIlQNHFYsrSKy6B7qxzDVlN2uNba91NY8TiGQr00aIo3gkKwRrqGKr1luoIuO46VPcudnK2N6QRllnRMQLMq5RIodlBbTt9LceFVmPD2d0MSEhgdSAQGGijvA93rqBR9pTsMz4hVK2dQL5Sx0AKoMufU2LcNL7hWn8zW3WdZ4ZJQ73Eq+R6shHAa5DWT4fDEq6ZFLIWQvezak6kZetwFyd5FT/NrtdcPi4XOlzlfcOq3Ubzte/wCrRW+cp+SkG0sOqTZhlOZWQ2ZWsQd4II3ixFYxyt5m8VhQ0kX4TENSUFpFH5ycR4qT5Ct+wRtde7X7fePfTkisN62+RsBtSSBrqxtu/oa0DkvzmMtosSS8J0ublo/EcSvevs7q03lHzX4HGFmaPo5G1MkXVYnvYdlvMi/jWf4/mEnRvwfExuvdKrIfauYH3UTSz7R2ecG8ePw/Xj/KKpuHibfYjfcajxArQMNilkRXU3VgGUjiCLg+w1ROSfJ3aOGwrYWZcPJGb5WMrnID2hlEd2F9QLjW/quGwtkejYdIQxbLfU6byTZRrlUX0FzYUvapGiiiiiiiigKKKKBHFi6/rJ/GKzbnddekw+ZZmFnNoCwYa7yV4Vpko09Y+Iqhc4Ri6eLpZzBaMkEFBe7EW69ax9pl6Y7tSSA2jEOKMrq2QSlj1gNGALaWPhUf0ClFg6Fziip65Nwfzhd7ADXUCrXiMHhDjo3M7NAijNIGS6M3SaAqtr9Vf2vGmvKKDA9JE2GlZj0qiRs9yINc27s+fjW9uasnCdIOgSG0qrcvcagG5YkseHcBoKcywrPeGPDrE8WUubqMwHD84nTdVk5Qrs3oZDg3c4ohQhzyEk5hca6br13g8bspVUuGMuVc5vLcsFs1zx1vQVp4fSWyxwRxGFxmF1AY7rABdeB48aXhwL4w9JHHDF0LMpT6zceqEtbT31YhtbZYJywnXfZHufPvoXa2zx2cIT5Q/bRFZwGHeUelAQqY1cdGb62JN7Zco1BtauoWYo2OVoVbJYxdYmy6ceJA91Wddp4b6Oz3PlhxSi48fR2ZKf8AYH2VOl7Ut5XCSYpXjDvlZoxfffLYDNfxpKdTFGZElQs7gslhva9yBmJ0ufbVw2rszFYnouj2dPGYpFluYiLhd66Lx+VP9oYPH4mMxfc2SMNpmyWA8SLC/wDWnR2z5oejRAkpMbP11yg5QV1e1zuuRUlhcOoULFiJTGNQAmlu+2U/2BV0xOz9rSwiI7PbKI+ivdASCuUk7rnW+prnZ3JrbMMKQrhAVjFgzPGDvJB0bx91Ol1VK9Nh3HFSnwUC/wC6lTvLSUMuExGeQCSCMEJcMZEUxsW4jRIju+lV1x/NmZNlwhMLDHjUYsbZATcuCGkG/tKbX4WqHxXNxtadYy4gV4rZCJN+pJz772NiKmzVQu30z7PwjkyqY2kgIOZZWW4ki7mPVkkHjpVSxeGAnt0cpKKA6nMJAbXVz1r2s19TatIxXNLtSZkkeXDK8ahFKtJ2QSdbJqb8e6u5+ZnHyyGV8Th+kICk5WYEAWGhUa2uL1NmqzGbDBJQZIWyulwpNmBFgWuTY7hvruLBrHiiJFCC6uAwz9V9QLrp3m9ag3MlinC9JjIrp2CsTdUa3G8X4eylJ+Y2SQhpMdmYC1+h+je9u2ON/bTZqr/yU2l02GhkvclcjfpL1SfXYH9arFVT5H8lmwMLRGczgtmBK5cvVCkDU33D2VaozcCsukdUUUUBRRRQFFFFAUUUUBRRRQcvUPtnknhMWytiIVlZQQpbNoCb2sDapXEwZ1K5mW/FSAR5Eg1HHYBP/M4n/wCwD4LQNIuQeAVSowkOUkEjLe5F7E37rml4eR+CXs4SAaW/FLuO8aiuxycXjNiD5yt8qP8ADMXF5j5zSfI0CkXJ7CqQVw8CkagiJAfbalU2VAu6KIeSIPlTduS+HO8OfOab/wA68/wnheMV/NnPxagehY14IP2RQcZGPpoP1lpsnJnCj8hF60B+NLLsTDjdDF+wv2UHjbXhG+aP9sfbSbbfw4/Lx/tinK7MhG6KMfqL9lKph1G5QPIAUEd/iLDf9ZD5G/wr0coIOD38lc/AVJ2otQRo25EdwkPlFJ/41792F4RzH/af5ipKvLUEb91u6GY/qW+Jr0bSkO7Dy+vox8XqRtXtBG+nTf8Abt63i+TGj0nEf9EDzkHyBqSooIrNiT+SjHnKfklBjxP1Yh+u5/kFStFBEnC4k8YR6pG+YqQwsbKoDkE66qCBv7iSffS1FAUUUUBRRRQFFFFAUUUUBRRRQFFFFAUUUUBRRRQFFFFAUUUUBRRRQFFFFAUUUUBRRRQFFFFAUUUUBRRRQFFFFB//2Q=="/>
          <p:cNvSpPr>
            <a:spLocks noChangeAspect="1" noChangeArrowheads="1"/>
          </p:cNvSpPr>
          <p:nvPr/>
        </p:nvSpPr>
        <p:spPr bwMode="auto">
          <a:xfrm>
            <a:off x="155575" y="-9064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 Convergente</a:t>
            </a:r>
            <a:endParaRPr lang="es-E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solidFill>
                  <a:schemeClr val="accent5">
                    <a:lumMod val="50000"/>
                  </a:schemeClr>
                </a:solidFill>
              </a:rPr>
              <a:t>Todo en una misma red</a:t>
            </a:r>
          </a:p>
          <a:p>
            <a:r>
              <a:rPr lang="es-ES" dirty="0" smtClean="0">
                <a:solidFill>
                  <a:schemeClr val="accent5">
                    <a:lumMod val="50000"/>
                  </a:schemeClr>
                </a:solidFill>
              </a:rPr>
              <a:t>Envió y recepción de datos, voz, video</a:t>
            </a:r>
          </a:p>
          <a:p>
            <a:r>
              <a:rPr lang="es-ES" dirty="0" smtClean="0">
                <a:solidFill>
                  <a:schemeClr val="accent5">
                    <a:lumMod val="50000"/>
                  </a:schemeClr>
                </a:solidFill>
              </a:rPr>
              <a:t>Administración centralizada</a:t>
            </a:r>
          </a:p>
          <a:p>
            <a:pPr>
              <a:buNone/>
            </a:pPr>
            <a:endParaRPr lang="es-ES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s-E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endParaRPr lang="es-E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 l="25404" t="53084" r="24339" b="19135"/>
          <a:stretch>
            <a:fillRect/>
          </a:stretch>
        </p:blipFill>
        <p:spPr bwMode="auto">
          <a:xfrm>
            <a:off x="2000232" y="3071810"/>
            <a:ext cx="54931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-60364"/>
            <a:ext cx="7467600" cy="631844"/>
          </a:xfrm>
        </p:spPr>
        <p:txBody>
          <a:bodyPr/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Sistemas Open Source</a:t>
            </a:r>
            <a:endParaRPr lang="es-E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95283" y="938195"/>
            <a:ext cx="8143932" cy="2357454"/>
          </a:xfrm>
        </p:spPr>
        <p:txBody>
          <a:bodyPr>
            <a:normAutofit/>
          </a:bodyPr>
          <a:lstStyle/>
          <a:p>
            <a:pPr algn="just"/>
            <a:r>
              <a:rPr lang="es-ES" sz="1800" dirty="0" smtClean="0">
                <a:solidFill>
                  <a:schemeClr val="accent5">
                    <a:lumMod val="50000"/>
                  </a:schemeClr>
                </a:solidFill>
              </a:rPr>
              <a:t>Software de código abierto y de libre uso</a:t>
            </a:r>
          </a:p>
          <a:p>
            <a:pPr algn="just"/>
            <a:r>
              <a:rPr lang="es-ES" sz="1800" dirty="0" smtClean="0">
                <a:solidFill>
                  <a:schemeClr val="accent5">
                    <a:lumMod val="50000"/>
                  </a:schemeClr>
                </a:solidFill>
              </a:rPr>
              <a:t>Servidores de comunicaciones basados en Open Source</a:t>
            </a:r>
          </a:p>
          <a:p>
            <a:pPr algn="just">
              <a:buNone/>
            </a:pPr>
            <a:endParaRPr lang="es-ES" sz="1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1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42442" y="2182486"/>
          <a:ext cx="3962018" cy="4389786"/>
        </p:xfrm>
        <a:graphic>
          <a:graphicData uri="http://schemas.openxmlformats.org/drawingml/2006/table">
            <a:tbl>
              <a:tblPr/>
              <a:tblGrid>
                <a:gridCol w="792404"/>
                <a:gridCol w="1597384"/>
                <a:gridCol w="1572230"/>
              </a:tblGrid>
              <a:tr h="2012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latin typeface="Arial"/>
                          <a:ea typeface="Times New Roman"/>
                          <a:cs typeface="Times New Roman"/>
                        </a:rPr>
                        <a:t>VENTAJA</a:t>
                      </a:r>
                      <a:endParaRPr lang="es-ES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latin typeface="Arial"/>
                          <a:ea typeface="Times New Roman"/>
                          <a:cs typeface="Times New Roman"/>
                        </a:rPr>
                        <a:t>DESVENTAJA</a:t>
                      </a:r>
                      <a:endParaRPr lang="es-ES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42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9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latin typeface="Arial"/>
                          <a:ea typeface="Times New Roman"/>
                          <a:cs typeface="Times New Roman"/>
                        </a:rPr>
                        <a:t>ASTERISK</a:t>
                      </a:r>
                      <a:endParaRPr lang="es-ES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latin typeface="Arial"/>
                          <a:ea typeface="Times New Roman"/>
                          <a:cs typeface="Times New Roman"/>
                        </a:rPr>
                        <a:t>Versión de software libre</a:t>
                      </a:r>
                      <a:endParaRPr lang="es-ES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latin typeface="Arial"/>
                          <a:ea typeface="Times New Roman"/>
                          <a:cs typeface="Times New Roman"/>
                        </a:rPr>
                        <a:t>Configuración por modo de consola</a:t>
                      </a:r>
                      <a:endParaRPr lang="es-ES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04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latin typeface="Arial"/>
                          <a:ea typeface="Times New Roman"/>
                          <a:cs typeface="Times New Roman"/>
                        </a:rPr>
                        <a:t>Se puede personalizar</a:t>
                      </a:r>
                      <a:endParaRPr lang="es-ES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  <a:cs typeface="Times New Roman"/>
                        </a:rPr>
                        <a:t>Soporte realizado por el creador de la solución</a:t>
                      </a:r>
                      <a:endParaRPr lang="es-ES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39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latin typeface="Arial"/>
                          <a:ea typeface="Times New Roman"/>
                          <a:cs typeface="Times New Roman"/>
                        </a:rPr>
                        <a:t>Se puede lograr redundancia</a:t>
                      </a:r>
                      <a:endParaRPr lang="es-ES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  <a:cs typeface="Times New Roman"/>
                        </a:rPr>
                        <a:t>Comprar 2 servidores de iguales características</a:t>
                      </a:r>
                      <a:endParaRPr lang="es-ES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045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9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  <a:cs typeface="Times New Roman"/>
                        </a:rPr>
                        <a:t>ELASTIX</a:t>
                      </a:r>
                      <a:endParaRPr lang="es-ES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  <a:cs typeface="Times New Roman"/>
                        </a:rPr>
                        <a:t>Soporte por los autores del software</a:t>
                      </a:r>
                      <a:endParaRPr lang="es-ES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  <a:cs typeface="Times New Roman"/>
                        </a:rPr>
                        <a:t>Software propietario implica costo por su uso</a:t>
                      </a:r>
                      <a:endParaRPr lang="es-ES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112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latin typeface="Arial"/>
                          <a:ea typeface="Times New Roman"/>
                          <a:cs typeface="Times New Roman"/>
                        </a:rPr>
                        <a:t>Parches periódicos disponibles por ser propietario</a:t>
                      </a:r>
                      <a:endParaRPr lang="es-ES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9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latin typeface="Arial"/>
                          <a:ea typeface="Times New Roman"/>
                          <a:cs typeface="Times New Roman"/>
                        </a:rPr>
                        <a:t>Hardware compatible con la solución</a:t>
                      </a:r>
                      <a:endParaRPr lang="es-ES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69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latin typeface="Arial"/>
                          <a:ea typeface="Times New Roman"/>
                          <a:cs typeface="Times New Roman"/>
                        </a:rPr>
                        <a:t>Se puede lograr redundancia</a:t>
                      </a:r>
                      <a:endParaRPr lang="es-ES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39045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  <a:cs typeface="Times New Roman"/>
                        </a:rPr>
                        <a:t>SIPXECS</a:t>
                      </a:r>
                      <a:endParaRPr lang="es-ES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  <a:cs typeface="Times New Roman"/>
                        </a:rPr>
                        <a:t>Versión de Software libre</a:t>
                      </a:r>
                      <a:endParaRPr lang="es-ES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  <a:cs typeface="Times New Roman"/>
                        </a:rPr>
                        <a:t>Soporte realizado por el creador de la solución</a:t>
                      </a:r>
                      <a:endParaRPr lang="es-ES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42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  <a:cs typeface="Times New Roman"/>
                        </a:rPr>
                        <a:t>Programación por interfaz web</a:t>
                      </a:r>
                      <a:endParaRPr lang="es-ES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"/>
                          <a:ea typeface="Times New Roman"/>
                          <a:cs typeface="Times New Roman"/>
                        </a:rPr>
                        <a:t>No hay disponibles parches periódicos por no ser propietario</a:t>
                      </a:r>
                      <a:endParaRPr lang="es-ES" sz="9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6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latin typeface="Arial"/>
                          <a:ea typeface="Times New Roman"/>
                          <a:cs typeface="Times New Roman"/>
                        </a:rPr>
                        <a:t>Se logra redundancia porque usa Gateway</a:t>
                      </a:r>
                      <a:endParaRPr lang="es-ES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645" marR="376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4153398" y="2715896"/>
          <a:ext cx="4572032" cy="24990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10351"/>
                <a:gridCol w="1787416"/>
                <a:gridCol w="1674265"/>
              </a:tblGrid>
              <a:tr h="339054">
                <a:tc>
                  <a:txBody>
                    <a:bodyPr/>
                    <a:lstStyle/>
                    <a:p>
                      <a:pPr algn="ctr"/>
                      <a:endParaRPr lang="es-E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602" marR="83602" marT="41801" marB="418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900" b="1" dirty="0" smtClean="0">
                          <a:latin typeface="Arial" pitchFamily="34" charset="0"/>
                          <a:cs typeface="Arial" pitchFamily="34" charset="0"/>
                        </a:rPr>
                        <a:t>VENTAJA</a:t>
                      </a:r>
                      <a:endParaRPr lang="es-E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602" marR="83602" marT="41801" marB="418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900" b="1" dirty="0" smtClean="0">
                          <a:latin typeface="Arial" pitchFamily="34" charset="0"/>
                          <a:cs typeface="Arial" pitchFamily="34" charset="0"/>
                        </a:rPr>
                        <a:t>DESVENTAJA</a:t>
                      </a:r>
                      <a:endParaRPr lang="es-E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602" marR="83602" marT="41801" marB="418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73">
                <a:tc rowSpan="3">
                  <a:txBody>
                    <a:bodyPr/>
                    <a:lstStyle/>
                    <a:p>
                      <a:pPr algn="ctr"/>
                      <a:r>
                        <a:rPr lang="es-ES" sz="900" b="1" dirty="0" smtClean="0">
                          <a:latin typeface="Arial" pitchFamily="34" charset="0"/>
                          <a:cs typeface="Arial" pitchFamily="34" charset="0"/>
                        </a:rPr>
                        <a:t>PROPIETARIO</a:t>
                      </a:r>
                      <a:endParaRPr lang="es-E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602" marR="83602" marT="41801" marB="41801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900" dirty="0" smtClean="0">
                          <a:latin typeface="Arial" pitchFamily="34" charset="0"/>
                          <a:cs typeface="Arial" pitchFamily="34" charset="0"/>
                        </a:rPr>
                        <a:t>Soporte Tecnico</a:t>
                      </a:r>
                      <a:r>
                        <a:rPr lang="es-ES" sz="900" baseline="0" dirty="0" smtClean="0">
                          <a:latin typeface="Arial" pitchFamily="34" charset="0"/>
                          <a:cs typeface="Arial" pitchFamily="34" charset="0"/>
                        </a:rPr>
                        <a:t> del propietario</a:t>
                      </a:r>
                      <a:endParaRPr lang="es-ES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602" marR="83602" marT="41801" marB="418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900" dirty="0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s-ES" sz="900" baseline="0" dirty="0" smtClean="0">
                          <a:latin typeface="Arial" pitchFamily="34" charset="0"/>
                          <a:cs typeface="Arial" pitchFamily="34" charset="0"/>
                        </a:rPr>
                        <a:t> se puede modificar</a:t>
                      </a:r>
                      <a:endParaRPr lang="es-ES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602" marR="83602" marT="41801" marB="418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054">
                <a:tc vMerge="1">
                  <a:txBody>
                    <a:bodyPr/>
                    <a:lstStyle/>
                    <a:p>
                      <a:endParaRPr lang="es-E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900" dirty="0" smtClean="0">
                          <a:latin typeface="Arial" pitchFamily="34" charset="0"/>
                          <a:cs typeface="Arial" pitchFamily="34" charset="0"/>
                        </a:rPr>
                        <a:t>Parches periódicos </a:t>
                      </a:r>
                      <a:endParaRPr lang="es-ES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602" marR="83602" marT="41801" marB="418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900" dirty="0" smtClean="0">
                          <a:latin typeface="Arial" pitchFamily="34" charset="0"/>
                          <a:cs typeface="Arial" pitchFamily="34" charset="0"/>
                        </a:rPr>
                        <a:t>Costo por uso del software</a:t>
                      </a:r>
                      <a:endParaRPr lang="es-ES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602" marR="83602" marT="41801" marB="418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73">
                <a:tc vMerge="1">
                  <a:txBody>
                    <a:bodyPr/>
                    <a:lstStyle/>
                    <a:p>
                      <a:endParaRPr lang="es-E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900" dirty="0" smtClean="0">
                          <a:latin typeface="Arial" pitchFamily="34" charset="0"/>
                          <a:cs typeface="Arial" pitchFamily="34" charset="0"/>
                        </a:rPr>
                        <a:t>Hardware</a:t>
                      </a:r>
                      <a:r>
                        <a:rPr lang="es-ES" sz="900" baseline="0" dirty="0" smtClean="0">
                          <a:latin typeface="Arial" pitchFamily="34" charset="0"/>
                          <a:cs typeface="Arial" pitchFamily="34" charset="0"/>
                        </a:rPr>
                        <a:t> y software dedicado a la solución</a:t>
                      </a:r>
                      <a:endParaRPr lang="es-ES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602" marR="83602" marT="41801" marB="418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900" dirty="0" smtClean="0">
                          <a:latin typeface="Arial" pitchFamily="34" charset="0"/>
                          <a:cs typeface="Arial" pitchFamily="34" charset="0"/>
                        </a:rPr>
                        <a:t>No compatible con otros fabricantes</a:t>
                      </a:r>
                      <a:endParaRPr lang="es-ES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602" marR="83602" marT="41801" marB="418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73">
                <a:tc rowSpan="3">
                  <a:txBody>
                    <a:bodyPr/>
                    <a:lstStyle/>
                    <a:p>
                      <a:pPr algn="ctr"/>
                      <a:r>
                        <a:rPr lang="es-ES" sz="900" b="1" dirty="0" smtClean="0">
                          <a:latin typeface="Arial" pitchFamily="34" charset="0"/>
                          <a:cs typeface="Arial" pitchFamily="34" charset="0"/>
                        </a:rPr>
                        <a:t>OPEN</a:t>
                      </a:r>
                      <a:r>
                        <a:rPr lang="es-ES" sz="900" b="1" baseline="0" dirty="0" smtClean="0">
                          <a:latin typeface="Arial" pitchFamily="34" charset="0"/>
                          <a:cs typeface="Arial" pitchFamily="34" charset="0"/>
                        </a:rPr>
                        <a:t> SOURCE</a:t>
                      </a:r>
                      <a:endParaRPr lang="es-E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602" marR="83602" marT="41801" marB="41801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900" dirty="0" smtClean="0">
                          <a:latin typeface="Arial" pitchFamily="34" charset="0"/>
                          <a:cs typeface="Arial" pitchFamily="34" charset="0"/>
                        </a:rPr>
                        <a:t>Personalizable</a:t>
                      </a:r>
                      <a:endParaRPr lang="es-ES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602" marR="83602" marT="41801" marB="418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900" dirty="0" smtClean="0">
                          <a:latin typeface="Arial" pitchFamily="34" charset="0"/>
                          <a:cs typeface="Arial" pitchFamily="34" charset="0"/>
                        </a:rPr>
                        <a:t>Soporte</a:t>
                      </a:r>
                      <a:r>
                        <a:rPr lang="es-ES" sz="900" baseline="0" dirty="0" smtClean="0">
                          <a:latin typeface="Arial" pitchFamily="34" charset="0"/>
                          <a:cs typeface="Arial" pitchFamily="34" charset="0"/>
                        </a:rPr>
                        <a:t> realizado por el creador del la solución</a:t>
                      </a:r>
                      <a:endParaRPr lang="es-ES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602" marR="83602" marT="41801" marB="418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054">
                <a:tc vMerge="1">
                  <a:txBody>
                    <a:bodyPr/>
                    <a:lstStyle/>
                    <a:p>
                      <a:pPr algn="ctr"/>
                      <a:endParaRPr lang="es-E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900" dirty="0" smtClean="0">
                          <a:latin typeface="Arial" pitchFamily="34" charset="0"/>
                          <a:cs typeface="Arial" pitchFamily="34" charset="0"/>
                        </a:rPr>
                        <a:t>Uso</a:t>
                      </a:r>
                      <a:r>
                        <a:rPr lang="es-ES" sz="900" baseline="0" dirty="0" smtClean="0">
                          <a:latin typeface="Arial" pitchFamily="34" charset="0"/>
                          <a:cs typeface="Arial" pitchFamily="34" charset="0"/>
                        </a:rPr>
                        <a:t> de software si pago</a:t>
                      </a:r>
                      <a:endParaRPr lang="es-ES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602" marR="83602" marT="41801" marB="418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900" dirty="0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s-ES" sz="900" baseline="0" dirty="0" smtClean="0">
                          <a:latin typeface="Arial" pitchFamily="34" charset="0"/>
                          <a:cs typeface="Arial" pitchFamily="34" charset="0"/>
                        </a:rPr>
                        <a:t> hay parches periódicos  disponibles</a:t>
                      </a:r>
                      <a:endParaRPr lang="es-ES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602" marR="83602" marT="41801" marB="41801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473">
                <a:tc vMerge="1">
                  <a:txBody>
                    <a:bodyPr/>
                    <a:lstStyle/>
                    <a:p>
                      <a:pPr algn="ctr"/>
                      <a:endParaRPr lang="es-ES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900" dirty="0" smtClean="0">
                          <a:latin typeface="Arial" pitchFamily="34" charset="0"/>
                          <a:cs typeface="Arial" pitchFamily="34" charset="0"/>
                        </a:rPr>
                        <a:t>Compatible</a:t>
                      </a:r>
                      <a:r>
                        <a:rPr lang="es-ES" sz="900" baseline="0" dirty="0" smtClean="0">
                          <a:latin typeface="Arial" pitchFamily="34" charset="0"/>
                          <a:cs typeface="Arial" pitchFamily="34" charset="0"/>
                        </a:rPr>
                        <a:t> con múltiples fabricantes</a:t>
                      </a:r>
                      <a:endParaRPr lang="es-ES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602" marR="83602" marT="41801" marB="418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s-ES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3602" marR="83602" marT="41801" marB="418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1143000"/>
          </a:xfrm>
        </p:spPr>
        <p:txBody>
          <a:bodyPr/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 de Contactos</a:t>
            </a:r>
            <a:endParaRPr lang="es-E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747738" y="2055710"/>
            <a:ext cx="7467600" cy="4873752"/>
          </a:xfrm>
        </p:spPr>
        <p:txBody>
          <a:bodyPr>
            <a:normAutofit/>
          </a:bodyPr>
          <a:lstStyle/>
          <a:p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Envía y recibe requerimientos:</a:t>
            </a:r>
          </a:p>
          <a:p>
            <a:pPr lvl="1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Voz</a:t>
            </a:r>
          </a:p>
          <a:p>
            <a:pPr lvl="1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Correo electrónico</a:t>
            </a:r>
          </a:p>
          <a:p>
            <a:pPr lvl="1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Mensajería instantánea</a:t>
            </a:r>
          </a:p>
          <a:p>
            <a:pPr lvl="1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Video conferencia</a:t>
            </a:r>
          </a:p>
          <a:p>
            <a:pPr lvl="1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Web</a:t>
            </a:r>
          </a:p>
          <a:p>
            <a:pPr lvl="1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Correo de voz</a:t>
            </a:r>
          </a:p>
          <a:p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Basado en sistemas Open Source</a:t>
            </a:r>
          </a:p>
          <a:p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9458" name="Picture 2" descr="https://encrypted-tbn1.google.com/images?q=tbn:ANd9GcR6D5jcL1nzUcozXXinDeQpakKgiqd-XCTevPcgiE9Ji0MvYPe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500306"/>
            <a:ext cx="2619375" cy="1743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Centro de Contactos para un empresa de ventas</a:t>
            </a:r>
            <a:endParaRPr lang="es-E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2028828"/>
            <a:ext cx="7467600" cy="3614750"/>
          </a:xfrm>
        </p:spPr>
        <p:txBody>
          <a:bodyPr>
            <a:normAutofit/>
          </a:bodyPr>
          <a:lstStyle/>
          <a:p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Dar seguimiento a los actuales clientes</a:t>
            </a:r>
          </a:p>
          <a:p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Contactar a nuevos posibles clientes</a:t>
            </a:r>
          </a:p>
          <a:p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Mayor productividad del personal</a:t>
            </a:r>
          </a:p>
          <a:p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Diferenciarse de la competencia</a:t>
            </a:r>
          </a:p>
          <a:p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Mayor interacción entre el cliente y la empresa</a:t>
            </a:r>
          </a:p>
          <a:p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Reducción de costos operativos</a:t>
            </a:r>
          </a:p>
          <a:p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Lograr la satisfacción del cliente</a:t>
            </a:r>
          </a:p>
          <a:p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8434" name="Picture 2" descr="https://encrypted-tbn0.google.com/images?q=tbn:ANd9GcRPTR9EG9FolvZ1qe-Y2EZNhrqdgx5l0XW6eR0Oqi4xl99T-o2n1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524000"/>
            <a:ext cx="1905000" cy="1905000"/>
          </a:xfrm>
          <a:prstGeom prst="rect">
            <a:avLst/>
          </a:prstGeom>
          <a:noFill/>
        </p:spPr>
      </p:pic>
      <p:pic>
        <p:nvPicPr>
          <p:cNvPr id="18436" name="Picture 4" descr="https://encrypted-tbn2.google.com/images?q=tbn:ANd9GcSf67bKph9-0ModlzsdMVQ4ZJ7OpE9jNMVfywAjgIww8Y9dwxz_S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4000504"/>
            <a:ext cx="2143125" cy="2133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Diseño de Centro de Contactos para empresa de ventas</a:t>
            </a:r>
            <a:endParaRPr lang="es-E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	Red de la empresa Antonelli S.A.</a:t>
            </a:r>
          </a:p>
          <a:p>
            <a:pPr algn="just">
              <a:buNone/>
            </a:pPr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2188" y="2100253"/>
            <a:ext cx="6015894" cy="4707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Diseño de Centro de Contactos para empresa de ventas</a:t>
            </a:r>
            <a:endParaRPr lang="es-ES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2028828"/>
            <a:ext cx="7467600" cy="3400436"/>
          </a:xfrm>
        </p:spPr>
        <p:txBody>
          <a:bodyPr>
            <a:normAutofit/>
          </a:bodyPr>
          <a:lstStyle/>
          <a:p>
            <a:pPr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Auditoria de la Red</a:t>
            </a:r>
          </a:p>
          <a:p>
            <a:pPr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Servicios que se desea implementar: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Llamadas a teléfonos fijos y móviles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Atención de requerimientos web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Sistema de integración de datos para los operadores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Grabación multimedia</a:t>
            </a:r>
          </a:p>
          <a:p>
            <a:pPr lvl="1" algn="just"/>
            <a:r>
              <a:rPr lang="es-ES" sz="2000" dirty="0" smtClean="0">
                <a:solidFill>
                  <a:schemeClr val="accent5">
                    <a:lumMod val="50000"/>
                  </a:schemeClr>
                </a:solidFill>
              </a:rPr>
              <a:t>Reporte en tiempo real</a:t>
            </a:r>
          </a:p>
          <a:p>
            <a:pPr algn="just">
              <a:buNone/>
            </a:pPr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None/>
            </a:pPr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es-E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5602" name="Picture 2" descr="http://t2.gstatic.com/images?q=tbn:ANd9GcQGA6ZStlha3IRRquI54LXE68XKj0oUKdfdJfHtwvRs4Jsfm28k"/>
          <p:cNvPicPr>
            <a:picLocks noChangeAspect="1" noChangeArrowheads="1"/>
          </p:cNvPicPr>
          <p:nvPr/>
        </p:nvPicPr>
        <p:blipFill>
          <a:blip r:embed="rId2" cstate="print"/>
          <a:srcRect l="3333" t="10000" r="6666" b="13333"/>
          <a:stretch>
            <a:fillRect/>
          </a:stretch>
        </p:blipFill>
        <p:spPr bwMode="auto">
          <a:xfrm>
            <a:off x="5929322" y="1785926"/>
            <a:ext cx="1928826" cy="1643074"/>
          </a:xfrm>
          <a:prstGeom prst="rect">
            <a:avLst/>
          </a:prstGeom>
          <a:noFill/>
        </p:spPr>
      </p:pic>
      <p:sp>
        <p:nvSpPr>
          <p:cNvPr id="25604" name="AutoShape 4" descr="data:image/jpeg;base64,/9j/4AAQSkZJRgABAQAAAQABAAD/2wCEAAkGBhQSEBUUEhQUFRQUFxQVFBUUFRQVFRUUFBQVFRUUFBUXGyYeFxkkGRUVHy8gIycpLCwsFR4xNTAqNSYrLCkBCQoKDgwOGg8PGiwkHyQsKSksLCwsKSwsLCwsKSksKSksKSwsLCkpLCwsLCksKSwsLCwpLCwpLCksLCksKSksLP/AABEIAMIBAwMBIgACEQEDEQH/xAAcAAABBAMBAAAAAAAAAAAAAAAAAwQFBgECBwj/xABJEAABAwIDBAcFBAYHCAMBAAABAAIDBBESITEFBkFRBxNhcYGRoSIyUrHBFEKS0RUWI2KC8DNDY3Ky4fEXNERTc6LC0iWDkyT/xAAZAQADAQEBAAAAAAAAAAAAAAAAAQIDBAX/xAAiEQEBAAICAQUBAQEAAAAAAAAAAQIREiExAxMiQVFhgTL/2gAMAwEAAhEDEQA/AKDFC4gEQvIPENunDIraxP8AwFWzdBuKlj7AR5FWOGDPwXdMenJfU705tGGcWO8WH8k4j6k8Lfwn8l0+KmHIeScx0Lfhb5BPWk83L444ebU6jooObPMLpg2VGdY2H+ELI3fgOsMf4QluDbnTdlQH4PMJZu79O77rPRdA/VSmP9SzyR+p1Kf6oeBI+qOUHaht3Spz/VtWf1Gpj9zyKvX6lU/Brh3Pcj9SoeDpR/GUcsR8lEPR3TH7rh4rH+zGnOhePJX39Tm8JpR4g/RZ/Vd40nf4tBS3gPm587opi4SOHgEm7on+GXzC6L+gZhpMD3s/zWo2bUD78Z/hIR8T5ZucO6LJfuyjxukndGdSNHtPj/kunfY6kcIz4kLJbUD+qae56NQcsnLDuBWN0DT4hJu3PrB/V37rLqrqiVou6E5ciCstrncYZPJPQ51yf9X6tusLvJKy7OliGJ7LC4uc8rrqw2k3iyQd7So/eCsjfTSNzvhOrTqEQclk3EqsdDF+7ib5ONvQhWFUnosqcVM9vwuB/E3/ACV2XJ6k1lXThfjAhCFCwhCEALCyhAYWFlCZNSFhbLFkBqhZQmThu4Tb0oHJzh9VN10LsTXszMYJwj7xOViqx0f1Lh1jSP2YF730frbyVw2JSvJdLIADIRZuuFouBn26runhx5f9UtsnaglcWWLXtALgeB4hSVVOI2X4kgNHM8h4XSM1MGXkYy7sibakaH0SlJURVD2uYQ8MuctA69vO10iOqWsY+1nC5vYXzy1yT5jVHT7uRPcH4cLho5psdLcEpHtHqrNka7LIOAvcDQ5cVF78KnXk8jk9vsOQ7xqE7ATenpwYxlqcQ7ybpNkkpdfDk3K3F1zmfBTVTo+DUNIvbimzWyPOoDcyLa24X8UvBS4ADx+8ealRQkBZKHsBySIpzfETmkbZ77OA539FqNCkap98JHAk+S2qcmgjmPIlVpOyzUn1ntW7LrSaW3kkIr3uc9fIo0LTjEC0rLNEzMuEG+hOXelnvwnvAPknotl3KPeA/G053BHonLpbsJCQ6mwDu30KcKoLotlwzTR9h/7H2+RXSFy/dh/VbXe3g5zh+Ntx6rqCy9afJv6V6CEIWLUIQhACEIQAsLKEBhYKyhMmqFlCA8/7mUfWxzR3sbscLcwTqukxR2A7LKgdHZ/byDmy+nIj810ZrMl2/Tjy8lo2LamoWMJLWgE2vbK9lvG1LsaotORs1q36sHVZaFuGqNr0AFuAgBbNClQa2yy5t1lZQCFPSBufE/JLELKEtno06k3HIA+q1jjxMse7yKeELRrbHxVbTo0kivcHjdYiisLdieOasYEbLSH2hREtbb4wT3J1WN9gHknpatXsuLKuRcUTs7JrgdCbjxKkMGVklLBZuXMJ0nbspFA2nJ1W1Y38+rJ/hdY+i6s1cl38jwVUT+DgR43C6pQy4omO5tafMBR6viVp6X3C6EIWDcIQhACEIQAhCEBgoWVhACEITJwbcR1qsDmxw+R+i6Y+QNY5x0aCT4C65bunIGVcRJsLkdmYK6ZXEmMBud3Mb4Fwv6XXa475OtnVQkja/TEL2OR8U/aFWdpbNqDJ+yeBE7C0stmCTm4HsA9VY43ex2geoUZKxLtW4ChBDPIQQ/AWWDsgQ8gA3F+Bun2zdqdZYOaWO9q7XZG7Ta/cVFxOU/JsLlbgJCopw+wOmZPb3pOllc2zX2vchpHEDie1Tpe+zwLKbx1jbG5tbVJfanE2DSNQHHQ2RqjcPULSAnDnkeKQ+0PBzb7PMJaPZyUiXZCy2hdz4ppA/wBosOoJPhdOQrTty1Jy8Fqx+duX1Sc0li0c7o0W25fkD3LSQ+0kpX5Zd/qjr8RtzaVWi2cFJTPyK0dUgDPsTSuLusy0tn2pyFarvSFFipWv4se2578ldd1KnHRxH923kqpvPAXUk7bfdxjwz+ikujOqxUhbe+B2Xc5ot8ij1J8T9O/JcEIQuZ0hCEIAQhCAEIQgBYWUIDCEITJ50oqcPkY03s4ht+Vza6v2yROJoad2YixySuI94HKKx53v5Kg0Bs9h5OadbcQux08YvitmQAT2DMfNdtuo5L5PIgoyr69s2FjQ6J5GIl1iwfey4qUjS7Qst6VrbZjVpNSNd2HmNRbRKhbhRtejKiikDyHuDm2yysb34+Cc1NKHix8CNR3JULKN97OT6NDs1tgOA1HMdqdMYAABw0WUJW2nJIRqZC0ZC98kq0ZWWUJDRGVuY7E2jjs8O+K49bp+QkZIrAW4FVKmwi6M4ieBHqFqW3APingCRjHzIT2WjORtsJ4aeqTospXtP3dO52ikAzgk+p9vFzHyT5FpE7UBuQMtB66p4GXtfkLretp8RHghh9ojkFW+k67NdqUwdE4c2ub5gqB6Jqj+kZ+60+LSWn5qy1wux1tbH5Kj9G1XhrnN0xGRtu/2reYRreFOdZOtIQhcrqCEIQAhCEAIQhACEIQGELKEBwrZFUxjALOdxu5rScwFZqXbeWrv58VUqPNoPYFKQtXouCrVDtxvN3knUW2m3vidppb1VYiKdMSuMLdWZu2W/EfIpQbYb8R8iq8wJaNqnhFc6n27Wb8XoVlu1h8XoolrVuGqeMPlUyNpN+L0WRtBvM+SiAtglwh86lvtw5nyWftg5qKBWwclwh86kXbQA4nyWn6UbzPkUwc2+XO3zTpuwxxc70RZjPI3lfBZu02/EfIo+3t+JJu2C34nDyR+gm/E5L4n8m5r2/EsfpBvxLQ7Db8RWh2C34nI+JfJs7aDfi9Ei6tbe+IXtbTgh2wG/EUm/d8fEVU4leQk2i34h5KjbKkEO1gQcjIx2Qtk7Iq4v3eHxlUfeODqK5pHFoIPa0q5rwU27ahJU0uJjXfEAfMXSq4XaEIQgBCEIAQhCAEIQgBCEIDz3sKoDoWG+rQpuFy55u9vVHFBGx2C7cV8TSTrcKaG/EPxR3uPuu04/Rd2Oc048sLtdoSnkbDwVMi6QKcaOb4tcn0XSZTj77fwFVyiOGX4t9HG4A3sbnLLQck8qYnPbZvsnKxtoqrT9IMLmlzLutYWDcIJ73KXbvbGIWS+3ge4syZiLZG5mN+G9jbMcxpxtN0cliabAbBKNgPJV2XpDp2OwvMrXcnQyA25gEZjtWXdJtEBczW72m9udkj0sYp3cln7OeSqM/TBRN910sh/ciNvM2TKXpoj+5TVDv72Bn5qdq4r31J5IETuS5y7pnfwo327ZRf/AApM9Msw/wCDy7ZfL7qNjhXTWU7uSc9ZLz+S5azpmk+9SO8JR9Wp/D0yQXtJFUs7Q1rx6EJeT42OhGSXn8lp18vMeiqEXShSP92bP4X/ALM9gu72fVFXv6yMYnRT4c7Pa1rozY2uHtJbbxTkT3/Vv66Xn8lq6aXn8lRj0q0/wy+Q/NaHpTg+GX0/NPUPteHSzc/ktDJNz+SpB6Tofgk9PzSUvSPGRYNkHiE9QtVeHmbn8lS9+YH4opHZ2JbfvGSQfv7GQcpc+0ZdyjNsbwtnZhAdkQfaPJUWrt2jdOp6yigd+4B+H2fopdVLoxqsdCB8D3N8DZw+atq4s5rKuvHxAhCFKghCEAIQhACEIQAhCEB4eWQtQpTYNHTySEVMzoWBpIcyMykuuLNwjTjn2Kp2VIUVGZCbZAC73H3Wt5kqagoomMa5pxE54iLdmQOmic1lBHG/7PEXOiaese54DXPvkwPA0tYm3Ym9c/IDtI+R+q1k0i3az7v7cZhdHKA5jwWuB5HLLkVIdHX/APXHWUEhv1jHFhOX7aAnA8kaaNv2Bc9hqS0qxdG+1eq2k197AmYG+ntRO18baZqrlvpPHXZ/sTbUcwFPUtxxuywvc4OaTxikuS1wOlr343GSiN59itoagxFg0D43Ee/G8Xa75gjgWlRWzqsh1w57SC73SCDn8JP0Vw6Uz1lDs6pyxFssLiBa4aWPblYWtiflbipt+zk70pp2meFglqN8szsLLnmeDRzJ4KIooTI63Aans/NWGPafVMtGABwte5PM931RLs6kWwRU9jOTK7I9WDhB78Jyb3m55BSGyJp6l9qaFgH7jGNa2/OVwv5uKrGzYBK7HKThvkPi537Fa4d4erYGs9kDQDILTFnkvGztzq0tGKpiH7jpHyC/b7Nvmoo7stndJE+LDLGfbdTgNlYDmHvpsmyMPBzQL8HKsfrhIDfE7uBWv65Olezr2yMkZfqZ45SyVtzcsxge6fhII5WKL/BJfsy2/saSmeBK1ro3+5K0XY8DUC+bXDi05juzTahn6t2KF74nc2OI8xoe4rpeydpRV8Tqaod1pkGeNrGTAi+F7JWAMkc3hia06jEb2PNt4935aCcxTC3FjrENkZewe2/qNQcip3+q8rFsXZg2mXxua1lSxpc2eIMayTsniGmdvbYO8HVVraux5qaQxzscx4zsRkRwc08W9oTHdfec0lSJszgccgbYgbgtvwuD6Lo+297YtsbNkc2F4qqR0bwxoMjnRSPbG4swi5F3AkWysClyOSxQKeXC4EtDgNWkkX7MlMx7UitYUbe/HISjdzfWXZbnB1IC6UNI+0Rva4BuIexe1xc+isH+3ifhTUw8H/8AsnyKzauVlUHAYYBEBqRiN++6Sjcp3afS5VVcZpxDD+1swBrHFxLjYBuJxFybBNoNxdpAC9FJ+KL/AN1Uy/S4uj9ENXdkzORY4eoP0XRFzvo03YqqaRz54+ra5lrFzXG9wRk0m2hXRFh6mrl00w8BCELNYQhCAEIQgBCEIAQhCA8i/orZ1sp6sn/oMAt4vU5sjY1O1pfB1jmuGfXBmLIng3IDIJGOtieA2ZgByAkY0Xy+Nuju9ScuGKkJa9r7Nk9puhFsQJbq12ZFv3QuvHGS7c9t8IeChdJBPV/d64RjmeA8ALfj7FGvbcjxP0VoA6vd+AcZZA495fUO+TGKG2XI0F+JuL2QBkNTc5301GfYo+l491BVTbFN4K0xguabG7wCNc24T6FOtrCxUXMfZb24j5m30UW6XCsMuX+n5K5bz15fsSiadBLJbMn3WYTa+moFuwKjg5Kc2tVH7BRx55Gd+Zv7zmtFuQ9ki3ep+gRoGYY7nj6+q0qXYnhg0GvcNf57U6IIbGLZanwBNvRIbKixCR/KzfqfotP4RZtRbIZAJWOUuIHNMXlKROyPbl56+l0bI+Y/Eb8OHdz7z/OizVj2HHiBcd4zHyRs+nMkjI26vc1g73ODR6lW3pK3PZQdV1Zc5ksTw4uJP7WO2Nw5Bwc027CmSM2PXlkjJBwIPguz7Z3bi2vQtY84XgB0UoFywkcuLSMiOwcQFwfZpvG3uHyXY+jfbt4hG45ty7xyVWbxRvVcpj3K+wVtquSlkELwTGTMQ/i27RHfSxtmOa6DurtugjmxwRmF8v7B0wszDiIc0mO5aWktHtGxyOQtnV+kZ9q+S4zyaTqXFgsHd5Z1Z7yVA07JCCAx1jbU2uQcte8+qUnR3vt17eDYNLVPD6mSeVzLxgCO5bnnk0c9UlBuLs212skfzsBcd4KmNm0JMLXm+OSON7nA3OMxtLiLg6m/nonuy6S2K4F72u2w7rgAWOfEBVuRn2i6Pc+gB9iFxc2xzNiDfI96tEUbeAee+Q/mkKKP2sxnbK4Idr2gX4cSn0bLH/VZ5VpjC0LQOzvulbrCyFjW0ZQhCRhCEIAQhCAEIWCgBCEJk8dvkex1ngghS4l/+PkPNzx/2M/M+a6Rtnc+OcHELHmNVS9t7uupqSSM5gl7m9xY0f8AiurhYwmcyNdq7Xa7Z9DA3WNji/8AvYi1vpc+Ki6WqAa53Mm3gmQzYD+6D6JlJPZuELPemmmNpVWJya1OoHINHpc+pKwBd386cVq43JPasrdrjJKm9p0MhjicGOwRQx4nAOIGNzpLuPD3woQC5tzyXZqjYmGhlYCQTTua4NJAcWR3seBF2jyWmGPLaM8uOnNJDdwsc8Lx96/tMIF+Fs+C0bGWRus4uYCAcwPbtnl3WWgn9kcLjLvP8+ib083sPb2h3mP8kbM/2TVxtceuFxbI4Q+xvn7JPEZX4eoSLgdBYFxsNbDgL9xTEOTiM+z3EfUfkny60XHvaz7lNvtCm/6rT5XK6L07kfZqfnjm8uqF/ouX7Ar+oqYprX6t7X25gHMeV1bOl7emOskY2BwfHDE67h7pkksXAc7Na0X535IL7VjZI/Zt7grlujW4JQFUdnss0DkAprZ8+CQHktsWefa49IlCcDpo24nCWIOIFyBJTQgEDjnH6qkUWznyPBnlLGXza3CXkcQA33SRcXcRa5PJdY3UqYqyGXrW42mYANN7HqYYo87HMYg/VWODdekHu08X4Afms+XHqnJvwrlJvzcAMiYAAAB7RsALAajgpai29K4+4xw4AYmO9cQPopqLZkTfdijHcxo+icNYBoAPJRcsfxUwy/TSLaTTk4OjJ+MZeDhdvqnzVjEOxHWjmsq0nTdCTNQ3mtftTeaNHuFkJua5q0O0W9qONLlDtCYnaY5FJu2n3+n5J8KXOJJCijtr+75rV213difCl7mKXWFCu2w7mPJIP2y/n5BP26Xu4rChVn9MSfEfJZVe1S93FEAKq9IdJemDwPdNndzsh6i3ip3r+1NtoOZJG6OQBzHgtcDxB+R4g8CAurTll1XCH3bGWngbA/u6/kox7lZd5t2X0zzhu+E+64XJb/e4g/yFWHDNceW507pZew06nw/nwWoWX8uXzWAoUebKmYyoidKCY2vY54GpaHAkDyXoxtVQCPE6qaWluI+6CWkXtbM6LzNdTU9dG9rMGMODGh4IGHEAGkg304rTDLW2eeO9EZTkcOnC+tuF/RN9HX4H6oZOMRGefctiy4I5fL/VLypsIs06jgyI5plG+2R1TyCZVCPaV1x8x9FvV+7b4i1vmc/RJA8W68Rz7RfilKdrnvDnjCG6NJuSTlc8lSUvSJ9IbNJtc6Ac3HIN8Smkb2tsXENHC/E8mjVx7BmlNo7xGikjdgY6dpDxDICWxC2TpgCP2pysy/st1zcQNLZIjVtdb3P2c2lpYmODi8NvISxw/aOJc/UD7xKsTdrDQX4nVmg1Obl53f0sVJJIjpxckn2HnM5nWQrA6Uq3PCYm3BacMDL2OozByWduNHHJ6Edt4fy9n0JWYNqmS+DAbEA3eRrnwaV52/XvaD/dc7+CniHyjSke8G1ne66r1vYNcAe9oAB8UdfUGsvuu3bH3zbWMe+mcx7Y3ljjhlOdrggYW3aRoVWdr9LnUVBiLQcIOImNzLG2QGKQ346gdl1y9uxtpvGFkE7GXJwRtMTLnUlrbAntPJEe4Fe8+1E4Hm99j5kp/wCDU+67tutvjBXACOYCW13RYDiHcTkQpGfbFM3362EdnWwBcX2f0S15IczDG4Zh3WWIPYW5g9qlHdGu0pnO+0RRSEYSHmRkbyc72kY0l38YPBI9R0WXe+gbrWx8b2kB529xvd5prLv9ssa1Tnd3Xn5Bc1n6Lahp9umrAOcL6eo9AGFaR7mULTaoqK2A/wBtSuZ6txBA1HQJuk3ZQ4yv/gkP+JwTOTpa2YPdgld/9cf1eofZvRZs6f8Ao6/rDyEkYd+E2PopyLoIpRq6U97rfRG/6NT8RW0+mKlMT2w0pDyCGOd1YDXHR1hc5a+CqE3ShW2/pyO5kQ/8V1KHoVom/cc7vcU7Z0R0P/Iae+6Nz9Gv44pL0h1jv+Jk8HAfILR+3697Os6ypLPixSYbd913yDo1om6U8f4QVJRbpwNbhEbABwDRZHKfp6/I88UsW0pWB7BO5rswesIvw4uQvSDNgxAWDRl2BCOWJay/HP3NTaemJUk2FKCluulyqhWbOcdLqi7Y3KmDi6IAg3NtHC/AHiF2v9Hg8Fj9CA8FOUmXlpjncXnWXd6dusTgtqTd+V5thI5ZL0Yzdph1CdQbsxD7g8lj7eM+2vu38ecJtz6lv9WT3ApOPYszXiMsd1j82ttmQATe3ePRepWbJjt7o8lQNjUjajeWqdYdXSQiMcsZwsPqZFPHH6VM8r5cdbufV/8AJf5JyN1Ky1+ofcchckd3FemZKVg0aFF19LI4WZZvba5VTDFF9WvMTxYlrgQRwIILTyIKy1xHb2rtu1ujD7S7FK9znczr5qMHQa0nKV48krhV+5HL4au3b2aKX2RRRyu/bSuxOOTIsRPYGhoJK6RRdBEV/bklcOWID5BXfd7o7paTOOJodpiN3O/E65RJryLlvwqe7G47WDHFCY5CP6WU45gP3bk4D3KVpeiSluXPjDiTcl2ZJOZJJ1Kv8dKAl2xovqfiZhftVKTo6pGaQR/hCk4d04G6RMH8IU2AsgKOdXwiPi2NGNGNHcAnDaFvIJ1ZCnlVTGG4pRyWHUbTqE5RZTyp8Ybx0wboEuGrZYsjZyaYwrD4gRYgEciLjyK3QkaB2juJQz/0lNFfm1uA+bLKJPRo2P8A3Wrq6fk1spcz8LvzV0WFUypailHYG1o/6PaEUg5T07R5ltytDtDbUXvU1JUD+yldG4/jP0V4WEbLSjf7SZYv962ZWRDi6Nomb5iyXpul3ZrsnTmI8pY5GeuEj1Vxum9VQRSi0kcb/wC+xrv8QR0ES3fzZ5F/ttN/+rB6EoWXbjUBNzR01z/Ys/JCfQVqNOGIQu1wHEadRoQoq4cMSrVlCzXCjVzfoszr9rk6/aRnx9+dCFK54dEcFkBCEybAJaIIQlThdqVCELOtI2WwWEJKbBZQhI2UIQgMoQhIwhCEAIQhAYQhCAFhCEyYKwUITJhCEID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5606" name="AutoShape 6" descr="data:image/jpeg;base64,/9j/4AAQSkZJRgABAQAAAQABAAD/2wCEAAkGBhQSEBUUEhQUFRQUFxQVFBUUFRQVFRUUFBQVFRUUFBUXGyYeFxkkGRUVHy8gIycpLCwsFR4xNTAqNSYrLCkBCQoKDgwOGg8PGiwkHyQsKSksLCwsKSwsLCwsKSksKSksKSwsLCkpLCwsLCksKSwsLCwpLCwpLCksLCksKSksLP/AABEIAMIBAwMBIgACEQEDEQH/xAAcAAABBAMBAAAAAAAAAAAAAAAAAwQFBgECBwj/xABJEAABAwIDBAcFBAYHCAMBAAABAAIDBBESITEFBkFRBxNhcYGRoSIyUrHBFEKS0RUWI2KC8DNDY3Ky4fEXNERTc6LC0iWDkyT/xAAZAQADAQEBAAAAAAAAAAAAAAAAAQIDBAX/xAAiEQEBAAICAQUBAQEAAAAAAAAAAQIREiExAxMiQVFhgTL/2gAMAwEAAhEDEQA/AKDFC4gEQvIPENunDIraxP8AwFWzdBuKlj7AR5FWOGDPwXdMenJfU705tGGcWO8WH8k4j6k8Lfwn8l0+KmHIeScx0Lfhb5BPWk83L444ebU6jooObPMLpg2VGdY2H+ELI3fgOsMf4QluDbnTdlQH4PMJZu79O77rPRdA/VSmP9SzyR+p1Kf6oeBI+qOUHaht3Spz/VtWf1Gpj9zyKvX6lU/Brh3Pcj9SoeDpR/GUcsR8lEPR3TH7rh4rH+zGnOhePJX39Tm8JpR4g/RZ/Vd40nf4tBS3gPm587opi4SOHgEm7on+GXzC6L+gZhpMD3s/zWo2bUD78Z/hIR8T5ZucO6LJfuyjxukndGdSNHtPj/kunfY6kcIz4kLJbUD+qae56NQcsnLDuBWN0DT4hJu3PrB/V37rLqrqiVou6E5ciCstrncYZPJPQ51yf9X6tusLvJKy7OliGJ7LC4uc8rrqw2k3iyQd7So/eCsjfTSNzvhOrTqEQclk3EqsdDF+7ib5ONvQhWFUnosqcVM9vwuB/E3/ACV2XJ6k1lXThfjAhCFCwhCEALCyhAYWFlCZNSFhbLFkBqhZQmThu4Tb0oHJzh9VN10LsTXszMYJwj7xOViqx0f1Lh1jSP2YF730frbyVw2JSvJdLIADIRZuuFouBn26runhx5f9UtsnaglcWWLXtALgeB4hSVVOI2X4kgNHM8h4XSM1MGXkYy7sibakaH0SlJURVD2uYQ8MuctA69vO10iOqWsY+1nC5vYXzy1yT5jVHT7uRPcH4cLho5psdLcEpHtHqrNka7LIOAvcDQ5cVF78KnXk8jk9vsOQ7xqE7ATenpwYxlqcQ7ybpNkkpdfDk3K3F1zmfBTVTo+DUNIvbimzWyPOoDcyLa24X8UvBS4ADx+8ealRQkBZKHsBySIpzfETmkbZ77OA539FqNCkap98JHAk+S2qcmgjmPIlVpOyzUn1ntW7LrSaW3kkIr3uc9fIo0LTjEC0rLNEzMuEG+hOXelnvwnvAPknotl3KPeA/G053BHonLpbsJCQ6mwDu30KcKoLotlwzTR9h/7H2+RXSFy/dh/VbXe3g5zh+Ntx6rqCy9afJv6V6CEIWLUIQhACEIQAsLKEBhYKyhMmqFlCA8/7mUfWxzR3sbscLcwTqukxR2A7LKgdHZ/byDmy+nIj810ZrMl2/Tjy8lo2LamoWMJLWgE2vbK9lvG1LsaotORs1q36sHVZaFuGqNr0AFuAgBbNClQa2yy5t1lZQCFPSBufE/JLELKEtno06k3HIA+q1jjxMse7yKeELRrbHxVbTo0kivcHjdYiisLdieOasYEbLSH2hREtbb4wT3J1WN9gHknpatXsuLKuRcUTs7JrgdCbjxKkMGVklLBZuXMJ0nbspFA2nJ1W1Y38+rJ/hdY+i6s1cl38jwVUT+DgR43C6pQy4omO5tafMBR6viVp6X3C6EIWDcIQhACEIQAhCEBgoWVhACEITJwbcR1qsDmxw+R+i6Y+QNY5x0aCT4C65bunIGVcRJsLkdmYK6ZXEmMBud3Mb4Fwv6XXa475OtnVQkja/TEL2OR8U/aFWdpbNqDJ+yeBE7C0stmCTm4HsA9VY43ex2geoUZKxLtW4ChBDPIQQ/AWWDsgQ8gA3F+Bun2zdqdZYOaWO9q7XZG7Ta/cVFxOU/JsLlbgJCopw+wOmZPb3pOllc2zX2vchpHEDie1Tpe+zwLKbx1jbG5tbVJfanE2DSNQHHQ2RqjcPULSAnDnkeKQ+0PBzb7PMJaPZyUiXZCy2hdz4ppA/wBosOoJPhdOQrTty1Jy8Fqx+duX1Sc0li0c7o0W25fkD3LSQ+0kpX5Zd/qjr8RtzaVWi2cFJTPyK0dUgDPsTSuLusy0tn2pyFarvSFFipWv4se2578ldd1KnHRxH923kqpvPAXUk7bfdxjwz+ikujOqxUhbe+B2Xc5ot8ij1J8T9O/JcEIQuZ0hCEIAQhCAEIQgBYWUIDCEITJ50oqcPkY03s4ht+Vza6v2yROJoad2YixySuI94HKKx53v5Kg0Bs9h5OadbcQux08YvitmQAT2DMfNdtuo5L5PIgoyr69s2FjQ6J5GIl1iwfey4qUjS7Qst6VrbZjVpNSNd2HmNRbRKhbhRtejKiikDyHuDm2yysb34+Cc1NKHix8CNR3JULKN97OT6NDs1tgOA1HMdqdMYAABw0WUJW2nJIRqZC0ZC98kq0ZWWUJDRGVuY7E2jjs8O+K49bp+QkZIrAW4FVKmwi6M4ieBHqFqW3APingCRjHzIT2WjORtsJ4aeqTospXtP3dO52ikAzgk+p9vFzHyT5FpE7UBuQMtB66p4GXtfkLretp8RHghh9ojkFW+k67NdqUwdE4c2ub5gqB6Jqj+kZ+60+LSWn5qy1wux1tbH5Kj9G1XhrnN0xGRtu/2reYRreFOdZOtIQhcrqCEIQAhCEAIQhACEIQGELKEBwrZFUxjALOdxu5rScwFZqXbeWrv58VUqPNoPYFKQtXouCrVDtxvN3knUW2m3vidppb1VYiKdMSuMLdWZu2W/EfIpQbYb8R8iq8wJaNqnhFc6n27Wb8XoVlu1h8XoolrVuGqeMPlUyNpN+L0WRtBvM+SiAtglwh86lvtw5nyWftg5qKBWwclwh86kXbQA4nyWn6UbzPkUwc2+XO3zTpuwxxc70RZjPI3lfBZu02/EfIo+3t+JJu2C34nDyR+gm/E5L4n8m5r2/EsfpBvxLQ7Db8RWh2C34nI+JfJs7aDfi9Ei6tbe+IXtbTgh2wG/EUm/d8fEVU4leQk2i34h5KjbKkEO1gQcjIx2Qtk7Iq4v3eHxlUfeODqK5pHFoIPa0q5rwU27ahJU0uJjXfEAfMXSq4XaEIQgBCEIAQhCAEIQgBCEIDz3sKoDoWG+rQpuFy55u9vVHFBGx2C7cV8TSTrcKaG/EPxR3uPuu04/Rd2Oc048sLtdoSnkbDwVMi6QKcaOb4tcn0XSZTj77fwFVyiOGX4t9HG4A3sbnLLQck8qYnPbZvsnKxtoqrT9IMLmlzLutYWDcIJ73KXbvbGIWS+3ge4syZiLZG5mN+G9jbMcxpxtN0cliabAbBKNgPJV2XpDp2OwvMrXcnQyA25gEZjtWXdJtEBczW72m9udkj0sYp3cln7OeSqM/TBRN910sh/ciNvM2TKXpoj+5TVDv72Bn5qdq4r31J5IETuS5y7pnfwo327ZRf/AApM9Msw/wCDy7ZfL7qNjhXTWU7uSc9ZLz+S5azpmk+9SO8JR9Wp/D0yQXtJFUs7Q1rx6EJeT42OhGSXn8lp18vMeiqEXShSP92bP4X/ALM9gu72fVFXv6yMYnRT4c7Pa1rozY2uHtJbbxTkT3/Vv66Xn8lq6aXn8lRj0q0/wy+Q/NaHpTg+GX0/NPUPteHSzc/ktDJNz+SpB6Tofgk9PzSUvSPGRYNkHiE9QtVeHmbn8lS9+YH4opHZ2JbfvGSQfv7GQcpc+0ZdyjNsbwtnZhAdkQfaPJUWrt2jdOp6yigd+4B+H2fopdVLoxqsdCB8D3N8DZw+atq4s5rKuvHxAhCFKghCEAIQhACEIQAhCEB4eWQtQpTYNHTySEVMzoWBpIcyMykuuLNwjTjn2Kp2VIUVGZCbZAC73H3Wt5kqagoomMa5pxE54iLdmQOmic1lBHG/7PEXOiaese54DXPvkwPA0tYm3Ym9c/IDtI+R+q1k0i3az7v7cZhdHKA5jwWuB5HLLkVIdHX/APXHWUEhv1jHFhOX7aAnA8kaaNv2Bc9hqS0qxdG+1eq2k197AmYG+ntRO18baZqrlvpPHXZ/sTbUcwFPUtxxuywvc4OaTxikuS1wOlr343GSiN59itoagxFg0D43Ee/G8Xa75gjgWlRWzqsh1w57SC73SCDn8JP0Vw6Uz1lDs6pyxFssLiBa4aWPblYWtiflbipt+zk70pp2meFglqN8szsLLnmeDRzJ4KIooTI63Aans/NWGPafVMtGABwte5PM931RLs6kWwRU9jOTK7I9WDhB78Jyb3m55BSGyJp6l9qaFgH7jGNa2/OVwv5uKrGzYBK7HKThvkPi537Fa4d4erYGs9kDQDILTFnkvGztzq0tGKpiH7jpHyC/b7Nvmoo7stndJE+LDLGfbdTgNlYDmHvpsmyMPBzQL8HKsfrhIDfE7uBWv65Olezr2yMkZfqZ45SyVtzcsxge6fhII5WKL/BJfsy2/saSmeBK1ro3+5K0XY8DUC+bXDi05juzTahn6t2KF74nc2OI8xoe4rpeydpRV8Tqaod1pkGeNrGTAi+F7JWAMkc3hia06jEb2PNt4935aCcxTC3FjrENkZewe2/qNQcip3+q8rFsXZg2mXxua1lSxpc2eIMayTsniGmdvbYO8HVVraux5qaQxzscx4zsRkRwc08W9oTHdfec0lSJszgccgbYgbgtvwuD6Lo+297YtsbNkc2F4qqR0bwxoMjnRSPbG4swi5F3AkWysClyOSxQKeXC4EtDgNWkkX7MlMx7UitYUbe/HISjdzfWXZbnB1IC6UNI+0Rva4BuIexe1xc+isH+3ifhTUw8H/8AsnyKzauVlUHAYYBEBqRiN++6Sjcp3afS5VVcZpxDD+1swBrHFxLjYBuJxFybBNoNxdpAC9FJ+KL/AN1Uy/S4uj9ENXdkzORY4eoP0XRFzvo03YqqaRz54+ra5lrFzXG9wRk0m2hXRFh6mrl00w8BCELNYQhCAEIQgBCEIAQhCA8i/orZ1sp6sn/oMAt4vU5sjY1O1pfB1jmuGfXBmLIng3IDIJGOtieA2ZgByAkY0Xy+Nuju9ScuGKkJa9r7Nk9puhFsQJbq12ZFv3QuvHGS7c9t8IeChdJBPV/d64RjmeA8ALfj7FGvbcjxP0VoA6vd+AcZZA495fUO+TGKG2XI0F+JuL2QBkNTc5301GfYo+l491BVTbFN4K0xguabG7wCNc24T6FOtrCxUXMfZb24j5m30UW6XCsMuX+n5K5bz15fsSiadBLJbMn3WYTa+moFuwKjg5Kc2tVH7BRx55Gd+Zv7zmtFuQ9ki3ep+gRoGYY7nj6+q0qXYnhg0GvcNf57U6IIbGLZanwBNvRIbKixCR/KzfqfotP4RZtRbIZAJWOUuIHNMXlKROyPbl56+l0bI+Y/Eb8OHdz7z/OizVj2HHiBcd4zHyRs+nMkjI26vc1g73ODR6lW3pK3PZQdV1Zc5ksTw4uJP7WO2Nw5Bwc027CmSM2PXlkjJBwIPguz7Z3bi2vQtY84XgB0UoFywkcuLSMiOwcQFwfZpvG3uHyXY+jfbt4hG45ty7xyVWbxRvVcpj3K+wVtquSlkELwTGTMQ/i27RHfSxtmOa6DurtugjmxwRmF8v7B0wszDiIc0mO5aWktHtGxyOQtnV+kZ9q+S4zyaTqXFgsHd5Z1Z7yVA07JCCAx1jbU2uQcte8+qUnR3vt17eDYNLVPD6mSeVzLxgCO5bnnk0c9UlBuLs212skfzsBcd4KmNm0JMLXm+OSON7nA3OMxtLiLg6m/nonuy6S2K4F72u2w7rgAWOfEBVuRn2i6Pc+gB9iFxc2xzNiDfI96tEUbeAee+Q/mkKKP2sxnbK4Idr2gX4cSn0bLH/VZ5VpjC0LQOzvulbrCyFjW0ZQhCRhCEIAQhCAEIWCgBCEJk8dvkex1ngghS4l/+PkPNzx/2M/M+a6Rtnc+OcHELHmNVS9t7uupqSSM5gl7m9xY0f8AiurhYwmcyNdq7Xa7Z9DA3WNji/8AvYi1vpc+Ki6WqAa53Mm3gmQzYD+6D6JlJPZuELPemmmNpVWJya1OoHINHpc+pKwBd386cVq43JPasrdrjJKm9p0MhjicGOwRQx4nAOIGNzpLuPD3woQC5tzyXZqjYmGhlYCQTTua4NJAcWR3seBF2jyWmGPLaM8uOnNJDdwsc8Lx96/tMIF+Fs+C0bGWRus4uYCAcwPbtnl3WWgn9kcLjLvP8+ib083sPb2h3mP8kbM/2TVxtceuFxbI4Q+xvn7JPEZX4eoSLgdBYFxsNbDgL9xTEOTiM+z3EfUfkny60XHvaz7lNvtCm/6rT5XK6L07kfZqfnjm8uqF/ouX7Ar+oqYprX6t7X25gHMeV1bOl7emOskY2BwfHDE67h7pkksXAc7Na0X535IL7VjZI/Zt7grlujW4JQFUdnss0DkAprZ8+CQHktsWefa49IlCcDpo24nCWIOIFyBJTQgEDjnH6qkUWznyPBnlLGXza3CXkcQA33SRcXcRa5PJdY3UqYqyGXrW42mYANN7HqYYo87HMYg/VWODdekHu08X4Afms+XHqnJvwrlJvzcAMiYAAAB7RsALAajgpai29K4+4xw4AYmO9cQPopqLZkTfdijHcxo+icNYBoAPJRcsfxUwy/TSLaTTk4OjJ+MZeDhdvqnzVjEOxHWjmsq0nTdCTNQ3mtftTeaNHuFkJua5q0O0W9qONLlDtCYnaY5FJu2n3+n5J8KXOJJCijtr+75rV213difCl7mKXWFCu2w7mPJIP2y/n5BP26Xu4rChVn9MSfEfJZVe1S93FEAKq9IdJemDwPdNndzsh6i3ip3r+1NtoOZJG6OQBzHgtcDxB+R4g8CAurTll1XCH3bGWngbA/u6/kox7lZd5t2X0zzhu+E+64XJb/e4g/yFWHDNceW507pZew06nw/nwWoWX8uXzWAoUebKmYyoidKCY2vY54GpaHAkDyXoxtVQCPE6qaWluI+6CWkXtbM6LzNdTU9dG9rMGMODGh4IGHEAGkg304rTDLW2eeO9EZTkcOnC+tuF/RN9HX4H6oZOMRGefctiy4I5fL/VLypsIs06jgyI5plG+2R1TyCZVCPaV1x8x9FvV+7b4i1vmc/RJA8W68Rz7RfilKdrnvDnjCG6NJuSTlc8lSUvSJ9IbNJtc6Ac3HIN8Smkb2tsXENHC/E8mjVx7BmlNo7xGikjdgY6dpDxDICWxC2TpgCP2pysy/st1zcQNLZIjVtdb3P2c2lpYmODi8NvISxw/aOJc/UD7xKsTdrDQX4nVmg1Obl53f0sVJJIjpxckn2HnM5nWQrA6Uq3PCYm3BacMDL2OozByWduNHHJ6Edt4fy9n0JWYNqmS+DAbEA3eRrnwaV52/XvaD/dc7+CniHyjSke8G1ne66r1vYNcAe9oAB8UdfUGsvuu3bH3zbWMe+mcx7Y3ljjhlOdrggYW3aRoVWdr9LnUVBiLQcIOImNzLG2QGKQ346gdl1y9uxtpvGFkE7GXJwRtMTLnUlrbAntPJEe4Fe8+1E4Hm99j5kp/wCDU+67tutvjBXACOYCW13RYDiHcTkQpGfbFM3362EdnWwBcX2f0S15IczDG4Zh3WWIPYW5g9qlHdGu0pnO+0RRSEYSHmRkbyc72kY0l38YPBI9R0WXe+gbrWx8b2kB529xvd5prLv9ssa1Tnd3Xn5Bc1n6Lahp9umrAOcL6eo9AGFaR7mULTaoqK2A/wBtSuZ6txBA1HQJuk3ZQ4yv/gkP+JwTOTpa2YPdgld/9cf1eofZvRZs6f8Ao6/rDyEkYd+E2PopyLoIpRq6U97rfRG/6NT8RW0+mKlMT2w0pDyCGOd1YDXHR1hc5a+CqE3ShW2/pyO5kQ/8V1KHoVom/cc7vcU7Z0R0P/Iae+6Nz9Gv44pL0h1jv+Jk8HAfILR+3697Os6ypLPixSYbd913yDo1om6U8f4QVJRbpwNbhEbABwDRZHKfp6/I88UsW0pWB7BO5rswesIvw4uQvSDNgxAWDRl2BCOWJay/HP3NTaemJUk2FKCluulyqhWbOcdLqi7Y3KmDi6IAg3NtHC/AHiF2v9Hg8Fj9CA8FOUmXlpjncXnWXd6dusTgtqTd+V5thI5ZL0Yzdph1CdQbsxD7g8lj7eM+2vu38ecJtz6lv9WT3ApOPYszXiMsd1j82ttmQATe3ePRepWbJjt7o8lQNjUjajeWqdYdXSQiMcsZwsPqZFPHH6VM8r5cdbufV/8AJf5JyN1Ky1+ofcchckd3FemZKVg0aFF19LI4WZZvba5VTDFF9WvMTxYlrgQRwIILTyIKy1xHb2rtu1ujD7S7FK9znczr5qMHQa0nKV48krhV+5HL4au3b2aKX2RRRyu/bSuxOOTIsRPYGhoJK6RRdBEV/bklcOWID5BXfd7o7paTOOJodpiN3O/E65RJryLlvwqe7G47WDHFCY5CP6WU45gP3bk4D3KVpeiSluXPjDiTcl2ZJOZJJ1Kv8dKAl2xovqfiZhftVKTo6pGaQR/hCk4d04G6RMH8IU2AsgKOdXwiPi2NGNGNHcAnDaFvIJ1ZCnlVTGG4pRyWHUbTqE5RZTyp8Ybx0wboEuGrZYsjZyaYwrD4gRYgEciLjyK3QkaB2juJQz/0lNFfm1uA+bLKJPRo2P8A3Wrq6fk1spcz8LvzV0WFUypailHYG1o/6PaEUg5T07R5ltytDtDbUXvU1JUD+yldG4/jP0V4WEbLSjf7SZYv962ZWRDi6Nomb5iyXpul3ZrsnTmI8pY5GeuEj1Vxum9VQRSi0kcb/wC+xrv8QR0ES3fzZ5F/ttN/+rB6EoWXbjUBNzR01z/Ys/JCfQVqNOGIQu1wHEadRoQoq4cMSrVlCzXCjVzfoszr9rk6/aRnx9+dCFK54dEcFkBCEybAJaIIQlThdqVCELOtI2WwWEJKbBZQhI2UIQgMoQhIwhCEAIQhAYQhCAFhCEyYKwUITJhCEID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5608" name="AutoShape 8" descr="data:image/jpeg;base64,/9j/4AAQSkZJRgABAQAAAQABAAD/2wCEAAkGBhQSEBUUEhQUFRQUFxQVFBUUFRQVFRUUFBQVFRUUFBUXGyYeFxkkGRUVHy8gIycpLCwsFR4xNTAqNSYrLCkBCQoKDgwOGg8PGiwkHyQsKSksLCwsKSwsLCwsKSksKSksKSwsLCkpLCwsLCksKSwsLCwpLCwpLCksLCksKSksLP/AABEIAMIBAwMBIgACEQEDEQH/xAAcAAABBAMBAAAAAAAAAAAAAAAAAwQFBgECBwj/xABJEAABAwIDBAcFBAYHCAMBAAABAAIDBBESITEFBkFRBxNhcYGRoSIyUrHBFEKS0RUWI2KC8DNDY3Ky4fEXNERTc6LC0iWDkyT/xAAZAQADAQEBAAAAAAAAAAAAAAAAAQIDBAX/xAAiEQEBAAICAQUBAQEAAAAAAAAAAQIREiExAxMiQVFhgTL/2gAMAwEAAhEDEQA/AKDFC4gEQvIPENunDIraxP8AwFWzdBuKlj7AR5FWOGDPwXdMenJfU705tGGcWO8WH8k4j6k8Lfwn8l0+KmHIeScx0Lfhb5BPWk83L444ebU6jooObPMLpg2VGdY2H+ELI3fgOsMf4QluDbnTdlQH4PMJZu79O77rPRdA/VSmP9SzyR+p1Kf6oeBI+qOUHaht3Spz/VtWf1Gpj9zyKvX6lU/Brh3Pcj9SoeDpR/GUcsR8lEPR3TH7rh4rH+zGnOhePJX39Tm8JpR4g/RZ/Vd40nf4tBS3gPm587opi4SOHgEm7on+GXzC6L+gZhpMD3s/zWo2bUD78Z/hIR8T5ZucO6LJfuyjxukndGdSNHtPj/kunfY6kcIz4kLJbUD+qae56NQcsnLDuBWN0DT4hJu3PrB/V37rLqrqiVou6E5ciCstrncYZPJPQ51yf9X6tusLvJKy7OliGJ7LC4uc8rrqw2k3iyQd7So/eCsjfTSNzvhOrTqEQclk3EqsdDF+7ib5ONvQhWFUnosqcVM9vwuB/E3/ACV2XJ6k1lXThfjAhCFCwhCEALCyhAYWFlCZNSFhbLFkBqhZQmThu4Tb0oHJzh9VN10LsTXszMYJwj7xOViqx0f1Lh1jSP2YF730frbyVw2JSvJdLIADIRZuuFouBn26runhx5f9UtsnaglcWWLXtALgeB4hSVVOI2X4kgNHM8h4XSM1MGXkYy7sibakaH0SlJURVD2uYQ8MuctA69vO10iOqWsY+1nC5vYXzy1yT5jVHT7uRPcH4cLho5psdLcEpHtHqrNka7LIOAvcDQ5cVF78KnXk8jk9vsOQ7xqE7ATenpwYxlqcQ7ybpNkkpdfDk3K3F1zmfBTVTo+DUNIvbimzWyPOoDcyLa24X8UvBS4ADx+8ealRQkBZKHsBySIpzfETmkbZ77OA539FqNCkap98JHAk+S2qcmgjmPIlVpOyzUn1ntW7LrSaW3kkIr3uc9fIo0LTjEC0rLNEzMuEG+hOXelnvwnvAPknotl3KPeA/G053BHonLpbsJCQ6mwDu30KcKoLotlwzTR9h/7H2+RXSFy/dh/VbXe3g5zh+Ntx6rqCy9afJv6V6CEIWLUIQhACEIQAsLKEBhYKyhMmqFlCA8/7mUfWxzR3sbscLcwTqukxR2A7LKgdHZ/byDmy+nIj810ZrMl2/Tjy8lo2LamoWMJLWgE2vbK9lvG1LsaotORs1q36sHVZaFuGqNr0AFuAgBbNClQa2yy5t1lZQCFPSBufE/JLELKEtno06k3HIA+q1jjxMse7yKeELRrbHxVbTo0kivcHjdYiisLdieOasYEbLSH2hREtbb4wT3J1WN9gHknpatXsuLKuRcUTs7JrgdCbjxKkMGVklLBZuXMJ0nbspFA2nJ1W1Y38+rJ/hdY+i6s1cl38jwVUT+DgR43C6pQy4omO5tafMBR6viVp6X3C6EIWDcIQhACEIQAhCEBgoWVhACEITJwbcR1qsDmxw+R+i6Y+QNY5x0aCT4C65bunIGVcRJsLkdmYK6ZXEmMBud3Mb4Fwv6XXa475OtnVQkja/TEL2OR8U/aFWdpbNqDJ+yeBE7C0stmCTm4HsA9VY43ex2geoUZKxLtW4ChBDPIQQ/AWWDsgQ8gA3F+Bun2zdqdZYOaWO9q7XZG7Ta/cVFxOU/JsLlbgJCopw+wOmZPb3pOllc2zX2vchpHEDie1Tpe+zwLKbx1jbG5tbVJfanE2DSNQHHQ2RqjcPULSAnDnkeKQ+0PBzb7PMJaPZyUiXZCy2hdz4ppA/wBosOoJPhdOQrTty1Jy8Fqx+duX1Sc0li0c7o0W25fkD3LSQ+0kpX5Zd/qjr8RtzaVWi2cFJTPyK0dUgDPsTSuLusy0tn2pyFarvSFFipWv4se2578ldd1KnHRxH923kqpvPAXUk7bfdxjwz+ikujOqxUhbe+B2Xc5ot8ij1J8T9O/JcEIQuZ0hCEIAQhCAEIQgBYWUIDCEITJ50oqcPkY03s4ht+Vza6v2yROJoad2YixySuI94HKKx53v5Kg0Bs9h5OadbcQux08YvitmQAT2DMfNdtuo5L5PIgoyr69s2FjQ6J5GIl1iwfey4qUjS7Qst6VrbZjVpNSNd2HmNRbRKhbhRtejKiikDyHuDm2yysb34+Cc1NKHix8CNR3JULKN97OT6NDs1tgOA1HMdqdMYAABw0WUJW2nJIRqZC0ZC98kq0ZWWUJDRGVuY7E2jjs8O+K49bp+QkZIrAW4FVKmwi6M4ieBHqFqW3APingCRjHzIT2WjORtsJ4aeqTospXtP3dO52ikAzgk+p9vFzHyT5FpE7UBuQMtB66p4GXtfkLretp8RHghh9ojkFW+k67NdqUwdE4c2ub5gqB6Jqj+kZ+60+LSWn5qy1wux1tbH5Kj9G1XhrnN0xGRtu/2reYRreFOdZOtIQhcrqCEIQAhCEAIQhACEIQGELKEBwrZFUxjALOdxu5rScwFZqXbeWrv58VUqPNoPYFKQtXouCrVDtxvN3knUW2m3vidppb1VYiKdMSuMLdWZu2W/EfIpQbYb8R8iq8wJaNqnhFc6n27Wb8XoVlu1h8XoolrVuGqeMPlUyNpN+L0WRtBvM+SiAtglwh86lvtw5nyWftg5qKBWwclwh86kXbQA4nyWn6UbzPkUwc2+XO3zTpuwxxc70RZjPI3lfBZu02/EfIo+3t+JJu2C34nDyR+gm/E5L4n8m5r2/EsfpBvxLQ7Db8RWh2C34nI+JfJs7aDfi9Ei6tbe+IXtbTgh2wG/EUm/d8fEVU4leQk2i34h5KjbKkEO1gQcjIx2Qtk7Iq4v3eHxlUfeODqK5pHFoIPa0q5rwU27ahJU0uJjXfEAfMXSq4XaEIQgBCEIAQhCAEIQgBCEIDz3sKoDoWG+rQpuFy55u9vVHFBGx2C7cV8TSTrcKaG/EPxR3uPuu04/Rd2Oc048sLtdoSnkbDwVMi6QKcaOb4tcn0XSZTj77fwFVyiOGX4t9HG4A3sbnLLQck8qYnPbZvsnKxtoqrT9IMLmlzLutYWDcIJ73KXbvbGIWS+3ge4syZiLZG5mN+G9jbMcxpxtN0cliabAbBKNgPJV2XpDp2OwvMrXcnQyA25gEZjtWXdJtEBczW72m9udkj0sYp3cln7OeSqM/TBRN910sh/ciNvM2TKXpoj+5TVDv72Bn5qdq4r31J5IETuS5y7pnfwo327ZRf/AApM9Msw/wCDy7ZfL7qNjhXTWU7uSc9ZLz+S5azpmk+9SO8JR9Wp/D0yQXtJFUs7Q1rx6EJeT42OhGSXn8lp18vMeiqEXShSP92bP4X/ALM9gu72fVFXv6yMYnRT4c7Pa1rozY2uHtJbbxTkT3/Vv66Xn8lq6aXn8lRj0q0/wy+Q/NaHpTg+GX0/NPUPteHSzc/ktDJNz+SpB6Tofgk9PzSUvSPGRYNkHiE9QtVeHmbn8lS9+YH4opHZ2JbfvGSQfv7GQcpc+0ZdyjNsbwtnZhAdkQfaPJUWrt2jdOp6yigd+4B+H2fopdVLoxqsdCB8D3N8DZw+atq4s5rKuvHxAhCFKghCEAIQhACEIQAhCEB4eWQtQpTYNHTySEVMzoWBpIcyMykuuLNwjTjn2Kp2VIUVGZCbZAC73H3Wt5kqagoomMa5pxE54iLdmQOmic1lBHG/7PEXOiaese54DXPvkwPA0tYm3Ym9c/IDtI+R+q1k0i3az7v7cZhdHKA5jwWuB5HLLkVIdHX/APXHWUEhv1jHFhOX7aAnA8kaaNv2Bc9hqS0qxdG+1eq2k197AmYG+ntRO18baZqrlvpPHXZ/sTbUcwFPUtxxuywvc4OaTxikuS1wOlr343GSiN59itoagxFg0D43Ee/G8Xa75gjgWlRWzqsh1w57SC73SCDn8JP0Vw6Uz1lDs6pyxFssLiBa4aWPblYWtiflbipt+zk70pp2meFglqN8szsLLnmeDRzJ4KIooTI63Aans/NWGPafVMtGABwte5PM931RLs6kWwRU9jOTK7I9WDhB78Jyb3m55BSGyJp6l9qaFgH7jGNa2/OVwv5uKrGzYBK7HKThvkPi537Fa4d4erYGs9kDQDILTFnkvGztzq0tGKpiH7jpHyC/b7Nvmoo7stndJE+LDLGfbdTgNlYDmHvpsmyMPBzQL8HKsfrhIDfE7uBWv65Olezr2yMkZfqZ45SyVtzcsxge6fhII5WKL/BJfsy2/saSmeBK1ro3+5K0XY8DUC+bXDi05juzTahn6t2KF74nc2OI8xoe4rpeydpRV8Tqaod1pkGeNrGTAi+F7JWAMkc3hia06jEb2PNt4935aCcxTC3FjrENkZewe2/qNQcip3+q8rFsXZg2mXxua1lSxpc2eIMayTsniGmdvbYO8HVVraux5qaQxzscx4zsRkRwc08W9oTHdfec0lSJszgccgbYgbgtvwuD6Lo+297YtsbNkc2F4qqR0bwxoMjnRSPbG4swi5F3AkWysClyOSxQKeXC4EtDgNWkkX7MlMx7UitYUbe/HISjdzfWXZbnB1IC6UNI+0Rva4BuIexe1xc+isH+3ifhTUw8H/8AsnyKzauVlUHAYYBEBqRiN++6Sjcp3afS5VVcZpxDD+1swBrHFxLjYBuJxFybBNoNxdpAC9FJ+KL/AN1Uy/S4uj9ENXdkzORY4eoP0XRFzvo03YqqaRz54+ra5lrFzXG9wRk0m2hXRFh6mrl00w8BCELNYQhCAEIQgBCEIAQhCA8i/orZ1sp6sn/oMAt4vU5sjY1O1pfB1jmuGfXBmLIng3IDIJGOtieA2ZgByAkY0Xy+Nuju9ScuGKkJa9r7Nk9puhFsQJbq12ZFv3QuvHGS7c9t8IeChdJBPV/d64RjmeA8ALfj7FGvbcjxP0VoA6vd+AcZZA495fUO+TGKG2XI0F+JuL2QBkNTc5301GfYo+l491BVTbFN4K0xguabG7wCNc24T6FOtrCxUXMfZb24j5m30UW6XCsMuX+n5K5bz15fsSiadBLJbMn3WYTa+moFuwKjg5Kc2tVH7BRx55Gd+Zv7zmtFuQ9ki3ep+gRoGYY7nj6+q0qXYnhg0GvcNf57U6IIbGLZanwBNvRIbKixCR/KzfqfotP4RZtRbIZAJWOUuIHNMXlKROyPbl56+l0bI+Y/Eb8OHdz7z/OizVj2HHiBcd4zHyRs+nMkjI26vc1g73ODR6lW3pK3PZQdV1Zc5ksTw4uJP7WO2Nw5Bwc027CmSM2PXlkjJBwIPguz7Z3bi2vQtY84XgB0UoFywkcuLSMiOwcQFwfZpvG3uHyXY+jfbt4hG45ty7xyVWbxRvVcpj3K+wVtquSlkELwTGTMQ/i27RHfSxtmOa6DurtugjmxwRmF8v7B0wszDiIc0mO5aWktHtGxyOQtnV+kZ9q+S4zyaTqXFgsHd5Z1Z7yVA07JCCAx1jbU2uQcte8+qUnR3vt17eDYNLVPD6mSeVzLxgCO5bnnk0c9UlBuLs212skfzsBcd4KmNm0JMLXm+OSON7nA3OMxtLiLg6m/nonuy6S2K4F72u2w7rgAWOfEBVuRn2i6Pc+gB9iFxc2xzNiDfI96tEUbeAee+Q/mkKKP2sxnbK4Idr2gX4cSn0bLH/VZ5VpjC0LQOzvulbrCyFjW0ZQhCRhCEIAQhCAEIWCgBCEJk8dvkex1ngghS4l/+PkPNzx/2M/M+a6Rtnc+OcHELHmNVS9t7uupqSSM5gl7m9xY0f8AiurhYwmcyNdq7Xa7Z9DA3WNji/8AvYi1vpc+Ki6WqAa53Mm3gmQzYD+6D6JlJPZuELPemmmNpVWJya1OoHINHpc+pKwBd386cVq43JPasrdrjJKm9p0MhjicGOwRQx4nAOIGNzpLuPD3woQC5tzyXZqjYmGhlYCQTTua4NJAcWR3seBF2jyWmGPLaM8uOnNJDdwsc8Lx96/tMIF+Fs+C0bGWRus4uYCAcwPbtnl3WWgn9kcLjLvP8+ib083sPb2h3mP8kbM/2TVxtceuFxbI4Q+xvn7JPEZX4eoSLgdBYFxsNbDgL9xTEOTiM+z3EfUfkny60XHvaz7lNvtCm/6rT5XK6L07kfZqfnjm8uqF/ouX7Ar+oqYprX6t7X25gHMeV1bOl7emOskY2BwfHDE67h7pkksXAc7Na0X535IL7VjZI/Zt7grlujW4JQFUdnss0DkAprZ8+CQHktsWefa49IlCcDpo24nCWIOIFyBJTQgEDjnH6qkUWznyPBnlLGXza3CXkcQA33SRcXcRa5PJdY3UqYqyGXrW42mYANN7HqYYo87HMYg/VWODdekHu08X4Afms+XHqnJvwrlJvzcAMiYAAAB7RsALAajgpai29K4+4xw4AYmO9cQPopqLZkTfdijHcxo+icNYBoAPJRcsfxUwy/TSLaTTk4OjJ+MZeDhdvqnzVjEOxHWjmsq0nTdCTNQ3mtftTeaNHuFkJua5q0O0W9qONLlDtCYnaY5FJu2n3+n5J8KXOJJCijtr+75rV213difCl7mKXWFCu2w7mPJIP2y/n5BP26Xu4rChVn9MSfEfJZVe1S93FEAKq9IdJemDwPdNndzsh6i3ip3r+1NtoOZJG6OQBzHgtcDxB+R4g8CAurTll1XCH3bGWngbA/u6/kox7lZd5t2X0zzhu+E+64XJb/e4g/yFWHDNceW507pZew06nw/nwWoWX8uXzWAoUebKmYyoidKCY2vY54GpaHAkDyXoxtVQCPE6qaWluI+6CWkXtbM6LzNdTU9dG9rMGMODGh4IGHEAGkg304rTDLW2eeO9EZTkcOnC+tuF/RN9HX4H6oZOMRGefctiy4I5fL/VLypsIs06jgyI5plG+2R1TyCZVCPaV1x8x9FvV+7b4i1vmc/RJA8W68Rz7RfilKdrnvDnjCG6NJuSTlc8lSUvSJ9IbNJtc6Ac3HIN8Smkb2tsXENHC/E8mjVx7BmlNo7xGikjdgY6dpDxDICWxC2TpgCP2pysy/st1zcQNLZIjVtdb3P2c2lpYmODi8NvISxw/aOJc/UD7xKsTdrDQX4nVmg1Obl53f0sVJJIjpxckn2HnM5nWQrA6Uq3PCYm3BacMDL2OozByWduNHHJ6Edt4fy9n0JWYNqmS+DAbEA3eRrnwaV52/XvaD/dc7+CniHyjSke8G1ne66r1vYNcAe9oAB8UdfUGsvuu3bH3zbWMe+mcx7Y3ljjhlOdrggYW3aRoVWdr9LnUVBiLQcIOImNzLG2QGKQ346gdl1y9uxtpvGFkE7GXJwRtMTLnUlrbAntPJEe4Fe8+1E4Hm99j5kp/wCDU+67tutvjBXACOYCW13RYDiHcTkQpGfbFM3362EdnWwBcX2f0S15IczDG4Zh3WWIPYW5g9qlHdGu0pnO+0RRSEYSHmRkbyc72kY0l38YPBI9R0WXe+gbrWx8b2kB529xvd5prLv9ssa1Tnd3Xn5Bc1n6Lahp9umrAOcL6eo9AGFaR7mULTaoqK2A/wBtSuZ6txBA1HQJuk3ZQ4yv/gkP+JwTOTpa2YPdgld/9cf1eofZvRZs6f8Ao6/rDyEkYd+E2PopyLoIpRq6U97rfRG/6NT8RW0+mKlMT2w0pDyCGOd1YDXHR1hc5a+CqE3ShW2/pyO5kQ/8V1KHoVom/cc7vcU7Z0R0P/Iae+6Nz9Gv44pL0h1jv+Jk8HAfILR+3697Os6ypLPixSYbd913yDo1om6U8f4QVJRbpwNbhEbABwDRZHKfp6/I88UsW0pWB7BO5rswesIvw4uQvSDNgxAWDRl2BCOWJay/HP3NTaemJUk2FKCluulyqhWbOcdLqi7Y3KmDi6IAg3NtHC/AHiF2v9Hg8Fj9CA8FOUmXlpjncXnWXd6dusTgtqTd+V5thI5ZL0Yzdph1CdQbsxD7g8lj7eM+2vu38ecJtz6lv9WT3ApOPYszXiMsd1j82ttmQATe3ePRepWbJjt7o8lQNjUjajeWqdYdXSQiMcsZwsPqZFPHH6VM8r5cdbufV/8AJf5JyN1Ky1+ofcchckd3FemZKVg0aFF19LI4WZZvba5VTDFF9WvMTxYlrgQRwIILTyIKy1xHb2rtu1ujD7S7FK9znczr5qMHQa0nKV48krhV+5HL4au3b2aKX2RRRyu/bSuxOOTIsRPYGhoJK6RRdBEV/bklcOWID5BXfd7o7paTOOJodpiN3O/E65RJryLlvwqe7G47WDHFCY5CP6WU45gP3bk4D3KVpeiSluXPjDiTcl2ZJOZJJ1Kv8dKAl2xovqfiZhftVKTo6pGaQR/hCk4d04G6RMH8IU2AsgKOdXwiPi2NGNGNHcAnDaFvIJ1ZCnlVTGG4pRyWHUbTqE5RZTyp8Ybx0wboEuGrZYsjZyaYwrD4gRYgEciLjyK3QkaB2juJQz/0lNFfm1uA+bLKJPRo2P8A3Wrq6fk1spcz8LvzV0WFUypailHYG1o/6PaEUg5T07R5ltytDtDbUXvU1JUD+yldG4/jP0V4WEbLSjf7SZYv962ZWRDi6Nomb5iyXpul3ZrsnTmI8pY5GeuEj1Vxum9VQRSi0kcb/wC+xrv8QR0ES3fzZ5F/ttN/+rB6EoWXbjUBNzR01z/Ys/JCfQVqNOGIQu1wHEadRoQoq4cMSrVlCzXCjVzfoszr9rk6/aRnx9+dCFK54dEcFkBCEybAJaIIQlThdqVCELOtI2WwWEJKbBZQhI2UIQgMoQhIwhCEAIQhAYQhCAFhCEyYKwUITJhCEID/2Q==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5610" name="AutoShape 10" descr="data:image/jpeg;base64,/9j/4AAQSkZJRgABAQAAAQABAAD/2wCEAAkGBhIQEBQQEhIQDxAQDw8PEg8QDw8PEA8UFBAVFBQQFBQXHCYeFxkjGRQUHy8gIycpLCwsFR4xNTAqNSYrLCkBCQoKDgwOFA8PFywfHCQpMik1Kik1KSkvKS4pLC0qKTAsKSwsLCkpKioqKSwqLCksNSwsLDApKSksKSksLCkpKf/AABEIAOgA2gMBIgACEQEDEQH/xAAbAAACAwEBAQAAAAAAAAAAAAAAAgEDBAUGB//EAEEQAAEDAgMECAQCCAQHAAAAAAEAAhEDIQQSMQVBUWEGEyJxgZGhsRQyQsEH0RUjUmJygvDxQ1Oi4TM0RGRzssL/xAAZAQEAAwEBAAAAAAAAAAAAAAAAAQMEBQL/xAAmEQEAAgICAQMEAwEAAAAAAAAAAQIDEQQhEhMxQSIyQoEUI3EF/9oADAMBAAIRAxEAPwD7CoKZYMXXJ0+UbvugufjGgwJceWnmUnx4mMrvRZcpHa9FAB+a2mnJBr/SAmMrp8EHaAFsrp8FkDSe16ckBpN/JBrdjwPpd6IdjwPpd6LJBdyhEF3KPdBrdjgPpd6KHY4a5XeiykF1rCPVSZPZtbUoNPxwicrvRAxwicrvRZb/AC201QJHZ5aoNQxwicrvRAxwP0u9FmAI7Nr6FRBbbWdEGluOB+l3opbjgfpd6LLBbzn3QQW31lBqGNB+l3ogY0TGU+izQW31UQR2rHiEGn44TGV0+CDjRMZXeizZT83LRABPatyQaTjQLZXeiHY0D6T6LM0E3sI0QAXX0hBpdjQNWn0Q7GAD5T6LNBdyj3Rd1tIQahixEkEBXNcDcGVz4J7PqrKbiDFrevJBtQhrpEqYQNX+U90LmtEmDoF0Mb8h8PdYXgRzUhcl4m39WRkvE24JrR/UyiBHNApbeJsoc2DANinaBHP1QwCLoFe2NN6HNjQ/1xUsA3oYAgh7IuP7ocyBM3UtAn2Q0CeSCMlpm/FDWSJ3qYE8vRBAnkghrJE7/ZDWTcqXASOG/gh4H5oIazNruQGzYmYUvA3eil8RZQFDZsTYIDZMTYJnARzUGI5qQpbfLNlJZBibFNAjn6oYBCBSyIAOqHNjQ6qWAKWAb0CPbl0KksgSNfdSwD+6GNE8kEdXaZvrKkttm3+ncptPJRAnl6INGDNjv3rRCz4UXMcB7rUoBiflPh7rA2y34pvZPgsRupCtEIGultybWyDwQLF53I3yn5b0aWQIRdDhKZtrIFkCuuh0FMLIEhEFdpCk6Rv4KeaOaJLujegac03NETdArbC/90NtqmN0G6IK0RqhovKY3Qb2QKNZ3Ii87k3JA4Ikp1nch10wtZAtZEFcJ0upfyTAR4qBZQkrr6IOkJtLoE6qULcLv7loVOGFyeQ91fChKcT8p8PdYohbsQOyfD3WOECxF0RvTQiNyBY3qYm6mNyIQLE3REpyFBEIFiURNk0IhAp4IPBNG9Eb0CwdERCYNRlQLEIiEwEohAsEIjemhEIIjeojemjciNyBYm6kDemyqCECxKIlNEIhAsTZEHRNlRG9BZhxr3fdXqrDjXu+6vhAYgdny91kIWyt8vkssIFIRCaEQgWEQmhEIFAUwpIRCBYRCYhEIFhEJoRCBYRCaEQgWEEJghApCITIhAsIDUwCCECwgBNCIQKAgBNCIQLCITQiED0Bc933Vyrob+5WqRNfRZoWqsLLPCgLCITIQLCITIQLCITQhAsIhNCIQLCITQhAsIhMiECwiEyIQLCITIQLCITIQLCITIhAsIhMhAsIhNCEDURqrUlFWIJq6KiFoq6KgBAsKYUwiEEQiFMIhBCIUkKqriWt1PlcoLEKhuPYbSR3ggLQgiEQmRCBYQmhEIEIUqYUwgWFEJoSVKobdxge6CYRCzjaTJ+ofyrQyoDoQUEwiFJCIQRCiExCIQRCIUwiEDUlYkpqxBNTRUwr6mipQRCCpRzUiIVVatltvUuxDRz7hPqsD3ySeKCzMXb/AMgqcBQ67t6Uphp31YN3Dg33T4ujmptoyQcQTmIMFtICXX3SIHiurRa1oAaAAAAANwFgPJQIGEYBGQR3KsUMmny8NcvdyWjrUubVBXC5e0+kuHw5Ie+Xj/DpjO/xAs3xhcDb/S41HdRh3ZaRlprsPbfyYdzd06rj4Do8b5nPbDybw8u7zwutNMG+7MeXk66q6ON/FKm0w2idfrcZ/wBIPuowv4kVKjc7cMHMkgkOcCI5QT6JhsR4dH6osykiQ4uOkDvMrTR2TTpsDWgNa2baRvNjzlaPSx69mX+Rl37pw34nYMua2r1mGc4W6xrsgvvMSBzheso1m1Gh7HNe1wkOaQWkcQQvme18IKrDLG1GSQA+nlc3dLSDI4rm9HsRisAf1dYmlcmg9uZjvytwS/EiY3XqXunN1977CR4oZhRMuGZ3O4HIBYej+3KeLpdayxByvYfmpu4HlwK6gcufaJrOpdKtotG4UYjBMcLtjg5tiFyaYLahou+aMzDoKjd5HMbwu7nXJ29QcafWUx+tonrqfMt1Z3OEjyUJMyuRzHArYx8iQue6s2o1lZnyVmNqDlI0T4avlN7g8OKkb4RCVtUHffgbFPCCIRCmEQgmmrErE0KAz9FUrHuEahJKBVUzt3Py7hx5lRjqkM74H5rL8c1vZzAHgSAgux7gGwN59lzn1IBJ0AJPgJVuKrZiOQK5W3akYar/AOMjzIH3QX0tqdY2piBHYY2hT/iJJPqW+S2bKx1RwAqQeDwI8wvGbGxPV4Fkn/jYuu7wZ2fsu/hdsBrfBB6l5gLx/TzpDkp/CNnPWZLy0xlZmiD/ABQfAc13cLj+tY13G3iDBXzTGVjiMVVqm4NRzW8ms7LR5D1WnjU8rbn4ZeTk8a6j5dDYOz5LT9IiItv3heveWsBcSGgmZPFeb2ewsjcAQbTpv/rkvQ42j1rBkIIzT32Pkt0xqXKnfwZu06RIEkmwHZ1OmqwY/Flzi2Moa423ndc70YnZ/VBs3cQSRubykKrK0xfKZuTdoHHircdax9UdqMlr/bPSlwkLJiMNIW54gwCHX3SqKzlo6ll+qHJ2VtQ4GsKl+rJio0fUwm57x9l9QZiQ5oc0y1zQWniCJBXyvaRBC9Z0KxxfhGgm9Jz6XgDLfQ+i53NxxqLw7P8Azss90n/XqH4gASuLV2nVFZpcQKeaCwAb7Ak8lG0dpBj2tndm9YC4+1tqgtJnmuY67VsjH9W+pgj/AIWIq9X/AAPHWNHd2j5Lrh0eC8dtCrG1KNQaVaWGqHnIcw+kL1soO2A1wHMApWPg5Te1j9lgp40NaJIAFpJhScYHQ4EGDMg+YQdOEQqHY5o8ifJK3aLSSLWjfKDWxMsnx4U/pBqDjs2gToCe4EqfiX/sv1n5XcO5ekIslQeZq4skQZEGbgrztLajqL6maXOc8nKWZs7dGgL223qJdRJGrDPhoV481bq3Fk8JncbY+Xxp5FaxF5rqd7h1cA9xptzfNAkcOSp222cO8ccv/uEbPqyDyIT469J38M+V1U2RHT55tzaPU4LBbpqYzzFVYGdKLaqn8RKZ/RtJzf8Ap9o4mmeQqtL2+xXjejGzMRj8Q2hTmCQalSDlpM+p58NBvMKE6ffeieJJwLHnVzatQd2dxHsvN9HcPLQeQXscJh206bKTRDKbG02j90CB7LzOwIpuNM3cx7mHlBjzW/iT1Zz+ZH2/t6GlhIH2UuprS02VdUrVEsMxtNPaLgHMeSWuaWzqWzv5qdnbIbVl2fMAcoDZHa1vI+WFz8RUG5ei2VhgxjYkS0EmBOZwBnuy28VVlt4V+nqZW4scZLR5dxDDX6NDNAe4SJAykgX3u815fH0qlGc7SGzlzasd3OC+hPuYJ3/TIIIvc+VlwcThOvp9W91qgDZaRU7QlxdpAMb44BRiz2/LtObjU/GNPn2NryJGnqO/813/AMPcT2KzeFRjvNsf/K5vSTotUwrDWbUFSmCAZGV7ZMC2jhJ3Lo9A6UUH1IjrKsRyY0C3iTZWcm8TimXniU1lhh6fbVNDEUzoH0bd7XmfcLyOO6TSDfcvb/iJ0cfjcL+qviKDjUpiw6wEQ+l4gAjm0L4JXxFSSwgtcCWlpBDgdIIOhXIdqIfdqbs9bBO/7DCO86i9rK8ngcPlxVOn/kYTB0O4tYXH7L1MqUOftPHvpPa5olsOaTGYsJgh0ekrPsjEONSo++R+WJEZnCxIHkrMVX7ZHOFOAYXvDRqSArvV/r8Nftjni75EZ/OfbXj8O5R2XVeJlrQbiTJjuC0DYjv8zyZ/uusxkCNwACmFS2OO7Ybt1QeLT+ar/QlX9un/AKl3AFKBilhMiECFs21m0Lze0ejJzZqdwfptI/NemhEIPH4XZr6bjma4AjUgwr6mHkEcQR5heoe2QQdCIXIrYaCQg+c4HA0cX8Rg67c7HPZULC4tPWUzlNwZGgXd2VsqjhmdXQpMos1IY2J5uOpPeuBtzA1MFtUYof8ALYoDN+7VFnDucL+J4L1DzIDm6G6Cw1OH915fbI6jEir9FbU7g8C/mL+a9C2TYApsZsptakaDhmdWLWtjVjtQ8H927jyB4q3Fk8LbVZsfqV0zYXaQc0XU1cYvH4x1bZ9Y4avbU06l8lZs2ew+41BVv6aB3rd5RLnTjmHbxGLXY6NdImFpoVHhpB7Bc6MwJ+STw+68FX2pzXOqYwvcGDV7msHe4wPdRbVo1KaxNZ3D7XXDswLSR2S2MocGxBBAkawRv3aJTVDgHTa++Bcx46QqhVDAG5h2MrTJ3xAnvXgOnXSs4ZjsGx4NY1BUa6n81CmXlwa7g7SIvHhPiK6Jv5dQOn20y+rSwVK+UAupsn5yYYzwF/5l6LZWEFCiykPobc8XG7j5yuT0K6EVaFL4/EA9bZzKLpL2UyIdVdN88GQNwB3m3o8TR+ptwb29wqc+Teqx7NXHxeO7T7ozz3+65eO6L4TE1RVrUKT6jCHdYQWv7JkZiIzaDWVsE8Csu39oChh3k/M5pA8d32WZrZOjlcV8VXeLnO55PCeyweQK9WKHKV5/8Ouj1TDYXNWvXxLzXf8Aug/Izyv/ADL2+Bw18x3ad6DzjNgVXGchEmbwPdd7ZGxRRubvIidzeQXUhEIIRCmEQghSiEQglxVZemeqHlAzqqqOIVbyqXSgvOJVVSuDqqHKl0oKtqYJldhpvEgwRxaRoQsWB2Y9oyjtAaEG/ktjpVZJQMcI5tyIRhuy4vN3QWjgxu8DmbSeSreSqzKBttYOjjKRpV2CoyZBmHsd+2xwu08x6r5ptj8PsXQJOFeMVT3McW067Rwv2XeBHcvo5lRdeotMezzNYn3fDsccTSMVcPiKZ/eo1I8wIVWysVnrsziqGB7XOyUqr3OgzlGUWmIndMr7rJQ0lWerLx6cPHbT2jtTGVCzB0fhaTgGvxVcdWKgEjsMqAkCDqGyfJdfoX+HOHwThWqn4rEg5g9wilTPFjDqf3nSeELuhOK0LzbJaxTFWkdQ7gxa5j8FB7HyG4b+xyHFvLcqG4opviSq1qw7OfwKxHo8KtQOqAOa0yGnSea1NxZWlmKQbaVIDW61Cqua3EKxtdB0BVTCosTaita9BqD0wcs7XKxpQXAqUjU6BHqlwWgpCEGVzVW5q1OakLUGNzFW6mtxYkNNBgNJIaK3mklNJBzzQSGgul1KOpQcz4dR8OumaKXqUHN+HQMOul1KjqUHPNBJ1S6ow02Ts2U0byTw3IOR1KOrXSfgCWucLxoOPEqgYRxYXAGWkAiPVBQzDykfRgrqbNph0g/MNx4cVdW2ZKDl0qa0spq79HOCkYVw4oBjFc1iQU3c07WlBa0KwBVNBVoBQOFYq2p0AlhOohAhCjKrIRCCnIo6tXwiEGfq1HVLTCIQZuqUdStUIhBl6lR1K1wiEGTqEdQtcIhBl6pPRYr4RCBKTYCRzMrsw3wHD2KvhQQgzYimD2wYc3Q8eSup1Q78t6nqhwUdQOCB0KUIIIUZAmQgXIEZUyEEQhShAIQhAIQhAIQhAIQhAIQhAIQhAIQhAIQhAIQhAIQhAIQhAIQhAIQhAIQhB//Z"/>
          <p:cNvSpPr>
            <a:spLocks noChangeAspect="1" noChangeArrowheads="1"/>
          </p:cNvSpPr>
          <p:nvPr/>
        </p:nvSpPr>
        <p:spPr bwMode="auto">
          <a:xfrm>
            <a:off x="155575" y="-1058863"/>
            <a:ext cx="2076450" cy="2209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" name="il_fi" descr="http://mundocontact.files.wordpress.com/2008/10/grabacion.jpg?w=500"/>
          <p:cNvPicPr/>
          <p:nvPr/>
        </p:nvPicPr>
        <p:blipFill>
          <a:blip r:embed="rId3" cstate="print"/>
          <a:srcRect l="5040" t="38254" r="10035" b="12414"/>
          <a:stretch>
            <a:fillRect/>
          </a:stretch>
        </p:blipFill>
        <p:spPr bwMode="auto">
          <a:xfrm>
            <a:off x="5500694" y="4233868"/>
            <a:ext cx="242889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766</TotalTime>
  <Words>1409</Words>
  <Application>Microsoft Office PowerPoint</Application>
  <PresentationFormat>Presentación en pantalla (4:3)</PresentationFormat>
  <Paragraphs>521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Mirador</vt:lpstr>
      <vt:lpstr>DISEÑO DE CENTRO DE CONTACTOS PARA UNA EMPRESA DE VENTAS</vt:lpstr>
      <vt:lpstr>que es un Centro de Contactos?</vt:lpstr>
      <vt:lpstr>Telefonía IP</vt:lpstr>
      <vt:lpstr>Red Convergente</vt:lpstr>
      <vt:lpstr>Sistemas Open Source</vt:lpstr>
      <vt:lpstr>Centro de Contactos</vt:lpstr>
      <vt:lpstr>Centro de Contactos para un empresa de ventas</vt:lpstr>
      <vt:lpstr>Diseño de Centro de Contactos para empresa de ventas</vt:lpstr>
      <vt:lpstr>Diseño de Centro de Contactos para empresa de ventas</vt:lpstr>
      <vt:lpstr>Diseño de Centro de Contactos para empresa de ventas</vt:lpstr>
      <vt:lpstr>Diseño de Centro de Contactos para empresa de ventas</vt:lpstr>
      <vt:lpstr>Módulos Contact Center</vt:lpstr>
      <vt:lpstr>Distribución automática de llamadas (ACD)</vt:lpstr>
      <vt:lpstr>Integración de Telefonía y Datos (CTI)</vt:lpstr>
      <vt:lpstr>PBX IP Integrado</vt:lpstr>
      <vt:lpstr>IVR (Interactive Voice Response)</vt:lpstr>
      <vt:lpstr>Marcación Predictiva</vt:lpstr>
      <vt:lpstr>Grabación Multimedia</vt:lpstr>
      <vt:lpstr>Reportería Personalizable</vt:lpstr>
      <vt:lpstr>Supervisión y Monitoreo</vt:lpstr>
      <vt:lpstr>Selección de Hardware</vt:lpstr>
      <vt:lpstr>Selección de Hardware</vt:lpstr>
      <vt:lpstr>Selección de Hardware</vt:lpstr>
      <vt:lpstr>Selección de Software</vt:lpstr>
      <vt:lpstr>Limitantes del diseño</vt:lpstr>
      <vt:lpstr>Análisis de Costos</vt:lpstr>
      <vt:lpstr>Distribución del Centro de Contactos</vt:lpstr>
      <vt:lpstr>Distribución del Centro de Contactos</vt:lpstr>
      <vt:lpstr>Distribución del Centro de Contactos</vt:lpstr>
      <vt:lpstr>Distribución del Centro de Contactos</vt:lpstr>
      <vt:lpstr>Distribución del Centro de Contactos</vt:lpstr>
      <vt:lpstr>Distribución del Centro de Contactos</vt:lpstr>
      <vt:lpstr>GRACIAS!!!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DE CENTRO DE CONTACTOS PARA UNA EMPRESA DE VENTAS</dc:title>
  <dc:creator>Easynet</dc:creator>
  <cp:lastModifiedBy>Jonathan</cp:lastModifiedBy>
  <cp:revision>63</cp:revision>
  <dcterms:created xsi:type="dcterms:W3CDTF">2012-05-03T14:44:40Z</dcterms:created>
  <dcterms:modified xsi:type="dcterms:W3CDTF">2012-06-15T04:16:26Z</dcterms:modified>
</cp:coreProperties>
</file>