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1"/>
  </p:notesMasterIdLst>
  <p:sldIdLst>
    <p:sldId id="274" r:id="rId2"/>
    <p:sldId id="284" r:id="rId3"/>
    <p:sldId id="256" r:id="rId4"/>
    <p:sldId id="286" r:id="rId5"/>
    <p:sldId id="258" r:id="rId6"/>
    <p:sldId id="287" r:id="rId7"/>
    <p:sldId id="259" r:id="rId8"/>
    <p:sldId id="289" r:id="rId9"/>
    <p:sldId id="261" r:id="rId10"/>
    <p:sldId id="290" r:id="rId11"/>
    <p:sldId id="262" r:id="rId12"/>
    <p:sldId id="291" r:id="rId13"/>
    <p:sldId id="260" r:id="rId14"/>
    <p:sldId id="292" r:id="rId15"/>
    <p:sldId id="263" r:id="rId16"/>
    <p:sldId id="264" r:id="rId17"/>
    <p:sldId id="283" r:id="rId18"/>
    <p:sldId id="265" r:id="rId19"/>
    <p:sldId id="294" r:id="rId20"/>
    <p:sldId id="267" r:id="rId21"/>
    <p:sldId id="295" r:id="rId22"/>
    <p:sldId id="268" r:id="rId23"/>
    <p:sldId id="269" r:id="rId24"/>
    <p:sldId id="270" r:id="rId25"/>
    <p:sldId id="296" r:id="rId26"/>
    <p:sldId id="273" r:id="rId27"/>
    <p:sldId id="275" r:id="rId28"/>
    <p:sldId id="297" r:id="rId29"/>
    <p:sldId id="276" r:id="rId3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CB50D-7195-4667-813E-506713F67285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172C7-A5E2-4CF5-B96E-C457B914C4AF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7281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172C7-A5E2-4CF5-B96E-C457B914C4AF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172C7-A5E2-4CF5-B96E-C457B914C4AF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6085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3D706-7231-4558-A631-0F49B5E158A0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A06706-C267-461D-98DC-B5FB5D244D5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3D706-7231-4558-A631-0F49B5E158A0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A06706-C267-461D-98DC-B5FB5D244D5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3D706-7231-4558-A631-0F49B5E158A0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A06706-C267-461D-98DC-B5FB5D244D5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3D706-7231-4558-A631-0F49B5E158A0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A06706-C267-461D-98DC-B5FB5D244D5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3D706-7231-4558-A631-0F49B5E158A0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A06706-C267-461D-98DC-B5FB5D244D5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3D706-7231-4558-A631-0F49B5E158A0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A06706-C267-461D-98DC-B5FB5D244D5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3D706-7231-4558-A631-0F49B5E158A0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A06706-C267-461D-98DC-B5FB5D244D5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3D706-7231-4558-A631-0F49B5E158A0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A06706-C267-461D-98DC-B5FB5D244D5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3D706-7231-4558-A631-0F49B5E158A0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A06706-C267-461D-98DC-B5FB5D244D5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3D706-7231-4558-A631-0F49B5E158A0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A06706-C267-461D-98DC-B5FB5D244D5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3D706-7231-4558-A631-0F49B5E158A0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A06706-C267-461D-98DC-B5FB5D244D5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B83D706-7231-4558-A631-0F49B5E158A0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CA06706-C267-461D-98DC-B5FB5D244D5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4860032" y="4725144"/>
            <a:ext cx="3672408" cy="16561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8640"/>
            <a:ext cx="1656184" cy="1591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-1"/>
            <a:ext cx="1127373" cy="129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5580112" y="5157192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chemeClr val="accent3">
                    <a:lumMod val="50000"/>
                  </a:schemeClr>
                </a:solidFill>
              </a:rPr>
              <a:t>Ángel Barragán A.</a:t>
            </a:r>
          </a:p>
          <a:p>
            <a:r>
              <a:rPr lang="es-EC" b="1" dirty="0" smtClean="0">
                <a:solidFill>
                  <a:schemeClr val="accent3">
                    <a:lumMod val="50000"/>
                  </a:schemeClr>
                </a:solidFill>
              </a:rPr>
              <a:t>Nathali Cajamarca M.</a:t>
            </a:r>
          </a:p>
          <a:p>
            <a:r>
              <a:rPr lang="es-EC" b="1" dirty="0" smtClean="0">
                <a:solidFill>
                  <a:schemeClr val="accent3">
                    <a:lumMod val="50000"/>
                  </a:schemeClr>
                </a:solidFill>
              </a:rPr>
              <a:t>Débora Salazar A.</a:t>
            </a:r>
            <a:endParaRPr lang="es-EC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059832" y="1196752"/>
            <a:ext cx="46805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Experto para Toma de Decisiones en Cultivos de Cacao</a:t>
            </a:r>
            <a:endParaRPr lang="es-EC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Debora\Desktop\cacao-arbo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46" y="2473795"/>
            <a:ext cx="3297634" cy="4051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39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63688" y="226675"/>
            <a:ext cx="597666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Contenido</a:t>
            </a:r>
            <a:endParaRPr lang="es-ES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483768" y="1124744"/>
            <a:ext cx="6408712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Introducción.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 General.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Objetivos Específicos.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Sistema Experto.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Estructura del Sistema EXPCAC.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	5.1	Herramienta de Desarrollo.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	5.2	Base de Hechos.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5.3	Base de Conocimiento.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5.4	Motor de Inferencia.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5.5	Interacción Usuario – Sistema.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5.6	Pruebas y Resultados.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	Video</a:t>
            </a:r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1160" y="476672"/>
            <a:ext cx="8632840" cy="1008112"/>
          </a:xfrm>
        </p:spPr>
        <p:txBody>
          <a:bodyPr>
            <a:noAutofit/>
          </a:bodyPr>
          <a:lstStyle/>
          <a:p>
            <a:pPr algn="ctr"/>
            <a:r>
              <a:rPr lang="es-ES" dirty="0" smtClean="0"/>
              <a:t>Estructura del Sistema EXPCAC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76" t="33135" r="18096" b="17857"/>
          <a:stretch/>
        </p:blipFill>
        <p:spPr bwMode="auto">
          <a:xfrm>
            <a:off x="1187624" y="1268760"/>
            <a:ext cx="7788237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52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63688" y="226675"/>
            <a:ext cx="597666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Contenido</a:t>
            </a:r>
            <a:endParaRPr lang="es-ES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483768" y="1124744"/>
            <a:ext cx="6408712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Introducción.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 General.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Objetivos Específicos.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Sistema Experto.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Estructura del Sistema EXPCAC.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s-EC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5.1</a:t>
            </a: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s-EC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Herramienta de Desarrollo.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	5.2	Base de Hechos.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5.3	Base de Conocimiento.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5.4	Motor de Inferencia.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5.5	Interacción Usuario – Sistema.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5.6	Pruebas y Resultados.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	Video</a:t>
            </a:r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/>
              <a:t/>
            </a:r>
            <a:br>
              <a:rPr lang="es-ES" b="1" dirty="0"/>
            </a:br>
            <a:endParaRPr lang="es-ES" dirty="0"/>
          </a:p>
        </p:txBody>
      </p:sp>
      <p:grpSp>
        <p:nvGrpSpPr>
          <p:cNvPr id="10" name="9 Grupo"/>
          <p:cNvGrpSpPr/>
          <p:nvPr/>
        </p:nvGrpSpPr>
        <p:grpSpPr>
          <a:xfrm>
            <a:off x="5508104" y="1916832"/>
            <a:ext cx="3456384" cy="3960440"/>
            <a:chOff x="5652120" y="1916832"/>
            <a:chExt cx="3456384" cy="3960440"/>
          </a:xfrm>
        </p:grpSpPr>
        <p:sp>
          <p:nvSpPr>
            <p:cNvPr id="9" name="8 Elipse"/>
            <p:cNvSpPr/>
            <p:nvPr/>
          </p:nvSpPr>
          <p:spPr>
            <a:xfrm>
              <a:off x="5652120" y="1916832"/>
              <a:ext cx="3456384" cy="396044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pic>
          <p:nvPicPr>
            <p:cNvPr id="1026" name="Picture 2" descr="C:\Users\Debora\Desktop\netbeans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8184" y="2902718"/>
              <a:ext cx="2352482" cy="2110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11 Grupo"/>
          <p:cNvGrpSpPr/>
          <p:nvPr/>
        </p:nvGrpSpPr>
        <p:grpSpPr>
          <a:xfrm>
            <a:off x="1259632" y="1196752"/>
            <a:ext cx="3600400" cy="2520280"/>
            <a:chOff x="1043608" y="836712"/>
            <a:chExt cx="4464496" cy="3024336"/>
          </a:xfrm>
        </p:grpSpPr>
        <p:sp>
          <p:nvSpPr>
            <p:cNvPr id="11" name="10 Rectángulo redondeado"/>
            <p:cNvSpPr/>
            <p:nvPr/>
          </p:nvSpPr>
          <p:spPr>
            <a:xfrm>
              <a:off x="1043608" y="836712"/>
              <a:ext cx="4464496" cy="302433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pic>
          <p:nvPicPr>
            <p:cNvPr id="1027" name="Picture 3" descr="C:\Users\Debora\Desktop\Flex Builder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1268760"/>
              <a:ext cx="2232248" cy="22322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Debora\Desktop\images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1111355"/>
              <a:ext cx="1872208" cy="23896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13 Grupo"/>
          <p:cNvGrpSpPr/>
          <p:nvPr/>
        </p:nvGrpSpPr>
        <p:grpSpPr>
          <a:xfrm>
            <a:off x="1259632" y="3933056"/>
            <a:ext cx="3528392" cy="2736304"/>
            <a:chOff x="1475656" y="4005064"/>
            <a:chExt cx="3312368" cy="2592288"/>
          </a:xfrm>
        </p:grpSpPr>
        <p:sp>
          <p:nvSpPr>
            <p:cNvPr id="13" name="12 Rectángulo redondeado"/>
            <p:cNvSpPr/>
            <p:nvPr/>
          </p:nvSpPr>
          <p:spPr>
            <a:xfrm>
              <a:off x="1475656" y="4005064"/>
              <a:ext cx="3312368" cy="2592288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pic>
          <p:nvPicPr>
            <p:cNvPr id="1029" name="Picture 5" descr="C:\Users\Debora\Desktop\clips.gi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4077072"/>
              <a:ext cx="2209800" cy="2466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1 Título"/>
          <p:cNvSpPr txBox="1">
            <a:spLocks/>
          </p:cNvSpPr>
          <p:nvPr/>
        </p:nvSpPr>
        <p:spPr>
          <a:xfrm>
            <a:off x="-396552" y="274638"/>
            <a:ext cx="9443392" cy="14261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2" algn="ctr">
              <a:spcBef>
                <a:spcPct val="0"/>
              </a:spcBef>
            </a:pPr>
            <a:r>
              <a:rPr lang="es-ES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Herramientas de desarrollo</a:t>
            </a:r>
            <a:r>
              <a:rPr lang="es-ES" sz="49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s-ES" sz="49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es-ES" sz="4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cxnSp>
        <p:nvCxnSpPr>
          <p:cNvPr id="16" name="15 Conector recto de flecha"/>
          <p:cNvCxnSpPr/>
          <p:nvPr/>
        </p:nvCxnSpPr>
        <p:spPr>
          <a:xfrm>
            <a:off x="4860032" y="2204864"/>
            <a:ext cx="864096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>
            <a:stCxn id="13" idx="3"/>
          </p:cNvCxnSpPr>
          <p:nvPr/>
        </p:nvCxnSpPr>
        <p:spPr>
          <a:xfrm flipV="1">
            <a:off x="4788024" y="4725144"/>
            <a:ext cx="864096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96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63688" y="226675"/>
            <a:ext cx="597666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Contenido</a:t>
            </a:r>
            <a:endParaRPr lang="es-ES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483768" y="1124744"/>
            <a:ext cx="6408712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Introducción.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 General.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Objetivos Específicos.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Sistema Experto.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Estructura del Sistema EXPCAC.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	5.1	Herramienta de Desarrollo.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s-EC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5.2	Base de Hechos.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5.3	Base de Conocimiento.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5.4	Motor de Inferencia.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5.5	Interacción Usuario – Sistema.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5.6	Pruebas y Resultados.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	Video</a:t>
            </a:r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 redondeado"/>
          <p:cNvSpPr/>
          <p:nvPr/>
        </p:nvSpPr>
        <p:spPr>
          <a:xfrm>
            <a:off x="1907704" y="1340768"/>
            <a:ext cx="5904656" cy="244827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09778"/>
            <a:ext cx="8229600" cy="706090"/>
          </a:xfrm>
        </p:spPr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es-ES" sz="4800" kern="12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Base de Hechos</a:t>
            </a:r>
            <a:r>
              <a:rPr lang="es-ES" sz="32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s-ES" sz="32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es-ES" sz="32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pSp>
        <p:nvGrpSpPr>
          <p:cNvPr id="12" name="11 Grupo"/>
          <p:cNvGrpSpPr/>
          <p:nvPr/>
        </p:nvGrpSpPr>
        <p:grpSpPr>
          <a:xfrm>
            <a:off x="2339752" y="3969060"/>
            <a:ext cx="4752528" cy="2700300"/>
            <a:chOff x="1547664" y="2276872"/>
            <a:chExt cx="4752528" cy="2700300"/>
          </a:xfrm>
        </p:grpSpPr>
        <p:sp>
          <p:nvSpPr>
            <p:cNvPr id="4" name="3 Rectángulo"/>
            <p:cNvSpPr/>
            <p:nvPr/>
          </p:nvSpPr>
          <p:spPr>
            <a:xfrm>
              <a:off x="1547664" y="3284984"/>
              <a:ext cx="1728192" cy="648072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b="1" dirty="0" smtClean="0"/>
                <a:t>Constantes:</a:t>
              </a:r>
            </a:p>
          </p:txBody>
        </p:sp>
        <p:sp>
          <p:nvSpPr>
            <p:cNvPr id="6" name="5 Abrir llave"/>
            <p:cNvSpPr/>
            <p:nvPr/>
          </p:nvSpPr>
          <p:spPr>
            <a:xfrm>
              <a:off x="3347864" y="2276872"/>
              <a:ext cx="2952328" cy="2700300"/>
            </a:xfrm>
            <a:prstGeom prst="leftBrace">
              <a:avLst/>
            </a:prstGeom>
            <a:ln w="34925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s-ES" dirty="0" smtClean="0"/>
                <a:t>- Tipo </a:t>
              </a:r>
              <a:r>
                <a:rPr lang="es-ES" dirty="0"/>
                <a:t>de suelo</a:t>
              </a:r>
            </a:p>
            <a:p>
              <a:pPr algn="ctr"/>
              <a:endParaRPr lang="es-ES" dirty="0" smtClean="0"/>
            </a:p>
            <a:p>
              <a:pPr algn="ctr"/>
              <a:r>
                <a:rPr lang="es-ES" dirty="0" smtClean="0"/>
                <a:t>-Método de riego.</a:t>
              </a:r>
            </a:p>
            <a:p>
              <a:pPr algn="ctr"/>
              <a:endParaRPr lang="es-ES" dirty="0"/>
            </a:p>
          </p:txBody>
        </p:sp>
      </p:grpSp>
      <p:grpSp>
        <p:nvGrpSpPr>
          <p:cNvPr id="7" name="6 Grupo"/>
          <p:cNvGrpSpPr/>
          <p:nvPr/>
        </p:nvGrpSpPr>
        <p:grpSpPr>
          <a:xfrm>
            <a:off x="2267744" y="1628800"/>
            <a:ext cx="5184576" cy="1944216"/>
            <a:chOff x="3203848" y="3212976"/>
            <a:chExt cx="5184576" cy="1944216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96136" y="3212976"/>
              <a:ext cx="2592288" cy="1944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03848" y="3284984"/>
              <a:ext cx="2466975" cy="1847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9 Conector curvado"/>
            <p:cNvCxnSpPr/>
            <p:nvPr/>
          </p:nvCxnSpPr>
          <p:spPr>
            <a:xfrm rot="10800000" flipV="1">
              <a:off x="5004048" y="3573016"/>
              <a:ext cx="1656184" cy="432048"/>
            </a:xfrm>
            <a:prstGeom prst="curvedConnector3">
              <a:avLst>
                <a:gd name="adj1" fmla="val 69204"/>
              </a:avLst>
            </a:prstGeom>
            <a:ln w="3175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09204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1907704" y="1124744"/>
            <a:ext cx="6872335" cy="5472608"/>
            <a:chOff x="868016" y="476672"/>
            <a:chExt cx="6872335" cy="5752459"/>
          </a:xfrm>
        </p:grpSpPr>
        <p:sp>
          <p:nvSpPr>
            <p:cNvPr id="5" name="4 Rectángulo"/>
            <p:cNvSpPr/>
            <p:nvPr/>
          </p:nvSpPr>
          <p:spPr>
            <a:xfrm>
              <a:off x="3248146" y="476672"/>
              <a:ext cx="4492205" cy="575245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342900" indent="-342900" algn="just">
                <a:buBlip>
                  <a:blip r:embed="rId2"/>
                </a:buBlip>
              </a:pPr>
              <a:r>
                <a:rPr lang="es-ES" sz="2000" dirty="0" smtClean="0"/>
                <a:t>Estacion</a:t>
              </a:r>
            </a:p>
            <a:p>
              <a:pPr marL="342900" indent="-342900" algn="just">
                <a:buBlip>
                  <a:blip r:embed="rId2"/>
                </a:buBlip>
              </a:pPr>
              <a:endParaRPr lang="es-ES" sz="2000" dirty="0" smtClean="0"/>
            </a:p>
            <a:p>
              <a:pPr marL="342900" indent="-342900" algn="just">
                <a:buBlip>
                  <a:blip r:embed="rId2"/>
                </a:buBlip>
              </a:pPr>
              <a:r>
                <a:rPr lang="es-ES" sz="2000" dirty="0" smtClean="0"/>
                <a:t>Edad de la plantación</a:t>
              </a:r>
            </a:p>
            <a:p>
              <a:pPr marL="342900" indent="-342900" algn="just">
                <a:buBlip>
                  <a:blip r:embed="rId2"/>
                </a:buBlip>
              </a:pPr>
              <a:endParaRPr lang="es-ES" sz="2000" dirty="0" smtClean="0"/>
            </a:p>
            <a:p>
              <a:pPr marL="342900" indent="-342900" algn="just">
                <a:buBlip>
                  <a:blip r:embed="rId2"/>
                </a:buBlip>
              </a:pPr>
              <a:r>
                <a:rPr lang="es-ES" sz="2000" dirty="0" smtClean="0"/>
                <a:t>Radio de la planta</a:t>
              </a:r>
            </a:p>
            <a:p>
              <a:pPr marL="342900" indent="-342900" algn="just">
                <a:buBlip>
                  <a:blip r:embed="rId2"/>
                </a:buBlip>
              </a:pPr>
              <a:endParaRPr lang="es-ES" sz="2000" dirty="0" smtClean="0"/>
            </a:p>
            <a:p>
              <a:pPr marL="342900" indent="-342900" algn="just">
                <a:buBlip>
                  <a:blip r:embed="rId2"/>
                </a:buBlip>
              </a:pPr>
              <a:r>
                <a:rPr lang="es-ES" sz="2000" dirty="0" smtClean="0"/>
                <a:t>Distancia entre plantas</a:t>
              </a:r>
            </a:p>
            <a:p>
              <a:pPr marL="342900" indent="-342900" algn="just">
                <a:buBlip>
                  <a:blip r:embed="rId2"/>
                </a:buBlip>
              </a:pPr>
              <a:endParaRPr lang="es-ES" sz="2000" dirty="0" smtClean="0"/>
            </a:p>
            <a:p>
              <a:pPr marL="342900" indent="-342900" algn="just">
                <a:buBlip>
                  <a:blip r:embed="rId2"/>
                </a:buBlip>
              </a:pPr>
              <a:r>
                <a:rPr lang="es-ES" sz="2000" dirty="0" smtClean="0"/>
                <a:t>Distancia entre aspersores</a:t>
              </a:r>
            </a:p>
            <a:p>
              <a:pPr marL="342900" indent="-342900" algn="just">
                <a:buBlip>
                  <a:blip r:embed="rId2"/>
                </a:buBlip>
              </a:pPr>
              <a:endParaRPr lang="es-ES" sz="2000" dirty="0" smtClean="0"/>
            </a:p>
            <a:p>
              <a:pPr marL="342900" indent="-342900" algn="just">
                <a:buBlip>
                  <a:blip r:embed="rId2"/>
                </a:buBlip>
              </a:pPr>
              <a:r>
                <a:rPr lang="es-ES" sz="2000" dirty="0" smtClean="0"/>
                <a:t>Radio del aspersor</a:t>
              </a:r>
            </a:p>
            <a:p>
              <a:pPr marL="342900" indent="-342900" algn="just">
                <a:buBlip>
                  <a:blip r:embed="rId2"/>
                </a:buBlip>
              </a:pPr>
              <a:endParaRPr lang="es-ES" sz="2000" dirty="0" smtClean="0"/>
            </a:p>
            <a:p>
              <a:pPr marL="342900" indent="-342900" algn="just">
                <a:buBlip>
                  <a:blip r:embed="rId2"/>
                </a:buBlip>
              </a:pPr>
              <a:r>
                <a:rPr lang="es-ES" sz="2000" dirty="0" smtClean="0"/>
                <a:t>Profundidad de humedad del suelo</a:t>
              </a:r>
            </a:p>
            <a:p>
              <a:pPr marL="342900" indent="-342900" algn="just">
                <a:buBlip>
                  <a:blip r:embed="rId2"/>
                </a:buBlip>
              </a:pPr>
              <a:endParaRPr lang="es-ES" sz="2000" dirty="0" smtClean="0"/>
            </a:p>
            <a:p>
              <a:pPr marL="342900" indent="-342900" algn="just">
                <a:buBlip>
                  <a:blip r:embed="rId2"/>
                </a:buBlip>
              </a:pPr>
              <a:r>
                <a:rPr lang="es-ES" sz="2000" dirty="0" smtClean="0"/>
                <a:t>Traslape</a:t>
              </a:r>
            </a:p>
            <a:p>
              <a:pPr marL="342900" indent="-342900" algn="just">
                <a:buBlip>
                  <a:blip r:embed="rId2"/>
                </a:buBlip>
              </a:pPr>
              <a:endParaRPr lang="es-ES" sz="2000" dirty="0" smtClean="0"/>
            </a:p>
            <a:p>
              <a:pPr marL="342900" indent="-342900" algn="just">
                <a:buBlip>
                  <a:blip r:embed="rId2"/>
                </a:buBlip>
              </a:pPr>
              <a:r>
                <a:rPr lang="es-ES" sz="2000" dirty="0" smtClean="0"/>
                <a:t>Plantas roceadas</a:t>
              </a:r>
            </a:p>
          </p:txBody>
        </p:sp>
        <p:sp>
          <p:nvSpPr>
            <p:cNvPr id="7" name="6 Llamada de flecha a la derecha"/>
            <p:cNvSpPr/>
            <p:nvPr/>
          </p:nvSpPr>
          <p:spPr>
            <a:xfrm>
              <a:off x="868016" y="2564904"/>
              <a:ext cx="2376264" cy="1512168"/>
            </a:xfrm>
            <a:prstGeom prst="rightArrowCallou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/>
                <a:t>VARIABLES</a:t>
              </a:r>
            </a:p>
          </p:txBody>
        </p:sp>
      </p:grp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67544" y="509778"/>
            <a:ext cx="8229600" cy="706090"/>
          </a:xfrm>
        </p:spPr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es-ES" sz="4800" kern="12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Base de Hechos</a:t>
            </a:r>
            <a:r>
              <a:rPr lang="es-ES" sz="32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s-ES" sz="32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es-ES" sz="32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17544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63688" y="226675"/>
            <a:ext cx="597666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Contenido</a:t>
            </a:r>
            <a:endParaRPr lang="es-ES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483768" y="1124744"/>
            <a:ext cx="6408712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Introducción.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 General.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Objetivos Específicos.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Sistema Experto.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Estructura del Sistema EXPCAC.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5.1	Herramienta de Desarrollo.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5.2	</a:t>
            </a: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Base de Hechos.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s-EC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5.3	Base de Conocimiento.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5.4	Motor de Inferencia.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5.5	Interacción Usuario – Sistema.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5.6	Pruebas y Resultados.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	Video</a:t>
            </a:r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3275856" y="188640"/>
            <a:ext cx="5272597" cy="14157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Base de Conocimiento</a:t>
            </a:r>
          </a:p>
          <a:p>
            <a:endParaRPr lang="es-ES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9" name="8 Imagen"/>
          <p:cNvPicPr/>
          <p:nvPr/>
        </p:nvPicPr>
        <p:blipFill>
          <a:blip r:embed="rId3" cstate="print"/>
          <a:srcRect l="41117" t="25815" r="29498" b="14441"/>
          <a:stretch>
            <a:fillRect/>
          </a:stretch>
        </p:blipFill>
        <p:spPr bwMode="auto">
          <a:xfrm>
            <a:off x="1259632" y="1196752"/>
            <a:ext cx="381642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9 Imagen"/>
          <p:cNvPicPr/>
          <p:nvPr/>
        </p:nvPicPr>
        <p:blipFill>
          <a:blip r:embed="rId4" cstate="print"/>
          <a:srcRect l="40903" t="36685" r="29498" b="15379"/>
          <a:stretch>
            <a:fillRect/>
          </a:stretch>
        </p:blipFill>
        <p:spPr bwMode="auto">
          <a:xfrm>
            <a:off x="5292080" y="1700808"/>
            <a:ext cx="352839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8610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63688" y="226675"/>
            <a:ext cx="597666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Contenido</a:t>
            </a:r>
            <a:endParaRPr lang="es-ES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483768" y="1124744"/>
            <a:ext cx="6408712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Introducción.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 General.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Objetivos Específicos.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Sistema Experto.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Estructura del Sistema EXPCAC.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5.1	Herramienta de Desarrollo.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	5.2	Base de Hechos.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5.3	Base de Conocimiento.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s-EC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5.4	Motor de Inferencia.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5.5	Interacción Usuario – Sistema.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5.6	Pruebas y Resultados.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	Video</a:t>
            </a:r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63688" y="226675"/>
            <a:ext cx="597666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Contenido</a:t>
            </a:r>
            <a:endParaRPr lang="es-ES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483768" y="1124744"/>
            <a:ext cx="6408712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Introducción.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 General.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Objetivos Específicos.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Sistema Experto.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Estructura del Sistema EXPCAC.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	5.1	Herramienta de Desarrollo.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	5.2	Base de Hechos.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5.3	Base de Conocimiento.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5.4	Motor de Inferencia.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5.5	Interacción Usuario – Sistema.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5.6	Pruebas y Resultados.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	Video</a:t>
            </a:r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6632" y="332656"/>
            <a:ext cx="7543800" cy="914400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Motor de Inferencia </a:t>
            </a:r>
          </a:p>
        </p:txBody>
      </p:sp>
      <p:pic>
        <p:nvPicPr>
          <p:cNvPr id="4" name="3 Imagen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66" t="24899" r="23260" b="22106"/>
          <a:stretch/>
        </p:blipFill>
        <p:spPr bwMode="auto">
          <a:xfrm>
            <a:off x="1187624" y="1340768"/>
            <a:ext cx="7272808" cy="47045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9082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63688" y="226675"/>
            <a:ext cx="597666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Contenido</a:t>
            </a:r>
            <a:endParaRPr lang="es-ES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483768" y="1124744"/>
            <a:ext cx="6408712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Introducción.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 General.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Objetivos Específicos.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Sistema Experto.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Estructura del Sistema EXPCAC.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5.1	Herramienta de Desarrollo.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	5.2	Base de Hechos.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5.3	Base de Conocimiento.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5.4	Motor de Inferencia.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s-EC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5.5	Interacción Usuario – Sistema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5.6	Pruebas y Resultados.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	Video</a:t>
            </a:r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490662"/>
            <a:ext cx="7498080" cy="778098"/>
          </a:xfrm>
        </p:spPr>
        <p:txBody>
          <a:bodyPr>
            <a:noAutofit/>
          </a:bodyPr>
          <a:lstStyle/>
          <a:p>
            <a:pPr lvl="2" algn="ctr" rtl="0">
              <a:spcBef>
                <a:spcPct val="0"/>
              </a:spcBef>
            </a:pPr>
            <a:r>
              <a:rPr lang="es-ES" sz="43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Interacción usuario - sistema</a:t>
            </a:r>
            <a:r>
              <a:rPr lang="es-ES" sz="4300" kern="12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s-ES" sz="4300" kern="12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es-ES" sz="4300" kern="12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0481" name="Picture 1" descr="C:\Users\Andrea\Desktop\pagin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268760"/>
            <a:ext cx="6811963" cy="5105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91153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5232" y="274638"/>
            <a:ext cx="8147248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Acciones para obtener una recomendación</a:t>
            </a:r>
            <a:endParaRPr lang="es-ES" dirty="0"/>
          </a:p>
        </p:txBody>
      </p:sp>
      <p:pic>
        <p:nvPicPr>
          <p:cNvPr id="4" name="3 Imagen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7" t="21203" r="22853" b="7942"/>
          <a:stretch/>
        </p:blipFill>
        <p:spPr bwMode="auto">
          <a:xfrm>
            <a:off x="2267744" y="1484784"/>
            <a:ext cx="5256583" cy="50125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79683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745232" y="274638"/>
            <a:ext cx="8147248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Como el sistema obtiene la recomendación</a:t>
            </a:r>
            <a:endParaRPr lang="es-ES" dirty="0"/>
          </a:p>
        </p:txBody>
      </p:sp>
      <p:pic>
        <p:nvPicPr>
          <p:cNvPr id="18433" name="Picture 1" descr="C:\Users\Andrea\Desktop\otr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91952"/>
            <a:ext cx="7316787" cy="5105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3561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63688" y="226675"/>
            <a:ext cx="597666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Contenido</a:t>
            </a:r>
            <a:endParaRPr lang="es-ES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483768" y="1124744"/>
            <a:ext cx="6408712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Introducción.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 General.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Objetivos Específicos.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Sistema Experto.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Estructura del Sistema EXPCAC.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5.1	Herramienta de Desarrollo.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	5.2	Base de Hechos.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5.3	Base de Conocimiento.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5.4	Motor de Inferencia.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5.5	Interacción Usuario – Sistema.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s-EC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5.6	Pruebas y Resultados.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	Video</a:t>
            </a:r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478528" y="332656"/>
            <a:ext cx="4475905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39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Pruebas y Resultados</a:t>
            </a:r>
            <a:endParaRPr lang="es-EC" sz="39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5" name="4 Imagen"/>
          <p:cNvPicPr/>
          <p:nvPr/>
        </p:nvPicPr>
        <p:blipFill rotWithShape="1">
          <a:blip r:embed="rId2"/>
          <a:srcRect l="23425" t="22966" r="24016" b="8139"/>
          <a:stretch/>
        </p:blipFill>
        <p:spPr bwMode="auto">
          <a:xfrm>
            <a:off x="1187624" y="1052736"/>
            <a:ext cx="7560840" cy="58326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5427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174849"/>
              </p:ext>
            </p:extLst>
          </p:nvPr>
        </p:nvGraphicFramePr>
        <p:xfrm>
          <a:off x="467544" y="1340768"/>
          <a:ext cx="5097452" cy="5198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2"/>
                <a:gridCol w="693364"/>
                <a:gridCol w="530541"/>
                <a:gridCol w="530541"/>
                <a:gridCol w="530541"/>
                <a:gridCol w="530541"/>
                <a:gridCol w="530541"/>
                <a:gridCol w="530541"/>
                <a:gridCol w="286385"/>
                <a:gridCol w="286385"/>
              </a:tblGrid>
              <a:tr h="20670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# Prueba-valor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VARIABLES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4447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V1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V2  (Meses)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V3 (m)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V4 (m)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V5 (m)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V6(m)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V7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V8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V9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29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1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Verano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Entre 8 y 24 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&lt; 3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5.5 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2.5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10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cero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si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si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29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2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Inverno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Entre 8 y 24 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&lt; 3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5.5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2.5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10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cero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si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Si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29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3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Invierno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Entre 8 y 24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&gt;3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5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5.4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10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cero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no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No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29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dirty="0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endParaRPr lang="es-ES" sz="105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dirty="0">
                          <a:solidFill>
                            <a:schemeClr val="bg1"/>
                          </a:solidFill>
                          <a:effectLst/>
                        </a:rPr>
                        <a:t>Invierno</a:t>
                      </a:r>
                      <a:endParaRPr lang="es-ES" sz="105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dirty="0">
                          <a:solidFill>
                            <a:schemeClr val="bg1"/>
                          </a:solidFill>
                          <a:effectLst/>
                        </a:rPr>
                        <a:t>Entre 8 y 24</a:t>
                      </a:r>
                      <a:endParaRPr lang="es-ES" sz="105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dirty="0">
                          <a:solidFill>
                            <a:schemeClr val="bg1"/>
                          </a:solidFill>
                          <a:effectLst/>
                        </a:rPr>
                        <a:t>&gt;3</a:t>
                      </a:r>
                      <a:endParaRPr lang="es-ES" sz="105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dirty="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endParaRPr lang="es-ES" sz="105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dirty="0">
                          <a:solidFill>
                            <a:schemeClr val="bg1"/>
                          </a:solidFill>
                          <a:effectLst/>
                        </a:rPr>
                        <a:t>5.4</a:t>
                      </a:r>
                      <a:endParaRPr lang="es-ES" sz="105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dirty="0">
                          <a:solidFill>
                            <a:schemeClr val="bg1"/>
                          </a:solidFill>
                          <a:effectLst/>
                        </a:rPr>
                        <a:t>8</a:t>
                      </a:r>
                      <a:endParaRPr lang="es-ES" sz="105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dirty="0">
                          <a:solidFill>
                            <a:schemeClr val="bg1"/>
                          </a:solidFill>
                          <a:effectLst/>
                        </a:rPr>
                        <a:t>=5</a:t>
                      </a:r>
                      <a:endParaRPr lang="es-ES" sz="105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dirty="0">
                          <a:solidFill>
                            <a:schemeClr val="bg1"/>
                          </a:solidFill>
                          <a:effectLst/>
                        </a:rPr>
                        <a:t>si</a:t>
                      </a:r>
                      <a:endParaRPr lang="es-ES" sz="105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 dirty="0">
                          <a:solidFill>
                            <a:schemeClr val="bg1"/>
                          </a:solidFill>
                          <a:effectLst/>
                        </a:rPr>
                        <a:t>Si</a:t>
                      </a:r>
                      <a:endParaRPr lang="es-ES" sz="105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3629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5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Verano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Entre 8 y 24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&gt;3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5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3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10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&lt;5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no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No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99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6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Verano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Mayor que 24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&gt;3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3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3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9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&gt;5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no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No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99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7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Verano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Mayor que 24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&lt;3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6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3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12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cero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no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No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99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8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Verano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Mayor que 24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&gt;3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6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2.27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10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&lt;5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si 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si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99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9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Invierno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Mayor que 24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&gt;3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6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4.51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10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=5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si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Si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99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10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Verano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Mayor que 24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&lt;3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5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3.2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10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>
                          <a:effectLst/>
                        </a:rPr>
                        <a:t>&lt;5</a:t>
                      </a:r>
                      <a:endParaRPr lang="es-ES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no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no</a:t>
                      </a:r>
                      <a:endParaRPr lang="es-E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620125"/>
              </p:ext>
            </p:extLst>
          </p:nvPr>
        </p:nvGraphicFramePr>
        <p:xfrm>
          <a:off x="5724128" y="1826472"/>
          <a:ext cx="3238668" cy="46268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1838"/>
                <a:gridCol w="1841500"/>
                <a:gridCol w="73533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# Prueba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Reglas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Respuesta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1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R2, R4, R5, R8, R9, R11, R13, R14, R21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Caso 1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2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2130" algn="l"/>
                          <a:tab pos="852170" algn="ctr"/>
                        </a:tabLst>
                      </a:pPr>
                      <a:r>
                        <a:rPr lang="en-US" sz="1200">
                          <a:effectLst/>
                        </a:rPr>
                        <a:t>R2, R4, R21, R6, R8, R9, R11, R13, R14, R19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Caso 37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3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R2, R4, R21, R6, R8, R10,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R12, R14, R19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Caso 55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endParaRPr lang="es-ES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</a:rPr>
                        <a:t>R2, R4, R21, R6, R8, R10, R11, R13, R16, R19</a:t>
                      </a:r>
                      <a:endParaRPr lang="es-ES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effectLst/>
                        </a:rPr>
                        <a:t>Caso 69</a:t>
                      </a:r>
                      <a:endParaRPr lang="es-ES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5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R2, R4, R21, R6, R8, R10, R12, R15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Caso 20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6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s-ES" sz="1200" dirty="0">
                          <a:effectLst/>
                        </a:rPr>
                        <a:t>R3, R17, R6, R8, R10, R12, R16, R18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Caso 36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7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R3, R17, R6, R8, R9, R12, R14, R18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Caso 7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8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R3, R17, R6, R8, R10, R11, R13, R15, R20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Caso 22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9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R3, R17, R6, R8, R10, R11, R13, R16, R18, R19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Caso 71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10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R3, R17, R6, R8, R9, R12, R15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Caso 8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2478528" y="332656"/>
            <a:ext cx="4475905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39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Pruebas y Resultados</a:t>
            </a:r>
            <a:endParaRPr lang="es-EC" sz="39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63688" y="226675"/>
            <a:ext cx="597666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Contenido</a:t>
            </a:r>
            <a:endParaRPr lang="es-ES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483768" y="1124744"/>
            <a:ext cx="6408712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Introducción.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 General.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Objetivos Específicos.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Sistema Experto.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Estructura del Sistema EXPCAC.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5.1	Herramienta de Desarrollo.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	5.2	Base de Hechos.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5.3	Base de Conocimiento.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5.4	Motor de Inferencia.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5.5	Interacción Usuario – Sistema.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5.6	Pruebas y Resultados.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	Video</a:t>
            </a:r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204864"/>
            <a:ext cx="639971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3095719" y="332656"/>
            <a:ext cx="3241528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39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A continuación</a:t>
            </a:r>
            <a:endParaRPr lang="es-EC" sz="39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63688" y="226675"/>
            <a:ext cx="597666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Introducción</a:t>
            </a:r>
            <a:endParaRPr lang="es-ES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 descr="C:\Users\Debora\Desktop\tanque\cacao-arbo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52364"/>
            <a:ext cx="2695575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827584" y="98072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CACAO CCN-51</a:t>
            </a:r>
            <a:endParaRPr lang="es-ES" dirty="0"/>
          </a:p>
        </p:txBody>
      </p:sp>
      <p:pic>
        <p:nvPicPr>
          <p:cNvPr id="1029" name="Picture 5" descr="C:\Users\Debora\Desktop\argumentac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558" y="1888232"/>
            <a:ext cx="146685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796136" y="118746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(IA) SISTEMA EXPERTO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3134277" y="1700808"/>
            <a:ext cx="25898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ES" dirty="0" smtClean="0"/>
              <a:t>2.5 m de altura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s-ES" dirty="0" smtClean="0"/>
              <a:t>50 – 60 qq rendimiento por hectárea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s-ES" dirty="0" smtClean="0"/>
              <a:t>Sensible a la escasez de agua.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5724128" y="3879046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ES" dirty="0" smtClean="0"/>
              <a:t>Resuelven problemas complicados , cuya solución requiere de experiencia humana.</a:t>
            </a:r>
            <a:endParaRPr lang="es-ES" dirty="0"/>
          </a:p>
        </p:txBody>
      </p:sp>
      <p:grpSp>
        <p:nvGrpSpPr>
          <p:cNvPr id="14" name="13 Grupo"/>
          <p:cNvGrpSpPr/>
          <p:nvPr/>
        </p:nvGrpSpPr>
        <p:grpSpPr>
          <a:xfrm>
            <a:off x="1331640" y="4221088"/>
            <a:ext cx="3852428" cy="1728193"/>
            <a:chOff x="1367644" y="4509120"/>
            <a:chExt cx="3852428" cy="1728193"/>
          </a:xfrm>
        </p:grpSpPr>
        <p:sp>
          <p:nvSpPr>
            <p:cNvPr id="7" name="6 Rectángulo"/>
            <p:cNvSpPr/>
            <p:nvPr/>
          </p:nvSpPr>
          <p:spPr>
            <a:xfrm>
              <a:off x="2411760" y="4509120"/>
              <a:ext cx="2448272" cy="39246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/>
                <a:t>INCERTIDUMBRE</a:t>
              </a:r>
              <a:endParaRPr lang="es-ES" dirty="0"/>
            </a:p>
          </p:txBody>
        </p:sp>
        <p:cxnSp>
          <p:nvCxnSpPr>
            <p:cNvPr id="9" name="8 Conector recto de flecha"/>
            <p:cNvCxnSpPr/>
            <p:nvPr/>
          </p:nvCxnSpPr>
          <p:spPr>
            <a:xfrm flipH="1">
              <a:off x="2249743" y="4901580"/>
              <a:ext cx="1094508" cy="65524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9 Rectángulo"/>
            <p:cNvSpPr/>
            <p:nvPr/>
          </p:nvSpPr>
          <p:spPr>
            <a:xfrm>
              <a:off x="1367644" y="5589241"/>
              <a:ext cx="1764196" cy="6480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/>
                <a:t>¿Cuanto?</a:t>
              </a:r>
              <a:endParaRPr lang="es-ES" dirty="0"/>
            </a:p>
          </p:txBody>
        </p:sp>
        <p:cxnSp>
          <p:nvCxnSpPr>
            <p:cNvPr id="12" name="11 Conector recto de flecha"/>
            <p:cNvCxnSpPr>
              <a:stCxn id="7" idx="2"/>
              <a:endCxn id="13" idx="0"/>
            </p:cNvCxnSpPr>
            <p:nvPr/>
          </p:nvCxnSpPr>
          <p:spPr>
            <a:xfrm>
              <a:off x="3635896" y="4901580"/>
              <a:ext cx="756084" cy="68766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12 Rectángulo"/>
            <p:cNvSpPr/>
            <p:nvPr/>
          </p:nvSpPr>
          <p:spPr>
            <a:xfrm>
              <a:off x="3563888" y="5589241"/>
              <a:ext cx="1656184" cy="6480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/>
                <a:t>Durante que tiempo</a:t>
              </a:r>
              <a:endParaRPr lang="es-ES" dirty="0"/>
            </a:p>
          </p:txBody>
        </p:sp>
      </p:grpSp>
      <p:sp>
        <p:nvSpPr>
          <p:cNvPr id="15" name="14 CuadroTexto"/>
          <p:cNvSpPr txBox="1"/>
          <p:nvPr/>
        </p:nvSpPr>
        <p:spPr>
          <a:xfrm>
            <a:off x="5724128" y="4797152"/>
            <a:ext cx="32038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endParaRPr lang="es-ES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s-ES" dirty="0" smtClean="0"/>
              <a:t>Representan el conocimiento, la experiencia y las normas..</a:t>
            </a:r>
          </a:p>
          <a:p>
            <a:endParaRPr lang="es-ES" dirty="0" smtClean="0"/>
          </a:p>
          <a:p>
            <a:endParaRPr lang="es-EC" dirty="0"/>
          </a:p>
        </p:txBody>
      </p:sp>
      <p:sp>
        <p:nvSpPr>
          <p:cNvPr id="16" name="15 Rectángulo"/>
          <p:cNvSpPr/>
          <p:nvPr/>
        </p:nvSpPr>
        <p:spPr>
          <a:xfrm>
            <a:off x="5724128" y="5517232"/>
            <a:ext cx="3888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endParaRPr lang="es-ES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s-ES" dirty="0" smtClean="0"/>
              <a:t>Interpretan conocimientos introducidos para resolver problemas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55491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 build="allAtOnce"/>
      <p:bldP spid="15" grpId="0" build="allAtOnce"/>
      <p:bldP spid="1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63688" y="226675"/>
            <a:ext cx="597666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Contenido</a:t>
            </a:r>
            <a:endParaRPr lang="es-ES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483768" y="1124744"/>
            <a:ext cx="6408712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Introducción.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Objetivo General.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Objetivos Específicos.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Sistema Experto.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Estructura del Sistema EXPCAC.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	5.1	Herramienta de Desarrollo.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	5.2	Base de Hechos.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5.3	Base de Conocimiento.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5.4	Motor de Inferencia.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5.5	Interacción Usuario – Sistema.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5.6	Pruebas y Resultados.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	Video</a:t>
            </a:r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52128" y="2287413"/>
            <a:ext cx="7812360" cy="27257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 smtClean="0"/>
              <a:t>Desarrollar una </a:t>
            </a:r>
            <a:r>
              <a:rPr lang="es-ES" dirty="0"/>
              <a:t>aplicación que sea capaz de apoyar a los agricultores en el proceso de toma de decisiones para una irrigación adecuada del cultivo de cacao, que permita un manejo costo-efectivo de la plantación.</a:t>
            </a:r>
          </a:p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979712" y="692696"/>
            <a:ext cx="597666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b="1" dirty="0" smtClean="0"/>
              <a:t> </a:t>
            </a:r>
            <a:r>
              <a:rPr lang="es-E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Objetivo General</a:t>
            </a:r>
          </a:p>
        </p:txBody>
      </p:sp>
    </p:spTree>
    <p:extLst>
      <p:ext uri="{BB962C8B-B14F-4D97-AF65-F5344CB8AC3E}">
        <p14:creationId xmlns:p14="http://schemas.microsoft.com/office/powerpoint/2010/main" val="411845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63688" y="226675"/>
            <a:ext cx="597666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Contenido</a:t>
            </a:r>
            <a:endParaRPr lang="es-ES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483768" y="1124744"/>
            <a:ext cx="6408712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Introducción.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 General.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Objetivos Específicos.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Sistema Experto.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Estructura del Sistema EXPCAC.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	5.1	Herramienta de Desarrollo.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	5.2	Base de Hechos.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5.3	Base de Conocimiento.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5.4	Motor de Inferencia.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5.5	Interacción Usuario – Sistema.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5.6	Pruebas y Resultados.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	Video</a:t>
            </a:r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1412777"/>
            <a:ext cx="6984776" cy="1785104"/>
          </a:xfrm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es-ES" sz="2000" dirty="0"/>
              <a:t> </a:t>
            </a:r>
          </a:p>
          <a:p>
            <a:pPr marL="0" algn="just">
              <a:buFont typeface="Wingdings" pitchFamily="2" charset="2"/>
              <a:buChar char="Ø"/>
            </a:pPr>
            <a:r>
              <a:rPr lang="es-ES" sz="2000" dirty="0" smtClean="0"/>
              <a:t>Construir </a:t>
            </a:r>
            <a:r>
              <a:rPr lang="es-ES" sz="2000" dirty="0"/>
              <a:t>un modelo </a:t>
            </a:r>
            <a:r>
              <a:rPr lang="es-ES" sz="2000" dirty="0" smtClean="0"/>
              <a:t>experto que sirva como base de conocimiento de la aplicación, para la administración del riego en plantaciones de cacao.</a:t>
            </a:r>
          </a:p>
          <a:p>
            <a:pPr marL="0" indent="0" algn="just">
              <a:buNone/>
            </a:pPr>
            <a:endParaRPr lang="es-ES" sz="2000" dirty="0"/>
          </a:p>
        </p:txBody>
      </p:sp>
      <p:sp>
        <p:nvSpPr>
          <p:cNvPr id="4" name="3 Rectángulo"/>
          <p:cNvSpPr/>
          <p:nvPr/>
        </p:nvSpPr>
        <p:spPr>
          <a:xfrm>
            <a:off x="2267744" y="476672"/>
            <a:ext cx="6048672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Objetivos Específicos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331640" y="2924944"/>
            <a:ext cx="6624736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None/>
            </a:pPr>
            <a:endParaRPr lang="es-ES" sz="2000" dirty="0" smtClean="0"/>
          </a:p>
          <a:p>
            <a:pPr lvl="0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es-ES" sz="2000" dirty="0" smtClean="0"/>
              <a:t> Desarrollar una aplicación web que integre un sistema experto, el modelo experto y contenidos relacionados con el manejo de riego de plantaciones de cacao a través de una interfaz gráfica amigable al usuario.</a:t>
            </a:r>
          </a:p>
          <a:p>
            <a:pPr lvl="0" algn="just">
              <a:buNone/>
            </a:pPr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331640" y="4797152"/>
            <a:ext cx="6552728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None/>
            </a:pPr>
            <a:endParaRPr lang="es-ES" sz="2000" dirty="0" smtClean="0"/>
          </a:p>
          <a:p>
            <a:pPr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es-ES" sz="2000" dirty="0" smtClean="0"/>
              <a:t>Desarrollar una herramienta de aprendizaje sobre el proceso de riego en los cultivos de cacao.</a:t>
            </a:r>
            <a:endParaRPr lang="es-EC" sz="2000" dirty="0" smtClean="0"/>
          </a:p>
        </p:txBody>
      </p:sp>
    </p:spTree>
    <p:extLst>
      <p:ext uri="{BB962C8B-B14F-4D97-AF65-F5344CB8AC3E}">
        <p14:creationId xmlns:p14="http://schemas.microsoft.com/office/powerpoint/2010/main" val="1616873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 build="allAtOnce"/>
      <p:bldP spid="6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63688" y="226675"/>
            <a:ext cx="597666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Contenido</a:t>
            </a:r>
            <a:endParaRPr lang="es-ES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483768" y="1124744"/>
            <a:ext cx="6408712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Introducción.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 General.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Objetivos Específicos.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Sistema Experto.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Estructura del Sistema EXPCAC.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	5.1	Herramienta de Desarrollo.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	5.2	Base de Hechos.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5.3	Base de Conocimiento.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5.4	Motor de Inferencia.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5.5	Interacción Usuario – Sistema.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5.6	Pruebas y Resultados.</a:t>
            </a:r>
          </a:p>
          <a:p>
            <a:pPr marL="457200" indent="-457200">
              <a:lnSpc>
                <a:spcPct val="150000"/>
              </a:lnSpc>
            </a:pPr>
            <a:r>
              <a:rPr lang="es-EC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	Video</a:t>
            </a:r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43800" cy="914400"/>
          </a:xfrm>
        </p:spPr>
        <p:txBody>
          <a:bodyPr/>
          <a:lstStyle/>
          <a:p>
            <a:pPr algn="ctr"/>
            <a:r>
              <a:rPr lang="es-ES" dirty="0"/>
              <a:t>Sistema</a:t>
            </a:r>
            <a:r>
              <a:rPr lang="es-ES" dirty="0" smtClean="0"/>
              <a:t> Experto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3878610" y="1700808"/>
            <a:ext cx="2565598" cy="72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Base del Conocimiento</a:t>
            </a:r>
          </a:p>
        </p:txBody>
      </p:sp>
      <p:sp>
        <p:nvSpPr>
          <p:cNvPr id="6" name="5 Rectángulo"/>
          <p:cNvSpPr/>
          <p:nvPr/>
        </p:nvSpPr>
        <p:spPr>
          <a:xfrm>
            <a:off x="6732240" y="1700808"/>
            <a:ext cx="2160240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Base de Hechos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259632" y="1700808"/>
            <a:ext cx="2304256" cy="720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Motor de Inferencia</a:t>
            </a:r>
          </a:p>
        </p:txBody>
      </p:sp>
      <p:sp>
        <p:nvSpPr>
          <p:cNvPr id="8" name="7 Rectángulo"/>
          <p:cNvSpPr/>
          <p:nvPr/>
        </p:nvSpPr>
        <p:spPr>
          <a:xfrm>
            <a:off x="3662586" y="5373216"/>
            <a:ext cx="2565598" cy="72008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Interfaz de Usuario</a:t>
            </a:r>
          </a:p>
        </p:txBody>
      </p:sp>
      <p:grpSp>
        <p:nvGrpSpPr>
          <p:cNvPr id="26" name="25 Grupo"/>
          <p:cNvGrpSpPr/>
          <p:nvPr/>
        </p:nvGrpSpPr>
        <p:grpSpPr>
          <a:xfrm>
            <a:off x="2483768" y="2924944"/>
            <a:ext cx="5184576" cy="1944216"/>
            <a:chOff x="3203848" y="3212976"/>
            <a:chExt cx="5184576" cy="1944216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96136" y="3212976"/>
              <a:ext cx="2592288" cy="1944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03848" y="3284984"/>
              <a:ext cx="2466975" cy="1847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6" name="15 Conector curvado"/>
            <p:cNvCxnSpPr/>
            <p:nvPr/>
          </p:nvCxnSpPr>
          <p:spPr>
            <a:xfrm rot="10800000" flipV="1">
              <a:off x="5004048" y="3573016"/>
              <a:ext cx="1656184" cy="432048"/>
            </a:xfrm>
            <a:prstGeom prst="curvedConnector3">
              <a:avLst>
                <a:gd name="adj1" fmla="val 69204"/>
              </a:avLst>
            </a:prstGeom>
            <a:ln w="31750"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1993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404</TotalTime>
  <Words>841</Words>
  <Application>Microsoft Office PowerPoint</Application>
  <PresentationFormat>Presentación en pantalla (4:3)</PresentationFormat>
  <Paragraphs>454</Paragraphs>
  <Slides>29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Solsticio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Sistema Experto</vt:lpstr>
      <vt:lpstr>Presentación de PowerPoint</vt:lpstr>
      <vt:lpstr>Estructura del Sistema EXPCAC </vt:lpstr>
      <vt:lpstr>Presentación de PowerPoint</vt:lpstr>
      <vt:lpstr> </vt:lpstr>
      <vt:lpstr>Presentación de PowerPoint</vt:lpstr>
      <vt:lpstr>Base de Hechos </vt:lpstr>
      <vt:lpstr>Base de Hechos </vt:lpstr>
      <vt:lpstr>Presentación de PowerPoint</vt:lpstr>
      <vt:lpstr>Presentación de PowerPoint</vt:lpstr>
      <vt:lpstr>Presentación de PowerPoint</vt:lpstr>
      <vt:lpstr>Motor de Inferencia </vt:lpstr>
      <vt:lpstr>Presentación de PowerPoint</vt:lpstr>
      <vt:lpstr>Interacción usuario - sistema </vt:lpstr>
      <vt:lpstr>Acciones para obtener una recomendación</vt:lpstr>
      <vt:lpstr>Como el sistema obtiene la recomendación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Debora</dc:creator>
  <cp:lastModifiedBy>Debora</cp:lastModifiedBy>
  <cp:revision>40</cp:revision>
  <dcterms:created xsi:type="dcterms:W3CDTF">2012-02-13T14:14:37Z</dcterms:created>
  <dcterms:modified xsi:type="dcterms:W3CDTF">2012-02-16T03:41:15Z</dcterms:modified>
</cp:coreProperties>
</file>