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8" r:id="rId3"/>
    <p:sldId id="257" r:id="rId4"/>
    <p:sldId id="259" r:id="rId5"/>
    <p:sldId id="260" r:id="rId6"/>
    <p:sldId id="296" r:id="rId7"/>
    <p:sldId id="297" r:id="rId8"/>
    <p:sldId id="298" r:id="rId9"/>
    <p:sldId id="299" r:id="rId10"/>
    <p:sldId id="300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301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61" r:id="rId34"/>
    <p:sldId id="283" r:id="rId35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EEFF04-A041-4484-93EF-17D2E6D59887}" type="datetimeFigureOut">
              <a:rPr lang="es-EC" smtClean="0"/>
              <a:pPr/>
              <a:t>26/09/2011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FA4D6A-A8A2-4A70-A8AD-696AB403EC02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FA4D6A-A8A2-4A70-A8AD-696AB403EC02}" type="slidenum">
              <a:rPr lang="es-EC" smtClean="0"/>
              <a:pPr/>
              <a:t>3</a:t>
            </a:fld>
            <a:endParaRPr lang="es-EC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77E4-1BC2-4697-AF73-B810C48BA0F8}" type="datetimeFigureOut">
              <a:rPr lang="es-EC" smtClean="0"/>
              <a:pPr/>
              <a:t>26/09/2011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2471-3139-4CBD-B73A-CB4C890508B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77E4-1BC2-4697-AF73-B810C48BA0F8}" type="datetimeFigureOut">
              <a:rPr lang="es-EC" smtClean="0"/>
              <a:pPr/>
              <a:t>26/09/2011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2471-3139-4CBD-B73A-CB4C890508B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77E4-1BC2-4697-AF73-B810C48BA0F8}" type="datetimeFigureOut">
              <a:rPr lang="es-EC" smtClean="0"/>
              <a:pPr/>
              <a:t>26/09/2011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2471-3139-4CBD-B73A-CB4C890508B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77E4-1BC2-4697-AF73-B810C48BA0F8}" type="datetimeFigureOut">
              <a:rPr lang="es-EC" smtClean="0"/>
              <a:pPr/>
              <a:t>26/09/2011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2471-3139-4CBD-B73A-CB4C890508B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77E4-1BC2-4697-AF73-B810C48BA0F8}" type="datetimeFigureOut">
              <a:rPr lang="es-EC" smtClean="0"/>
              <a:pPr/>
              <a:t>26/09/2011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2471-3139-4CBD-B73A-CB4C890508B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77E4-1BC2-4697-AF73-B810C48BA0F8}" type="datetimeFigureOut">
              <a:rPr lang="es-EC" smtClean="0"/>
              <a:pPr/>
              <a:t>26/09/2011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2471-3139-4CBD-B73A-CB4C890508B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77E4-1BC2-4697-AF73-B810C48BA0F8}" type="datetimeFigureOut">
              <a:rPr lang="es-EC" smtClean="0"/>
              <a:pPr/>
              <a:t>26/09/2011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2471-3139-4CBD-B73A-CB4C890508B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77E4-1BC2-4697-AF73-B810C48BA0F8}" type="datetimeFigureOut">
              <a:rPr lang="es-EC" smtClean="0"/>
              <a:pPr/>
              <a:t>26/09/2011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2471-3139-4CBD-B73A-CB4C890508B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77E4-1BC2-4697-AF73-B810C48BA0F8}" type="datetimeFigureOut">
              <a:rPr lang="es-EC" smtClean="0"/>
              <a:pPr/>
              <a:t>26/09/2011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2471-3139-4CBD-B73A-CB4C890508B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77E4-1BC2-4697-AF73-B810C48BA0F8}" type="datetimeFigureOut">
              <a:rPr lang="es-EC" smtClean="0"/>
              <a:pPr/>
              <a:t>26/09/2011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2471-3139-4CBD-B73A-CB4C890508B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77E4-1BC2-4697-AF73-B810C48BA0F8}" type="datetimeFigureOut">
              <a:rPr lang="es-EC" smtClean="0"/>
              <a:pPr/>
              <a:t>26/09/2011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2471-3139-4CBD-B73A-CB4C890508B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377E4-1BC2-4697-AF73-B810C48BA0F8}" type="datetimeFigureOut">
              <a:rPr lang="es-EC" smtClean="0"/>
              <a:pPr/>
              <a:t>26/09/2011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B2471-3139-4CBD-B73A-CB4C890508B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gif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blog.espol.edu.ec/knoboa/files/2010/07/espol.gif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571472" y="857232"/>
            <a:ext cx="1442811" cy="1382429"/>
          </a:xfrm>
          <a:prstGeom prst="rect">
            <a:avLst/>
          </a:prstGeom>
          <a:noFill/>
        </p:spPr>
      </p:pic>
      <p:grpSp>
        <p:nvGrpSpPr>
          <p:cNvPr id="16" name="15 Grupo"/>
          <p:cNvGrpSpPr/>
          <p:nvPr/>
        </p:nvGrpSpPr>
        <p:grpSpPr>
          <a:xfrm>
            <a:off x="1071538" y="2643182"/>
            <a:ext cx="357984" cy="3715570"/>
            <a:chOff x="927868" y="2000240"/>
            <a:chExt cx="286546" cy="4358512"/>
          </a:xfrm>
        </p:grpSpPr>
        <p:cxnSp>
          <p:nvCxnSpPr>
            <p:cNvPr id="6" name="5 Conector recto"/>
            <p:cNvCxnSpPr/>
            <p:nvPr/>
          </p:nvCxnSpPr>
          <p:spPr>
            <a:xfrm rot="5400000">
              <a:off x="-1250197" y="4179099"/>
              <a:ext cx="4357718" cy="158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6 Conector recto"/>
            <p:cNvCxnSpPr/>
            <p:nvPr/>
          </p:nvCxnSpPr>
          <p:spPr>
            <a:xfrm rot="5400000">
              <a:off x="-1108115" y="4178305"/>
              <a:ext cx="4357718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Conector recto"/>
            <p:cNvCxnSpPr/>
            <p:nvPr/>
          </p:nvCxnSpPr>
          <p:spPr>
            <a:xfrm rot="5400000">
              <a:off x="-965239" y="4178305"/>
              <a:ext cx="435771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8 Conector recto"/>
          <p:cNvCxnSpPr/>
          <p:nvPr/>
        </p:nvCxnSpPr>
        <p:spPr>
          <a:xfrm>
            <a:off x="2430448" y="1214422"/>
            <a:ext cx="6070642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2428860" y="1369361"/>
            <a:ext cx="607223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2357422" y="714356"/>
            <a:ext cx="6429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dirty="0" smtClean="0">
                <a:latin typeface="Arial Narrow" pitchFamily="34" charset="0"/>
                <a:cs typeface="Arial" pitchFamily="34" charset="0"/>
              </a:rPr>
              <a:t>ESCUELA SUPERIOR POLITÉCNICA DEL LITORAL</a:t>
            </a:r>
            <a:endParaRPr lang="es-EC" sz="2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14612" y="1345156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 smtClean="0">
                <a:latin typeface="Arial Narrow" pitchFamily="34" charset="0"/>
              </a:rPr>
              <a:t>ESCUELA DE DISEÑO Y COMUNICACIÓN VISUAL</a:t>
            </a:r>
            <a:endParaRPr lang="es-EC" b="1" dirty="0">
              <a:latin typeface="Arial Narrow" pitchFamily="34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3000364" y="192880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C" sz="2400" b="1" dirty="0">
                <a:latin typeface="Arial Narrow" pitchFamily="34" charset="0"/>
              </a:rPr>
              <a:t>SISTEMA DE COBRO DE </a:t>
            </a:r>
            <a:r>
              <a:rPr lang="es-EC" sz="2400" b="1" dirty="0" smtClean="0">
                <a:latin typeface="Arial Narrow" pitchFamily="34" charset="0"/>
              </a:rPr>
              <a:t>ALÍCUOTAS </a:t>
            </a:r>
            <a:r>
              <a:rPr lang="es-EC" sz="2400" b="1" dirty="0">
                <a:latin typeface="Arial Narrow" pitchFamily="34" charset="0"/>
              </a:rPr>
              <a:t>EN URBANIZACIONES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3929058" y="2857496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4000" b="1" dirty="0" smtClean="0"/>
              <a:t>URBIPAGOS</a:t>
            </a:r>
            <a:endParaRPr lang="es-EC" sz="4000" b="1" dirty="0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714612" y="3714752"/>
            <a:ext cx="52864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PREVIO A LA OBTENCIÓN DEL TITULO DE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ANALISTA DE SISTEMAS</a:t>
            </a:r>
            <a:r>
              <a:rPr kumimoji="0" lang="es-EC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endParaRPr kumimoji="0" lang="es-EC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785786" y="4572008"/>
            <a:ext cx="914406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AUTORES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JOHANNA JACKELINE AVILÉS GONZÁLEZ</a:t>
            </a:r>
            <a:endParaRPr kumimoji="0" lang="es-EC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EDISON ISAÍAS PANCHANA FIGUEROA</a:t>
            </a:r>
            <a:endParaRPr kumimoji="0" lang="es-EC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WALTER JAVIER TUTIVEN TABOADA</a:t>
            </a:r>
            <a:endParaRPr kumimoji="0" lang="es-EC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CuadroTexto"/>
          <p:cNvSpPr txBox="1"/>
          <p:nvPr/>
        </p:nvSpPr>
        <p:spPr>
          <a:xfrm>
            <a:off x="1500166" y="1000108"/>
            <a:ext cx="45005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CLAVE DE ACCESO OLVIDADA</a:t>
            </a:r>
            <a:endParaRPr lang="es-EC" sz="2200" b="1" dirty="0">
              <a:latin typeface="Arial Narrow" pitchFamily="34" charset="0"/>
            </a:endParaRPr>
          </a:p>
        </p:txBody>
      </p:sp>
      <p:pic>
        <p:nvPicPr>
          <p:cNvPr id="6" name="5 Imagen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1500174"/>
            <a:ext cx="5591878" cy="27867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2071670" y="4561842"/>
            <a:ext cx="65008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 algn="just">
              <a:buFont typeface="Wingdings" pitchFamily="2" charset="2"/>
              <a:buChar char="ü"/>
            </a:pPr>
            <a:r>
              <a:rPr lang="es-EC" sz="2000" dirty="0" smtClean="0">
                <a:latin typeface="Arial Narrow" pitchFamily="34" charset="0"/>
              </a:rPr>
              <a:t> En esta ventana,  el cliente deberá ingresar su mail para que se realice el procedimiento del envío de una nueva clave, la misma que será enviada encriptada.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pic>
        <p:nvPicPr>
          <p:cNvPr id="5" name="4 Imagen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1357298"/>
            <a:ext cx="407196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1785918" y="928670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latin typeface="Arial Narrow" pitchFamily="34" charset="0"/>
              </a:rPr>
              <a:t>MENSAJE DE </a:t>
            </a:r>
            <a:r>
              <a:rPr lang="es-EC" b="1" dirty="0" smtClean="0">
                <a:latin typeface="Arial Narrow" pitchFamily="34" charset="0"/>
              </a:rPr>
              <a:t>CONFIRMACIÓN </a:t>
            </a:r>
            <a:r>
              <a:rPr lang="es-EC" b="1" dirty="0" smtClean="0">
                <a:latin typeface="Arial Narrow" pitchFamily="34" charset="0"/>
              </a:rPr>
              <a:t>DE </a:t>
            </a:r>
            <a:r>
              <a:rPr lang="es-EC" b="1" dirty="0" smtClean="0">
                <a:latin typeface="Arial Narrow" pitchFamily="34" charset="0"/>
              </a:rPr>
              <a:t>ENVÍO </a:t>
            </a:r>
            <a:r>
              <a:rPr lang="es-EC" b="1" dirty="0" smtClean="0">
                <a:latin typeface="Arial Narrow" pitchFamily="34" charset="0"/>
              </a:rPr>
              <a:t>DE  CLAVE DE ACCESO</a:t>
            </a:r>
            <a:endParaRPr lang="es-EC" b="1" dirty="0">
              <a:latin typeface="Arial Narrow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785918" y="2988230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latin typeface="Arial Narrow" pitchFamily="34" charset="0"/>
              </a:rPr>
              <a:t>MAIL DE </a:t>
            </a:r>
            <a:r>
              <a:rPr lang="es-EC" b="1" dirty="0" smtClean="0">
                <a:latin typeface="Arial Narrow" pitchFamily="34" charset="0"/>
              </a:rPr>
              <a:t>ENVÍO </a:t>
            </a:r>
            <a:r>
              <a:rPr lang="es-EC" b="1" dirty="0" smtClean="0">
                <a:latin typeface="Arial Narrow" pitchFamily="34" charset="0"/>
              </a:rPr>
              <a:t>DE CONTRASEÑA</a:t>
            </a:r>
            <a:endParaRPr lang="es-EC" b="1" dirty="0">
              <a:latin typeface="Arial Narrow" pitchFamily="34" charset="0"/>
            </a:endParaRPr>
          </a:p>
        </p:txBody>
      </p:sp>
      <p:pic>
        <p:nvPicPr>
          <p:cNvPr id="8" name="0 Imagen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833562" y="3429000"/>
            <a:ext cx="6596090" cy="2000264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1714480" y="5572140"/>
            <a:ext cx="71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000" dirty="0" smtClean="0">
                <a:latin typeface="Arial Narrow" pitchFamily="34" charset="0"/>
              </a:rPr>
              <a:t>El cliente podrá verificar desde su correo su nueva clave de acceso.</a:t>
            </a:r>
            <a:endParaRPr lang="es-EC" sz="20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CuadroTexto"/>
          <p:cNvSpPr txBox="1"/>
          <p:nvPr/>
        </p:nvSpPr>
        <p:spPr>
          <a:xfrm>
            <a:off x="1714480" y="928670"/>
            <a:ext cx="55007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INGRESANDO AL SISTEMA DE COBROS</a:t>
            </a:r>
            <a:endParaRPr lang="es-EC" sz="2200" b="1" dirty="0">
              <a:latin typeface="Arial Narrow" pitchFamily="34" charset="0"/>
            </a:endParaRPr>
          </a:p>
        </p:txBody>
      </p:sp>
      <p:pic>
        <p:nvPicPr>
          <p:cNvPr id="6" name="5 Imagen" descr="verising - copi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9692" y="1428736"/>
            <a:ext cx="4732204" cy="207170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7" name="6 CuadroTexto"/>
          <p:cNvSpPr txBox="1"/>
          <p:nvPr/>
        </p:nvSpPr>
        <p:spPr>
          <a:xfrm>
            <a:off x="1571604" y="3749457"/>
            <a:ext cx="692948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 algn="just">
              <a:buFont typeface="Wingdings" pitchFamily="2" charset="2"/>
              <a:buChar char="ü"/>
            </a:pPr>
            <a:r>
              <a:rPr lang="es-EC" sz="2000" dirty="0" smtClean="0">
                <a:latin typeface="Arial Narrow" pitchFamily="34" charset="0"/>
              </a:rPr>
              <a:t>Al obtener la clave de acceso el cliente puede contar con todos los beneficio que el Aplicativo Web provee.</a:t>
            </a:r>
          </a:p>
          <a:p>
            <a:pPr marL="269875" indent="-269875" algn="just">
              <a:buFont typeface="Wingdings" pitchFamily="2" charset="2"/>
              <a:buChar char="ü"/>
            </a:pPr>
            <a:endParaRPr lang="es-EC" sz="2000" dirty="0" smtClean="0">
              <a:latin typeface="Arial Narrow" pitchFamily="34" charset="0"/>
            </a:endParaRPr>
          </a:p>
          <a:p>
            <a:pPr marL="269875" indent="-269875" algn="just">
              <a:buFont typeface="Wingdings" pitchFamily="2" charset="2"/>
              <a:buChar char="ü"/>
            </a:pPr>
            <a:r>
              <a:rPr lang="es-EC" sz="2000" dirty="0" smtClean="0">
                <a:latin typeface="Arial Narrow" pitchFamily="34" charset="0"/>
              </a:rPr>
              <a:t>El cliente deberá ingresar </a:t>
            </a:r>
            <a:r>
              <a:rPr lang="es-EC" sz="2000" dirty="0" smtClean="0">
                <a:latin typeface="Arial Narrow" pitchFamily="34" charset="0"/>
              </a:rPr>
              <a:t>número </a:t>
            </a:r>
            <a:r>
              <a:rPr lang="es-EC" sz="2000" dirty="0" smtClean="0">
                <a:latin typeface="Arial Narrow" pitchFamily="34" charset="0"/>
              </a:rPr>
              <a:t>de </a:t>
            </a:r>
            <a:r>
              <a:rPr lang="es-EC" sz="2000" dirty="0" smtClean="0">
                <a:latin typeface="Arial Narrow" pitchFamily="34" charset="0"/>
              </a:rPr>
              <a:t>c</a:t>
            </a:r>
            <a:r>
              <a:rPr lang="es-EC" sz="2000" dirty="0" smtClean="0">
                <a:latin typeface="Arial Narrow" pitchFamily="34" charset="0"/>
              </a:rPr>
              <a:t>é</a:t>
            </a:r>
            <a:r>
              <a:rPr lang="es-EC" sz="2000" dirty="0" smtClean="0">
                <a:latin typeface="Arial Narrow" pitchFamily="34" charset="0"/>
              </a:rPr>
              <a:t>dula </a:t>
            </a:r>
            <a:r>
              <a:rPr lang="es-EC" sz="2000" dirty="0" smtClean="0">
                <a:latin typeface="Arial Narrow" pitchFamily="34" charset="0"/>
              </a:rPr>
              <a:t>o pasaporte y su clave de acceso generada; ingresarlos correctamente.</a:t>
            </a:r>
          </a:p>
          <a:p>
            <a:pPr marL="269875" indent="-269875" algn="just">
              <a:buFont typeface="Wingdings" pitchFamily="2" charset="2"/>
              <a:buChar char="ü"/>
            </a:pPr>
            <a:endParaRPr lang="es-EC" sz="2000" dirty="0" smtClean="0">
              <a:latin typeface="Arial Narrow" pitchFamily="34" charset="0"/>
            </a:endParaRPr>
          </a:p>
          <a:p>
            <a:pPr marL="269875" indent="-269875" algn="just">
              <a:buFont typeface="Wingdings" pitchFamily="2" charset="2"/>
              <a:buChar char="ü"/>
            </a:pPr>
            <a:r>
              <a:rPr lang="es-EC" sz="2000" dirty="0" smtClean="0">
                <a:latin typeface="Arial Narrow" pitchFamily="34" charset="0"/>
              </a:rPr>
              <a:t>Si el cliente ha olvidado su clave tiene la opción de  recuperar contraseña en el link </a:t>
            </a:r>
            <a:r>
              <a:rPr lang="es-EC" sz="2000" b="1" i="1" dirty="0" smtClean="0">
                <a:solidFill>
                  <a:schemeClr val="tx2"/>
                </a:solidFill>
                <a:latin typeface="Arial Narrow" pitchFamily="34" charset="0"/>
              </a:rPr>
              <a:t>¿Has olvidado tu contraseña?</a:t>
            </a:r>
          </a:p>
          <a:p>
            <a:pPr marL="269875" indent="-269875">
              <a:buFont typeface="Wingdings" pitchFamily="2" charset="2"/>
              <a:buChar char="ü"/>
            </a:pPr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CuadroTexto"/>
          <p:cNvSpPr txBox="1"/>
          <p:nvPr/>
        </p:nvSpPr>
        <p:spPr>
          <a:xfrm>
            <a:off x="1714480" y="928670"/>
            <a:ext cx="55007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MENSAJES DE ERROR DE INGRESO</a:t>
            </a:r>
            <a:endParaRPr lang="es-EC" sz="2200" b="1" dirty="0">
              <a:latin typeface="Arial Narrow" pitchFamily="34" charset="0"/>
            </a:endParaRPr>
          </a:p>
        </p:txBody>
      </p:sp>
      <p:pic>
        <p:nvPicPr>
          <p:cNvPr id="6" name="5 Imagen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1500174"/>
            <a:ext cx="2082705" cy="1542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1500174"/>
            <a:ext cx="2055410" cy="151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1515164"/>
            <a:ext cx="2348040" cy="1514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1643042" y="3148612"/>
            <a:ext cx="6715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dirty="0" smtClean="0">
                <a:latin typeface="Arial Narrow" pitchFamily="34" charset="0"/>
              </a:rPr>
              <a:t>Mensajes que aparecen en el caso que el cliente ingrese por tres veces consecutivas erróneamente la </a:t>
            </a:r>
            <a:r>
              <a:rPr lang="es-EC" dirty="0" smtClean="0">
                <a:latin typeface="Arial Narrow" pitchFamily="34" charset="0"/>
              </a:rPr>
              <a:t>cédula </a:t>
            </a:r>
            <a:r>
              <a:rPr lang="es-EC" dirty="0" smtClean="0">
                <a:latin typeface="Arial Narrow" pitchFamily="34" charset="0"/>
              </a:rPr>
              <a:t>de identidad/pasaporte y clave de acceso.</a:t>
            </a:r>
          </a:p>
        </p:txBody>
      </p:sp>
      <p:pic>
        <p:nvPicPr>
          <p:cNvPr id="10" name="9 Imagen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12" y="3835675"/>
            <a:ext cx="4389177" cy="1665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CuadroTexto"/>
          <p:cNvSpPr txBox="1"/>
          <p:nvPr/>
        </p:nvSpPr>
        <p:spPr>
          <a:xfrm>
            <a:off x="1714480" y="5643578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dirty="0" smtClean="0">
                <a:latin typeface="Arial Narrow" pitchFamily="34" charset="0"/>
              </a:rPr>
              <a:t>En caso que el cliente sobrepase el numero de  intentos para ingresar al sistema  se mostrará este mensaje.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pic>
        <p:nvPicPr>
          <p:cNvPr id="5" name="4 Imagen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785794"/>
            <a:ext cx="514353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1428728" y="5357826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000" dirty="0" smtClean="0">
                <a:latin typeface="Arial Narrow" pitchFamily="34" charset="0"/>
              </a:rPr>
              <a:t>Esta es la página principal del sistema, es aquí donde se realizarán consultas o solicitudes que desean hacer para el manejo de sus pagos.</a:t>
            </a:r>
            <a:endParaRPr lang="es-EC" sz="20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CuadroTexto"/>
          <p:cNvSpPr txBox="1"/>
          <p:nvPr/>
        </p:nvSpPr>
        <p:spPr>
          <a:xfrm>
            <a:off x="1785918" y="857232"/>
            <a:ext cx="33575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INFORMACIÓN DE PAGO</a:t>
            </a:r>
            <a:endParaRPr lang="es-EC" sz="2200" b="1" dirty="0">
              <a:latin typeface="Arial Narrow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 b="53677"/>
          <a:stretch>
            <a:fillRect/>
          </a:stretch>
        </p:blipFill>
        <p:spPr bwMode="auto">
          <a:xfrm>
            <a:off x="2714612" y="1285860"/>
            <a:ext cx="4214842" cy="1214446"/>
          </a:xfrm>
          <a:prstGeom prst="rect">
            <a:avLst/>
          </a:prstGeom>
          <a:noFill/>
        </p:spPr>
      </p:pic>
      <p:sp>
        <p:nvSpPr>
          <p:cNvPr id="20" name="19 CuadroTexto"/>
          <p:cNvSpPr txBox="1"/>
          <p:nvPr/>
        </p:nvSpPr>
        <p:spPr>
          <a:xfrm>
            <a:off x="1571604" y="2571744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dirty="0" smtClean="0">
                <a:latin typeface="Arial Narrow" pitchFamily="34" charset="0"/>
              </a:rPr>
              <a:t>En esta pantalla aparecerán los pagos que debe realizar el cliente durante el año en curso . Ésta consulta se la realiza por Villa o Solar (depende administración de la ciudadela).</a:t>
            </a:r>
          </a:p>
        </p:txBody>
      </p:sp>
      <p:pic>
        <p:nvPicPr>
          <p:cNvPr id="21" name="20 Imagen" descr="K:\imagenes\Captura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3214686"/>
            <a:ext cx="285752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CuadroTexto"/>
          <p:cNvSpPr txBox="1"/>
          <p:nvPr/>
        </p:nvSpPr>
        <p:spPr>
          <a:xfrm>
            <a:off x="1785918" y="640659"/>
            <a:ext cx="33575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DETALLE DE DEUDAS</a:t>
            </a:r>
            <a:endParaRPr lang="es-EC" sz="2200" b="1" dirty="0">
              <a:latin typeface="Arial Narrow" pitchFamily="34" charset="0"/>
            </a:endParaRPr>
          </a:p>
        </p:txBody>
      </p:sp>
      <p:pic>
        <p:nvPicPr>
          <p:cNvPr id="6" name="5 Imagen"/>
          <p:cNvPicPr/>
          <p:nvPr/>
        </p:nvPicPr>
        <p:blipFill>
          <a:blip r:embed="rId4"/>
          <a:srcRect b="16836"/>
          <a:stretch>
            <a:fillRect/>
          </a:stretch>
        </p:blipFill>
        <p:spPr bwMode="auto">
          <a:xfrm>
            <a:off x="2203780" y="1071546"/>
            <a:ext cx="536861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571604" y="2354041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dirty="0" smtClean="0">
                <a:latin typeface="Arial Narrow" pitchFamily="34" charset="0"/>
              </a:rPr>
              <a:t>En esta pantalla aparecen los valores vencidos del año en curso que el cliente debe cancelar. Ésta consulta se la realiza por Villa o Solar (depende administración de la ciudadela).</a:t>
            </a:r>
          </a:p>
        </p:txBody>
      </p:sp>
      <p:pic>
        <p:nvPicPr>
          <p:cNvPr id="8" name="7 Imagen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3286124"/>
            <a:ext cx="442915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-24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pic>
        <p:nvPicPr>
          <p:cNvPr id="5" name="4 Imagen" descr="C:\Users\Edison\Desktop\im\recib2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3029868"/>
            <a:ext cx="5412759" cy="290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1785918" y="571480"/>
            <a:ext cx="33575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RECIBOS PAGADOS</a:t>
            </a:r>
            <a:endParaRPr lang="es-EC" sz="2200" b="1" dirty="0">
              <a:latin typeface="Arial Narrow" pitchFamily="34" charset="0"/>
            </a:endParaRPr>
          </a:p>
        </p:txBody>
      </p:sp>
      <p:pic>
        <p:nvPicPr>
          <p:cNvPr id="7" name="6 Imagen"/>
          <p:cNvPicPr/>
          <p:nvPr/>
        </p:nvPicPr>
        <p:blipFill>
          <a:blip r:embed="rId5"/>
          <a:srcRect b="38014"/>
          <a:stretch>
            <a:fillRect/>
          </a:stretch>
        </p:blipFill>
        <p:spPr bwMode="auto">
          <a:xfrm>
            <a:off x="2088834" y="943418"/>
            <a:ext cx="541212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1571604" y="2202592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1600" dirty="0" smtClean="0">
                <a:latin typeface="Arial Narrow" pitchFamily="34" charset="0"/>
              </a:rPr>
              <a:t>En esta pantalla aparecen los recibos pagados que el cliente desea consultar y además tiene la opción de imprimir el recibo . Ésta consulta se la realiza por Año.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1643042" y="5929330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>
                <a:latin typeface="Arial Narrow" pitchFamily="34" charset="0"/>
              </a:rPr>
              <a:t>Se recalca que si el cliente tiene mas de una propiedad se mostrara en el sistema los recibos de dicha propiedad distribuida por Villa y Solar del Año a consultar</a:t>
            </a:r>
            <a:endParaRPr lang="es-EC" sz="16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6" name="5 CuadroTexto"/>
          <p:cNvSpPr txBox="1"/>
          <p:nvPr/>
        </p:nvSpPr>
        <p:spPr>
          <a:xfrm>
            <a:off x="1643042" y="785794"/>
            <a:ext cx="27146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RECIBO DE PAGO</a:t>
            </a:r>
            <a:endParaRPr lang="es-EC" sz="2200" b="1" dirty="0">
              <a:latin typeface="Arial Narrow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571604" y="4714884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algn="just">
              <a:buFont typeface="Wingdings" pitchFamily="2" charset="2"/>
              <a:buChar char="ü"/>
            </a:pPr>
            <a:r>
              <a:rPr lang="es-EC" dirty="0" smtClean="0">
                <a:latin typeface="Arial Narrow" pitchFamily="34" charset="0"/>
              </a:rPr>
              <a:t>De ésta manera se genera el recibo de pago en un formato </a:t>
            </a:r>
            <a:r>
              <a:rPr lang="es-EC" dirty="0" err="1" smtClean="0">
                <a:latin typeface="Arial Narrow" pitchFamily="34" charset="0"/>
              </a:rPr>
              <a:t>Pdf.</a:t>
            </a:r>
            <a:endParaRPr lang="es-EC" dirty="0" smtClean="0">
              <a:latin typeface="Arial Narrow" pitchFamily="34" charset="0"/>
            </a:endParaRPr>
          </a:p>
          <a:p>
            <a:pPr marL="354013" indent="-354013" algn="just">
              <a:buFont typeface="Wingdings" pitchFamily="2" charset="2"/>
              <a:buChar char="ü"/>
            </a:pPr>
            <a:endParaRPr lang="es-EC" dirty="0" smtClean="0">
              <a:latin typeface="Arial Narrow" pitchFamily="34" charset="0"/>
            </a:endParaRPr>
          </a:p>
          <a:p>
            <a:pPr marL="354013" indent="-354013" algn="just">
              <a:buFont typeface="Wingdings" pitchFamily="2" charset="2"/>
              <a:buChar char="ü"/>
            </a:pPr>
            <a:r>
              <a:rPr lang="es-EC" dirty="0" smtClean="0">
                <a:latin typeface="Arial Narrow" pitchFamily="34" charset="0"/>
              </a:rPr>
              <a:t>El recibo contiene un código único encriptado para dar mayor seguridad,  evitando  posibles duplicidad de documentos.</a:t>
            </a:r>
            <a:endParaRPr lang="es-EC" dirty="0">
              <a:latin typeface="Arial Narrow" pitchFamily="34" charset="0"/>
            </a:endParaRPr>
          </a:p>
        </p:txBody>
      </p:sp>
      <p:pic>
        <p:nvPicPr>
          <p:cNvPr id="9" name="8 Imagen"/>
          <p:cNvPicPr/>
          <p:nvPr/>
        </p:nvPicPr>
        <p:blipFill>
          <a:blip r:embed="rId4"/>
          <a:srcRect b="41988"/>
          <a:stretch>
            <a:fillRect/>
          </a:stretch>
        </p:blipFill>
        <p:spPr bwMode="auto">
          <a:xfrm>
            <a:off x="2285984" y="1285860"/>
            <a:ext cx="4753856" cy="31035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CuadroTexto"/>
          <p:cNvSpPr txBox="1"/>
          <p:nvPr/>
        </p:nvSpPr>
        <p:spPr>
          <a:xfrm>
            <a:off x="1643042" y="785794"/>
            <a:ext cx="27146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DEUDAS Y MULTAS</a:t>
            </a:r>
            <a:endParaRPr lang="es-EC" sz="2200" b="1" dirty="0">
              <a:latin typeface="Arial Narrow" pitchFamily="34" charset="0"/>
            </a:endParaRPr>
          </a:p>
        </p:txBody>
      </p:sp>
      <p:pic>
        <p:nvPicPr>
          <p:cNvPr id="6" name="5 Imagen" descr="K:\imagenes\Captura7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170178"/>
            <a:ext cx="342902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1714480" y="5143512"/>
            <a:ext cx="67866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C" dirty="0" smtClean="0">
                <a:latin typeface="Arial Narrow" pitchFamily="34" charset="0"/>
              </a:rPr>
              <a:t>En esta pantalla aparecen los valores de las deudas a cancelar. Así el cliente consulta y además tiene la opción de imprimir un documento en PDF con toda la información de deudas. Ésta consulta se la realiza por Año.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142876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2 Marcador de contenido"/>
          <p:cNvSpPr txBox="1">
            <a:spLocks/>
          </p:cNvSpPr>
          <p:nvPr/>
        </p:nvSpPr>
        <p:spPr>
          <a:xfrm>
            <a:off x="1571604" y="1928802"/>
            <a:ext cx="7358114" cy="3286149"/>
          </a:xfrm>
          <a:prstGeom prst="rect">
            <a:avLst/>
          </a:prstGeom>
        </p:spPr>
        <p:txBody>
          <a:bodyPr/>
          <a:lstStyle/>
          <a:p>
            <a:pPr marL="630238" marR="0" lvl="0" indent="-6302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s-E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Introducción</a:t>
            </a:r>
          </a:p>
          <a:p>
            <a:pPr marL="630238" marR="0" lvl="0" indent="-6302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s-E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Seguridad del Aplicativo</a:t>
            </a:r>
          </a:p>
          <a:p>
            <a:pPr marL="630238" marR="0" lvl="0" indent="-6302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s-ES" sz="3600" dirty="0" smtClean="0">
                <a:latin typeface="Arial Narrow" pitchFamily="34" charset="0"/>
              </a:rPr>
              <a:t>Pruebas de Seguridad del Aplicativo</a:t>
            </a:r>
            <a:endParaRPr kumimoji="0" lang="es-ES" sz="3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  <a:p>
            <a:pPr marL="630238" marR="0" lvl="0" indent="-6302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s-ES" sz="3600" dirty="0" smtClean="0">
                <a:latin typeface="Arial Narrow" pitchFamily="34" charset="0"/>
              </a:rPr>
              <a:t>Manejo del Aplicativo</a:t>
            </a:r>
            <a:endParaRPr kumimoji="0" lang="es-ES" sz="3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  <a:p>
            <a:pPr marL="630238" marR="0" lvl="0" indent="-6302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s-E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Conclusión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endParaRPr kumimoji="0" lang="es-ES" sz="3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143240" y="373543"/>
            <a:ext cx="3786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4400" dirty="0" smtClean="0">
                <a:latin typeface="Arial Narrow" pitchFamily="34" charset="0"/>
              </a:rPr>
              <a:t>CONTENIDO</a:t>
            </a:r>
            <a:endParaRPr lang="es-EC" sz="44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CuadroTexto"/>
          <p:cNvSpPr txBox="1"/>
          <p:nvPr/>
        </p:nvSpPr>
        <p:spPr>
          <a:xfrm>
            <a:off x="1643042" y="785794"/>
            <a:ext cx="27146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DEUDAS GLOBALES</a:t>
            </a:r>
            <a:endParaRPr lang="es-EC" sz="2200" b="1" dirty="0">
              <a:latin typeface="Arial Narrow" pitchFamily="34" charset="0"/>
            </a:endParaRPr>
          </a:p>
        </p:txBody>
      </p:sp>
      <p:pic>
        <p:nvPicPr>
          <p:cNvPr id="6" name="5 Imagen" descr="K:\Captura7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1357298"/>
            <a:ext cx="5399111" cy="275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857356" y="4500571"/>
            <a:ext cx="628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 algn="just">
              <a:buFont typeface="Wingdings" pitchFamily="2" charset="2"/>
              <a:buChar char="ü"/>
            </a:pPr>
            <a:r>
              <a:rPr lang="es-EC" dirty="0" smtClean="0">
                <a:latin typeface="Arial Narrow" pitchFamily="34" charset="0"/>
              </a:rPr>
              <a:t>En esta pantalla se muestra la suma de los valores correspondientes a cada año donde se han generado deudas.</a:t>
            </a:r>
          </a:p>
          <a:p>
            <a:pPr marL="265113" indent="-265113" algn="just">
              <a:buFont typeface="Wingdings" pitchFamily="2" charset="2"/>
              <a:buChar char="ü"/>
            </a:pPr>
            <a:endParaRPr lang="es-EC" dirty="0" smtClean="0">
              <a:latin typeface="Arial Narrow" pitchFamily="34" charset="0"/>
            </a:endParaRPr>
          </a:p>
          <a:p>
            <a:pPr marL="265113" indent="-265113" algn="just">
              <a:buFont typeface="Wingdings" pitchFamily="2" charset="2"/>
              <a:buChar char="ü"/>
            </a:pPr>
            <a:r>
              <a:rPr lang="es-EC" dirty="0" smtClean="0">
                <a:latin typeface="Arial Narrow" pitchFamily="34" charset="0"/>
              </a:rPr>
              <a:t>Los valores a cancelar están desglosados por Solar y Villa.</a:t>
            </a:r>
          </a:p>
          <a:p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pic>
        <p:nvPicPr>
          <p:cNvPr id="5" name="4 Imagen"/>
          <p:cNvPicPr/>
          <p:nvPr/>
        </p:nvPicPr>
        <p:blipFill>
          <a:blip r:embed="rId4"/>
          <a:stretch>
            <a:fillRect/>
          </a:stretch>
        </p:blipFill>
        <p:spPr>
          <a:xfrm>
            <a:off x="2000232" y="1571612"/>
            <a:ext cx="5500726" cy="18573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5 CuadroTexto"/>
          <p:cNvSpPr txBox="1"/>
          <p:nvPr/>
        </p:nvSpPr>
        <p:spPr>
          <a:xfrm>
            <a:off x="1643042" y="785794"/>
            <a:ext cx="27146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DATOS PERSONALES</a:t>
            </a:r>
            <a:endParaRPr lang="es-EC" sz="2200" b="1" dirty="0">
              <a:latin typeface="Arial Narrow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785918" y="4000504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 algn="just">
              <a:buFont typeface="Wingdings" pitchFamily="2" charset="2"/>
              <a:buChar char="ü"/>
            </a:pPr>
            <a:r>
              <a:rPr lang="es-EC" dirty="0" smtClean="0">
                <a:latin typeface="Arial Narrow" pitchFamily="34" charset="0"/>
              </a:rPr>
              <a:t>En esta opción, el cliente podrá actualizar sus datos personales.</a:t>
            </a:r>
          </a:p>
          <a:p>
            <a:pPr marL="265113" indent="-265113" algn="just">
              <a:buFont typeface="Wingdings" pitchFamily="2" charset="2"/>
              <a:buChar char="ü"/>
            </a:pPr>
            <a:endParaRPr lang="es-EC" dirty="0" smtClean="0">
              <a:latin typeface="Arial Narrow" pitchFamily="34" charset="0"/>
            </a:endParaRPr>
          </a:p>
          <a:p>
            <a:pPr marL="265113" indent="-265113" algn="just">
              <a:buFont typeface="Wingdings" pitchFamily="2" charset="2"/>
              <a:buChar char="ü"/>
            </a:pPr>
            <a:r>
              <a:rPr lang="es-EC" dirty="0" smtClean="0">
                <a:latin typeface="Arial Narrow" pitchFamily="34" charset="0"/>
              </a:rPr>
              <a:t>Tanto la </a:t>
            </a:r>
            <a:r>
              <a:rPr lang="es-EC" dirty="0" smtClean="0">
                <a:latin typeface="Arial Narrow" pitchFamily="34" charset="0"/>
              </a:rPr>
              <a:t>cédula/pasaporte </a:t>
            </a:r>
            <a:r>
              <a:rPr lang="es-EC" dirty="0" smtClean="0">
                <a:latin typeface="Arial Narrow" pitchFamily="34" charset="0"/>
              </a:rPr>
              <a:t>como el Nombre de la persona son  importantes, por lo tanto solo se podrá actualizar el email y el teléfono.</a:t>
            </a:r>
            <a:endParaRPr lang="es-EC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CuadroTexto"/>
          <p:cNvSpPr txBox="1"/>
          <p:nvPr/>
        </p:nvSpPr>
        <p:spPr>
          <a:xfrm>
            <a:off x="1643042" y="785794"/>
            <a:ext cx="27146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CAMBIO DE CLAVE</a:t>
            </a:r>
            <a:endParaRPr lang="es-EC" sz="2200" b="1" dirty="0">
              <a:latin typeface="Arial Narrow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 b="31143"/>
          <a:stretch>
            <a:fillRect/>
          </a:stretch>
        </p:blipFill>
        <p:spPr bwMode="auto">
          <a:xfrm>
            <a:off x="2428860" y="1428736"/>
            <a:ext cx="5402263" cy="2982912"/>
          </a:xfrm>
          <a:prstGeom prst="rect">
            <a:avLst/>
          </a:prstGeom>
          <a:noFill/>
          <a:ln w="9525">
            <a:solidFill>
              <a:srgbClr val="7F7F7F"/>
            </a:solidFill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714480" y="4561842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algn="just">
              <a:buFont typeface="Wingdings" pitchFamily="2" charset="2"/>
              <a:buChar char="ü"/>
            </a:pPr>
            <a:r>
              <a:rPr lang="es-EC" sz="2000" dirty="0" smtClean="0">
                <a:latin typeface="Arial Narrow" pitchFamily="34" charset="0"/>
              </a:rPr>
              <a:t>Esta pagina nos muestra la opción en la que el usuario cambia su clave de acceso.</a:t>
            </a:r>
          </a:p>
          <a:p>
            <a:pPr marL="354013" indent="-354013" algn="just">
              <a:buFont typeface="Wingdings" pitchFamily="2" charset="2"/>
              <a:buChar char="ü"/>
            </a:pPr>
            <a:endParaRPr lang="es-EC" sz="2000" dirty="0" smtClean="0">
              <a:latin typeface="Arial Narrow" pitchFamily="34" charset="0"/>
            </a:endParaRPr>
          </a:p>
          <a:p>
            <a:pPr marL="354013" indent="-354013" algn="just">
              <a:buFont typeface="Wingdings" pitchFamily="2" charset="2"/>
              <a:buChar char="ü"/>
            </a:pPr>
            <a:r>
              <a:rPr lang="es-EC" sz="2000" dirty="0" smtClean="0">
                <a:latin typeface="Arial Narrow" pitchFamily="34" charset="0"/>
              </a:rPr>
              <a:t>Los campos están validados y deben cumplir con las restricciones que el Aplicativo muestra. Al insertar la nueva clave se hace clic en </a:t>
            </a:r>
            <a:r>
              <a:rPr lang="es-EC" sz="2000" b="1" dirty="0" smtClean="0">
                <a:latin typeface="Arial Narrow" pitchFamily="34" charset="0"/>
              </a:rPr>
              <a:t>“Cambiar contraseña”</a:t>
            </a:r>
            <a:endParaRPr lang="es-EC" sz="2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CuadroTexto"/>
          <p:cNvSpPr txBox="1"/>
          <p:nvPr/>
        </p:nvSpPr>
        <p:spPr>
          <a:xfrm>
            <a:off x="1643042" y="785794"/>
            <a:ext cx="27146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CERRAR SESIÓN</a:t>
            </a:r>
            <a:endParaRPr lang="es-EC" sz="2200" b="1" dirty="0">
              <a:latin typeface="Arial Narrow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28728" y="5429264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dirty="0" smtClean="0">
                <a:latin typeface="Arial Narrow" pitchFamily="34" charset="0"/>
              </a:rPr>
              <a:t>Al hacer clic en esta opción esta abandonando el sistema de cobros y se lo redirige hasta la pagina de Ingreso al Sistema .</a:t>
            </a:r>
            <a:endParaRPr lang="es-EC" dirty="0">
              <a:latin typeface="Arial Narrow" pitchFamily="34" charset="0"/>
            </a:endParaRPr>
          </a:p>
        </p:txBody>
      </p:sp>
      <p:pic>
        <p:nvPicPr>
          <p:cNvPr id="7" name="6 Imagen" descr="verisin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5918" y="1428736"/>
            <a:ext cx="6620829" cy="3746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CuadroTexto"/>
          <p:cNvSpPr txBox="1"/>
          <p:nvPr/>
        </p:nvSpPr>
        <p:spPr>
          <a:xfrm>
            <a:off x="3643306" y="2643182"/>
            <a:ext cx="27146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000" b="1" dirty="0" smtClean="0">
                <a:latin typeface="Arial Narrow" pitchFamily="34" charset="0"/>
              </a:rPr>
              <a:t>SEGURIDAD DEL APLICATIVO</a:t>
            </a:r>
            <a:endParaRPr lang="es-EC" sz="4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CuadroTexto"/>
          <p:cNvSpPr txBox="1"/>
          <p:nvPr/>
        </p:nvSpPr>
        <p:spPr>
          <a:xfrm>
            <a:off x="1357290" y="1000108"/>
            <a:ext cx="7429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000" dirty="0" smtClean="0">
                <a:latin typeface="Arial Narrow" pitchFamily="34" charset="0"/>
              </a:rPr>
              <a:t>Al decir Seguridad estamos hablando de fortaleza del sistema frente a cualquier tipo de ataques.  Pero antes de mencionar  cómo poder prevenirnos ante estos posibles ataque por los llamado HACKERS nos basaremos en las posibles vulnerabilidades en aplicaciones web.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1428728" y="2357430"/>
            <a:ext cx="67866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 algn="just">
              <a:buFont typeface="Wingdings" pitchFamily="2" charset="2"/>
              <a:buChar char="ü"/>
            </a:pPr>
            <a:r>
              <a:rPr lang="es-EC" b="1" dirty="0" smtClean="0">
                <a:latin typeface="Arial Narrow" pitchFamily="34" charset="0"/>
              </a:rPr>
              <a:t> Fuerza bruta</a:t>
            </a:r>
          </a:p>
          <a:p>
            <a:pPr marL="354013" algn="just"/>
            <a:r>
              <a:rPr lang="es-EC" dirty="0" smtClean="0">
                <a:latin typeface="Arial Narrow" pitchFamily="34" charset="0"/>
              </a:rPr>
              <a:t>Un ataque de fuerza bruta es un proceso automatizado de prueba y error utilizado para adivinar un nombre de usuario, contraseña, número de tarjeta de crédito o clave criptográfica.</a:t>
            </a:r>
          </a:p>
          <a:p>
            <a:pPr algn="just"/>
            <a:endParaRPr lang="es-EC" dirty="0" smtClean="0">
              <a:latin typeface="Arial Narrow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357290" y="4714884"/>
            <a:ext cx="69294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C" dirty="0" smtClean="0">
              <a:latin typeface="Arial Narrow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C" b="1" dirty="0" smtClean="0">
                <a:latin typeface="Arial Narrow" pitchFamily="34" charset="0"/>
              </a:rPr>
              <a:t>   Inyección de código SQL</a:t>
            </a:r>
          </a:p>
          <a:p>
            <a:pPr marL="442913" algn="just"/>
            <a:r>
              <a:rPr lang="es-EC" dirty="0" smtClean="0">
                <a:latin typeface="Arial Narrow" pitchFamily="34" charset="0"/>
              </a:rPr>
              <a:t>La inyección de código SQL es una técnica de ataque usada para explotar sitios web que construyen sentencias SQL a partir de entradas facilitadas por el usuario.</a:t>
            </a:r>
            <a:endParaRPr lang="es-EC" dirty="0">
              <a:latin typeface="Arial Narrow" pitchFamily="34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1357290" y="3643314"/>
            <a:ext cx="67151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EC" b="1" dirty="0" smtClean="0">
                <a:latin typeface="Arial Narrow" pitchFamily="34" charset="0"/>
              </a:rPr>
              <a:t>  Débil Validación en la recuperación de contraseñas</a:t>
            </a:r>
          </a:p>
          <a:p>
            <a:pPr marL="442913" algn="just"/>
            <a:r>
              <a:rPr lang="es-EC" dirty="0" smtClean="0">
                <a:latin typeface="Arial Narrow" pitchFamily="34" charset="0"/>
              </a:rPr>
              <a:t>La débil validación en la recuperación de contraseñas se produce cuando un sitio web permite a un atacante obtener, modificar o recuperar, de forma ilegal, la contraseña de otro usuario.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Rectángulo"/>
          <p:cNvSpPr/>
          <p:nvPr/>
        </p:nvSpPr>
        <p:spPr>
          <a:xfrm>
            <a:off x="1214414" y="1142985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b="1" dirty="0" smtClean="0">
                <a:latin typeface="Arial Narrow" pitchFamily="34" charset="0"/>
              </a:rPr>
              <a:t> Ataque por diccionario</a:t>
            </a:r>
          </a:p>
          <a:p>
            <a:pPr algn="just"/>
            <a:r>
              <a:rPr lang="es-EC" dirty="0" smtClean="0">
                <a:latin typeface="Arial Narrow" pitchFamily="34" charset="0"/>
              </a:rPr>
              <a:t>El ataque por diccionario (</a:t>
            </a:r>
            <a:r>
              <a:rPr lang="es-EC" dirty="0" err="1" smtClean="0">
                <a:latin typeface="Arial Narrow" pitchFamily="34" charset="0"/>
              </a:rPr>
              <a:t>dictionary</a:t>
            </a:r>
            <a:r>
              <a:rPr lang="es-EC" dirty="0" smtClean="0">
                <a:latin typeface="Arial Narrow" pitchFamily="34" charset="0"/>
              </a:rPr>
              <a:t> </a:t>
            </a:r>
            <a:r>
              <a:rPr lang="es-EC" dirty="0" err="1" smtClean="0">
                <a:latin typeface="Arial Narrow" pitchFamily="34" charset="0"/>
              </a:rPr>
              <a:t>attack</a:t>
            </a:r>
            <a:r>
              <a:rPr lang="es-EC" dirty="0" smtClean="0">
                <a:latin typeface="Arial Narrow" pitchFamily="34" charset="0"/>
              </a:rPr>
              <a:t>) es un tipo de ataque informático relacionado al hacking que utiliza un diccionario de palabras para llevar a cabo su cometido</a:t>
            </a:r>
            <a:r>
              <a:rPr lang="es-EC" dirty="0" smtClean="0"/>
              <a:t>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214414" y="4643446"/>
            <a:ext cx="72866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C" dirty="0" smtClean="0">
                <a:latin typeface="Arial Narrow" pitchFamily="34" charset="0"/>
              </a:rPr>
              <a:t>Muchas personas tienen rechazo a realizar operaciones, tramites o consultas a través de internet, pues temen que su información (personal,  bancaria o la que fuere) pueda ser vista por terceros, que haciendo uso de sus conocimientos informáticos, puedan captar la información y hacer un mal uso de ella, es decir los llamados hackers.</a:t>
            </a:r>
            <a:endParaRPr lang="es-EC" dirty="0">
              <a:latin typeface="Arial Narrow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357290" y="2428868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b="1" dirty="0" smtClean="0">
                <a:latin typeface="Arial Narrow" pitchFamily="34" charset="0"/>
              </a:rPr>
              <a:t>Suplantación de contenido. </a:t>
            </a:r>
          </a:p>
          <a:p>
            <a:r>
              <a:rPr lang="es-EC" dirty="0" smtClean="0">
                <a:latin typeface="Arial Narrow" pitchFamily="34" charset="0"/>
              </a:rPr>
              <a:t>Mediante esta técnica un atacante consigue hacerle creer al usuario objetivo que cierto contenido de un aplicativo Web es legítimo, cuando no lo es. Ejemplo: </a:t>
            </a:r>
            <a:r>
              <a:rPr lang="es-EC" dirty="0" err="1" smtClean="0">
                <a:latin typeface="Arial Narrow" pitchFamily="34" charset="0"/>
              </a:rPr>
              <a:t>Phising</a:t>
            </a:r>
            <a:r>
              <a:rPr lang="es-EC" dirty="0" smtClean="0">
                <a:latin typeface="Arial Narrow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Rectángulo"/>
          <p:cNvSpPr/>
          <p:nvPr/>
        </p:nvSpPr>
        <p:spPr>
          <a:xfrm>
            <a:off x="1571604" y="1142984"/>
            <a:ext cx="435771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CERTIFICACION DEL APLICATIVO</a:t>
            </a:r>
            <a:endParaRPr lang="es-EC" sz="2200" b="1" dirty="0">
              <a:latin typeface="Arial Narrow" pitchFamily="34" charset="0"/>
            </a:endParaRPr>
          </a:p>
        </p:txBody>
      </p:sp>
      <p:pic>
        <p:nvPicPr>
          <p:cNvPr id="7" name="Picture 2" descr="http://www.azox.com/Portals/5/screenshots/verisign_logo.jpg"/>
          <p:cNvPicPr>
            <a:picLocks noChangeAspect="1" noChangeArrowheads="1"/>
          </p:cNvPicPr>
          <p:nvPr/>
        </p:nvPicPr>
        <p:blipFill>
          <a:blip r:embed="rId4" cstate="print"/>
          <a:srcRect l="2439" t="2128"/>
          <a:stretch>
            <a:fillRect/>
          </a:stretch>
        </p:blipFill>
        <p:spPr bwMode="auto">
          <a:xfrm>
            <a:off x="1714480" y="2857496"/>
            <a:ext cx="2298440" cy="1285884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4429124" y="1928803"/>
            <a:ext cx="44291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 algn="just">
              <a:buFont typeface="Wingdings" pitchFamily="2" charset="2"/>
              <a:buChar char="ü"/>
            </a:pPr>
            <a:r>
              <a:rPr lang="es-EC" dirty="0" smtClean="0">
                <a:latin typeface="Arial Narrow" pitchFamily="34" charset="0"/>
              </a:rPr>
              <a:t>Empresa de seguridad informática famosa por ser una Autoridad de Certificación reconocida mundialmente</a:t>
            </a:r>
          </a:p>
          <a:p>
            <a:pPr marL="265113" indent="-265113" algn="just">
              <a:buFont typeface="Wingdings" pitchFamily="2" charset="2"/>
              <a:buChar char="ü"/>
            </a:pPr>
            <a:r>
              <a:rPr lang="es-EC" dirty="0" smtClean="0">
                <a:latin typeface="Arial Narrow" pitchFamily="34" charset="0"/>
              </a:rPr>
              <a:t>. Los certificados SSL de VeriSign aseguran a más de un millón de servidores Web en el mundo</a:t>
            </a:r>
          </a:p>
          <a:p>
            <a:endParaRPr lang="es-EC" dirty="0"/>
          </a:p>
        </p:txBody>
      </p:sp>
      <p:pic>
        <p:nvPicPr>
          <p:cNvPr id="9" name="8 Imagen" descr="veris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86380" y="3929066"/>
            <a:ext cx="3155995" cy="1785950"/>
          </a:xfrm>
          <a:prstGeom prst="rect">
            <a:avLst/>
          </a:prstGeom>
        </p:spPr>
      </p:pic>
      <p:sp>
        <p:nvSpPr>
          <p:cNvPr id="10" name="9 Elipse"/>
          <p:cNvSpPr/>
          <p:nvPr/>
        </p:nvSpPr>
        <p:spPr>
          <a:xfrm>
            <a:off x="5143504" y="5357826"/>
            <a:ext cx="500066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Rectángulo"/>
          <p:cNvSpPr/>
          <p:nvPr/>
        </p:nvSpPr>
        <p:spPr>
          <a:xfrm>
            <a:off x="1571604" y="928670"/>
            <a:ext cx="38576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SECURE SOCKET LAYER(SSL) </a:t>
            </a:r>
          </a:p>
          <a:p>
            <a:endParaRPr lang="es-EC" b="1" dirty="0">
              <a:latin typeface="Arial Narrow" pitchFamily="34" charset="0"/>
            </a:endParaRPr>
          </a:p>
        </p:txBody>
      </p:sp>
      <p:pic>
        <p:nvPicPr>
          <p:cNvPr id="27650" name="Picture 2" descr="http://www.eff.org/files/HTTPS_Everywhere_new_lo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1714488"/>
            <a:ext cx="2563498" cy="2214578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4500562" y="1785926"/>
            <a:ext cx="4286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13" indent="-265113" algn="just">
              <a:buFont typeface="Wingdings" pitchFamily="2" charset="2"/>
              <a:buChar char="ü"/>
            </a:pPr>
            <a:r>
              <a:rPr lang="es-EC" dirty="0" smtClean="0">
                <a:latin typeface="Arial Narrow" pitchFamily="34" charset="0"/>
              </a:rPr>
              <a:t>Un certificado de seguridad SSL conlleva un protocolo para establecer una comunicación segura para el usuario.</a:t>
            </a:r>
            <a:endParaRPr lang="es-EC" dirty="0">
              <a:latin typeface="Arial Narrow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500562" y="292893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5113" indent="-265113" algn="just">
              <a:buFont typeface="Wingdings" pitchFamily="2" charset="2"/>
              <a:buChar char="ü"/>
            </a:pPr>
            <a:r>
              <a:rPr lang="es-EC" dirty="0" smtClean="0">
                <a:latin typeface="Arial Narrow" pitchFamily="34" charset="0"/>
              </a:rPr>
              <a:t>Se utiliza para proteger la transmisión de información confidencial y que nadie más pueda manejarla de modo inapropiado</a:t>
            </a:r>
            <a:endParaRPr lang="es-EC" dirty="0">
              <a:latin typeface="Arial Narrow" pitchFamily="34" charset="0"/>
            </a:endParaRPr>
          </a:p>
        </p:txBody>
      </p:sp>
      <p:pic>
        <p:nvPicPr>
          <p:cNvPr id="9" name="8 Imagen" descr="Pantallazo.png"/>
          <p:cNvPicPr>
            <a:picLocks noChangeAspect="1"/>
          </p:cNvPicPr>
          <p:nvPr/>
        </p:nvPicPr>
        <p:blipFill>
          <a:blip r:embed="rId5"/>
          <a:srcRect l="9424" t="15306" r="63089" b="23469"/>
          <a:stretch>
            <a:fillRect/>
          </a:stretch>
        </p:blipFill>
        <p:spPr>
          <a:xfrm>
            <a:off x="5500694" y="4500570"/>
            <a:ext cx="2714645" cy="42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pic>
        <p:nvPicPr>
          <p:cNvPr id="5" name="4 Imagen" descr="https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1428736"/>
            <a:ext cx="5143536" cy="1871689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1571604" y="928670"/>
            <a:ext cx="435771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CONFIANZA DEL SITIO</a:t>
            </a:r>
            <a:endParaRPr lang="es-EC" sz="2200" b="1" dirty="0">
              <a:latin typeface="Arial Narrow" pitchFamily="34" charset="0"/>
            </a:endParaRPr>
          </a:p>
        </p:txBody>
      </p:sp>
      <p:pic>
        <p:nvPicPr>
          <p:cNvPr id="7" name="6 Imagen" descr="Diagrama que muestra el funcionamiento del cifrado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3429000"/>
            <a:ext cx="578647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4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14340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3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6" name="1 Título"/>
          <p:cNvSpPr txBox="1">
            <a:spLocks/>
          </p:cNvSpPr>
          <p:nvPr/>
        </p:nvSpPr>
        <p:spPr>
          <a:xfrm>
            <a:off x="2714612" y="274638"/>
            <a:ext cx="442915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BIENVENIDA</a:t>
            </a: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7" name="6 Marcador de contenido"/>
          <p:cNvSpPr txBox="1">
            <a:spLocks/>
          </p:cNvSpPr>
          <p:nvPr/>
        </p:nvSpPr>
        <p:spPr>
          <a:xfrm>
            <a:off x="1285852" y="1600200"/>
            <a:ext cx="7400948" cy="45259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Bienvenidos al Sistema de Cobro de Alícuotas en Urbanizaciones, un Servicio Web cuyo</a:t>
            </a:r>
            <a:r>
              <a:rPr kumimoji="0" lang="es-E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propósito es brindar servicios de administración y el correcto manejo de información en urbanizaciones</a:t>
            </a: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.</a:t>
            </a:r>
            <a:endParaRPr kumimoji="0" lang="es-E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1142985"/>
            <a:ext cx="4486791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Rectángulo"/>
          <p:cNvSpPr/>
          <p:nvPr/>
        </p:nvSpPr>
        <p:spPr>
          <a:xfrm>
            <a:off x="1571604" y="928670"/>
            <a:ext cx="435771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ENCRIPATACIÓN DE DATOS</a:t>
            </a:r>
            <a:endParaRPr lang="es-EC" sz="2200" b="1" dirty="0">
              <a:latin typeface="Arial Narrow" pitchFamily="34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643042" y="1571612"/>
            <a:ext cx="7143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Un Sistema de Comunicación de Datos, es de vital importancia asegurar que la Información viaje segura, manteniendo su autenticidad, integridad, confidencialidad y el no repudio de la misma entre otros aspectos.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Estas características solo se pueden asegurar utilizando las Técnicas Encriptación de Datos.</a:t>
            </a:r>
            <a:endParaRPr kumimoji="0" lang="es-EC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14480" y="3571876"/>
            <a:ext cx="173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b="1" dirty="0" smtClean="0"/>
              <a:t>Algoritmo HASH</a:t>
            </a:r>
            <a:endParaRPr lang="es-EC" dirty="0"/>
          </a:p>
        </p:txBody>
      </p:sp>
      <p:sp>
        <p:nvSpPr>
          <p:cNvPr id="8" name="7 Rectángulo"/>
          <p:cNvSpPr/>
          <p:nvPr/>
        </p:nvSpPr>
        <p:spPr>
          <a:xfrm>
            <a:off x="1714480" y="3929066"/>
            <a:ext cx="70723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C" dirty="0" smtClean="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Este algoritmo efectúa un cálculo matemático sobre los datos que constituyen el documento y da como resultado un número único llamado MAC. Un mismo documento dará siempre un mismo MAC.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785918" y="5072074"/>
            <a:ext cx="68580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C" sz="900" dirty="0" smtClean="0"/>
              <a:t> </a:t>
            </a:r>
            <a:r>
              <a:rPr lang="es-EC" b="1" dirty="0" smtClean="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MD5 (</a:t>
            </a:r>
            <a:r>
              <a:rPr lang="es-EC" b="1" dirty="0" err="1" smtClean="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Message-Digest</a:t>
            </a:r>
            <a:r>
              <a:rPr lang="es-EC" b="1" dirty="0" smtClean="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C" b="1" dirty="0" err="1" smtClean="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Algorithm</a:t>
            </a:r>
            <a:r>
              <a:rPr lang="es-EC" b="1" dirty="0" smtClean="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 5, Algoritmo de Resumen del Mensaje 5)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C" dirty="0" smtClean="0">
              <a:solidFill>
                <a:srgbClr val="000000"/>
              </a:solidFill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dirty="0" smtClean="0">
                <a:solidFill>
                  <a:srgbClr val="000000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El md5 es un genial algoritmo o herramienta (como le entiendan) para tener seguridad de nuestros archivos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CuadroTexto"/>
          <p:cNvSpPr txBox="1"/>
          <p:nvPr/>
        </p:nvSpPr>
        <p:spPr>
          <a:xfrm>
            <a:off x="3286116" y="2285992"/>
            <a:ext cx="34290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000" b="1" dirty="0" smtClean="0">
                <a:latin typeface="Arial Narrow" pitchFamily="34" charset="0"/>
              </a:rPr>
              <a:t>PRUEBAS DE SEGURIDAD DEL APLICATIVO</a:t>
            </a:r>
            <a:endParaRPr lang="es-EC" sz="4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CuadroTexto"/>
          <p:cNvSpPr txBox="1"/>
          <p:nvPr/>
        </p:nvSpPr>
        <p:spPr>
          <a:xfrm>
            <a:off x="3500430" y="2643182"/>
            <a:ext cx="3429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000" b="1" dirty="0" smtClean="0">
                <a:latin typeface="Arial Narrow" pitchFamily="34" charset="0"/>
              </a:rPr>
              <a:t>MANEJO</a:t>
            </a:r>
          </a:p>
          <a:p>
            <a:pPr algn="ctr"/>
            <a:r>
              <a:rPr lang="es-EC" sz="4000" b="1" dirty="0" smtClean="0">
                <a:latin typeface="Arial Narrow" pitchFamily="34" charset="0"/>
              </a:rPr>
              <a:t> DEL APLICATIVO</a:t>
            </a:r>
            <a:endParaRPr lang="es-EC" sz="4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10" name="9 CuadroTexto"/>
          <p:cNvSpPr txBox="1"/>
          <p:nvPr/>
        </p:nvSpPr>
        <p:spPr>
          <a:xfrm>
            <a:off x="3500430" y="2643182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000" b="1" dirty="0" smtClean="0">
                <a:latin typeface="Arial Narrow" pitchFamily="34" charset="0"/>
              </a:rPr>
              <a:t>CONCLUSIÓN</a:t>
            </a:r>
            <a:endParaRPr lang="es-EC" sz="4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Rectángulo"/>
          <p:cNvSpPr/>
          <p:nvPr/>
        </p:nvSpPr>
        <p:spPr>
          <a:xfrm>
            <a:off x="1785918" y="1285860"/>
            <a:ext cx="664373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C" sz="2400" dirty="0" smtClean="0">
                <a:latin typeface="Arial Narrow" pitchFamily="34" charset="0"/>
              </a:rPr>
              <a:t>Como hemos visto nuestra Aplicativo web cuenta con  las bases principales de seguridad que debe tener un sistema</a:t>
            </a:r>
            <a:r>
              <a:rPr lang="es-EC" sz="2400" smtClean="0">
                <a:latin typeface="Arial Narrow" pitchFamily="34" charset="0"/>
              </a:rPr>
              <a:t>. Puesto </a:t>
            </a:r>
            <a:r>
              <a:rPr lang="es-EC" sz="2400" dirty="0" smtClean="0">
                <a:latin typeface="Arial Narrow" pitchFamily="34" charset="0"/>
              </a:rPr>
              <a:t>que hoy en día hay mas transacciones en línea es importante contar con un aplicativo como el que le presentamos. Esperamos haber satisfecho las necesidades del los usuarios y de los delegados.</a:t>
            </a:r>
          </a:p>
          <a:p>
            <a:pPr algn="just"/>
            <a:endParaRPr lang="en-US" sz="2400" dirty="0" smtClean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-24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7" name="1 Título"/>
          <p:cNvSpPr txBox="1">
            <a:spLocks/>
          </p:cNvSpPr>
          <p:nvPr/>
        </p:nvSpPr>
        <p:spPr>
          <a:xfrm>
            <a:off x="2571736" y="214298"/>
            <a:ext cx="464347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INTRODUCCION</a:t>
            </a: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9" name="8 Imagen" descr="verisin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6027" y="881009"/>
            <a:ext cx="6620829" cy="3746671"/>
          </a:xfrm>
          <a:prstGeom prst="rect">
            <a:avLst/>
          </a:prstGeom>
        </p:spPr>
      </p:pic>
      <p:sp>
        <p:nvSpPr>
          <p:cNvPr id="8" name="6 Marcador de contenido"/>
          <p:cNvSpPr txBox="1">
            <a:spLocks/>
          </p:cNvSpPr>
          <p:nvPr/>
        </p:nvSpPr>
        <p:spPr>
          <a:xfrm>
            <a:off x="1500166" y="3500438"/>
            <a:ext cx="7186634" cy="31432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URBIPAGOS es un aplicativo web que permite el cobro de alícuotas a </a:t>
            </a:r>
            <a:r>
              <a:rPr lang="es-ES" sz="2200" dirty="0" smtClean="0">
                <a:latin typeface="Arial Narrow" pitchFamily="34" charset="0"/>
              </a:rPr>
              <a:t>clientes y </a:t>
            </a: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socios de una determinada urbanización desde cualquier lugar donde se encuentre. </a:t>
            </a:r>
            <a:r>
              <a:rPr lang="es-ES" sz="2200" dirty="0" smtClean="0">
                <a:latin typeface="Arial Narrow" pitchFamily="34" charset="0"/>
              </a:rPr>
              <a:t>P</a:t>
            </a:r>
            <a:r>
              <a:rPr kumimoji="0" lang="es-E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or</a:t>
            </a: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medio de consultas al sitio y recepción de email estará informado de sus pagos, evitando</a:t>
            </a:r>
            <a:r>
              <a:rPr kumimoji="0" lang="es-E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así</a:t>
            </a: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atrasos y sanciones.</a:t>
            </a:r>
            <a:endParaRPr kumimoji="0" lang="es-E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CuadroTexto"/>
          <p:cNvSpPr txBox="1"/>
          <p:nvPr/>
        </p:nvSpPr>
        <p:spPr>
          <a:xfrm>
            <a:off x="1428728" y="928670"/>
            <a:ext cx="52864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OBTENER CLAVE DE INGRESO AL SISTEMA</a:t>
            </a:r>
            <a:endParaRPr lang="es-EC" sz="2200" b="1" dirty="0"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1500174"/>
            <a:ext cx="6217462" cy="3143272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8" name="7 CuadroTexto"/>
          <p:cNvSpPr txBox="1"/>
          <p:nvPr/>
        </p:nvSpPr>
        <p:spPr>
          <a:xfrm>
            <a:off x="1928794" y="4857760"/>
            <a:ext cx="67151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>
              <a:buFont typeface="Wingdings" pitchFamily="2" charset="2"/>
              <a:buChar char="ü"/>
            </a:pPr>
            <a:r>
              <a:rPr lang="es-EC" dirty="0" smtClean="0"/>
              <a:t> </a:t>
            </a:r>
            <a:r>
              <a:rPr lang="es-EC" dirty="0" smtClean="0">
                <a:latin typeface="Arial Narrow" pitchFamily="34" charset="0"/>
              </a:rPr>
              <a:t>El cliente solicitara su clave ingresando su numero de cedula de identidad. En caso de ser extranjero ingresara su numero de pasaporte.</a:t>
            </a:r>
          </a:p>
          <a:p>
            <a:pPr marL="268288" indent="-268288" algn="just">
              <a:buFont typeface="Wingdings" pitchFamily="2" charset="2"/>
              <a:buChar char="ü"/>
            </a:pPr>
            <a:endParaRPr lang="es-EC" dirty="0" smtClean="0">
              <a:latin typeface="Arial Narrow" pitchFamily="34" charset="0"/>
            </a:endParaRPr>
          </a:p>
          <a:p>
            <a:pPr marL="268288" indent="-268288" algn="just">
              <a:buFont typeface="Wingdings" pitchFamily="2" charset="2"/>
              <a:buChar char="ü"/>
            </a:pPr>
            <a:r>
              <a:rPr lang="es-EC" dirty="0" smtClean="0">
                <a:latin typeface="Arial Narrow" pitchFamily="34" charset="0"/>
              </a:rPr>
              <a:t>El campo se encuentra validado para que ingrese solo números entre 9 a 15 dígitos  </a:t>
            </a:r>
            <a:endParaRPr lang="es-EC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pic>
        <p:nvPicPr>
          <p:cNvPr id="5" name="4 Imagen" descr="CLIENTE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1670" y="1500174"/>
            <a:ext cx="6331582" cy="321471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428728" y="928670"/>
            <a:ext cx="62151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CLIENTE NO PERTENECE A LA </a:t>
            </a:r>
            <a:r>
              <a:rPr lang="es-EC" sz="2200" b="1" dirty="0" smtClean="0">
                <a:latin typeface="Arial Narrow" pitchFamily="34" charset="0"/>
              </a:rPr>
              <a:t>URBANIZACIÓN</a:t>
            </a:r>
            <a:endParaRPr lang="es-EC" sz="2200" b="1" dirty="0">
              <a:latin typeface="Arial Narrow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714480" y="4929198"/>
            <a:ext cx="70009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>
              <a:buFont typeface="Wingdings" pitchFamily="2" charset="2"/>
              <a:buChar char="ü"/>
            </a:pPr>
            <a:r>
              <a:rPr lang="es-EC" dirty="0" smtClean="0"/>
              <a:t> </a:t>
            </a:r>
            <a:r>
              <a:rPr lang="es-EC" sz="2000" dirty="0" smtClean="0">
                <a:latin typeface="Arial Narrow" pitchFamily="34" charset="0"/>
              </a:rPr>
              <a:t>Mensaje que aparecerá en caso que el </a:t>
            </a:r>
            <a:r>
              <a:rPr lang="es-EC" sz="2000" dirty="0" smtClean="0">
                <a:latin typeface="Arial Narrow" pitchFamily="34" charset="0"/>
              </a:rPr>
              <a:t>número </a:t>
            </a:r>
            <a:r>
              <a:rPr lang="es-EC" sz="2000" dirty="0" smtClean="0">
                <a:latin typeface="Arial Narrow" pitchFamily="34" charset="0"/>
              </a:rPr>
              <a:t>de </a:t>
            </a:r>
            <a:r>
              <a:rPr lang="es-EC" sz="2000" dirty="0" smtClean="0">
                <a:latin typeface="Arial Narrow" pitchFamily="34" charset="0"/>
              </a:rPr>
              <a:t>cédula </a:t>
            </a:r>
            <a:r>
              <a:rPr lang="es-EC" sz="2000" dirty="0" smtClean="0">
                <a:latin typeface="Arial Narrow" pitchFamily="34" charset="0"/>
              </a:rPr>
              <a:t>o  pasaporte no conste en la base de datos del </a:t>
            </a:r>
            <a:r>
              <a:rPr lang="es-EC" sz="2000" dirty="0" smtClean="0">
                <a:latin typeface="Arial Narrow" pitchFamily="34" charset="0"/>
              </a:rPr>
              <a:t>sistema.</a:t>
            </a:r>
            <a:endParaRPr lang="es-EC" sz="2000" dirty="0" smtClean="0">
              <a:latin typeface="Arial Narrow" pitchFamily="34" charset="0"/>
            </a:endParaRPr>
          </a:p>
          <a:p>
            <a:pPr marL="268288" indent="-268288" algn="just">
              <a:buFont typeface="Wingdings" pitchFamily="2" charset="2"/>
              <a:buChar char="ü"/>
            </a:pPr>
            <a:endParaRPr lang="es-EC" sz="2000" dirty="0" smtClean="0">
              <a:latin typeface="Arial Narrow" pitchFamily="34" charset="0"/>
            </a:endParaRPr>
          </a:p>
          <a:p>
            <a:pPr marL="268288" indent="-268288" algn="just">
              <a:buFont typeface="Wingdings" pitchFamily="2" charset="2"/>
              <a:buChar char="ü"/>
            </a:pPr>
            <a:r>
              <a:rPr lang="es-EC" sz="2000" dirty="0" smtClean="0">
                <a:latin typeface="Arial Narrow" pitchFamily="34" charset="0"/>
              </a:rPr>
              <a:t>Al hacer clic en </a:t>
            </a:r>
            <a:r>
              <a:rPr lang="es-EC" sz="2000" b="1" dirty="0" smtClean="0">
                <a:latin typeface="Arial Narrow" pitchFamily="34" charset="0"/>
              </a:rPr>
              <a:t>“Salir” </a:t>
            </a:r>
            <a:r>
              <a:rPr lang="es-EC" sz="2000" dirty="0" smtClean="0">
                <a:latin typeface="Arial Narrow" pitchFamily="34" charset="0"/>
              </a:rPr>
              <a:t>se redirige nuevamente a la pantalla de inicio del </a:t>
            </a:r>
            <a:r>
              <a:rPr lang="es-EC" sz="2000" dirty="0" smtClean="0">
                <a:latin typeface="Arial Narrow" pitchFamily="34" charset="0"/>
              </a:rPr>
              <a:t>sistema. </a:t>
            </a:r>
            <a:endParaRPr lang="es-EC" sz="20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pic>
        <p:nvPicPr>
          <p:cNvPr id="5" name="4 Imagen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1500174"/>
            <a:ext cx="5786478" cy="328614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1643042" y="928670"/>
            <a:ext cx="64294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SOLICITUD REALIZADA ANTERIORMENTE</a:t>
            </a:r>
            <a:endParaRPr lang="es-EC" sz="2200" b="1" dirty="0">
              <a:latin typeface="Arial Narrow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857356" y="5000636"/>
            <a:ext cx="68580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>
              <a:buFont typeface="Wingdings" pitchFamily="2" charset="2"/>
              <a:buChar char="ü"/>
            </a:pPr>
            <a:r>
              <a:rPr lang="es-EC" sz="2000" dirty="0" smtClean="0">
                <a:latin typeface="Arial Narrow" pitchFamily="34" charset="0"/>
              </a:rPr>
              <a:t> Mensaje que aparecerá cuando el cliente ya ha realizado una petición de clave de acceso anteriormente</a:t>
            </a:r>
          </a:p>
          <a:p>
            <a:pPr marL="268288" indent="-268288" algn="just">
              <a:buFont typeface="Wingdings" pitchFamily="2" charset="2"/>
              <a:buChar char="ü"/>
            </a:pPr>
            <a:endParaRPr lang="es-EC" sz="2000" dirty="0" smtClean="0">
              <a:latin typeface="Arial Narrow" pitchFamily="34" charset="0"/>
            </a:endParaRPr>
          </a:p>
          <a:p>
            <a:pPr marL="268288" indent="-268288" algn="just">
              <a:buFont typeface="Wingdings" pitchFamily="2" charset="2"/>
              <a:buChar char="ü"/>
            </a:pPr>
            <a:r>
              <a:rPr lang="es-EC" sz="2000" dirty="0" smtClean="0">
                <a:latin typeface="Arial Narrow" pitchFamily="34" charset="0"/>
              </a:rPr>
              <a:t>En este caso la persona pudo haber olvidado su contraseña y por ende tiene la opción </a:t>
            </a:r>
            <a:r>
              <a:rPr lang="es-EC" sz="2000" b="1" dirty="0" smtClean="0">
                <a:latin typeface="Arial Narrow" pitchFamily="34" charset="0"/>
              </a:rPr>
              <a:t>“Olvidaste tu Contraseña”</a:t>
            </a:r>
            <a:endParaRPr lang="es-EC" sz="2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pic>
        <p:nvPicPr>
          <p:cNvPr id="5" name="4 Imagen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1564220"/>
            <a:ext cx="5786478" cy="307183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1571604" y="1071546"/>
            <a:ext cx="51435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200" b="1" dirty="0" smtClean="0">
                <a:latin typeface="Arial Narrow" pitchFamily="34" charset="0"/>
              </a:rPr>
              <a:t>NO SE HA REALIZADO </a:t>
            </a:r>
            <a:r>
              <a:rPr lang="es-EC" sz="2200" b="1" dirty="0" smtClean="0">
                <a:latin typeface="Arial Narrow" pitchFamily="34" charset="0"/>
              </a:rPr>
              <a:t>PETICIÓN </a:t>
            </a:r>
            <a:endParaRPr lang="es-EC" sz="2200" b="1" dirty="0">
              <a:latin typeface="Arial Narrow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857356" y="4714884"/>
            <a:ext cx="64294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 algn="just">
              <a:buFont typeface="Wingdings" pitchFamily="2" charset="2"/>
              <a:buChar char="ü"/>
            </a:pPr>
            <a:r>
              <a:rPr lang="es-EC" sz="2000" dirty="0" smtClean="0">
                <a:latin typeface="Arial Narrow" pitchFamily="34" charset="0"/>
              </a:rPr>
              <a:t>Esta ventana aparecerá cuando el cliente aun no realiza la solicitud de su clave de acceso al sistema de cobros.</a:t>
            </a:r>
          </a:p>
          <a:p>
            <a:pPr marL="269875" indent="-269875" algn="just">
              <a:buFont typeface="Wingdings" pitchFamily="2" charset="2"/>
              <a:buChar char="ü"/>
            </a:pPr>
            <a:endParaRPr lang="es-EC" sz="2000" dirty="0" smtClean="0">
              <a:latin typeface="Arial Narrow" pitchFamily="34" charset="0"/>
            </a:endParaRPr>
          </a:p>
          <a:p>
            <a:pPr marL="269875" indent="-269875" algn="just">
              <a:buFont typeface="Wingdings" pitchFamily="2" charset="2"/>
              <a:buChar char="ü"/>
            </a:pPr>
            <a:r>
              <a:rPr lang="es-EC" sz="2000" dirty="0" smtClean="0">
                <a:latin typeface="Arial Narrow" pitchFamily="34" charset="0"/>
              </a:rPr>
              <a:t>Se ingresa el mail de la persona solicitante, y se procede a enviar la  clave al correo para que pueda acceder haciendo clic en </a:t>
            </a:r>
            <a:r>
              <a:rPr lang="es-EC" sz="2000" b="1" dirty="0" smtClean="0">
                <a:latin typeface="Arial Narrow" pitchFamily="34" charset="0"/>
              </a:rPr>
              <a:t>“Obtener Contraseña”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14282" y="0"/>
            <a:ext cx="1436671" cy="6429396"/>
            <a:chOff x="110362" y="0"/>
            <a:chExt cx="1436671" cy="6429396"/>
          </a:xfrm>
        </p:grpSpPr>
        <p:pic>
          <p:nvPicPr>
            <p:cNvPr id="3" name="Picture 4" descr="http://img3.todojuegos.com/images/col_izq_peq.png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500034" y="1142984"/>
              <a:ext cx="571504" cy="5286412"/>
            </a:xfrm>
            <a:prstGeom prst="rect">
              <a:avLst/>
            </a:prstGeom>
            <a:noFill/>
          </p:spPr>
        </p:pic>
        <p:pic>
          <p:nvPicPr>
            <p:cNvPr id="4" name="3 Imagen" descr="urbi_logo2.png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362" y="0"/>
              <a:ext cx="1436671" cy="1285860"/>
            </a:xfrm>
            <a:prstGeom prst="rect">
              <a:avLst/>
            </a:prstGeom>
          </p:spPr>
        </p:pic>
      </p:grpSp>
      <p:sp>
        <p:nvSpPr>
          <p:cNvPr id="5" name="4 CuadroTexto"/>
          <p:cNvSpPr txBox="1"/>
          <p:nvPr/>
        </p:nvSpPr>
        <p:spPr>
          <a:xfrm>
            <a:off x="1785918" y="928670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latin typeface="Arial Narrow" pitchFamily="34" charset="0"/>
              </a:rPr>
              <a:t>MENSAJE DE </a:t>
            </a:r>
            <a:r>
              <a:rPr lang="es-EC" b="1" dirty="0" smtClean="0">
                <a:latin typeface="Arial Narrow" pitchFamily="34" charset="0"/>
              </a:rPr>
              <a:t>CONFIRMACIÓN </a:t>
            </a:r>
            <a:r>
              <a:rPr lang="es-EC" b="1" dirty="0" smtClean="0">
                <a:latin typeface="Arial Narrow" pitchFamily="34" charset="0"/>
              </a:rPr>
              <a:t>DE </a:t>
            </a:r>
            <a:r>
              <a:rPr lang="es-EC" b="1" dirty="0" smtClean="0">
                <a:latin typeface="Arial Narrow" pitchFamily="34" charset="0"/>
              </a:rPr>
              <a:t>ENVÍO </a:t>
            </a:r>
            <a:r>
              <a:rPr lang="es-EC" b="1" dirty="0" smtClean="0">
                <a:latin typeface="Arial Narrow" pitchFamily="34" charset="0"/>
              </a:rPr>
              <a:t>DE  CLAVE DE ACCESO</a:t>
            </a:r>
            <a:endParaRPr lang="es-EC" b="1" dirty="0">
              <a:latin typeface="Arial Narrow" pitchFamily="34" charset="0"/>
            </a:endParaRPr>
          </a:p>
        </p:txBody>
      </p:sp>
      <p:pic>
        <p:nvPicPr>
          <p:cNvPr id="6" name="5 Imagen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1357298"/>
            <a:ext cx="414340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785918" y="2988230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latin typeface="Arial Narrow" pitchFamily="34" charset="0"/>
              </a:rPr>
              <a:t>MAIL DE </a:t>
            </a:r>
            <a:r>
              <a:rPr lang="es-EC" b="1" dirty="0" smtClean="0">
                <a:latin typeface="Arial Narrow" pitchFamily="34" charset="0"/>
              </a:rPr>
              <a:t>ENVÍO </a:t>
            </a:r>
            <a:r>
              <a:rPr lang="es-EC" b="1" dirty="0" smtClean="0">
                <a:latin typeface="Arial Narrow" pitchFamily="34" charset="0"/>
              </a:rPr>
              <a:t>DE CONTRASEÑA</a:t>
            </a:r>
            <a:endParaRPr lang="es-EC" b="1" dirty="0">
              <a:latin typeface="Arial Narrow" pitchFamily="34" charset="0"/>
            </a:endParaRPr>
          </a:p>
        </p:txBody>
      </p:sp>
      <p:pic>
        <p:nvPicPr>
          <p:cNvPr id="8" name="0 Imagen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785918" y="3423043"/>
            <a:ext cx="6858048" cy="2006221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1714480" y="557214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000" dirty="0" smtClean="0">
                <a:latin typeface="Arial Narrow" pitchFamily="34" charset="0"/>
              </a:rPr>
              <a:t>El cliente deberá ingresar a su correo y verificar la confirmación del envío de la clave de acceso.</a:t>
            </a:r>
            <a:endParaRPr lang="es-EC" sz="20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1409</Words>
  <Application>Microsoft Office PowerPoint</Application>
  <PresentationFormat>Presentación en pantalla (4:3)</PresentationFormat>
  <Paragraphs>132</Paragraphs>
  <Slides>34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Walter</dc:creator>
  <cp:lastModifiedBy>Walter</cp:lastModifiedBy>
  <cp:revision>113</cp:revision>
  <dcterms:created xsi:type="dcterms:W3CDTF">2011-09-12T06:19:18Z</dcterms:created>
  <dcterms:modified xsi:type="dcterms:W3CDTF">2011-09-26T16:30:00Z</dcterms:modified>
</cp:coreProperties>
</file>