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9" r:id="rId4"/>
    <p:sldMasterId id="2147483721" r:id="rId5"/>
    <p:sldMasterId id="2147483733" r:id="rId6"/>
    <p:sldMasterId id="2147483746" r:id="rId7"/>
    <p:sldMasterId id="2147483758" r:id="rId8"/>
    <p:sldMasterId id="2147483770" r:id="rId9"/>
    <p:sldMasterId id="2147483783" r:id="rId10"/>
  </p:sldMasterIdLst>
  <p:sldIdLst>
    <p:sldId id="258" r:id="rId11"/>
    <p:sldId id="256" r:id="rId12"/>
    <p:sldId id="257" r:id="rId13"/>
    <p:sldId id="259" r:id="rId14"/>
    <p:sldId id="260" r:id="rId15"/>
    <p:sldId id="261" r:id="rId16"/>
    <p:sldId id="262" r:id="rId17"/>
    <p:sldId id="263" r:id="rId18"/>
    <p:sldId id="264" r:id="rId19"/>
    <p:sldId id="265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501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5382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923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499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6966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418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68792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922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7183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99147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8814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21503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47262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96015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99347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54507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56820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11104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66102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65996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2803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109100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4508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058437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143000" y="473273"/>
            <a:ext cx="6858000" cy="41523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7064536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767205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4723805" y="446484"/>
            <a:ext cx="3750469" cy="577750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2176357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762881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975809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4723805" y="1821656"/>
            <a:ext cx="3750469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449997" y="6536531"/>
            <a:ext cx="355867" cy="2757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708248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136101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4723805" y="3580805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4723805" y="625078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4815697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892969" y="4473773"/>
            <a:ext cx="7358063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892969" y="2979431"/>
            <a:ext cx="7358063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1966462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709889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5031814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6632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63498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01515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882146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10725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000202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791965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357182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733777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853137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427014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997719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830821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070569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868307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946451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649327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098921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00915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486432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102205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177859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4508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8767236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143000" y="473273"/>
            <a:ext cx="6858000" cy="41523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300465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072915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4723805" y="446484"/>
            <a:ext cx="3750469" cy="577750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8201938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9496938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8232065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4723805" y="1821656"/>
            <a:ext cx="3750469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449997" y="6536531"/>
            <a:ext cx="355867" cy="2757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487909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7562021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4723805" y="3580805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4723805" y="625078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2897943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892969" y="4473773"/>
            <a:ext cx="7358063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892969" y="2979431"/>
            <a:ext cx="7358063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2394148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1232981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503221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562190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669840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6514690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056789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110655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192443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495863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996790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423882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172398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181624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52022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554858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268702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4960815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844181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836307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5939183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742487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125066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169680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824335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4508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7075054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143000" y="473273"/>
            <a:ext cx="6858000" cy="41523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4065301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2560283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4723805" y="446484"/>
            <a:ext cx="3750469" cy="577750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1"/>
            </a:lvl1pPr>
            <a:lvl2pPr marL="0" indent="160729" algn="ctr">
              <a:spcBef>
                <a:spcPts val="0"/>
              </a:spcBef>
              <a:buSzTx/>
              <a:buNone/>
              <a:defRPr sz="2601"/>
            </a:lvl2pPr>
            <a:lvl3pPr marL="0" indent="321457" algn="ctr">
              <a:spcBef>
                <a:spcPts val="0"/>
              </a:spcBef>
              <a:buSzTx/>
              <a:buNone/>
              <a:defRPr sz="2601"/>
            </a:lvl3pPr>
            <a:lvl4pPr marL="0" indent="482186" algn="ctr">
              <a:spcBef>
                <a:spcPts val="0"/>
              </a:spcBef>
              <a:buSzTx/>
              <a:buNone/>
              <a:defRPr sz="2601"/>
            </a:lvl4pPr>
            <a:lvl5pPr marL="0" indent="642915" algn="ctr">
              <a:spcBef>
                <a:spcPts val="0"/>
              </a:spcBef>
              <a:buSzTx/>
              <a:buNone/>
              <a:defRPr sz="260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2088391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1268330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6477874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4723805" y="1821656"/>
            <a:ext cx="3750469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1969"/>
            </a:lvl1pPr>
            <a:lvl2pPr marL="482186" indent="-241093">
              <a:spcBef>
                <a:spcPts val="2250"/>
              </a:spcBef>
              <a:defRPr sz="1969"/>
            </a:lvl2pPr>
            <a:lvl3pPr marL="723279" indent="-241093">
              <a:spcBef>
                <a:spcPts val="2250"/>
              </a:spcBef>
              <a:defRPr sz="1969"/>
            </a:lvl3pPr>
            <a:lvl4pPr marL="964372" indent="-241093">
              <a:spcBef>
                <a:spcPts val="2250"/>
              </a:spcBef>
              <a:defRPr sz="1969"/>
            </a:lvl4pPr>
            <a:lvl5pPr marL="1205465" indent="-241093">
              <a:spcBef>
                <a:spcPts val="2250"/>
              </a:spcBef>
              <a:defRPr sz="1969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449997" y="6536531"/>
            <a:ext cx="355867" cy="2757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3289676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9321169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4723805" y="3580805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4723805" y="625078"/>
            <a:ext cx="3750469" cy="26521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8081638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892969" y="4473773"/>
            <a:ext cx="7358063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87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892969" y="2979431"/>
            <a:ext cx="7358063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0325132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2315163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5599113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8656264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4323456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4043928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964108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4633582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6980304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289964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9456705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4175638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229831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823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7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4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669727" y="178594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669727" y="182165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391686" y="6536531"/>
            <a:ext cx="355867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410751" hangingPunct="0"/>
            <a:fld id="{86CB4B4D-7CA3-9044-876B-883B54F8677D}" type="slidenum">
              <a:rPr lang="es-EC" kern="0" smtClean="0">
                <a:solidFill>
                  <a:srgbClr val="000000"/>
                </a:solidFill>
              </a:rPr>
              <a:pPr algn="ctr" defTabSz="410751" hangingPunct="0"/>
              <a:t>‹Nº›</a:t>
            </a:fld>
            <a:endParaRPr lang="es-EC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5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75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477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669727" y="178594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669727" y="182165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391686" y="6536531"/>
            <a:ext cx="355867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410751" hangingPunct="0"/>
            <a:fld id="{86CB4B4D-7CA3-9044-876B-883B54F8677D}" type="slidenum">
              <a:rPr lang="es-EC" kern="0" smtClean="0">
                <a:solidFill>
                  <a:srgbClr val="000000"/>
                </a:solidFill>
              </a:rPr>
              <a:pPr algn="ctr" defTabSz="410751" hangingPunct="0"/>
              <a:t>‹Nº›</a:t>
            </a:fld>
            <a:endParaRPr lang="es-EC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0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70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58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669727" y="178594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669727" y="182165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4391686" y="6536531"/>
            <a:ext cx="355867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410751" hangingPunct="0"/>
            <a:fld id="{86CB4B4D-7CA3-9044-876B-883B54F8677D}" type="slidenum">
              <a:rPr lang="es-EC" kern="0" smtClean="0">
                <a:solidFill>
                  <a:srgbClr val="000000"/>
                </a:solidFill>
              </a:rPr>
              <a:pPr algn="ctr" defTabSz="410751" hangingPunct="0"/>
              <a:t>‹Nº›</a:t>
            </a:fld>
            <a:endParaRPr lang="es-EC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20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42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772400" cy="1470025"/>
          </a:xfrm>
        </p:spPr>
        <p:txBody>
          <a:bodyPr/>
          <a:lstStyle/>
          <a:p>
            <a:r>
              <a:rPr lang="es-EC" sz="5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Examen Parcial</a:t>
            </a:r>
            <a:br>
              <a:rPr lang="es-EC" sz="54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s-EC" sz="5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Teoría del </a:t>
            </a:r>
            <a:r>
              <a:rPr lang="es-EC" sz="5400" dirty="0">
                <a:latin typeface="Andalus" panose="02020603050405020304" pitchFamily="18" charset="-78"/>
                <a:cs typeface="Andalus" panose="02020603050405020304" pitchFamily="18" charset="-78"/>
              </a:rPr>
              <a:t>Arte</a:t>
            </a:r>
            <a:br>
              <a:rPr lang="es-EC" sz="5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s-EC" sz="3600" dirty="0">
                <a:latin typeface="Andalus" panose="02020603050405020304" pitchFamily="18" charset="-78"/>
                <a:cs typeface="Andalus" panose="02020603050405020304" pitchFamily="18" charset="-78"/>
              </a:rPr>
              <a:t>27 de junio de 2018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52" y="3212976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2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F0AC4B-3462-49DE-9D27-251DC660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242298"/>
            <a:ext cx="6556664" cy="1283553"/>
          </a:xfrm>
        </p:spPr>
        <p:txBody>
          <a:bodyPr/>
          <a:lstStyle/>
          <a:p>
            <a:pPr algn="l"/>
            <a:r>
              <a:rPr lang="es-ES" altLang="es-ES" sz="2800" dirty="0" smtClean="0"/>
              <a:t>1- Dos </a:t>
            </a:r>
            <a:r>
              <a:rPr lang="es-ES" altLang="es-ES" sz="2800" dirty="0"/>
              <a:t>de los elementos básicos y esenciales que definen el </a:t>
            </a:r>
            <a:r>
              <a:rPr lang="es-ES" altLang="es-ES" sz="2800" i="1" dirty="0"/>
              <a:t>canon de belleza</a:t>
            </a:r>
            <a:r>
              <a:rPr lang="es-ES" altLang="es-ES" sz="2800" dirty="0"/>
              <a:t> en la época de la Grecia clásica, tanto en escultura como en arquitectura, son:</a:t>
            </a:r>
            <a:r>
              <a:rPr lang="es-ES" altLang="es-ES" sz="2100" dirty="0"/>
              <a:t/>
            </a:r>
            <a:br>
              <a:rPr lang="es-ES" altLang="es-ES" sz="2100" dirty="0"/>
            </a:br>
            <a:endParaRPr lang="es-ES" sz="21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E43CD09-887C-43D6-9D8F-7A11DA73C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649" y="1913038"/>
            <a:ext cx="4040188" cy="63976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1A0A3D0-EA44-4057-89A8-FFE9081F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805" y="3240497"/>
            <a:ext cx="4058841" cy="2963466"/>
          </a:xfrm>
        </p:spPr>
        <p:txBody>
          <a:bodyPr/>
          <a:lstStyle/>
          <a:p>
            <a:pPr marL="0" indent="0" algn="just">
              <a:buNone/>
            </a:pPr>
            <a:r>
              <a:rPr lang="es-ES" sz="2100" dirty="0"/>
              <a:t>A) Verticalidad y altura.</a:t>
            </a:r>
          </a:p>
          <a:p>
            <a:pPr marL="0" indent="0" algn="just">
              <a:buNone/>
            </a:pPr>
            <a:r>
              <a:rPr lang="es-ES" sz="2100" dirty="0"/>
              <a:t>B) A</a:t>
            </a:r>
            <a:r>
              <a:rPr lang="es-ES" altLang="es-ES" sz="2100" dirty="0"/>
              <a:t>rmonía y </a:t>
            </a:r>
            <a:r>
              <a:rPr lang="es-ES" altLang="es-ES" sz="2100" dirty="0" smtClean="0"/>
              <a:t>proporcionalidad.</a:t>
            </a:r>
          </a:p>
          <a:p>
            <a:pPr marL="0" indent="0" algn="just">
              <a:buNone/>
            </a:pPr>
            <a:r>
              <a:rPr lang="es-ES" sz="2100" dirty="0" smtClean="0"/>
              <a:t>C</a:t>
            </a:r>
            <a:r>
              <a:rPr lang="es-ES" sz="2100" dirty="0"/>
              <a:t>) Dinamismo y velocidad.</a:t>
            </a:r>
          </a:p>
          <a:p>
            <a:pPr marL="0" indent="0" algn="just">
              <a:buNone/>
            </a:pPr>
            <a:r>
              <a:rPr lang="es-ES" sz="2100" dirty="0"/>
              <a:t>D) Exageración y desproporción.</a:t>
            </a:r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8A7AAC4-EC84-4B8B-88FF-03DFD410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74078" y="2402887"/>
            <a:ext cx="2384022" cy="85520"/>
          </a:xfrm>
        </p:spPr>
        <p:txBody>
          <a:bodyPr/>
          <a:lstStyle/>
          <a:p>
            <a:endParaRPr lang="es-EC" altLang="es-ES" sz="1350" dirty="0"/>
          </a:p>
          <a:p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6694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De acuerdo al método sociológico, el arte cumple la función de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s-EC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2- </a:t>
            </a:r>
            <a:r>
              <a:rPr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acuerdo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al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método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sociológico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, el arte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cumple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función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de: </a:t>
            </a:r>
          </a:p>
        </p:txBody>
      </p:sp>
      <p:sp>
        <p:nvSpPr>
          <p:cNvPr id="121" name="Aproximarse críticamente a la biografía de los artistas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Pct val="100000"/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Aproximarse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críticamente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a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biografía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los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artistas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SzPct val="100000"/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Comunicarse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activamente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lenguaje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SzPct val="100000"/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Crear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símbolos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en 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sentido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arquetipos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en 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mente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C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SzPct val="100000"/>
              <a:buNone/>
            </a:pPr>
            <a:r>
              <a:rPr lang="es-EC" dirty="0" smtClean="0">
                <a:latin typeface="Calibri" panose="020F0502020204030204" pitchFamily="34" charset="0"/>
                <a:cs typeface="Calibri" panose="020F0502020204030204" pitchFamily="34" charset="0"/>
              </a:rPr>
              <a:t>D) </a:t>
            </a:r>
            <a:r>
              <a:rPr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Ser</a:t>
            </a:r>
            <a:r>
              <a:rPr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expresión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poder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las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ideologías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así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instrumento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culto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o de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ocio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Marcador de posición de imagen 1"/>
          <p:cNvSpPr>
            <a:spLocks noGrp="1"/>
          </p:cNvSpPr>
          <p:nvPr>
            <p:ph type="pic" sz="half" idx="13"/>
          </p:nvPr>
        </p:nvSpPr>
        <p:spPr/>
      </p:sp>
    </p:spTree>
    <p:extLst>
      <p:ext uri="{BB962C8B-B14F-4D97-AF65-F5344CB8AC3E}">
        <p14:creationId xmlns:p14="http://schemas.microsoft.com/office/powerpoint/2010/main" val="6359273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F0AC4B-3462-49DE-9D27-251DC660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21" y="1268760"/>
            <a:ext cx="3944926" cy="1351976"/>
          </a:xfrm>
        </p:spPr>
        <p:txBody>
          <a:bodyPr/>
          <a:lstStyle/>
          <a:p>
            <a:pPr algn="l"/>
            <a:r>
              <a:rPr lang="es-EC" altLang="es-ES" sz="2400" dirty="0" smtClean="0"/>
              <a:t>3- Johann </a:t>
            </a:r>
            <a:r>
              <a:rPr lang="es-EC" altLang="es-ES" sz="2400" dirty="0"/>
              <a:t>Winckelmann es conocido por:</a:t>
            </a:r>
            <a:endParaRPr lang="es-ES" sz="24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1A0A3D0-EA44-4057-89A8-FFE9081F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21" y="2497069"/>
            <a:ext cx="4058841" cy="2963466"/>
          </a:xfrm>
        </p:spPr>
        <p:txBody>
          <a:bodyPr/>
          <a:lstStyle/>
          <a:p>
            <a:pPr marL="0" indent="0">
              <a:buNone/>
            </a:pPr>
            <a:r>
              <a:rPr lang="es-EC" sz="2400" dirty="0" smtClean="0"/>
              <a:t>A) Proyectar </a:t>
            </a:r>
            <a:r>
              <a:rPr lang="es-EC" sz="2400" dirty="0"/>
              <a:t>los ideales del naciente Romanticismo en el arte grecorromano. </a:t>
            </a:r>
          </a:p>
          <a:p>
            <a:pPr marL="0" indent="0">
              <a:buNone/>
            </a:pPr>
            <a:r>
              <a:rPr lang="es-EC" sz="2400" dirty="0" smtClean="0"/>
              <a:t>B) Su </a:t>
            </a:r>
            <a:r>
              <a:rPr lang="es-EC" sz="2400" dirty="0"/>
              <a:t>crítica de la mímesis en el arte.  </a:t>
            </a:r>
          </a:p>
          <a:p>
            <a:pPr marL="0" indent="0">
              <a:buNone/>
            </a:pPr>
            <a:r>
              <a:rPr lang="es-EC" sz="2400" dirty="0" smtClean="0"/>
              <a:t>C) Su </a:t>
            </a:r>
            <a:r>
              <a:rPr lang="es-EC" sz="2400" dirty="0"/>
              <a:t>análisis de los cánones geométricos en el arte griego. </a:t>
            </a:r>
          </a:p>
          <a:p>
            <a:pPr marL="0" indent="0">
              <a:buNone/>
            </a:pPr>
            <a:r>
              <a:rPr lang="es-EC" sz="2400" dirty="0" smtClean="0"/>
              <a:t>D) Sus </a:t>
            </a:r>
            <a:r>
              <a:rPr lang="es-EC" sz="2400" dirty="0"/>
              <a:t>contribuciones sobre la economía en la producción artística.</a:t>
            </a:r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8A7AAC4-EC84-4B8B-88FF-03DFD410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74078" y="2402887"/>
            <a:ext cx="2384022" cy="85520"/>
          </a:xfrm>
        </p:spPr>
        <p:txBody>
          <a:bodyPr/>
          <a:lstStyle/>
          <a:p>
            <a:endParaRPr lang="es-EC" altLang="es-ES" sz="1350" dirty="0"/>
          </a:p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670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F0AC4B-3462-49DE-9D27-251DC660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7200900" cy="1371799"/>
          </a:xfrm>
        </p:spPr>
        <p:txBody>
          <a:bodyPr/>
          <a:lstStyle/>
          <a:p>
            <a:pPr algn="just"/>
            <a:r>
              <a:rPr lang="es-ES" altLang="es-ES" sz="2400" dirty="0" smtClean="0"/>
              <a:t>4- Platón</a:t>
            </a:r>
            <a:r>
              <a:rPr lang="es-ES" altLang="es-ES" sz="2400" dirty="0"/>
              <a:t>, en su obra </a:t>
            </a:r>
            <a:r>
              <a:rPr lang="es-ES" altLang="es-ES" sz="2400" i="1" dirty="0"/>
              <a:t>República</a:t>
            </a:r>
            <a:r>
              <a:rPr lang="es-ES" altLang="es-ES" sz="2400" dirty="0"/>
              <a:t>, describía una sociedad perfecta en la cual los poetas (y los artistas en general) no tenían cabida porque…</a:t>
            </a:r>
            <a:endParaRPr lang="es-ES" sz="24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E43CD09-887C-43D6-9D8F-7A11DA73C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1A0A3D0-EA44-4057-89A8-FFE9081F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547" y="2595174"/>
            <a:ext cx="4058841" cy="2963466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A) </a:t>
            </a:r>
            <a:r>
              <a:rPr lang="es-ES" dirty="0" smtClean="0"/>
              <a:t>Porque los artistas trabajan con imágenes falsas y, por lo tanto, están muy alejados de la Verdad.</a:t>
            </a:r>
            <a:endParaRPr lang="es-ES" dirty="0"/>
          </a:p>
          <a:p>
            <a:pPr marL="0" indent="0" algn="just">
              <a:buNone/>
            </a:pPr>
            <a:r>
              <a:rPr lang="es-ES" dirty="0"/>
              <a:t>B) </a:t>
            </a:r>
            <a:r>
              <a:rPr lang="es-ES" dirty="0" smtClean="0"/>
              <a:t>Porque los artistas son ateos.</a:t>
            </a:r>
            <a:endParaRPr lang="es-ES" dirty="0"/>
          </a:p>
          <a:p>
            <a:pPr marL="0" indent="0" algn="just">
              <a:buNone/>
            </a:pPr>
            <a:r>
              <a:rPr lang="es-ES" dirty="0"/>
              <a:t>C) </a:t>
            </a:r>
            <a:r>
              <a:rPr lang="es-ES" dirty="0" smtClean="0"/>
              <a:t>Porque los artistas tienen una moral pervertida. </a:t>
            </a:r>
            <a:endParaRPr lang="es-ES" dirty="0"/>
          </a:p>
          <a:p>
            <a:pPr marL="0" indent="0" algn="just">
              <a:buNone/>
            </a:pPr>
            <a:r>
              <a:rPr lang="es-ES" dirty="0" smtClean="0"/>
              <a:t>D) Porque los artistas hacen cosas prohibidas.</a:t>
            </a:r>
            <a:endParaRPr lang="es-ES" dirty="0"/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8A7AAC4-EC84-4B8B-88FF-03DFD410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74078" y="2402887"/>
            <a:ext cx="2384022" cy="85520"/>
          </a:xfrm>
        </p:spPr>
        <p:txBody>
          <a:bodyPr/>
          <a:lstStyle/>
          <a:p>
            <a:endParaRPr lang="es-EC" altLang="es-ES" sz="1350" dirty="0"/>
          </a:p>
          <a:p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111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Junto al gusto, que es la facultad de juzgar lo bello, este autor propone el genio como la facultad de crear o producir objetos bellos. Su nombre es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461518">
              <a:defRPr sz="3318"/>
            </a:lvl1pPr>
          </a:lstStyle>
          <a:p>
            <a:pPr algn="just"/>
            <a:r>
              <a:rPr lang="es-EC" sz="3100" dirty="0" smtClean="0">
                <a:latin typeface="Calibri" panose="020F0502020204030204" pitchFamily="34" charset="0"/>
                <a:cs typeface="Calibri" panose="020F0502020204030204" pitchFamily="34" charset="0"/>
              </a:rPr>
              <a:t>5- </a:t>
            </a:r>
            <a:r>
              <a:rPr sz="3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Junto</a:t>
            </a:r>
            <a:r>
              <a:rPr sz="3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al gusto,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facultad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juzgar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lo bello,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autor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propone el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genio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facultad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crear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producir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objetos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bellos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. Su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nombre</a:t>
            </a:r>
            <a:r>
              <a:rPr sz="3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100" dirty="0" err="1"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dirty="0"/>
              <a:t>:</a:t>
            </a:r>
          </a:p>
        </p:txBody>
      </p:sp>
      <p:sp>
        <p:nvSpPr>
          <p:cNvPr id="127" name="Vitrubio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Pct val="100000"/>
              <a:buNone/>
            </a:pPr>
            <a:r>
              <a:rPr lang="es-EC" dirty="0" smtClean="0"/>
              <a:t>A) </a:t>
            </a:r>
            <a:r>
              <a:rPr dirty="0" err="1" smtClean="0"/>
              <a:t>Vitrubio</a:t>
            </a:r>
            <a:r>
              <a:rPr lang="es-EC" dirty="0" smtClean="0"/>
              <a:t>.</a:t>
            </a:r>
            <a:endParaRPr dirty="0"/>
          </a:p>
          <a:p>
            <a:pPr marL="0" indent="0">
              <a:buSzPct val="100000"/>
              <a:buNone/>
            </a:pPr>
            <a:r>
              <a:rPr lang="es-EC" dirty="0" smtClean="0"/>
              <a:t>B) </a:t>
            </a:r>
            <a:r>
              <a:rPr dirty="0" smtClean="0"/>
              <a:t>Umberto Eco</a:t>
            </a:r>
            <a:r>
              <a:rPr lang="es-EC" dirty="0" smtClean="0"/>
              <a:t>.</a:t>
            </a:r>
            <a:endParaRPr dirty="0"/>
          </a:p>
          <a:p>
            <a:pPr marL="0" indent="0">
              <a:buSzPct val="100000"/>
              <a:buNone/>
            </a:pPr>
            <a:r>
              <a:rPr lang="es-EC" dirty="0" smtClean="0"/>
              <a:t>C) </a:t>
            </a:r>
            <a:r>
              <a:rPr dirty="0" err="1" smtClean="0"/>
              <a:t>Inmanuel</a:t>
            </a:r>
            <a:r>
              <a:rPr dirty="0" smtClean="0"/>
              <a:t> Kant</a:t>
            </a:r>
            <a:r>
              <a:rPr lang="es-EC" dirty="0" smtClean="0"/>
              <a:t>.</a:t>
            </a:r>
            <a:r>
              <a:rPr dirty="0" smtClean="0"/>
              <a:t> </a:t>
            </a:r>
            <a:endParaRPr dirty="0"/>
          </a:p>
          <a:p>
            <a:pPr marL="0" indent="0">
              <a:buSzPct val="100000"/>
              <a:buNone/>
            </a:pPr>
            <a:r>
              <a:rPr lang="es-EC" dirty="0" smtClean="0"/>
              <a:t>D) </a:t>
            </a:r>
            <a:r>
              <a:rPr dirty="0" err="1" smtClean="0"/>
              <a:t>Aristóteles</a:t>
            </a:r>
            <a:r>
              <a:rPr lang="es-EC" dirty="0" smtClean="0"/>
              <a:t>.</a:t>
            </a:r>
            <a:endParaRPr dirty="0"/>
          </a:p>
        </p:txBody>
      </p:sp>
      <p:sp>
        <p:nvSpPr>
          <p:cNvPr id="2" name="Marcador de posición de imagen 1"/>
          <p:cNvSpPr>
            <a:spLocks noGrp="1"/>
          </p:cNvSpPr>
          <p:nvPr>
            <p:ph type="pic" sz="half" idx="13"/>
          </p:nvPr>
        </p:nvSpPr>
        <p:spPr/>
      </p:sp>
    </p:spTree>
    <p:extLst>
      <p:ext uri="{BB962C8B-B14F-4D97-AF65-F5344CB8AC3E}">
        <p14:creationId xmlns:p14="http://schemas.microsoft.com/office/powerpoint/2010/main" val="37219106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CF0AC4B-3462-49DE-9D27-251DC660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03" y="764704"/>
            <a:ext cx="4598894" cy="924971"/>
          </a:xfrm>
        </p:spPr>
        <p:txBody>
          <a:bodyPr/>
          <a:lstStyle/>
          <a:p>
            <a:pPr algn="just"/>
            <a:r>
              <a:rPr lang="es-EC" altLang="es-ES" sz="2400" dirty="0" smtClean="0"/>
              <a:t>6- En </a:t>
            </a:r>
            <a:r>
              <a:rPr lang="es-EC" altLang="es-ES" sz="2400" dirty="0"/>
              <a:t>el periodo clásico de Grecia, los artistas buscaban transmitir belleza en su obra</a:t>
            </a:r>
            <a:r>
              <a:rPr lang="es-EC" altLang="es-ES" sz="2400" dirty="0" smtClean="0"/>
              <a:t>…</a:t>
            </a:r>
            <a:endParaRPr lang="es-ES" sz="24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1A0A3D0-EA44-4057-89A8-FFE9081F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1692" y="2402886"/>
            <a:ext cx="4058841" cy="2963466"/>
          </a:xfrm>
        </p:spPr>
        <p:txBody>
          <a:bodyPr/>
          <a:lstStyle/>
          <a:p>
            <a:pPr marL="0" indent="0">
              <a:buNone/>
            </a:pPr>
            <a:r>
              <a:rPr lang="es-EC" sz="2400" dirty="0" smtClean="0"/>
              <a:t>A) Inspirados </a:t>
            </a:r>
            <a:r>
              <a:rPr lang="es-EC" sz="2400" dirty="0"/>
              <a:t>en las formas </a:t>
            </a:r>
            <a:r>
              <a:rPr lang="es-EC" sz="2400" dirty="0" smtClean="0"/>
              <a:t>ideales.</a:t>
            </a:r>
            <a:endParaRPr lang="es-EC" sz="2400" dirty="0"/>
          </a:p>
          <a:p>
            <a:pPr marL="0" indent="0">
              <a:buNone/>
            </a:pPr>
            <a:r>
              <a:rPr lang="es-EC" sz="2400" dirty="0" smtClean="0"/>
              <a:t>B) Inspirados </a:t>
            </a:r>
            <a:r>
              <a:rPr lang="es-EC" sz="2400" dirty="0"/>
              <a:t>en los ideales de los </a:t>
            </a:r>
            <a:r>
              <a:rPr lang="es-EC" sz="2400" dirty="0" smtClean="0"/>
              <a:t>dioses. </a:t>
            </a:r>
            <a:endParaRPr lang="es-EC" sz="2400" dirty="0"/>
          </a:p>
          <a:p>
            <a:pPr marL="0" indent="0">
              <a:buNone/>
            </a:pPr>
            <a:r>
              <a:rPr lang="es-EC" sz="2400" dirty="0" smtClean="0"/>
              <a:t>C) Solamente </a:t>
            </a:r>
            <a:r>
              <a:rPr lang="es-EC" sz="2400" dirty="0"/>
              <a:t>con los </a:t>
            </a:r>
            <a:r>
              <a:rPr lang="es-EC" sz="2400" dirty="0" smtClean="0"/>
              <a:t>cánones.</a:t>
            </a:r>
            <a:endParaRPr lang="es-EC" sz="2400" dirty="0"/>
          </a:p>
          <a:p>
            <a:pPr marL="0" indent="0">
              <a:buNone/>
            </a:pPr>
            <a:r>
              <a:rPr lang="es-EC" sz="2400" dirty="0" smtClean="0"/>
              <a:t>D)</a:t>
            </a:r>
            <a:r>
              <a:rPr lang="es-EC" sz="2400" dirty="0"/>
              <a:t> </a:t>
            </a:r>
            <a:r>
              <a:rPr lang="es-EC" sz="2400" dirty="0" smtClean="0"/>
              <a:t>Fusionando </a:t>
            </a:r>
            <a:r>
              <a:rPr lang="es-EC" sz="2400" dirty="0"/>
              <a:t>la belleza de varios </a:t>
            </a:r>
            <a:r>
              <a:rPr lang="es-EC" sz="2400" dirty="0" smtClean="0"/>
              <a:t>modelos.</a:t>
            </a:r>
            <a:endParaRPr lang="es-EC" sz="2400" dirty="0"/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D8A7AAC4-EC84-4B8B-88FF-03DFD410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74078" y="2402887"/>
            <a:ext cx="2384022" cy="85520"/>
          </a:xfrm>
        </p:spPr>
        <p:txBody>
          <a:bodyPr/>
          <a:lstStyle/>
          <a:p>
            <a:endParaRPr lang="es-EC" altLang="es-ES" sz="1350" dirty="0"/>
          </a:p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1631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EA115D-527C-4B5B-BA92-D2B70AE4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92" y="1046540"/>
            <a:ext cx="6172200" cy="655700"/>
          </a:xfrm>
        </p:spPr>
        <p:txBody>
          <a:bodyPr/>
          <a:lstStyle/>
          <a:p>
            <a:pPr algn="l"/>
            <a:r>
              <a:rPr lang="es-EC" sz="2000" dirty="0" smtClean="0"/>
              <a:t>7-Nietzsche </a:t>
            </a:r>
            <a:r>
              <a:rPr lang="es-EC" sz="2000"/>
              <a:t>distingue </a:t>
            </a:r>
            <a:r>
              <a:rPr lang="es-EC" sz="2000" smtClean="0"/>
              <a:t>(y contrapone</a:t>
            </a:r>
            <a:r>
              <a:rPr lang="es-EC" sz="2000" dirty="0"/>
              <a:t>) dos categorías estéticas y existenciales en el mundo griego antiguo: lo apolíneo y lo dionisíaco (aunque dichas categorías pueden emplearse para analizar cualquier forma cultural y artística). Lo dionisiaco, para el filósofo alemán, viene definido por…</a:t>
            </a:r>
            <a:r>
              <a:rPr lang="es-ES" sz="1500" dirty="0"/>
              <a:t/>
            </a:r>
            <a:br>
              <a:rPr lang="es-ES" sz="1500" dirty="0"/>
            </a:br>
            <a:endParaRPr lang="es-ES" sz="15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12124BC-4A23-43FA-B956-E632204EF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E9F4047-8AF5-41C3-9440-96571C757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32" y="2495053"/>
            <a:ext cx="2698347" cy="2616938"/>
          </a:xfrm>
        </p:spPr>
        <p:txBody>
          <a:bodyPr/>
          <a:lstStyle/>
          <a:p>
            <a:pPr marL="0" indent="0">
              <a:buNone/>
            </a:pPr>
            <a:r>
              <a:rPr lang="es-EC" dirty="0"/>
              <a:t>A) Los valores del utilitarismo y la rentabilidad.</a:t>
            </a:r>
            <a:endParaRPr lang="es-ES" dirty="0"/>
          </a:p>
          <a:p>
            <a:pPr marL="0" indent="0">
              <a:buNone/>
            </a:pPr>
            <a:r>
              <a:rPr lang="es-EC" dirty="0"/>
              <a:t>B) Los valores de la mesura, el autocontrol y la racionalidad.</a:t>
            </a:r>
            <a:endParaRPr lang="es-ES" dirty="0"/>
          </a:p>
          <a:p>
            <a:pPr marL="0" indent="0">
              <a:buNone/>
            </a:pPr>
            <a:r>
              <a:rPr lang="es-EC" dirty="0"/>
              <a:t>C) Los valores relacionados con la desmesura, lo instintivo, lo irracional, la embriaguez, la alegría, lo corporal, lo musical y lo desbordante.</a:t>
            </a:r>
            <a:endParaRPr lang="es-ES" dirty="0"/>
          </a:p>
          <a:p>
            <a:pPr marL="0" indent="0">
              <a:buNone/>
            </a:pPr>
            <a:r>
              <a:rPr lang="es-EC" dirty="0"/>
              <a:t>D) Los valores del orden, la proporción y la armonía.</a:t>
            </a:r>
            <a:endParaRPr lang="es-ES" dirty="0"/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2300BB6-0E72-4D54-8A40-B1FE8D7CB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 flipV="1">
            <a:off x="5328084" y="2488407"/>
            <a:ext cx="2330016" cy="1156618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518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Entre las principales características de la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just" defTabSz="324493">
              <a:defRPr sz="3318"/>
            </a:pPr>
            <a:r>
              <a:rPr lang="es-EC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8-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Entre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las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principales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características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C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civilización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romana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condicionarán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particular</a:t>
            </a:r>
            <a:r>
              <a:rPr lang="es-EC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visión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del arte se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halla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eclecticismo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facultad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de :</a:t>
            </a:r>
          </a:p>
        </p:txBody>
      </p:sp>
      <p:sp>
        <p:nvSpPr>
          <p:cNvPr id="133" name="Yuxtaponer en una misma obra elementos de estilos diferentes u opuestos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Pct val="100000"/>
              <a:buNone/>
            </a:pPr>
            <a:r>
              <a:rPr lang="es-EC" dirty="0" smtClean="0"/>
              <a:t>A) </a:t>
            </a:r>
            <a:r>
              <a:rPr dirty="0" err="1" smtClean="0"/>
              <a:t>Yuxtaponer</a:t>
            </a:r>
            <a:r>
              <a:rPr dirty="0" smtClean="0"/>
              <a:t> </a:t>
            </a:r>
            <a:r>
              <a:rPr dirty="0"/>
              <a:t>en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misma</a:t>
            </a:r>
            <a:r>
              <a:rPr dirty="0"/>
              <a:t> </a:t>
            </a:r>
            <a:r>
              <a:rPr dirty="0" err="1"/>
              <a:t>obra</a:t>
            </a:r>
            <a:r>
              <a:rPr dirty="0"/>
              <a:t> </a:t>
            </a:r>
            <a:r>
              <a:rPr dirty="0" err="1"/>
              <a:t>elementos</a:t>
            </a:r>
            <a:r>
              <a:rPr dirty="0"/>
              <a:t> de </a:t>
            </a:r>
            <a:r>
              <a:rPr dirty="0" err="1"/>
              <a:t>estilos</a:t>
            </a:r>
            <a:r>
              <a:rPr dirty="0"/>
              <a:t> </a:t>
            </a:r>
            <a:r>
              <a:rPr dirty="0" err="1"/>
              <a:t>diferentes</a:t>
            </a:r>
            <a:r>
              <a:rPr dirty="0"/>
              <a:t> u </a:t>
            </a:r>
            <a:r>
              <a:rPr dirty="0" err="1"/>
              <a:t>opuestos</a:t>
            </a:r>
            <a:r>
              <a:rPr dirty="0"/>
              <a:t>.</a:t>
            </a:r>
          </a:p>
          <a:p>
            <a:pPr marL="0" indent="0">
              <a:buSzPct val="100000"/>
              <a:buNone/>
            </a:pPr>
            <a:r>
              <a:rPr lang="es-EC" dirty="0" smtClean="0"/>
              <a:t>B) </a:t>
            </a:r>
            <a:r>
              <a:rPr dirty="0" err="1" smtClean="0"/>
              <a:t>Mantener</a:t>
            </a:r>
            <a:r>
              <a:rPr dirty="0" smtClean="0"/>
              <a:t> </a:t>
            </a:r>
            <a:r>
              <a:rPr dirty="0"/>
              <a:t>la </a:t>
            </a:r>
            <a:r>
              <a:rPr dirty="0" err="1"/>
              <a:t>unidad</a:t>
            </a:r>
            <a:r>
              <a:rPr dirty="0"/>
              <a:t> y la </a:t>
            </a:r>
            <a:r>
              <a:rPr dirty="0" err="1"/>
              <a:t>homogeneidad</a:t>
            </a:r>
            <a:r>
              <a:rPr dirty="0"/>
              <a:t> de </a:t>
            </a:r>
            <a:r>
              <a:rPr dirty="0" err="1"/>
              <a:t>sus</a:t>
            </a:r>
            <a:r>
              <a:rPr dirty="0"/>
              <a:t> </a:t>
            </a:r>
            <a:r>
              <a:rPr dirty="0" err="1"/>
              <a:t>creaciones</a:t>
            </a:r>
            <a:endParaRPr dirty="0"/>
          </a:p>
          <a:p>
            <a:pPr marL="0" indent="0">
              <a:buSzPct val="100000"/>
              <a:buNone/>
            </a:pPr>
            <a:r>
              <a:rPr lang="es-EC" dirty="0" smtClean="0"/>
              <a:t>C) </a:t>
            </a:r>
            <a:r>
              <a:rPr dirty="0" smtClean="0"/>
              <a:t>De </a:t>
            </a:r>
            <a:r>
              <a:rPr dirty="0" err="1"/>
              <a:t>prestarse</a:t>
            </a:r>
            <a:r>
              <a:rPr dirty="0"/>
              <a:t> a la </a:t>
            </a:r>
            <a:r>
              <a:rPr dirty="0" err="1"/>
              <a:t>concepción</a:t>
            </a:r>
            <a:r>
              <a:rPr dirty="0"/>
              <a:t> </a:t>
            </a:r>
            <a:r>
              <a:rPr dirty="0" err="1"/>
              <a:t>militarista</a:t>
            </a:r>
            <a:r>
              <a:rPr dirty="0"/>
              <a:t> y </a:t>
            </a:r>
            <a:r>
              <a:rPr dirty="0" err="1"/>
              <a:t>expansionista</a:t>
            </a:r>
            <a:r>
              <a:rPr dirty="0"/>
              <a:t> </a:t>
            </a:r>
            <a:r>
              <a:rPr/>
              <a:t>del </a:t>
            </a:r>
            <a:r>
              <a:rPr smtClean="0"/>
              <a:t>Estado</a:t>
            </a:r>
            <a:r>
              <a:rPr lang="es-EC" smtClean="0"/>
              <a:t>.</a:t>
            </a:r>
            <a:endParaRPr dirty="0"/>
          </a:p>
          <a:p>
            <a:pPr marL="0" indent="0">
              <a:buSzPct val="100000"/>
              <a:buNone/>
            </a:pPr>
            <a:r>
              <a:rPr lang="es-EC" dirty="0" smtClean="0"/>
              <a:t>D) </a:t>
            </a:r>
            <a:r>
              <a:rPr dirty="0" err="1" smtClean="0"/>
              <a:t>Innovarse</a:t>
            </a:r>
            <a:r>
              <a:rPr dirty="0" smtClean="0"/>
              <a:t> </a:t>
            </a:r>
            <a:r>
              <a:rPr dirty="0"/>
              <a:t>en </a:t>
            </a:r>
            <a:r>
              <a:rPr dirty="0" err="1"/>
              <a:t>nuevas</a:t>
            </a:r>
            <a:r>
              <a:rPr dirty="0"/>
              <a:t> </a:t>
            </a:r>
            <a:r>
              <a:rPr dirty="0" err="1"/>
              <a:t>tipologías</a:t>
            </a:r>
            <a:r>
              <a:rPr dirty="0"/>
              <a:t> </a:t>
            </a:r>
            <a:r>
              <a:rPr dirty="0" err="1" smtClean="0"/>
              <a:t>arquitectónicas</a:t>
            </a:r>
            <a:r>
              <a:rPr lang="es-EC" dirty="0" smtClean="0"/>
              <a:t>.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2" name="Marcador de posición de imagen 1"/>
          <p:cNvSpPr>
            <a:spLocks noGrp="1"/>
          </p:cNvSpPr>
          <p:nvPr>
            <p:ph type="pic" sz="half" idx="13"/>
          </p:nvPr>
        </p:nvSpPr>
        <p:spPr/>
      </p:sp>
    </p:spTree>
    <p:extLst>
      <p:ext uri="{BB962C8B-B14F-4D97-AF65-F5344CB8AC3E}">
        <p14:creationId xmlns:p14="http://schemas.microsoft.com/office/powerpoint/2010/main" val="22949147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2EA115D-527C-4B5B-BA92-D2B70AE4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56" y="1556792"/>
            <a:ext cx="6172200" cy="655700"/>
          </a:xfrm>
        </p:spPr>
        <p:txBody>
          <a:bodyPr/>
          <a:lstStyle/>
          <a:p>
            <a:pPr algn="just"/>
            <a:r>
              <a:rPr lang="es-EC" sz="3200" dirty="0" smtClean="0"/>
              <a:t>9- La </a:t>
            </a:r>
            <a:r>
              <a:rPr lang="es-EC" sz="3200" dirty="0"/>
              <a:t>estética estudia…</a:t>
            </a:r>
            <a:endParaRPr lang="es-ES" sz="32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E9F4047-8AF5-41C3-9440-96571C757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5346" y="2824849"/>
            <a:ext cx="2698347" cy="2616938"/>
          </a:xfrm>
        </p:spPr>
        <p:txBody>
          <a:bodyPr/>
          <a:lstStyle/>
          <a:p>
            <a:pPr marL="0" indent="0">
              <a:buNone/>
            </a:pPr>
            <a:r>
              <a:rPr lang="es-EC" sz="2400" dirty="0" smtClean="0"/>
              <a:t>A) La </a:t>
            </a:r>
            <a:r>
              <a:rPr lang="es-EC" sz="2400" dirty="0"/>
              <a:t>historia del </a:t>
            </a:r>
            <a:r>
              <a:rPr lang="es-EC" sz="2400" dirty="0" smtClean="0"/>
              <a:t>arte.</a:t>
            </a:r>
            <a:endParaRPr lang="es-EC" sz="2400" dirty="0"/>
          </a:p>
          <a:p>
            <a:pPr marL="0" indent="0">
              <a:buNone/>
            </a:pPr>
            <a:r>
              <a:rPr lang="es-EC" sz="2400" dirty="0" smtClean="0"/>
              <a:t>B) La </a:t>
            </a:r>
            <a:r>
              <a:rPr lang="es-EC" sz="2400" dirty="0"/>
              <a:t>belleza o valor en el </a:t>
            </a:r>
            <a:r>
              <a:rPr lang="es-EC" sz="2400" dirty="0" smtClean="0"/>
              <a:t>arte.</a:t>
            </a:r>
            <a:endParaRPr lang="es-EC" sz="2400" dirty="0"/>
          </a:p>
          <a:p>
            <a:pPr marL="0" indent="0">
              <a:buNone/>
            </a:pPr>
            <a:r>
              <a:rPr lang="es-EC" sz="2400" dirty="0" smtClean="0"/>
              <a:t>C) La </a:t>
            </a:r>
            <a:r>
              <a:rPr lang="es-EC" sz="2400" dirty="0"/>
              <a:t>interpretación del </a:t>
            </a:r>
            <a:r>
              <a:rPr lang="es-EC" sz="2400" dirty="0" smtClean="0"/>
              <a:t>arte.</a:t>
            </a:r>
            <a:endParaRPr lang="es-EC" sz="2400" dirty="0"/>
          </a:p>
          <a:p>
            <a:pPr marL="0" indent="0">
              <a:buNone/>
            </a:pPr>
            <a:r>
              <a:rPr lang="es-EC" sz="2400" dirty="0" smtClean="0"/>
              <a:t>D) El </a:t>
            </a:r>
            <a:r>
              <a:rPr lang="es-EC" sz="2400" dirty="0"/>
              <a:t>contenido y estilo del </a:t>
            </a:r>
            <a:r>
              <a:rPr lang="es-EC" sz="2400" dirty="0" smtClean="0"/>
              <a:t>arte.</a:t>
            </a:r>
            <a:endParaRPr lang="es-EC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4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0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562</Words>
  <Application>Microsoft Office PowerPoint</Application>
  <PresentationFormat>Presentación en pantalla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10</vt:i4>
      </vt:variant>
    </vt:vector>
  </HeadingPairs>
  <TitlesOfParts>
    <vt:vector size="28" baseType="lpstr">
      <vt:lpstr>Andalus</vt:lpstr>
      <vt:lpstr>Arial</vt:lpstr>
      <vt:lpstr>Calibri</vt:lpstr>
      <vt:lpstr>Helvetica Light</vt:lpstr>
      <vt:lpstr>Helvetica Neue</vt:lpstr>
      <vt:lpstr>Helvetica Neue Light</vt:lpstr>
      <vt:lpstr>Helvetica Neue Medium</vt:lpstr>
      <vt:lpstr>Helvetica Neue Thin</vt:lpstr>
      <vt:lpstr>2_Tema de Office</vt:lpstr>
      <vt:lpstr>1_Tema de Office</vt:lpstr>
      <vt:lpstr>White</vt:lpstr>
      <vt:lpstr>3_Tema de Office</vt:lpstr>
      <vt:lpstr>4_Tema de Office</vt:lpstr>
      <vt:lpstr>1_White</vt:lpstr>
      <vt:lpstr>5_Tema de Office</vt:lpstr>
      <vt:lpstr>6_Tema de Office</vt:lpstr>
      <vt:lpstr>2_White</vt:lpstr>
      <vt:lpstr>7_Tema de Office</vt:lpstr>
      <vt:lpstr>Examen Parcial Teoría del Arte 27 de junio de 2018</vt:lpstr>
      <vt:lpstr>1- Dos de los elementos básicos y esenciales que definen el canon de belleza en la época de la Grecia clásica, tanto en escultura como en arquitectura, son: </vt:lpstr>
      <vt:lpstr>2- De acuerdo al método sociológico, el arte cumple la función de: </vt:lpstr>
      <vt:lpstr>3- Johann Winckelmann es conocido por:</vt:lpstr>
      <vt:lpstr>4- Platón, en su obra República, describía una sociedad perfecta en la cual los poetas (y los artistas en general) no tenían cabida porque…</vt:lpstr>
      <vt:lpstr>5- Junto al gusto, que es la facultad de juzgar lo bello, este autor propone el genio como la facultad de crear o producir objetos bellos. Su nombre es:</vt:lpstr>
      <vt:lpstr>6- En el periodo clásico de Grecia, los artistas buscaban transmitir belleza en su obra…</vt:lpstr>
      <vt:lpstr>7-Nietzsche distingue (y contrapone) dos categorías estéticas y existenciales en el mundo griego antiguo: lo apolíneo y lo dionisíaco (aunque dichas categorías pueden emplearse para analizar cualquier forma cultural y artística). Lo dionisiaco, para el filósofo alemán, viene definido por… </vt:lpstr>
      <vt:lpstr>8- Entre las principales características de la civilización romana que condicionarán su particular visión del arte se halla el eclecticismo que es la facultad de :</vt:lpstr>
      <vt:lpstr>9- La estética estudia…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desigualdad en imágenes</dc:title>
  <dc:creator>dyller</dc:creator>
  <cp:lastModifiedBy>HP</cp:lastModifiedBy>
  <cp:revision>354</cp:revision>
  <dcterms:created xsi:type="dcterms:W3CDTF">2015-11-07T20:15:41Z</dcterms:created>
  <dcterms:modified xsi:type="dcterms:W3CDTF">2018-09-03T23:11:47Z</dcterms:modified>
</cp:coreProperties>
</file>