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9" r:id="rId6"/>
    <p:sldId id="265" r:id="rId7"/>
    <p:sldId id="256" r:id="rId8"/>
    <p:sldId id="257" r:id="rId9"/>
    <p:sldId id="258" r:id="rId10"/>
    <p:sldId id="266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5" d="100"/>
          <a:sy n="55" d="100"/>
        </p:scale>
        <p:origin x="54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7307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179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5142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18613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389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9015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1975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38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08200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116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8649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78500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198949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3929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63321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5443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92535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24023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93590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8822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73060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434718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71983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987875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32235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73544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84874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448689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68282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9617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513139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73580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98300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653177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85415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525852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118137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1125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545747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111004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335791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015839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170917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28133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726D-2ABC-42A1-9145-3CBA0A43FCB1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1D01-00A0-4A9B-B494-4CE5E5D70C0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4901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7B2A3-8F00-4C77-8CB0-1C779543C44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694F3-81E7-43EC-B165-26FD414806D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5185239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79DAF-FEC8-4EF9-AB54-D5D93BC2947C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2E05A-05FC-484A-9F1A-46BEBF43F32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1548900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5B252-72E6-48D0-A1C8-D00F6E6F370A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72B2-B110-4B80-8EAB-DC0EC099151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7371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EE97-E428-4CC5-86EA-77DE6BBC1CA5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ABF6-87CC-451C-B6F1-ED9769ADE6A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956859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1EE-03BF-48C2-B6C9-AABFAE41E0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015D9-227C-429D-92B4-FF94B5BC20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580604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B9C8-F5BA-4B35-8B37-CE3C3879A8D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297AB-9B12-48A6-A0A0-91CBD402911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57159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C53C3-4D32-48AB-AACE-3E7002A324F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A3254-9EA6-4EB9-A338-1AA01A4FCE8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927716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A1CC1-D5C8-40E8-BB37-E87C64AED5A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CF16-1BFE-4A9E-9069-C625739614A7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715527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B7FE-BAEA-454B-916B-09CF15E529D3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1299E-20EE-4340-B6D2-87DEE2D452D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4823553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35ED9-982E-4DA2-BBA1-2076E3FE881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53F-B58A-4FDF-BEAF-3B87EF74148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3481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AE646-700E-49F0-B74A-4B3E8C81B7BE}" type="datetimeFigureOut">
              <a:rPr lang="es-EC" smtClean="0"/>
              <a:t>03/09/2018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42BB-6383-4918-BC31-4391452558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0669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3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3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41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F75987-B453-446E-A2BB-7A4FC78CBDE9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03/09/2018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18A924-D689-44EB-9CA1-295F595CD7CD}" type="slidenum">
              <a:rPr lang="es-ES" altLang="es-E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E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512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63552" y="1124745"/>
            <a:ext cx="7772400" cy="1470025"/>
          </a:xfrm>
        </p:spPr>
        <p:txBody>
          <a:bodyPr/>
          <a:lstStyle/>
          <a:p>
            <a: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  <a:t>Examen </a:t>
            </a:r>
            <a: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Final</a:t>
            </a:r>
            <a: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s-EC" sz="5400" dirty="0">
                <a:latin typeface="Andalus" panose="02020603050405020304" pitchFamily="18" charset="-78"/>
                <a:cs typeface="Andalus" panose="02020603050405020304" pitchFamily="18" charset="-78"/>
              </a:rPr>
              <a:t>Teoría del </a:t>
            </a:r>
            <a: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Arte</a:t>
            </a:r>
            <a:br>
              <a:rPr lang="es-EC" sz="5400" dirty="0" smtClean="0"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es-EC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29 de agosto de 2018</a:t>
            </a:r>
            <a:endParaRPr lang="es-EC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52" y="3212976"/>
            <a:ext cx="338400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8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33055" y="1407102"/>
            <a:ext cx="3998698" cy="839356"/>
          </a:xfrm>
        </p:spPr>
        <p:txBody>
          <a:bodyPr/>
          <a:lstStyle/>
          <a:p>
            <a:r>
              <a:rPr lang="es-ES" altLang="es-ES" sz="2400" dirty="0"/>
              <a:t>1. Este movimiento artístico y cultural</a:t>
            </a:r>
            <a:r>
              <a:rPr lang="es-ES" sz="2400" dirty="0"/>
              <a:t> se concibió como heredero auténtico de la </a:t>
            </a:r>
            <a:r>
              <a:rPr lang="es-EC" sz="2400" dirty="0" smtClean="0"/>
              <a:t>Antigüedad</a:t>
            </a:r>
            <a:r>
              <a:rPr lang="es-ES" sz="2400" dirty="0" smtClean="0"/>
              <a:t> greco-romana</a:t>
            </a:r>
            <a:r>
              <a:rPr lang="es-ES" sz="2400" dirty="0"/>
              <a:t>:</a:t>
            </a:r>
            <a:endParaRPr lang="es-EC" sz="24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38287" y="2682154"/>
            <a:ext cx="4412867" cy="4726855"/>
          </a:xfrm>
        </p:spPr>
        <p:txBody>
          <a:bodyPr/>
          <a:lstStyle/>
          <a:p>
            <a:pPr algn="just"/>
            <a:r>
              <a:rPr lang="es-ES" sz="2800" dirty="0" smtClean="0"/>
              <a:t>a) </a:t>
            </a:r>
            <a:r>
              <a:rPr lang="es-ES" sz="2800" dirty="0"/>
              <a:t>El arte renacentista</a:t>
            </a:r>
            <a:r>
              <a:rPr lang="es-ES" sz="2800" b="1" dirty="0"/>
              <a:t> </a:t>
            </a:r>
            <a:endParaRPr lang="es-ES" sz="2800" dirty="0"/>
          </a:p>
          <a:p>
            <a:pPr algn="just"/>
            <a:r>
              <a:rPr lang="es-ES" sz="2800" dirty="0" smtClean="0"/>
              <a:t>b) </a:t>
            </a:r>
            <a:r>
              <a:rPr lang="es-ES" sz="2800" dirty="0"/>
              <a:t>El arte de </a:t>
            </a:r>
            <a:r>
              <a:rPr lang="es-ES" sz="2800" dirty="0" smtClean="0"/>
              <a:t>vanguardia</a:t>
            </a:r>
            <a:endParaRPr lang="es-ES" sz="2800" dirty="0"/>
          </a:p>
          <a:p>
            <a:pPr algn="just"/>
            <a:r>
              <a:rPr lang="es-ES" sz="2800" dirty="0" smtClean="0"/>
              <a:t>c) </a:t>
            </a:r>
            <a:r>
              <a:rPr lang="es-ES" sz="2800" dirty="0"/>
              <a:t>El arte </a:t>
            </a:r>
            <a:r>
              <a:rPr lang="es-ES" sz="2800" dirty="0" smtClean="0"/>
              <a:t>rococó</a:t>
            </a:r>
            <a:endParaRPr lang="es-ES" sz="2800" dirty="0"/>
          </a:p>
          <a:p>
            <a:pPr algn="just"/>
            <a:r>
              <a:rPr lang="es-ES" sz="2800" dirty="0" smtClean="0"/>
              <a:t>d) </a:t>
            </a:r>
            <a:r>
              <a:rPr lang="es-ES" sz="2800" dirty="0"/>
              <a:t>El arte </a:t>
            </a:r>
            <a:r>
              <a:rPr lang="es-ES" sz="2800" dirty="0" smtClean="0"/>
              <a:t>simbólico</a:t>
            </a:r>
            <a:endParaRPr lang="es-ES" sz="2800" dirty="0"/>
          </a:p>
          <a:p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33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662" y="907041"/>
            <a:ext cx="4684059" cy="3310031"/>
          </a:xfrm>
        </p:spPr>
        <p:txBody>
          <a:bodyPr>
            <a:noAutofit/>
          </a:bodyPr>
          <a:lstStyle/>
          <a:p>
            <a:r>
              <a:rPr lang="es-EC" sz="3200" dirty="0" smtClean="0">
                <a:solidFill>
                  <a:schemeClr val="bg1"/>
                </a:solidFill>
              </a:rPr>
              <a:t>2. La “espontaneidad” era una característica clave del arte de acuerdo a: </a:t>
            </a:r>
          </a:p>
          <a:p>
            <a:endParaRPr lang="es-EC" sz="3200" dirty="0" smtClean="0">
              <a:solidFill>
                <a:schemeClr val="bg1"/>
              </a:solidFill>
            </a:endParaRPr>
          </a:p>
          <a:p>
            <a:r>
              <a:rPr lang="es-EC" sz="3200" dirty="0" smtClean="0">
                <a:solidFill>
                  <a:schemeClr val="bg1"/>
                </a:solidFill>
              </a:rPr>
              <a:t>a) Vitruvio</a:t>
            </a:r>
          </a:p>
          <a:p>
            <a:r>
              <a:rPr lang="es-EC" sz="3200" dirty="0" smtClean="0">
                <a:solidFill>
                  <a:schemeClr val="bg1"/>
                </a:solidFill>
              </a:rPr>
              <a:t>b) </a:t>
            </a:r>
            <a:r>
              <a:rPr lang="es-EC" sz="3200" dirty="0" err="1" smtClean="0">
                <a:solidFill>
                  <a:schemeClr val="bg1"/>
                </a:solidFill>
              </a:rPr>
              <a:t>Clive</a:t>
            </a:r>
            <a:r>
              <a:rPr lang="es-EC" sz="3200" dirty="0" smtClean="0">
                <a:solidFill>
                  <a:schemeClr val="bg1"/>
                </a:solidFill>
              </a:rPr>
              <a:t> Bell </a:t>
            </a:r>
          </a:p>
          <a:p>
            <a:r>
              <a:rPr lang="es-EC" sz="3200" dirty="0" smtClean="0">
                <a:solidFill>
                  <a:schemeClr val="bg1"/>
                </a:solidFill>
              </a:rPr>
              <a:t>c) R. G. </a:t>
            </a:r>
            <a:r>
              <a:rPr lang="es-EC" sz="3200" dirty="0" err="1" smtClean="0">
                <a:solidFill>
                  <a:schemeClr val="bg1"/>
                </a:solidFill>
              </a:rPr>
              <a:t>Collingwood</a:t>
            </a:r>
            <a:endParaRPr lang="es-EC" sz="3200" dirty="0" smtClean="0">
              <a:solidFill>
                <a:schemeClr val="bg1"/>
              </a:solidFill>
            </a:endParaRPr>
          </a:p>
          <a:p>
            <a:r>
              <a:rPr lang="es-EC" sz="3200" dirty="0" smtClean="0">
                <a:solidFill>
                  <a:schemeClr val="bg1"/>
                </a:solidFill>
              </a:rPr>
              <a:t>d) </a:t>
            </a:r>
            <a:r>
              <a:rPr lang="es-EC" sz="3200" dirty="0" err="1" smtClean="0">
                <a:solidFill>
                  <a:schemeClr val="bg1"/>
                </a:solidFill>
              </a:rPr>
              <a:t>Alois</a:t>
            </a:r>
            <a:r>
              <a:rPr lang="es-EC" sz="3200" dirty="0" smtClean="0">
                <a:solidFill>
                  <a:schemeClr val="bg1"/>
                </a:solidFill>
              </a:rPr>
              <a:t> </a:t>
            </a:r>
            <a:r>
              <a:rPr lang="es-EC" sz="3200" dirty="0" err="1" smtClean="0">
                <a:solidFill>
                  <a:schemeClr val="bg1"/>
                </a:solidFill>
              </a:rPr>
              <a:t>Riegl</a:t>
            </a:r>
            <a:r>
              <a:rPr lang="es-EC" sz="3200" dirty="0" smtClean="0">
                <a:solidFill>
                  <a:schemeClr val="bg1"/>
                </a:solidFill>
              </a:rPr>
              <a:t> </a:t>
            </a:r>
            <a:endParaRPr lang="es-EC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1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824" y="857250"/>
            <a:ext cx="4684059" cy="3310031"/>
          </a:xfrm>
        </p:spPr>
        <p:txBody>
          <a:bodyPr>
            <a:noAutofit/>
          </a:bodyPr>
          <a:lstStyle/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3. Usando el marco analítico de </a:t>
            </a:r>
            <a:r>
              <a:rPr lang="es-EC" sz="2800" dirty="0" err="1" smtClean="0">
                <a:solidFill>
                  <a:schemeClr val="bg1"/>
                </a:solidFill>
              </a:rPr>
              <a:t>Wölfflin</a:t>
            </a:r>
            <a:r>
              <a:rPr lang="es-EC" sz="2800" dirty="0" smtClean="0">
                <a:solidFill>
                  <a:schemeClr val="bg1"/>
                </a:solidFill>
              </a:rPr>
              <a:t>, en </a:t>
            </a:r>
            <a:r>
              <a:rPr lang="es-EC" sz="2800" i="1" dirty="0" smtClean="0">
                <a:solidFill>
                  <a:schemeClr val="bg1"/>
                </a:solidFill>
              </a:rPr>
              <a:t>Los </a:t>
            </a:r>
            <a:r>
              <a:rPr lang="es-EC" sz="2800" i="1" dirty="0" err="1" smtClean="0">
                <a:solidFill>
                  <a:schemeClr val="bg1"/>
                </a:solidFill>
              </a:rPr>
              <a:t>Horacios</a:t>
            </a:r>
            <a:r>
              <a:rPr lang="es-EC" sz="2800" i="1" dirty="0" smtClean="0">
                <a:solidFill>
                  <a:schemeClr val="bg1"/>
                </a:solidFill>
              </a:rPr>
              <a:t> </a:t>
            </a:r>
            <a:r>
              <a:rPr lang="es-EC" sz="2800" dirty="0" smtClean="0">
                <a:solidFill>
                  <a:schemeClr val="bg1"/>
                </a:solidFill>
              </a:rPr>
              <a:t>de Jacques Louis David se puede observar una oposición entre: </a:t>
            </a:r>
          </a:p>
          <a:p>
            <a:pPr algn="l"/>
            <a:endParaRPr lang="es-EC" sz="2800" dirty="0" smtClean="0">
              <a:solidFill>
                <a:schemeClr val="bg1"/>
              </a:solidFill>
            </a:endParaRP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a) La superficie y la profundidad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b) Las formas abiertas y cerradas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c) Lo lineal y pictórico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d) Colores diluidos y brillantes  </a:t>
            </a:r>
            <a:endParaRPr lang="es-EC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67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1127" y="953900"/>
            <a:ext cx="4856069" cy="3914775"/>
          </a:xfrm>
        </p:spPr>
        <p:txBody>
          <a:bodyPr>
            <a:noAutofit/>
          </a:bodyPr>
          <a:lstStyle/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4. Una de las grandes contribuciones de la teoría de </a:t>
            </a:r>
            <a:r>
              <a:rPr lang="es-EC" sz="2800" dirty="0" err="1" smtClean="0">
                <a:solidFill>
                  <a:schemeClr val="bg1"/>
                </a:solidFill>
              </a:rPr>
              <a:t>Clive</a:t>
            </a:r>
            <a:r>
              <a:rPr lang="es-EC" sz="2800" dirty="0" smtClean="0">
                <a:solidFill>
                  <a:schemeClr val="bg1"/>
                </a:solidFill>
              </a:rPr>
              <a:t> Bell es: </a:t>
            </a:r>
          </a:p>
          <a:p>
            <a:pPr algn="l"/>
            <a:endParaRPr lang="es-EC" sz="2800" dirty="0" smtClean="0">
              <a:solidFill>
                <a:schemeClr val="bg1"/>
              </a:solidFill>
            </a:endParaRP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a) Cuestionar el mimetismo en el arte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b) Marginalizar a las artesanías por tener finalidad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c) El esencialismo </a:t>
            </a:r>
          </a:p>
          <a:p>
            <a:pPr algn="l"/>
            <a:r>
              <a:rPr lang="es-EC" sz="2800" dirty="0" smtClean="0">
                <a:solidFill>
                  <a:schemeClr val="bg1"/>
                </a:solidFill>
              </a:rPr>
              <a:t>d) Cuestionar si la pintura religiosa es arte o simple magia</a:t>
            </a:r>
            <a:endParaRPr lang="es-EC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9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2477" y="732848"/>
            <a:ext cx="4011084" cy="1162050"/>
          </a:xfrm>
        </p:spPr>
        <p:txBody>
          <a:bodyPr/>
          <a:lstStyle/>
          <a:p>
            <a:r>
              <a:rPr lang="es-EC" sz="2400" dirty="0" smtClean="0"/>
              <a:t>5. En esta obra, Kant reflexiona sobre la categoría de lo “sublime”, una categoría estética que aparece cuando:</a:t>
            </a:r>
            <a:endParaRPr lang="es-EC" sz="24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752477" y="1313873"/>
            <a:ext cx="4011084" cy="4691063"/>
          </a:xfrm>
        </p:spPr>
        <p:txBody>
          <a:bodyPr/>
          <a:lstStyle/>
          <a:p>
            <a:endParaRPr lang="es-EC" dirty="0" smtClean="0"/>
          </a:p>
          <a:p>
            <a:endParaRPr lang="es-EC" sz="2000" dirty="0"/>
          </a:p>
          <a:p>
            <a:pPr marL="514350" indent="-514350">
              <a:buAutoNum type="alphaLcParenR"/>
            </a:pPr>
            <a:r>
              <a:rPr lang="es-EC" sz="2000" dirty="0" smtClean="0"/>
              <a:t>Cuando el sujeto se siente capaz de someter a la Naturaleza.</a:t>
            </a:r>
          </a:p>
          <a:p>
            <a:pPr marL="514350" indent="-514350">
              <a:buAutoNum type="alphaLcParenR"/>
            </a:pPr>
            <a:r>
              <a:rPr lang="es-EC" sz="2000" dirty="0" smtClean="0"/>
              <a:t>Cuando el sujeto deja de creer en lo sobrenatural.</a:t>
            </a:r>
          </a:p>
          <a:p>
            <a:pPr marL="514350" indent="-514350">
              <a:buAutoNum type="alphaLcParenR"/>
            </a:pPr>
            <a:r>
              <a:rPr lang="es-EC" sz="2000" dirty="0" smtClean="0"/>
              <a:t>Cuando el sujeto comprende que la verdad objetiva no existe.</a:t>
            </a:r>
          </a:p>
          <a:p>
            <a:pPr marL="514350" indent="-514350">
              <a:buAutoNum type="alphaLcParenR"/>
            </a:pPr>
            <a:r>
              <a:rPr lang="es-EC" sz="2000" dirty="0" smtClean="0"/>
              <a:t>Cuando el sujeto contempla algo </a:t>
            </a:r>
            <a:r>
              <a:rPr lang="es-EC" sz="2000" dirty="0"/>
              <a:t>cuya desmesura sobrepasa nuestras </a:t>
            </a:r>
            <a:r>
              <a:rPr lang="es-EC" sz="2000" dirty="0" smtClean="0"/>
              <a:t>capacidades, ante</a:t>
            </a:r>
            <a:r>
              <a:rPr lang="es-ES" sz="2000" dirty="0" smtClean="0"/>
              <a:t> </a:t>
            </a:r>
            <a:r>
              <a:rPr lang="es-ES" sz="2000" dirty="0"/>
              <a:t>la visión de algo tan inabarcable que desborda las categorías de nuestra racionalidad...</a:t>
            </a:r>
            <a:endParaRPr lang="es-EC" sz="2000" dirty="0" smtClean="0"/>
          </a:p>
          <a:p>
            <a:pPr marL="514350" indent="-514350">
              <a:buAutoNum type="alphaLcParenR"/>
            </a:pPr>
            <a:endParaRPr lang="es-EC" sz="2000" dirty="0" smtClean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81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463471"/>
            <a:ext cx="8363272" cy="954167"/>
          </a:xfrm>
        </p:spPr>
        <p:txBody>
          <a:bodyPr/>
          <a:lstStyle/>
          <a:p>
            <a:pPr algn="just"/>
            <a:r>
              <a:rPr lang="es-ES" sz="2800" b="1" dirty="0"/>
              <a:t>6</a:t>
            </a:r>
            <a:r>
              <a:rPr lang="es-ES" sz="2800" b="1" dirty="0" smtClean="0"/>
              <a:t>. </a:t>
            </a:r>
            <a:r>
              <a:rPr lang="es-EC" sz="2800" b="1" dirty="0" smtClean="0"/>
              <a:t>La </a:t>
            </a:r>
            <a:r>
              <a:rPr lang="es-EC" sz="2800" b="1" dirty="0"/>
              <a:t>Escuela de Frankfurt realizó una potente crítica a:</a:t>
            </a:r>
            <a:endParaRPr lang="es-ES" sz="2800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E43CD09-887C-43D6-9D8F-7A11DA73C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6312" y="2637484"/>
            <a:ext cx="3555060" cy="3345235"/>
          </a:xfrm>
        </p:spPr>
        <p:txBody>
          <a:bodyPr/>
          <a:lstStyle/>
          <a:p>
            <a:pPr marL="0" indent="0">
              <a:buNone/>
            </a:pPr>
            <a:r>
              <a:rPr lang="es-ES" sz="2800" b="1" dirty="0" smtClean="0"/>
              <a:t>a) Al arte tradicional.</a:t>
            </a:r>
          </a:p>
          <a:p>
            <a:pPr marL="0" indent="0">
              <a:buNone/>
            </a:pPr>
            <a:r>
              <a:rPr lang="es-ES" sz="2800" b="1" dirty="0"/>
              <a:t>b</a:t>
            </a:r>
            <a:r>
              <a:rPr lang="es-ES" sz="2800" b="1" dirty="0" smtClean="0"/>
              <a:t>) Al arte religioso.</a:t>
            </a:r>
            <a:endParaRPr lang="es-ES" sz="2800" b="1" dirty="0"/>
          </a:p>
          <a:p>
            <a:pPr marL="0" indent="0">
              <a:buNone/>
            </a:pPr>
            <a:r>
              <a:rPr lang="es-ES" sz="2800" b="1" dirty="0"/>
              <a:t>c</a:t>
            </a:r>
            <a:r>
              <a:rPr lang="es-ES" sz="2800" b="1" dirty="0" smtClean="0"/>
              <a:t>) Al arte espiritual.</a:t>
            </a:r>
            <a:endParaRPr lang="es-ES" sz="2800" b="1" dirty="0"/>
          </a:p>
          <a:p>
            <a:pPr marL="0" indent="0">
              <a:buNone/>
            </a:pPr>
            <a:r>
              <a:rPr lang="es-ES" sz="2800" b="1" dirty="0"/>
              <a:t>d</a:t>
            </a:r>
            <a:r>
              <a:rPr lang="es-ES" sz="2800" b="1" dirty="0" smtClean="0"/>
              <a:t>) </a:t>
            </a:r>
            <a:r>
              <a:rPr lang="es-EC" sz="2800" b="1" dirty="0" smtClean="0"/>
              <a:t>A la industria cultural y a la mercantilización del arte.</a:t>
            </a:r>
            <a:r>
              <a:rPr lang="es-ES" altLang="es-ES" sz="2800" b="1" dirty="0" smtClean="0"/>
              <a:t> </a:t>
            </a:r>
            <a:endParaRPr lang="es-ES" sz="2800" b="1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2104" y="2060848"/>
            <a:ext cx="3178696" cy="114027"/>
          </a:xfrm>
        </p:spPr>
        <p:txBody>
          <a:bodyPr/>
          <a:lstStyle/>
          <a:p>
            <a:endParaRPr lang="es-EC" altLang="es-ES" sz="1800" dirty="0"/>
          </a:p>
          <a:p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761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674832"/>
            <a:ext cx="4011084" cy="1162050"/>
          </a:xfrm>
        </p:spPr>
        <p:txBody>
          <a:bodyPr/>
          <a:lstStyle/>
          <a:p>
            <a:r>
              <a:rPr lang="es-ES" sz="2400" dirty="0"/>
              <a:t>7</a:t>
            </a:r>
            <a:r>
              <a:rPr lang="es-ES" sz="2400" dirty="0" smtClean="0"/>
              <a:t>. El</a:t>
            </a:r>
            <a:r>
              <a:rPr lang="es-ES" sz="2400" dirty="0"/>
              <a:t> arte pop (</a:t>
            </a:r>
            <a:r>
              <a:rPr lang="es-ES" sz="2400" i="1" dirty="0"/>
              <a:t>pop art</a:t>
            </a:r>
            <a:r>
              <a:rPr lang="es-ES" sz="2400" dirty="0"/>
              <a:t>) fue un importante movimiento cultural del siglo XX, que se caracterizó </a:t>
            </a:r>
            <a:r>
              <a:rPr lang="es-ES" sz="2400" dirty="0" smtClean="0"/>
              <a:t>por:</a:t>
            </a:r>
            <a:endParaRPr lang="es-EC" sz="24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1" y="1559791"/>
            <a:ext cx="4011084" cy="4691063"/>
          </a:xfrm>
        </p:spPr>
        <p:txBody>
          <a:bodyPr/>
          <a:lstStyle/>
          <a:p>
            <a:endParaRPr lang="es-EC" dirty="0" smtClean="0"/>
          </a:p>
          <a:p>
            <a:endParaRPr lang="es-ES" sz="2000" b="1" dirty="0"/>
          </a:p>
          <a:p>
            <a:r>
              <a:rPr lang="es-ES" sz="2000" b="1" dirty="0" smtClean="0"/>
              <a:t>a) </a:t>
            </a:r>
            <a:r>
              <a:rPr lang="es-ES" sz="2000" b="1" dirty="0"/>
              <a:t>Admirar la ciencia y la técnica.</a:t>
            </a:r>
          </a:p>
          <a:p>
            <a:r>
              <a:rPr lang="es-ES" sz="2000" b="1" dirty="0" smtClean="0"/>
              <a:t>b) </a:t>
            </a:r>
            <a:r>
              <a:rPr lang="es-ES" sz="2000" b="1" dirty="0"/>
              <a:t>Exaltar la fantasía, la imaginación y los sentimientos irracionales</a:t>
            </a:r>
            <a:r>
              <a:rPr lang="es-ES" sz="2000" b="1" dirty="0" smtClean="0"/>
              <a:t>.</a:t>
            </a:r>
          </a:p>
          <a:p>
            <a:r>
              <a:rPr lang="es-ES" sz="2000" b="1" dirty="0"/>
              <a:t>c</a:t>
            </a:r>
            <a:r>
              <a:rPr lang="es-ES" sz="2000" b="1" dirty="0" smtClean="0"/>
              <a:t>) El </a:t>
            </a:r>
            <a:r>
              <a:rPr lang="es-ES" sz="2000" b="1" dirty="0"/>
              <a:t>empleo de imágenes de la cultura popular, tomadas de los medios de comunicación de masas o extraídas directamente de los anuncios publicitarios, de los </a:t>
            </a:r>
            <a:r>
              <a:rPr lang="es-ES" sz="2000" b="1" i="1" dirty="0"/>
              <a:t>comic </a:t>
            </a:r>
            <a:r>
              <a:rPr lang="es-ES" sz="2000" b="1" i="1" dirty="0" err="1"/>
              <a:t>books</a:t>
            </a:r>
            <a:r>
              <a:rPr lang="es-ES" sz="2000" b="1" i="1" dirty="0"/>
              <a:t> </a:t>
            </a:r>
            <a:r>
              <a:rPr lang="es-ES" sz="2000" b="1" dirty="0"/>
              <a:t>o del mundo del </a:t>
            </a:r>
            <a:r>
              <a:rPr lang="es-ES" sz="2000" b="1" dirty="0" smtClean="0"/>
              <a:t>cine</a:t>
            </a:r>
            <a:endParaRPr lang="es-ES" sz="2000" b="1" dirty="0"/>
          </a:p>
          <a:p>
            <a:r>
              <a:rPr lang="es-ES" sz="2000" b="1" dirty="0"/>
              <a:t>d</a:t>
            </a:r>
            <a:r>
              <a:rPr lang="es-ES" sz="2000" b="1" dirty="0" smtClean="0"/>
              <a:t>) </a:t>
            </a:r>
            <a:r>
              <a:rPr lang="es-EC" sz="2000" b="1" dirty="0"/>
              <a:t>Creer en el progreso y en el futuro.</a:t>
            </a:r>
            <a:endParaRPr lang="es-ES" sz="2000" b="1" dirty="0"/>
          </a:p>
          <a:p>
            <a:endParaRPr lang="es-EC" dirty="0" smtClean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279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-398031"/>
            <a:ext cx="4052648" cy="1342159"/>
          </a:xfrm>
        </p:spPr>
        <p:txBody>
          <a:bodyPr/>
          <a:lstStyle/>
          <a:p>
            <a:r>
              <a:rPr lang="es-EC" sz="2400" dirty="0"/>
              <a:t>8</a:t>
            </a:r>
            <a:r>
              <a:rPr lang="es-EC" sz="2400" dirty="0" smtClean="0"/>
              <a:t>. En este ensayo, Walter Benjamin critica:</a:t>
            </a:r>
            <a:endParaRPr lang="es-EC" sz="240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15638" y="883553"/>
            <a:ext cx="4011084" cy="4691063"/>
          </a:xfrm>
        </p:spPr>
        <p:txBody>
          <a:bodyPr/>
          <a:lstStyle/>
          <a:p>
            <a:endParaRPr lang="es-EC" dirty="0" smtClean="0"/>
          </a:p>
          <a:p>
            <a:pPr marL="342900" indent="-342900">
              <a:buAutoNum type="alphaLcParenR"/>
            </a:pPr>
            <a:r>
              <a:rPr lang="es-EC" sz="2000" b="1" dirty="0" smtClean="0"/>
              <a:t>Que el arte sea demasiado fantasioso y espiritual.</a:t>
            </a:r>
            <a:endParaRPr lang="es-EC" sz="2000" b="1" dirty="0"/>
          </a:p>
          <a:p>
            <a:pPr marL="342900" indent="-342900">
              <a:buAutoNum type="alphaLcParenR"/>
            </a:pPr>
            <a:r>
              <a:rPr lang="es-EC" sz="2000" b="1" dirty="0" smtClean="0"/>
              <a:t>Que el arte sea demasiado revolucionario y esté demasiado politizado.</a:t>
            </a:r>
          </a:p>
          <a:p>
            <a:pPr marL="342900" indent="-342900">
              <a:buAutoNum type="alphaLcParenR"/>
            </a:pPr>
            <a:r>
              <a:rPr lang="es-EC" sz="2000" b="1" dirty="0" smtClean="0"/>
              <a:t>Que </a:t>
            </a:r>
            <a:r>
              <a:rPr lang="es-ES" sz="2000" b="1" dirty="0"/>
              <a:t>el </a:t>
            </a:r>
            <a:r>
              <a:rPr lang="es-ES" sz="2000" b="1" dirty="0" smtClean="0"/>
              <a:t>arte del siglo XX haya perdido el “aura” </a:t>
            </a:r>
            <a:r>
              <a:rPr lang="es-ES" sz="2000" b="1" dirty="0"/>
              <a:t>–esa </a:t>
            </a:r>
            <a:r>
              <a:rPr lang="es-ES" sz="2000" b="1" i="1" dirty="0"/>
              <a:t>irrepetible lejanía</a:t>
            </a:r>
            <a:r>
              <a:rPr lang="es-ES" sz="2000" b="1" dirty="0"/>
              <a:t>- </a:t>
            </a:r>
            <a:r>
              <a:rPr lang="es-ES" sz="2000" b="1" dirty="0" smtClean="0"/>
              <a:t>pues </a:t>
            </a:r>
            <a:r>
              <a:rPr lang="es-ES" sz="2000" b="1" dirty="0"/>
              <a:t>los productos </a:t>
            </a:r>
            <a:r>
              <a:rPr lang="es-ES" sz="2000" b="1" dirty="0" smtClean="0"/>
              <a:t>culturales ya se generan en masa, y que la </a:t>
            </a:r>
            <a:r>
              <a:rPr lang="es-ES" sz="2000" b="1" dirty="0"/>
              <a:t>lógica de la </a:t>
            </a:r>
            <a:r>
              <a:rPr lang="es-ES" sz="2000" b="1" dirty="0" smtClean="0"/>
              <a:t>obra artística </a:t>
            </a:r>
            <a:r>
              <a:rPr lang="es-ES" sz="2000" b="1" dirty="0"/>
              <a:t>apenas se </a:t>
            </a:r>
            <a:r>
              <a:rPr lang="es-ES" sz="2000" b="1" dirty="0" smtClean="0"/>
              <a:t>diferencie </a:t>
            </a:r>
            <a:r>
              <a:rPr lang="es-ES" sz="2000" b="1" dirty="0"/>
              <a:t>de las lógicas que imperan en el resto del sistema </a:t>
            </a:r>
            <a:r>
              <a:rPr lang="es-ES" sz="2000" b="1" dirty="0" smtClean="0"/>
              <a:t>económico-social</a:t>
            </a:r>
            <a:r>
              <a:rPr lang="es-ES" sz="2000" b="1" dirty="0"/>
              <a:t>.</a:t>
            </a:r>
            <a:endParaRPr lang="es-EC" sz="2000" b="1" dirty="0" smtClean="0"/>
          </a:p>
          <a:p>
            <a:pPr marL="342900" indent="-342900">
              <a:buAutoNum type="alphaLcParenR"/>
            </a:pPr>
            <a:r>
              <a:rPr lang="es-EC" sz="2000" b="1" dirty="0" smtClean="0"/>
              <a:t>Que el arte moderno haya abandonado los cánones griegos y romanos.</a:t>
            </a:r>
            <a:endParaRPr lang="es-EC" sz="20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043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CF0AC4B-3462-49DE-9D27-251DC660F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762000"/>
            <a:ext cx="8478982" cy="946584"/>
          </a:xfrm>
        </p:spPr>
        <p:txBody>
          <a:bodyPr/>
          <a:lstStyle/>
          <a:p>
            <a:pPr algn="just"/>
            <a:r>
              <a:rPr lang="es-ES" altLang="es-ES" sz="2400" b="1" dirty="0"/>
              <a:t>9</a:t>
            </a:r>
            <a:r>
              <a:rPr lang="es-ES" altLang="es-ES" sz="2400" b="1" dirty="0" smtClean="0"/>
              <a:t>. </a:t>
            </a:r>
            <a:r>
              <a:rPr lang="es-ES" sz="2400" b="1" dirty="0"/>
              <a:t>Este </a:t>
            </a:r>
            <a:r>
              <a:rPr lang="es-ES" sz="2400" b="1" dirty="0" smtClean="0"/>
              <a:t>arte </a:t>
            </a:r>
            <a:r>
              <a:rPr lang="es-ES" sz="2400" b="1" dirty="0"/>
              <a:t>defiende la cultura </a:t>
            </a:r>
            <a:r>
              <a:rPr lang="es-ES" sz="2400" b="1" dirty="0" smtClean="0"/>
              <a:t>popular, la hibridación, </a:t>
            </a:r>
            <a:r>
              <a:rPr lang="es-ES" sz="2400" b="1" dirty="0"/>
              <a:t>se caracteriza por </a:t>
            </a:r>
            <a:r>
              <a:rPr lang="es-ES" sz="2400" b="1" dirty="0" smtClean="0"/>
              <a:t>ser ecléctico, por </a:t>
            </a:r>
            <a:r>
              <a:rPr lang="es-ES" sz="2400" b="1" dirty="0"/>
              <a:t>la </a:t>
            </a:r>
            <a:r>
              <a:rPr lang="es-ES" sz="2400" b="1" dirty="0" smtClean="0"/>
              <a:t>mixtificación y </a:t>
            </a:r>
            <a:r>
              <a:rPr lang="es-ES" sz="2400" b="1" dirty="0"/>
              <a:t>el</a:t>
            </a:r>
            <a:br>
              <a:rPr lang="es-ES" sz="2400" b="1" dirty="0"/>
            </a:br>
            <a:r>
              <a:rPr lang="es-ES" sz="2400" b="1" dirty="0"/>
              <a:t>“nomadismo</a:t>
            </a:r>
            <a:r>
              <a:rPr lang="es-ES" sz="2400" b="1" dirty="0" smtClean="0"/>
              <a:t>”, el ir </a:t>
            </a:r>
            <a:r>
              <a:rPr lang="es-ES" sz="2400" b="1" dirty="0"/>
              <a:t>de un estilo a otro, la “deconstrucción</a:t>
            </a:r>
            <a:r>
              <a:rPr lang="es-ES" sz="2400" b="1" dirty="0" smtClean="0"/>
              <a:t>”, </a:t>
            </a:r>
            <a:r>
              <a:rPr lang="es-ES" sz="2400" b="1" dirty="0"/>
              <a:t>tomar</a:t>
            </a:r>
            <a:br>
              <a:rPr lang="es-ES" sz="2400" b="1" dirty="0"/>
            </a:br>
            <a:r>
              <a:rPr lang="es-ES" sz="2400" b="1" dirty="0"/>
              <a:t>elementos estilísticos del pasado, etc. Se trata del</a:t>
            </a:r>
            <a:r>
              <a:rPr lang="es-EC" sz="2400" b="1" dirty="0"/>
              <a:t>:</a:t>
            </a:r>
            <a:endParaRPr lang="es-ES" sz="2400" b="1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1A0A3D0-EA44-4057-89A8-FFE9081FC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03512" y="2708921"/>
            <a:ext cx="3555060" cy="3345235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 smtClean="0"/>
              <a:t>A) </a:t>
            </a:r>
            <a:r>
              <a:rPr lang="es-ES" smtClean="0"/>
              <a:t>Arte tradicional</a:t>
            </a:r>
            <a:endParaRPr lang="es-ES" dirty="0" smtClean="0"/>
          </a:p>
          <a:p>
            <a:pPr marL="0" indent="0" algn="just">
              <a:buNone/>
            </a:pPr>
            <a:r>
              <a:rPr lang="es-ES" dirty="0" smtClean="0"/>
              <a:t>B) Arte moderno</a:t>
            </a:r>
            <a:endParaRPr lang="es-ES" dirty="0"/>
          </a:p>
          <a:p>
            <a:pPr marL="0" indent="0" algn="just">
              <a:buNone/>
            </a:pPr>
            <a:r>
              <a:rPr lang="es-ES" dirty="0"/>
              <a:t>C) </a:t>
            </a:r>
            <a:r>
              <a:rPr lang="es-ES" dirty="0" smtClean="0"/>
              <a:t>Arte vanguardista</a:t>
            </a:r>
            <a:endParaRPr lang="es-ES" dirty="0"/>
          </a:p>
          <a:p>
            <a:pPr marL="0" indent="0" algn="just">
              <a:buNone/>
            </a:pPr>
            <a:r>
              <a:rPr lang="es-ES" dirty="0"/>
              <a:t>D) </a:t>
            </a:r>
            <a:r>
              <a:rPr lang="es-ES" dirty="0" smtClean="0"/>
              <a:t>Arte postmoderno</a:t>
            </a:r>
            <a:r>
              <a:rPr lang="es-ES" b="1" dirty="0" smtClean="0"/>
              <a:t> </a:t>
            </a:r>
            <a:endParaRPr lang="es-ES" dirty="0"/>
          </a:p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8A7AAC4-EC84-4B8B-88FF-03DFD410E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32104" y="2060848"/>
            <a:ext cx="3178696" cy="114027"/>
          </a:xfrm>
        </p:spPr>
        <p:txBody>
          <a:bodyPr/>
          <a:lstStyle/>
          <a:p>
            <a:endParaRPr lang="es-EC" altLang="es-ES" sz="1800" dirty="0"/>
          </a:p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641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459</Words>
  <Application>Microsoft Office PowerPoint</Application>
  <PresentationFormat>Panorámica</PresentationFormat>
  <Paragraphs>54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Andalus</vt:lpstr>
      <vt:lpstr>Arial</vt:lpstr>
      <vt:lpstr>Calibri</vt:lpstr>
      <vt:lpstr>Calibri Light</vt:lpstr>
      <vt:lpstr>Tema de Office</vt:lpstr>
      <vt:lpstr>2_Tema de Office</vt:lpstr>
      <vt:lpstr>1_Tema de Office</vt:lpstr>
      <vt:lpstr>3_Tema de Office</vt:lpstr>
      <vt:lpstr>4_Tema de Office</vt:lpstr>
      <vt:lpstr>Examen Final Teoría del Arte 29 de agosto de 2018</vt:lpstr>
      <vt:lpstr>1. Este movimiento artístico y cultural se concibió como heredero auténtico de la Antigüedad greco-romana:</vt:lpstr>
      <vt:lpstr>Presentación de PowerPoint</vt:lpstr>
      <vt:lpstr>Presentación de PowerPoint</vt:lpstr>
      <vt:lpstr>Presentación de PowerPoint</vt:lpstr>
      <vt:lpstr>5. En esta obra, Kant reflexiona sobre la categoría de lo “sublime”, una categoría estética que aparece cuando:</vt:lpstr>
      <vt:lpstr>6. La Escuela de Frankfurt realizó una potente crítica a:</vt:lpstr>
      <vt:lpstr>7. El arte pop (pop art) fue un importante movimiento cultural del siglo XX, que se caracterizó por:</vt:lpstr>
      <vt:lpstr>8. En este ensayo, Walter Benjamin critica:</vt:lpstr>
      <vt:lpstr>9. Este arte defiende la cultura popular, la hibridación, se caracteriza por ser ecléctico, por la mixtificación y el “nomadismo”, el ir de un estilo a otro, la “deconstrucción”, tomar elementos estilísticos del pasado, etc. Se trata del: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CEAA Biblioteca</dc:creator>
  <cp:lastModifiedBy>HP</cp:lastModifiedBy>
  <cp:revision>30</cp:revision>
  <dcterms:created xsi:type="dcterms:W3CDTF">2018-08-22T20:31:55Z</dcterms:created>
  <dcterms:modified xsi:type="dcterms:W3CDTF">2018-09-03T23:11:03Z</dcterms:modified>
</cp:coreProperties>
</file>